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87" r:id="rId2"/>
    <p:sldId id="298" r:id="rId3"/>
    <p:sldId id="299" r:id="rId4"/>
    <p:sldId id="309" r:id="rId5"/>
    <p:sldId id="275" r:id="rId6"/>
    <p:sldId id="300" r:id="rId7"/>
    <p:sldId id="301" r:id="rId8"/>
    <p:sldId id="302" r:id="rId9"/>
    <p:sldId id="305" r:id="rId10"/>
    <p:sldId id="304" r:id="rId11"/>
    <p:sldId id="303" r:id="rId12"/>
    <p:sldId id="306" r:id="rId13"/>
    <p:sldId id="308" r:id="rId14"/>
    <p:sldId id="262" r:id="rId15"/>
    <p:sldId id="290" r:id="rId16"/>
    <p:sldId id="260" r:id="rId17"/>
    <p:sldId id="310" r:id="rId18"/>
    <p:sldId id="312" r:id="rId19"/>
    <p:sldId id="313" r:id="rId20"/>
    <p:sldId id="265" r:id="rId21"/>
    <p:sldId id="266" r:id="rId22"/>
    <p:sldId id="267" r:id="rId23"/>
    <p:sldId id="314" r:id="rId24"/>
    <p:sldId id="272" r:id="rId25"/>
    <p:sldId id="273" r:id="rId26"/>
    <p:sldId id="315" r:id="rId27"/>
    <p:sldId id="297" r:id="rId28"/>
  </p:sldIdLst>
  <p:sldSz cx="12192000" cy="6858000"/>
  <p:notesSz cx="6858000" cy="9144000"/>
  <p:embeddedFontLst>
    <p:embeddedFont>
      <p:font typeface="字魂50号-白鸽天行体" panose="02010600030101010101" charset="-122"/>
      <p:regular r:id="rId30"/>
    </p:embeddedFont>
    <p:embeddedFont>
      <p:font typeface="Calibri" panose="020F0502020204030204" pitchFamily="34" charset="0"/>
      <p:regular r:id="rId31"/>
      <p:bold r:id="rId32"/>
      <p:italic r:id="rId33"/>
      <p:boldItalic r:id="rId34"/>
    </p:embeddedFont>
    <p:embeddedFont>
      <p:font typeface="等线" panose="02010600030101010101" pitchFamily="2" charset="-122"/>
      <p:regular r:id="rId35"/>
      <p:bold r:id="rId36"/>
    </p:embeddedFont>
    <p:embeddedFont>
      <p:font typeface="等线 Light" panose="02010600030101010101" pitchFamily="2" charset="-122"/>
      <p:regular r:id="rId37"/>
    </p:embeddedFont>
    <p:embeddedFont>
      <p:font typeface="微软雅黑" panose="020B0503020204020204" pitchFamily="34" charset="-122"/>
      <p:regular r:id="rId38"/>
      <p:bold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2E2C"/>
    <a:srgbClr val="CB3935"/>
    <a:srgbClr val="FE8B6A"/>
    <a:srgbClr val="1D2C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7" autoAdjust="0"/>
    <p:restoredTop sz="94660"/>
  </p:normalViewPr>
  <p:slideViewPr>
    <p:cSldViewPr snapToGrid="0" showGuides="1">
      <p:cViewPr varScale="1">
        <p:scale>
          <a:sx n="78" d="100"/>
          <a:sy n="78" d="100"/>
        </p:scale>
        <p:origin x="480"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96C88-7313-4546-A98C-ECC991A7F940}" type="datetimeFigureOut">
              <a:rPr lang="zh-CN" altLang="en-US" smtClean="0"/>
              <a:t>2025/4/22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AC62F-B8B4-4DDF-A679-599D20DFD2F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4</a:t>
            </a:fld>
            <a:endParaRPr lang="zh-CN" altLang="en-US"/>
          </a:p>
        </p:txBody>
      </p:sp>
    </p:spTree>
    <p:extLst>
      <p:ext uri="{BB962C8B-B14F-4D97-AF65-F5344CB8AC3E}">
        <p14:creationId xmlns:p14="http://schemas.microsoft.com/office/powerpoint/2010/main" val="662399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15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19</a:t>
            </a:fld>
            <a:endParaRPr lang="zh-CN" altLang="en-US"/>
          </a:p>
        </p:txBody>
      </p:sp>
    </p:spTree>
    <p:extLst>
      <p:ext uri="{BB962C8B-B14F-4D97-AF65-F5344CB8AC3E}">
        <p14:creationId xmlns:p14="http://schemas.microsoft.com/office/powerpoint/2010/main" val="2791069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23</a:t>
            </a:fld>
            <a:endParaRPr lang="zh-CN" altLang="en-US"/>
          </a:p>
        </p:txBody>
      </p:sp>
    </p:spTree>
    <p:extLst>
      <p:ext uri="{BB962C8B-B14F-4D97-AF65-F5344CB8AC3E}">
        <p14:creationId xmlns:p14="http://schemas.microsoft.com/office/powerpoint/2010/main" val="51679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DAC62F-B8B4-4DDF-A679-599D20DFD2F9}" type="slidenum">
              <a:rPr lang="zh-CN" altLang="en-US" smtClean="0"/>
              <a:t>27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135254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版权声明</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FD8F83-C4B5-4E0D-A265-C04438A5A98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201929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霍去病背景介绍</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236219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霍去病参与的战役</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272414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霍去病的战略和指挥风格</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236219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霍去病的影响和评价</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179069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霍去病的遗产</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l="47893" t="47352" r="19041" b="194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80585" r="72899"/>
          <a:stretch>
            <a:fillRect/>
          </a:stretch>
        </p:blipFill>
        <p:spPr>
          <a:xfrm flipV="1">
            <a:off x="0" y="0"/>
            <a:ext cx="1754726" cy="70485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10952401" y="427127"/>
            <a:ext cx="718899" cy="27372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16" name="椭圆 15"/>
          <p:cNvSpPr/>
          <p:nvPr userDrawn="1"/>
        </p:nvSpPr>
        <p:spPr>
          <a:xfrm>
            <a:off x="11316231" y="276353"/>
            <a:ext cx="513819" cy="513819"/>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4" t="11686" r="26563" b="49580"/>
          <a:stretch>
            <a:fillRect/>
          </a:stretch>
        </p:blipFill>
        <p:spPr>
          <a:xfrm>
            <a:off x="10801487" y="5200650"/>
            <a:ext cx="1390513" cy="1695450"/>
          </a:xfrm>
          <a:custGeom>
            <a:avLst/>
            <a:gdLst>
              <a:gd name="connsiteX0" fmla="*/ 0 w 8953500"/>
              <a:gd name="connsiteY0" fmla="*/ 0 h 3446850"/>
              <a:gd name="connsiteX1" fmla="*/ 8953500 w 8953500"/>
              <a:gd name="connsiteY1" fmla="*/ 0 h 3446850"/>
              <a:gd name="connsiteX2" fmla="*/ 8953500 w 8953500"/>
              <a:gd name="connsiteY2" fmla="*/ 3446850 h 3446850"/>
              <a:gd name="connsiteX3" fmla="*/ 0 w 8953500"/>
              <a:gd name="connsiteY3" fmla="*/ 3446850 h 3446850"/>
            </a:gdLst>
            <a:ahLst/>
            <a:cxnLst>
              <a:cxn ang="0">
                <a:pos x="connsiteX0" y="connsiteY0"/>
              </a:cxn>
              <a:cxn ang="0">
                <a:pos x="connsiteX1" y="connsiteY1"/>
              </a:cxn>
              <a:cxn ang="0">
                <a:pos x="connsiteX2" y="connsiteY2"/>
              </a:cxn>
              <a:cxn ang="0">
                <a:pos x="connsiteX3" y="connsiteY3"/>
              </a:cxn>
            </a:cxnLst>
            <a:rect l="l" t="t" r="r" b="b"/>
            <a:pathLst>
              <a:path w="8953500" h="3446850">
                <a:moveTo>
                  <a:pt x="0" y="0"/>
                </a:moveTo>
                <a:lnTo>
                  <a:pt x="8953500" y="0"/>
                </a:lnTo>
                <a:lnTo>
                  <a:pt x="8953500" y="3446850"/>
                </a:lnTo>
                <a:lnTo>
                  <a:pt x="0" y="3446850"/>
                </a:lnTo>
                <a:close/>
              </a:path>
            </a:pathLst>
          </a:custGeom>
        </p:spPr>
      </p:pic>
      <p:sp>
        <p:nvSpPr>
          <p:cNvPr id="21" name="文本框 20"/>
          <p:cNvSpPr txBox="1"/>
          <p:nvPr userDrawn="1"/>
        </p:nvSpPr>
        <p:spPr>
          <a:xfrm>
            <a:off x="1028701" y="358113"/>
            <a:ext cx="3257549" cy="374871"/>
          </a:xfrm>
          <a:prstGeom prst="rect">
            <a:avLst/>
          </a:prstGeom>
          <a:noFill/>
          <a:effectLst/>
        </p:spPr>
        <p:txBody>
          <a:bodyPr wrap="square" lIns="96926" tIns="48463" rIns="96926" bIns="48463">
            <a:spAutoFit/>
          </a:bodyPr>
          <a:lstStyle/>
          <a:p>
            <a:pPr algn="dist"/>
            <a:r>
              <a:rPr lang="zh-CN" altLang="en-US" dirty="0">
                <a:solidFill>
                  <a:schemeClr val="tx1">
                    <a:lumMod val="75000"/>
                    <a:lumOff val="25000"/>
                  </a:schemeClr>
                </a:solidFill>
                <a:latin typeface="汉仪滇黑 W" pitchFamily="18" charset="-122"/>
                <a:ea typeface="汉仪滇黑 W" pitchFamily="18" charset="-122"/>
                <a:sym typeface="思源宋体 CN" pitchFamily="18" charset="-122"/>
              </a:rPr>
              <a:t>霍去病与其他历史人物的对比</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8360F-60FD-4E3B-8EF6-BD52B0A718A0}" type="datetimeFigureOut">
              <a:rPr lang="zh-CN" altLang="en-US" smtClean="0"/>
              <a:t>2025/4/22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D8F83-C4B5-4E0D-A265-C04438A5A98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rcRect l="116" t="5364" r="5817" b="134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文本框 8"/>
          <p:cNvSpPr txBox="1"/>
          <p:nvPr/>
        </p:nvSpPr>
        <p:spPr>
          <a:xfrm>
            <a:off x="875924" y="2561346"/>
            <a:ext cx="6134710" cy="1452089"/>
          </a:xfrm>
          <a:prstGeom prst="rect">
            <a:avLst/>
          </a:prstGeom>
          <a:noFill/>
          <a:effectLst/>
        </p:spPr>
        <p:txBody>
          <a:bodyPr wrap="square" lIns="96926" tIns="48463" rIns="96926" bIns="48463">
            <a:spAutoFit/>
          </a:bodyPr>
          <a:lstStyle/>
          <a:p>
            <a:pPr algn="dist"/>
            <a:r>
              <a:rPr lang="en-US" altLang="zh-CN" sz="88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HUO </a:t>
            </a:r>
            <a:r>
              <a:rPr lang="en-US" altLang="zh-CN" sz="8800" dirty="0" err="1">
                <a:solidFill>
                  <a:schemeClr val="tx1">
                    <a:lumMod val="75000"/>
                    <a:lumOff val="25000"/>
                  </a:schemeClr>
                </a:solidFill>
                <a:latin typeface="字魂50号-白鸽天行体" pitchFamily="2" charset="-122"/>
                <a:ea typeface="字魂50号-白鸽天行体" pitchFamily="2" charset="-122"/>
                <a:sym typeface="思源宋体 CN" pitchFamily="18" charset="-122"/>
              </a:rPr>
              <a:t>Qubing</a:t>
            </a:r>
            <a:endParaRPr lang="zh-CN" altLang="en-US" sz="8800" dirty="0">
              <a:solidFill>
                <a:schemeClr val="tx1">
                  <a:lumMod val="75000"/>
                  <a:lumOff val="25000"/>
                </a:schemeClr>
              </a:solidFill>
              <a:latin typeface="字魂50号-白鸽天行体" pitchFamily="2" charset="-122"/>
              <a:ea typeface="字魂50号-白鸽天行体" pitchFamily="2" charset="-122"/>
            </a:endParaRPr>
          </a:p>
        </p:txBody>
      </p:sp>
      <p:grpSp>
        <p:nvGrpSpPr>
          <p:cNvPr id="32" name="组合 31"/>
          <p:cNvGrpSpPr/>
          <p:nvPr/>
        </p:nvGrpSpPr>
        <p:grpSpPr>
          <a:xfrm>
            <a:off x="6038121" y="2258496"/>
            <a:ext cx="269882" cy="449798"/>
            <a:chOff x="3123471" y="5967805"/>
            <a:chExt cx="269882" cy="449798"/>
          </a:xfrm>
        </p:grpSpPr>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25233" t="6216" r="24300" b="4099"/>
            <a:stretch>
              <a:fillRect/>
            </a:stretch>
          </p:blipFill>
          <p:spPr>
            <a:xfrm>
              <a:off x="3123471" y="5967805"/>
              <a:ext cx="269882" cy="449798"/>
            </a:xfrm>
            <a:prstGeom prst="rect">
              <a:avLst/>
            </a:prstGeom>
            <a:effectLst/>
          </p:spPr>
        </p:pic>
        <p:sp>
          <p:nvSpPr>
            <p:cNvPr id="31" name="文本框 30"/>
            <p:cNvSpPr txBox="1"/>
            <p:nvPr/>
          </p:nvSpPr>
          <p:spPr>
            <a:xfrm>
              <a:off x="3128521" y="6030108"/>
              <a:ext cx="258458" cy="312530"/>
            </a:xfrm>
            <a:prstGeom prst="rect">
              <a:avLst/>
            </a:prstGeom>
            <a:noFill/>
            <a:effectLst/>
          </p:spPr>
          <p:txBody>
            <a:bodyPr vert="eaVert" wrap="square" lIns="63971" tIns="31985" rIns="63971" bIns="31985">
              <a:spAutoFit/>
            </a:bodyPr>
            <a:lstStyle/>
            <a:p>
              <a:pPr algn="dist"/>
              <a:r>
                <a:rPr lang="en-US" altLang="zh-CN" sz="840" b="1" dirty="0">
                  <a:solidFill>
                    <a:schemeClr val="bg1"/>
                  </a:solidFill>
                  <a:latin typeface="微软雅黑" pitchFamily="34" charset="-122"/>
                  <a:ea typeface="微软雅黑" pitchFamily="34" charset="-122"/>
                </a:rPr>
                <a:t>Han</a:t>
              </a:r>
              <a:endParaRPr lang="zh-CN" altLang="en-US" sz="840" b="1" dirty="0">
                <a:solidFill>
                  <a:schemeClr val="bg1"/>
                </a:solidFill>
                <a:latin typeface="微软雅黑" pitchFamily="34" charset="-122"/>
                <a:ea typeface="微软雅黑" pitchFamily="34" charset="-122"/>
              </a:endParaRPr>
            </a:p>
          </p:txBody>
        </p:sp>
      </p:grpSp>
      <p:grpSp>
        <p:nvGrpSpPr>
          <p:cNvPr id="63" name="组合 62"/>
          <p:cNvGrpSpPr/>
          <p:nvPr/>
        </p:nvGrpSpPr>
        <p:grpSpPr>
          <a:xfrm>
            <a:off x="2117991" y="5061155"/>
            <a:ext cx="1621252" cy="428872"/>
            <a:chOff x="2074448" y="4867028"/>
            <a:chExt cx="1621252" cy="428872"/>
          </a:xfrm>
        </p:grpSpPr>
        <p:grpSp>
          <p:nvGrpSpPr>
            <p:cNvPr id="39" name="组合 38"/>
            <p:cNvGrpSpPr/>
            <p:nvPr/>
          </p:nvGrpSpPr>
          <p:grpSpPr>
            <a:xfrm>
              <a:off x="2083193" y="4867028"/>
              <a:ext cx="1612507" cy="428872"/>
              <a:chOff x="7938" y="-1065213"/>
              <a:chExt cx="1989137" cy="558801"/>
            </a:xfrm>
            <a:solidFill>
              <a:schemeClr val="tx1">
                <a:lumMod val="65000"/>
                <a:lumOff val="35000"/>
              </a:schemeClr>
            </a:solidFill>
          </p:grpSpPr>
          <p:sp>
            <p:nvSpPr>
              <p:cNvPr id="40"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1"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2"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3"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4"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5"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6"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7"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48"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49"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0"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1"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2"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3"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4"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5"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6"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7"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8"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59"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60"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61"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62" name="文本框 61"/>
            <p:cNvSpPr txBox="1"/>
            <p:nvPr/>
          </p:nvSpPr>
          <p:spPr>
            <a:xfrm>
              <a:off x="2074448" y="4944358"/>
              <a:ext cx="1565462" cy="282538"/>
            </a:xfrm>
            <a:prstGeom prst="rect">
              <a:avLst/>
            </a:prstGeom>
            <a:noFill/>
            <a:effectLst/>
          </p:spPr>
          <p:txBody>
            <a:bodyPr wrap="square" lIns="96926" tIns="48463" rIns="96926" bIns="48463">
              <a:spAutoFit/>
            </a:bodyPr>
            <a:lstStyle/>
            <a:p>
              <a:pPr algn="dist"/>
              <a:r>
                <a:rPr lang="en-US" altLang="zh-CN" sz="1200" b="1" i="1" dirty="0">
                  <a:solidFill>
                    <a:schemeClr val="bg1"/>
                  </a:solidFill>
                  <a:effectLst>
                    <a:outerShdw blurRad="38100" dist="38100" dir="2700000" algn="tl">
                      <a:srgbClr val="000000">
                        <a:alpha val="43137"/>
                      </a:srgbClr>
                    </a:outerShdw>
                  </a:effectLst>
                  <a:latin typeface="Times New Roman" pitchFamily="18" charset="0"/>
                  <a:ea typeface="字魂50号-白鸽天行体" pitchFamily="2" charset="-122"/>
                  <a:cs typeface="Times New Roman" pitchFamily="18" charset="0"/>
                  <a:sym typeface="思源宋体 CN" pitchFamily="18" charset="-122"/>
                </a:rPr>
                <a:t>Speaker: Li </a:t>
              </a:r>
              <a:r>
                <a:rPr lang="en-US" altLang="zh-CN" sz="1200" b="1" i="1" dirty="0" err="1">
                  <a:solidFill>
                    <a:schemeClr val="bg1"/>
                  </a:solidFill>
                  <a:effectLst>
                    <a:outerShdw blurRad="38100" dist="38100" dir="2700000" algn="tl">
                      <a:srgbClr val="000000">
                        <a:alpha val="43137"/>
                      </a:srgbClr>
                    </a:outerShdw>
                  </a:effectLst>
                  <a:latin typeface="Times New Roman" pitchFamily="18" charset="0"/>
                  <a:ea typeface="字魂50号-白鸽天行体" pitchFamily="2" charset="-122"/>
                  <a:cs typeface="Times New Roman" pitchFamily="18" charset="0"/>
                  <a:sym typeface="思源宋体 CN" pitchFamily="18" charset="-122"/>
                </a:rPr>
                <a:t>Yijun</a:t>
              </a:r>
              <a:endParaRPr lang="zh-CN" altLang="en-US" sz="1200" b="1" i="1" dirty="0">
                <a:solidFill>
                  <a:schemeClr val="bg1"/>
                </a:solidFill>
                <a:effectLst>
                  <a:outerShdw blurRad="38100" dist="38100" dir="2700000" algn="tl">
                    <a:srgbClr val="000000">
                      <a:alpha val="43137"/>
                    </a:srgbClr>
                  </a:outerShdw>
                </a:effectLst>
                <a:latin typeface="Times New Roman" pitchFamily="18" charset="0"/>
                <a:ea typeface="字魂50号-白鸽天行体" pitchFamily="2" charset="-122"/>
                <a:cs typeface="Times New Roman" pitchFamily="18" charset="0"/>
              </a:endParaRPr>
            </a:p>
          </p:txBody>
        </p:sp>
      </p:grpSp>
      <p:grpSp>
        <p:nvGrpSpPr>
          <p:cNvPr id="64" name="组合 63"/>
          <p:cNvGrpSpPr/>
          <p:nvPr/>
        </p:nvGrpSpPr>
        <p:grpSpPr>
          <a:xfrm>
            <a:off x="4492565" y="5061155"/>
            <a:ext cx="1612507" cy="428872"/>
            <a:chOff x="2083193" y="4867028"/>
            <a:chExt cx="1612507" cy="428872"/>
          </a:xfrm>
        </p:grpSpPr>
        <p:grpSp>
          <p:nvGrpSpPr>
            <p:cNvPr id="65" name="组合 64"/>
            <p:cNvGrpSpPr/>
            <p:nvPr/>
          </p:nvGrpSpPr>
          <p:grpSpPr>
            <a:xfrm>
              <a:off x="2083193" y="4867028"/>
              <a:ext cx="1612507" cy="428872"/>
              <a:chOff x="7938" y="-1065213"/>
              <a:chExt cx="1989137" cy="558801"/>
            </a:xfrm>
            <a:solidFill>
              <a:schemeClr val="tx1">
                <a:lumMod val="65000"/>
                <a:lumOff val="35000"/>
              </a:schemeClr>
            </a:solidFill>
          </p:grpSpPr>
          <p:sp>
            <p:nvSpPr>
              <p:cNvPr id="67"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6" name="文本框 65"/>
            <p:cNvSpPr txBox="1"/>
            <p:nvPr/>
          </p:nvSpPr>
          <p:spPr>
            <a:xfrm>
              <a:off x="2260242" y="4944358"/>
              <a:ext cx="1221113" cy="282538"/>
            </a:xfrm>
            <a:prstGeom prst="rect">
              <a:avLst/>
            </a:prstGeom>
            <a:noFill/>
            <a:effectLst/>
          </p:spPr>
          <p:txBody>
            <a:bodyPr wrap="square" lIns="96926" tIns="48463" rIns="96926" bIns="48463">
              <a:spAutoFit/>
            </a:bodyPr>
            <a:lstStyle/>
            <a:p>
              <a:pPr algn="dist"/>
              <a:r>
                <a:rPr lang="en-US" altLang="zh-CN" sz="1200" b="1" i="1" dirty="0">
                  <a:solidFill>
                    <a:schemeClr val="bg1"/>
                  </a:solidFill>
                  <a:latin typeface="微软雅黑" pitchFamily="34" charset="-122"/>
                  <a:ea typeface="微软雅黑" pitchFamily="34" charset="-122"/>
                  <a:sym typeface="思源宋体 CN" pitchFamily="18" charset="-122"/>
                </a:rPr>
                <a:t>Date</a:t>
              </a:r>
              <a:r>
                <a:rPr lang="zh-CN" altLang="en-US" sz="1200" b="1" i="1" dirty="0">
                  <a:solidFill>
                    <a:schemeClr val="bg1"/>
                  </a:solidFill>
                  <a:latin typeface="微软雅黑" pitchFamily="34" charset="-122"/>
                  <a:ea typeface="微软雅黑" pitchFamily="34" charset="-122"/>
                  <a:sym typeface="思源宋体 CN" pitchFamily="18" charset="-122"/>
                </a:rPr>
                <a:t>：</a:t>
              </a:r>
              <a:r>
                <a:rPr lang="en-US" altLang="zh-CN" sz="1200" b="1" i="1" dirty="0">
                  <a:solidFill>
                    <a:schemeClr val="bg1"/>
                  </a:solidFill>
                  <a:latin typeface="微软雅黑" pitchFamily="34" charset="-122"/>
                  <a:ea typeface="微软雅黑" pitchFamily="34" charset="-122"/>
                  <a:sym typeface="思源宋体 CN" pitchFamily="18" charset="-122"/>
                </a:rPr>
                <a:t>2025.4</a:t>
              </a:r>
              <a:endParaRPr lang="zh-CN" altLang="en-US" sz="1200" b="1" i="1" dirty="0">
                <a:solidFill>
                  <a:schemeClr val="bg1"/>
                </a:solidFill>
                <a:latin typeface="微软雅黑" pitchFamily="34" charset="-122"/>
                <a:ea typeface="微软雅黑" pitchFamily="34" charset="-122"/>
              </a:endParaRPr>
            </a:p>
          </p:txBody>
        </p:sp>
      </p:grpSp>
      <p:sp>
        <p:nvSpPr>
          <p:cNvPr id="92" name="椭圆 91"/>
          <p:cNvSpPr/>
          <p:nvPr/>
        </p:nvSpPr>
        <p:spPr>
          <a:xfrm>
            <a:off x="404210" y="427847"/>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0号-白鸽天行体" pitchFamily="2" charset="-122"/>
              <a:ea typeface="字魂50号-白鸽天行体" pitchFamily="2" charset="-122"/>
            </a:endParaRPr>
          </a:p>
        </p:txBody>
      </p:sp>
      <p:grpSp>
        <p:nvGrpSpPr>
          <p:cNvPr id="100" name="组合 99"/>
          <p:cNvGrpSpPr/>
          <p:nvPr/>
        </p:nvGrpSpPr>
        <p:grpSpPr>
          <a:xfrm>
            <a:off x="581742" y="589028"/>
            <a:ext cx="4138608" cy="523220"/>
            <a:chOff x="538199" y="487429"/>
            <a:chExt cx="4637961" cy="523220"/>
          </a:xfrm>
        </p:grpSpPr>
        <p:sp>
          <p:nvSpPr>
            <p:cNvPr id="96" name="文本框 95"/>
            <p:cNvSpPr txBox="1"/>
            <p:nvPr/>
          </p:nvSpPr>
          <p:spPr>
            <a:xfrm>
              <a:off x="708043" y="667333"/>
              <a:ext cx="1469100" cy="307777"/>
            </a:xfrm>
            <a:prstGeom prst="rect">
              <a:avLst/>
            </a:prstGeom>
            <a:noFill/>
          </p:spPr>
          <p:txBody>
            <a:bodyPr vert="horz" wrap="square">
              <a:spAutoFit/>
            </a:bodyPr>
            <a:lstStyle/>
            <a:p>
              <a:pPr algn="dist"/>
              <a:endParaRPr lang="zh-CN" altLang="en-US" sz="1400" dirty="0">
                <a:solidFill>
                  <a:schemeClr val="tx1">
                    <a:lumMod val="65000"/>
                    <a:lumOff val="35000"/>
                  </a:schemeClr>
                </a:solidFill>
                <a:latin typeface="字魂50号-白鸽天行体" pitchFamily="2" charset="-122"/>
                <a:ea typeface="字魂50号-白鸽天行体" pitchFamily="2" charset="-122"/>
              </a:endParaRPr>
            </a:p>
          </p:txBody>
        </p:sp>
        <p:sp>
          <p:nvSpPr>
            <p:cNvPr id="97" name="文本框 96"/>
            <p:cNvSpPr txBox="1"/>
            <p:nvPr/>
          </p:nvSpPr>
          <p:spPr>
            <a:xfrm>
              <a:off x="538199" y="487429"/>
              <a:ext cx="4637961" cy="523220"/>
            </a:xfrm>
            <a:prstGeom prst="rect">
              <a:avLst/>
            </a:prstGeom>
            <a:noFill/>
          </p:spPr>
          <p:txBody>
            <a:bodyPr vert="horz" wrap="square">
              <a:spAutoFit/>
            </a:bodyPr>
            <a:lstStyle/>
            <a:p>
              <a:pPr algn="dist"/>
              <a:r>
                <a:rPr lang="en-US" altLang="zh-CN" sz="1400" dirty="0">
                  <a:solidFill>
                    <a:schemeClr val="tx1">
                      <a:lumMod val="65000"/>
                      <a:lumOff val="35000"/>
                    </a:schemeClr>
                  </a:solidFill>
                  <a:latin typeface="字魂50号-白鸽天行体" pitchFamily="2" charset="-122"/>
                  <a:ea typeface="字魂50号-白鸽天行体" pitchFamily="2" charset="-122"/>
                </a:rPr>
                <a:t>With feats achieved, portrait in Gallery of Merit;</a:t>
              </a:r>
            </a:p>
            <a:p>
              <a:pPr algn="dist"/>
              <a:r>
                <a:rPr lang="en-US" altLang="zh-CN" sz="1400" dirty="0">
                  <a:solidFill>
                    <a:schemeClr val="tx1">
                      <a:lumMod val="65000"/>
                      <a:lumOff val="35000"/>
                    </a:schemeClr>
                  </a:solidFill>
                  <a:latin typeface="字魂50号-白鸽天行体" pitchFamily="2" charset="-122"/>
                  <a:ea typeface="字魂50号-白鸽天行体" pitchFamily="2" charset="-122"/>
                </a:rPr>
                <a:t> Alone stands General Huo, unmatched in glory. </a:t>
              </a:r>
              <a:endParaRPr lang="zh-CN" altLang="en-US" sz="1400" dirty="0">
                <a:solidFill>
                  <a:schemeClr val="tx1">
                    <a:lumMod val="65000"/>
                    <a:lumOff val="35000"/>
                  </a:schemeClr>
                </a:solidFill>
                <a:latin typeface="字魂50号-白鸽天行体" pitchFamily="2" charset="-122"/>
                <a:ea typeface="字魂50号-白鸽天行体" pitchFamily="2" charset="-122"/>
              </a:endParaRPr>
            </a:p>
          </p:txBody>
        </p:sp>
      </p:grpSp>
      <p:pic>
        <p:nvPicPr>
          <p:cNvPr id="106" name="图片 105"/>
          <p:cNvPicPr>
            <a:picLocks noChangeAspect="1"/>
          </p:cNvPicPr>
          <p:nvPr/>
        </p:nvPicPr>
        <p:blipFill>
          <a:blip r:embed="rId5" cstate="print">
            <a:extLst>
              <a:ext uri="{28A0092B-C50C-407E-A947-70E740481C1C}">
                <a14:useLocalDpi xmlns:a14="http://schemas.microsoft.com/office/drawing/2010/main" val="0"/>
              </a:ext>
            </a:extLst>
          </a:blip>
          <a:srcRect t="22236" r="2043" b="58081"/>
          <a:stretch>
            <a:fillRect/>
          </a:stretch>
        </p:blipFill>
        <p:spPr>
          <a:xfrm>
            <a:off x="5626013" y="1059543"/>
            <a:ext cx="2264098" cy="500381"/>
          </a:xfrm>
          <a:custGeom>
            <a:avLst/>
            <a:gdLst>
              <a:gd name="connsiteX0" fmla="*/ 3393464 w 6107636"/>
              <a:gd name="connsiteY0" fmla="*/ 0 h 1349829"/>
              <a:gd name="connsiteX1" fmla="*/ 3988550 w 6107636"/>
              <a:gd name="connsiteY1" fmla="*/ 290286 h 1349829"/>
              <a:gd name="connsiteX2" fmla="*/ 4380436 w 6107636"/>
              <a:gd name="connsiteY2" fmla="*/ 464457 h 1349829"/>
              <a:gd name="connsiteX3" fmla="*/ 5657693 w 6107636"/>
              <a:gd name="connsiteY3" fmla="*/ 638629 h 1349829"/>
              <a:gd name="connsiteX4" fmla="*/ 6107636 w 6107636"/>
              <a:gd name="connsiteY4" fmla="*/ 899886 h 1349829"/>
              <a:gd name="connsiteX5" fmla="*/ 6020550 w 6107636"/>
              <a:gd name="connsiteY5" fmla="*/ 1190171 h 1349829"/>
              <a:gd name="connsiteX6" fmla="*/ 5657693 w 6107636"/>
              <a:gd name="connsiteY6" fmla="*/ 1349829 h 1349829"/>
              <a:gd name="connsiteX7" fmla="*/ 4931978 w 6107636"/>
              <a:gd name="connsiteY7" fmla="*/ 1291771 h 1349829"/>
              <a:gd name="connsiteX8" fmla="*/ 4249807 w 6107636"/>
              <a:gd name="connsiteY8" fmla="*/ 1117600 h 1349829"/>
              <a:gd name="connsiteX9" fmla="*/ 3538607 w 6107636"/>
              <a:gd name="connsiteY9" fmla="*/ 827314 h 1349829"/>
              <a:gd name="connsiteX10" fmla="*/ 3248321 w 6107636"/>
              <a:gd name="connsiteY10" fmla="*/ 928914 h 1349829"/>
              <a:gd name="connsiteX11" fmla="*/ 2348436 w 6107636"/>
              <a:gd name="connsiteY11" fmla="*/ 899886 h 1349829"/>
              <a:gd name="connsiteX12" fmla="*/ 1535636 w 6107636"/>
              <a:gd name="connsiteY12" fmla="*/ 972457 h 1349829"/>
              <a:gd name="connsiteX13" fmla="*/ 635750 w 6107636"/>
              <a:gd name="connsiteY13" fmla="*/ 725714 h 1349829"/>
              <a:gd name="connsiteX14" fmla="*/ 0 w 6107636"/>
              <a:gd name="connsiteY14" fmla="*/ 380198 h 1349829"/>
              <a:gd name="connsiteX15" fmla="*/ 0 w 6107636"/>
              <a:gd name="connsiteY15" fmla="*/ 295937 h 1349829"/>
              <a:gd name="connsiteX16" fmla="*/ 229350 w 6107636"/>
              <a:gd name="connsiteY16" fmla="*/ 232229 h 1349829"/>
              <a:gd name="connsiteX17" fmla="*/ 592207 w 6107636"/>
              <a:gd name="connsiteY17" fmla="*/ 159657 h 1349829"/>
              <a:gd name="connsiteX18" fmla="*/ 1317921 w 6107636"/>
              <a:gd name="connsiteY18" fmla="*/ 145143 h 1349829"/>
              <a:gd name="connsiteX19" fmla="*/ 1738836 w 6107636"/>
              <a:gd name="connsiteY19" fmla="*/ 217714 h 1349829"/>
              <a:gd name="connsiteX20" fmla="*/ 2551636 w 6107636"/>
              <a:gd name="connsiteY20" fmla="*/ 58057 h 134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07636" h="1349829">
                <a:moveTo>
                  <a:pt x="3393464" y="0"/>
                </a:moveTo>
                <a:lnTo>
                  <a:pt x="3988550" y="290286"/>
                </a:lnTo>
                <a:lnTo>
                  <a:pt x="4380436" y="464457"/>
                </a:lnTo>
                <a:lnTo>
                  <a:pt x="5657693" y="638629"/>
                </a:lnTo>
                <a:lnTo>
                  <a:pt x="6107636" y="899886"/>
                </a:lnTo>
                <a:lnTo>
                  <a:pt x="6020550" y="1190171"/>
                </a:lnTo>
                <a:lnTo>
                  <a:pt x="5657693" y="1349829"/>
                </a:lnTo>
                <a:lnTo>
                  <a:pt x="4931978" y="1291771"/>
                </a:lnTo>
                <a:lnTo>
                  <a:pt x="4249807" y="1117600"/>
                </a:lnTo>
                <a:lnTo>
                  <a:pt x="3538607" y="827314"/>
                </a:lnTo>
                <a:lnTo>
                  <a:pt x="3248321" y="928914"/>
                </a:lnTo>
                <a:lnTo>
                  <a:pt x="2348436" y="899886"/>
                </a:lnTo>
                <a:lnTo>
                  <a:pt x="1535636" y="972457"/>
                </a:lnTo>
                <a:lnTo>
                  <a:pt x="635750" y="725714"/>
                </a:lnTo>
                <a:lnTo>
                  <a:pt x="0" y="380198"/>
                </a:lnTo>
                <a:lnTo>
                  <a:pt x="0" y="295937"/>
                </a:lnTo>
                <a:lnTo>
                  <a:pt x="229350" y="232229"/>
                </a:lnTo>
                <a:lnTo>
                  <a:pt x="592207" y="159657"/>
                </a:lnTo>
                <a:lnTo>
                  <a:pt x="1317921" y="145143"/>
                </a:lnTo>
                <a:lnTo>
                  <a:pt x="1738836" y="217714"/>
                </a:lnTo>
                <a:lnTo>
                  <a:pt x="2551636" y="58057"/>
                </a:lnTo>
                <a:close/>
              </a:path>
            </a:pathLst>
          </a:custGeom>
        </p:spPr>
      </p:pic>
      <p:pic>
        <p:nvPicPr>
          <p:cNvPr id="110" name="图片 109"/>
          <p:cNvPicPr>
            <a:picLocks noChangeAspect="1"/>
          </p:cNvPicPr>
          <p:nvPr/>
        </p:nvPicPr>
        <p:blipFill>
          <a:blip r:embed="rId6" cstate="print">
            <a:extLst>
              <a:ext uri="{28A0092B-C50C-407E-A947-70E740481C1C}">
                <a14:useLocalDpi xmlns:a14="http://schemas.microsoft.com/office/drawing/2010/main" val="0"/>
              </a:ext>
            </a:extLst>
          </a:blip>
          <a:srcRect l="42645" t="41657" r="13156" b="43042"/>
          <a:stretch>
            <a:fillRect/>
          </a:stretch>
        </p:blipFill>
        <p:spPr>
          <a:xfrm>
            <a:off x="917147" y="2087195"/>
            <a:ext cx="839082" cy="31948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750"/>
                                        <p:tgtEl>
                                          <p:spTgt spid="92"/>
                                        </p:tgtEl>
                                      </p:cBhvr>
                                    </p:animEffect>
                                    <p:anim calcmode="lin" valueType="num">
                                      <p:cBhvr>
                                        <p:cTn id="8" dur="750" fill="hold"/>
                                        <p:tgtEl>
                                          <p:spTgt spid="92"/>
                                        </p:tgtEl>
                                        <p:attrNameLst>
                                          <p:attrName>ppt_x</p:attrName>
                                        </p:attrNameLst>
                                      </p:cBhvr>
                                      <p:tavLst>
                                        <p:tav tm="0">
                                          <p:val>
                                            <p:strVal val="#ppt_x"/>
                                          </p:val>
                                        </p:tav>
                                        <p:tav tm="100000">
                                          <p:val>
                                            <p:strVal val="#ppt_x"/>
                                          </p:val>
                                        </p:tav>
                                      </p:tavLst>
                                    </p:anim>
                                    <p:anim calcmode="lin" valueType="num">
                                      <p:cBhvr>
                                        <p:cTn id="9" dur="75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left)">
                                      <p:cBhvr>
                                        <p:cTn id="13" dur="750"/>
                                        <p:tgtEl>
                                          <p:spTgt spid="100"/>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p:cTn id="17" dur="750" fill="hold"/>
                                        <p:tgtEl>
                                          <p:spTgt spid="110"/>
                                        </p:tgtEl>
                                        <p:attrNameLst>
                                          <p:attrName>ppt_w</p:attrName>
                                        </p:attrNameLst>
                                      </p:cBhvr>
                                      <p:tavLst>
                                        <p:tav tm="0">
                                          <p:val>
                                            <p:fltVal val="0"/>
                                          </p:val>
                                        </p:tav>
                                        <p:tav tm="100000">
                                          <p:val>
                                            <p:strVal val="#ppt_w"/>
                                          </p:val>
                                        </p:tav>
                                      </p:tavLst>
                                    </p:anim>
                                    <p:anim calcmode="lin" valueType="num">
                                      <p:cBhvr>
                                        <p:cTn id="18" dur="750" fill="hold"/>
                                        <p:tgtEl>
                                          <p:spTgt spid="110"/>
                                        </p:tgtEl>
                                        <p:attrNameLst>
                                          <p:attrName>ppt_h</p:attrName>
                                        </p:attrNameLst>
                                      </p:cBhvr>
                                      <p:tavLst>
                                        <p:tav tm="0">
                                          <p:val>
                                            <p:fltVal val="0"/>
                                          </p:val>
                                        </p:tav>
                                        <p:tav tm="100000">
                                          <p:val>
                                            <p:strVal val="#ppt_h"/>
                                          </p:val>
                                        </p:tav>
                                      </p:tavLst>
                                    </p:anim>
                                    <p:animEffect transition="in" filter="fade">
                                      <p:cBhvr>
                                        <p:cTn id="19" dur="750"/>
                                        <p:tgtEl>
                                          <p:spTgt spid="110"/>
                                        </p:tgtEl>
                                      </p:cBhvr>
                                    </p:animEffect>
                                  </p:childTnLst>
                                </p:cTn>
                              </p:par>
                              <p:par>
                                <p:cTn id="20" presetID="53" presetClass="entr" presetSubtype="16"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p:cTn id="22" dur="750" fill="hold"/>
                                        <p:tgtEl>
                                          <p:spTgt spid="106"/>
                                        </p:tgtEl>
                                        <p:attrNameLst>
                                          <p:attrName>ppt_w</p:attrName>
                                        </p:attrNameLst>
                                      </p:cBhvr>
                                      <p:tavLst>
                                        <p:tav tm="0">
                                          <p:val>
                                            <p:fltVal val="0"/>
                                          </p:val>
                                        </p:tav>
                                        <p:tav tm="100000">
                                          <p:val>
                                            <p:strVal val="#ppt_w"/>
                                          </p:val>
                                        </p:tav>
                                      </p:tavLst>
                                    </p:anim>
                                    <p:anim calcmode="lin" valueType="num">
                                      <p:cBhvr>
                                        <p:cTn id="23" dur="750" fill="hold"/>
                                        <p:tgtEl>
                                          <p:spTgt spid="106"/>
                                        </p:tgtEl>
                                        <p:attrNameLst>
                                          <p:attrName>ppt_h</p:attrName>
                                        </p:attrNameLst>
                                      </p:cBhvr>
                                      <p:tavLst>
                                        <p:tav tm="0">
                                          <p:val>
                                            <p:fltVal val="0"/>
                                          </p:val>
                                        </p:tav>
                                        <p:tav tm="100000">
                                          <p:val>
                                            <p:strVal val="#ppt_h"/>
                                          </p:val>
                                        </p:tav>
                                      </p:tavLst>
                                    </p:anim>
                                    <p:animEffect transition="in" filter="fade">
                                      <p:cBhvr>
                                        <p:cTn id="24" dur="750"/>
                                        <p:tgtEl>
                                          <p:spTgt spid="106"/>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750"/>
                                        <p:tgtEl>
                                          <p:spTgt spid="9"/>
                                        </p:tgtEl>
                                      </p:cBhvr>
                                    </p:animEffect>
                                  </p:childTnLst>
                                </p:cTn>
                              </p:par>
                            </p:childTnLst>
                          </p:cTn>
                        </p:par>
                        <p:par>
                          <p:cTn id="29" fill="hold">
                            <p:stCondLst>
                              <p:cond delay="4000"/>
                            </p:stCondLst>
                            <p:childTnLst>
                              <p:par>
                                <p:cTn id="30" presetID="47"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50"/>
                                        <p:tgtEl>
                                          <p:spTgt spid="32"/>
                                        </p:tgtEl>
                                      </p:cBhvr>
                                    </p:animEffect>
                                    <p:anim calcmode="lin" valueType="num">
                                      <p:cBhvr>
                                        <p:cTn id="33" dur="750" fill="hold"/>
                                        <p:tgtEl>
                                          <p:spTgt spid="32"/>
                                        </p:tgtEl>
                                        <p:attrNameLst>
                                          <p:attrName>ppt_x</p:attrName>
                                        </p:attrNameLst>
                                      </p:cBhvr>
                                      <p:tavLst>
                                        <p:tav tm="0">
                                          <p:val>
                                            <p:strVal val="#ppt_x"/>
                                          </p:val>
                                        </p:tav>
                                        <p:tav tm="100000">
                                          <p:val>
                                            <p:strVal val="#ppt_x"/>
                                          </p:val>
                                        </p:tav>
                                      </p:tavLst>
                                    </p:anim>
                                    <p:anim calcmode="lin" valueType="num">
                                      <p:cBhvr>
                                        <p:cTn id="34" dur="7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12" presetClass="entr" presetSubtype="8"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additive="base">
                                        <p:cTn id="38" dur="750"/>
                                        <p:tgtEl>
                                          <p:spTgt spid="63"/>
                                        </p:tgtEl>
                                        <p:attrNameLst>
                                          <p:attrName>ppt_x</p:attrName>
                                        </p:attrNameLst>
                                      </p:cBhvr>
                                      <p:tavLst>
                                        <p:tav tm="0">
                                          <p:val>
                                            <p:strVal val="#ppt_x-#ppt_w*1.125000"/>
                                          </p:val>
                                        </p:tav>
                                        <p:tav tm="100000">
                                          <p:val>
                                            <p:strVal val="#ppt_x"/>
                                          </p:val>
                                        </p:tav>
                                      </p:tavLst>
                                    </p:anim>
                                    <p:animEffect transition="in" filter="wipe(right)">
                                      <p:cBhvr>
                                        <p:cTn id="39" dur="750"/>
                                        <p:tgtEl>
                                          <p:spTgt spid="63"/>
                                        </p:tgtEl>
                                      </p:cBhvr>
                                    </p:animEffect>
                                  </p:childTnLst>
                                </p:cTn>
                              </p:par>
                            </p:childTnLst>
                          </p:cTn>
                        </p:par>
                        <p:par>
                          <p:cTn id="40" fill="hold">
                            <p:stCondLst>
                              <p:cond delay="6000"/>
                            </p:stCondLst>
                            <p:childTnLst>
                              <p:par>
                                <p:cTn id="41" presetID="12" presetClass="entr" presetSubtype="8"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750"/>
                                        <p:tgtEl>
                                          <p:spTgt spid="64"/>
                                        </p:tgtEl>
                                        <p:attrNameLst>
                                          <p:attrName>ppt_x</p:attrName>
                                        </p:attrNameLst>
                                      </p:cBhvr>
                                      <p:tavLst>
                                        <p:tav tm="0">
                                          <p:val>
                                            <p:strVal val="#ppt_x-#ppt_w*1.125000"/>
                                          </p:val>
                                        </p:tav>
                                        <p:tav tm="100000">
                                          <p:val>
                                            <p:strVal val="#ppt_x"/>
                                          </p:val>
                                        </p:tav>
                                      </p:tavLst>
                                    </p:anim>
                                    <p:animEffect transition="in" filter="wipe(right)">
                                      <p:cBhvr>
                                        <p:cTn id="44" dur="7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A11301E7-D7A7-D212-4098-5415415CB3D8}"/>
              </a:ext>
            </a:extLst>
          </p:cNvPr>
          <p:cNvSpPr txBox="1"/>
          <p:nvPr/>
        </p:nvSpPr>
        <p:spPr>
          <a:xfrm>
            <a:off x="265472" y="1538919"/>
            <a:ext cx="6341806" cy="5262979"/>
          </a:xfrm>
          <a:prstGeom prst="rect">
            <a:avLst/>
          </a:prstGeom>
          <a:noFill/>
        </p:spPr>
        <p:txBody>
          <a:bodyPr wrap="square">
            <a:spAutoFit/>
          </a:bodyPr>
          <a:lstStyle/>
          <a:p>
            <a:r>
              <a:rPr kumimoji="0" lang="en-US" altLang="zh-CN" sz="2800" b="1"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Victory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This war resulted in the annihilation of more than eight thousand enemy soldiers, the death of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Zhelan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King and Lu Hou King, and the capture of the golden statue used for the worship of heaven by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Xiutu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tribe. The first Western Corridor War was a great success. This war deepened the Han Dynasty's understanding of the terrain in the Western Corridor, laying the foundation for the Han army to open up the Hexi Corridor. </a:t>
            </a:r>
            <a:endParaRPr lang="zh-CN" altLang="en-US" sz="2800" dirty="0">
              <a:latin typeface="Times New Roman" panose="02020603050405020304" pitchFamily="18" charset="0"/>
              <a:cs typeface="Times New Roman" panose="02020603050405020304" pitchFamily="18" charset="0"/>
            </a:endParaRPr>
          </a:p>
        </p:txBody>
      </p:sp>
      <p:pic>
        <p:nvPicPr>
          <p:cNvPr id="2052" name="Picture 4" descr="油画作品《霍去病收复河西》_王可伟-站酷ZCOOL">
            <a:extLst>
              <a:ext uri="{FF2B5EF4-FFF2-40B4-BE49-F238E27FC236}">
                <a16:creationId xmlns:a16="http://schemas.microsoft.com/office/drawing/2014/main" id="{C47789C4-FAF3-ED67-10DC-85F164250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524" y="1765780"/>
            <a:ext cx="5612052" cy="4203119"/>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E80B69E8-1160-2D60-000E-F36F16A88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72" y="56102"/>
            <a:ext cx="9324531" cy="1190171"/>
          </a:xfrm>
          <a:prstGeom prst="rect">
            <a:avLst/>
          </a:prstGeom>
        </p:spPr>
      </p:pic>
      <p:sp>
        <p:nvSpPr>
          <p:cNvPr id="11" name="文本框 10">
            <a:extLst>
              <a:ext uri="{FF2B5EF4-FFF2-40B4-BE49-F238E27FC236}">
                <a16:creationId xmlns:a16="http://schemas.microsoft.com/office/drawing/2014/main" id="{831FF9A2-F0F2-03A8-2165-B455023E33B7}"/>
              </a:ext>
            </a:extLst>
          </p:cNvPr>
          <p:cNvSpPr txBox="1"/>
          <p:nvPr/>
        </p:nvSpPr>
        <p:spPr>
          <a:xfrm>
            <a:off x="850490" y="235688"/>
            <a:ext cx="76740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Two Western Corridor Wars</a:t>
            </a:r>
            <a:endParaRPr kumimoji="0" lang="zh-CN"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34687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88402DD5-F730-378D-3B19-863D7FFB5AB7}"/>
              </a:ext>
            </a:extLst>
          </p:cNvPr>
          <p:cNvSpPr txBox="1"/>
          <p:nvPr/>
        </p:nvSpPr>
        <p:spPr>
          <a:xfrm>
            <a:off x="626806" y="2971922"/>
            <a:ext cx="10938389" cy="3108543"/>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Unexpected Courage</a:t>
            </a:r>
            <a:r>
              <a:rPr lang="en-US" altLang="zh-CN" sz="2800" dirty="0">
                <a:latin typeface="Times New Roman" panose="02020603050405020304" pitchFamily="18" charset="0"/>
                <a:cs typeface="Times New Roman" panose="02020603050405020304" pitchFamily="18" charset="0"/>
              </a:rPr>
              <a:t>: Both set out from the northern territories, advancing westward on separate paths. At that time, Huo </a:t>
            </a:r>
            <a:r>
              <a:rPr lang="en-US" altLang="zh-CN" sz="2800" dirty="0" err="1">
                <a:latin typeface="Times New Roman" panose="02020603050405020304" pitchFamily="18" charset="0"/>
                <a:cs typeface="Times New Roman" panose="02020603050405020304" pitchFamily="18" charset="0"/>
              </a:rPr>
              <a:t>Qubing</a:t>
            </a:r>
            <a:r>
              <a:rPr lang="en-US" altLang="zh-CN" sz="2800" dirty="0">
                <a:latin typeface="Times New Roman" panose="02020603050405020304" pitchFamily="18" charset="0"/>
                <a:cs typeface="Times New Roman" panose="02020603050405020304" pitchFamily="18" charset="0"/>
              </a:rPr>
              <a:t> advanced deep into the </a:t>
            </a:r>
            <a:r>
              <a:rPr lang="en-US" altLang="zh-CN" sz="2800" dirty="0" err="1">
                <a:latin typeface="Times New Roman" panose="02020603050405020304" pitchFamily="18" charset="0"/>
                <a:cs typeface="Times New Roman" panose="02020603050405020304" pitchFamily="18" charset="0"/>
              </a:rPr>
              <a:t>Xiongnu</a:t>
            </a:r>
            <a:r>
              <a:rPr lang="en-US" altLang="zh-CN" sz="2800" dirty="0">
                <a:latin typeface="Times New Roman" panose="02020603050405020304" pitchFamily="18" charset="0"/>
                <a:cs typeface="Times New Roman" panose="02020603050405020304" pitchFamily="18" charset="0"/>
              </a:rPr>
              <a:t> territory ahead of schedule, while </a:t>
            </a:r>
            <a:r>
              <a:rPr lang="en-US" altLang="zh-CN" sz="2800" dirty="0" err="1">
                <a:latin typeface="Times New Roman" panose="02020603050405020304" pitchFamily="18" charset="0"/>
                <a:cs typeface="Times New Roman" panose="02020603050405020304" pitchFamily="18" charset="0"/>
              </a:rPr>
              <a:t>Gongsun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Ao</a:t>
            </a:r>
            <a:r>
              <a:rPr lang="en-US" altLang="zh-CN" sz="2800" dirty="0">
                <a:latin typeface="Times New Roman" panose="02020603050405020304" pitchFamily="18" charset="0"/>
                <a:cs typeface="Times New Roman" panose="02020603050405020304" pitchFamily="18" charset="0"/>
              </a:rPr>
              <a:t> took the wrong route and failed to meet up with him. With unwavering courage, Huo </a:t>
            </a:r>
            <a:r>
              <a:rPr lang="en-US" altLang="zh-CN" sz="2800" dirty="0" err="1">
                <a:latin typeface="Times New Roman" panose="02020603050405020304" pitchFamily="18" charset="0"/>
                <a:cs typeface="Times New Roman" panose="02020603050405020304" pitchFamily="18" charset="0"/>
              </a:rPr>
              <a:t>Qubing</a:t>
            </a:r>
            <a:r>
              <a:rPr lang="en-US" altLang="zh-CN" sz="2800" dirty="0">
                <a:latin typeface="Times New Roman" panose="02020603050405020304" pitchFamily="18" charset="0"/>
                <a:cs typeface="Times New Roman" panose="02020603050405020304" pitchFamily="18" charset="0"/>
              </a:rPr>
              <a:t> resolutely carried out the original plan, adopting a flanking tactic to launch a fierce attack from the side and back of the enemy, ultimately achieving a decisive victory. </a:t>
            </a:r>
            <a:endParaRPr lang="zh-CN" altLang="en-US" sz="28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003470D-35D9-35D0-14F5-39FDD997DD33}"/>
              </a:ext>
            </a:extLst>
          </p:cNvPr>
          <p:cNvSpPr txBox="1"/>
          <p:nvPr/>
        </p:nvSpPr>
        <p:spPr>
          <a:xfrm>
            <a:off x="626806" y="1482462"/>
            <a:ext cx="10515602" cy="1384995"/>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Second Western Corridor War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After the first Western Corridor War, in the same summer, Emperor Wu of Han sent Huo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Gongsun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to attack the Western Corridor area for the second time.</a:t>
            </a:r>
            <a:endParaRPr lang="zh-CN" altLang="en-US" sz="28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FA2C1302-4754-361D-D687-D48C7131C3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72" y="99923"/>
            <a:ext cx="9324531" cy="1190171"/>
          </a:xfrm>
          <a:prstGeom prst="rect">
            <a:avLst/>
          </a:prstGeom>
        </p:spPr>
      </p:pic>
      <p:sp>
        <p:nvSpPr>
          <p:cNvPr id="14" name="文本框 13">
            <a:extLst>
              <a:ext uri="{FF2B5EF4-FFF2-40B4-BE49-F238E27FC236}">
                <a16:creationId xmlns:a16="http://schemas.microsoft.com/office/drawing/2014/main" id="{F112CA8B-DB62-797B-6994-27653B9D279F}"/>
              </a:ext>
            </a:extLst>
          </p:cNvPr>
          <p:cNvSpPr txBox="1"/>
          <p:nvPr/>
        </p:nvSpPr>
        <p:spPr>
          <a:xfrm>
            <a:off x="894080" y="266730"/>
            <a:ext cx="8128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Two Western Corridor Wars</a:t>
            </a:r>
            <a:endParaRPr kumimoji="0" lang="zh-CN"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26586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09" y="153046"/>
            <a:ext cx="7054206" cy="1190171"/>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390820" y="1304696"/>
            <a:ext cx="888111" cy="8001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341290" y="2132676"/>
            <a:ext cx="888111" cy="800100"/>
          </a:xfrm>
          <a:prstGeom prst="rect">
            <a:avLst/>
          </a:prstGeom>
        </p:spPr>
      </p:pic>
      <p:sp>
        <p:nvSpPr>
          <p:cNvPr id="3" name="文本框 2">
            <a:extLst>
              <a:ext uri="{FF2B5EF4-FFF2-40B4-BE49-F238E27FC236}">
                <a16:creationId xmlns:a16="http://schemas.microsoft.com/office/drawing/2014/main" id="{5628AD56-10A3-8457-75BA-3B9967631BF0}"/>
              </a:ext>
            </a:extLst>
          </p:cNvPr>
          <p:cNvSpPr txBox="1"/>
          <p:nvPr/>
        </p:nvSpPr>
        <p:spPr>
          <a:xfrm>
            <a:off x="1081548" y="394189"/>
            <a:ext cx="5525729" cy="707886"/>
          </a:xfrm>
          <a:prstGeom prst="rect">
            <a:avLst/>
          </a:prstGeom>
          <a:noFill/>
        </p:spPr>
        <p:txBody>
          <a:bodyPr wrap="square" rtlCol="0">
            <a:spAutoFit/>
          </a:bodyPr>
          <a:lstStyle/>
          <a:p>
            <a:r>
              <a:rPr lang="en-US" altLang="zh-CN" sz="4000" dirty="0">
                <a:latin typeface="Times New Roman" panose="02020603050405020304" pitchFamily="18" charset="0"/>
                <a:cs typeface="Times New Roman" panose="02020603050405020304" pitchFamily="18" charset="0"/>
              </a:rPr>
              <a:t>The Northern Desert War</a:t>
            </a:r>
            <a:endParaRPr lang="zh-CN" altLang="en-US" sz="40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C8F2656-9BBE-4EEC-B503-C0F0AA017C9B}"/>
              </a:ext>
            </a:extLst>
          </p:cNvPr>
          <p:cNvSpPr txBox="1"/>
          <p:nvPr/>
        </p:nvSpPr>
        <p:spPr>
          <a:xfrm>
            <a:off x="1335600" y="1428743"/>
            <a:ext cx="10579509"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Time</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119 BC</a:t>
            </a:r>
            <a:endParaRPr lang="en-US" altLang="zh-CN" sz="2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98348BD2-A677-F04B-0187-5FA431902357}"/>
              </a:ext>
            </a:extLst>
          </p:cNvPr>
          <p:cNvSpPr txBox="1"/>
          <p:nvPr/>
        </p:nvSpPr>
        <p:spPr>
          <a:xfrm>
            <a:off x="1260852" y="2932775"/>
            <a:ext cx="10692849"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two Troops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1.</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Wei Qing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led Li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Guang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Gongsun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Ao</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others through the desert for more than a thousand miles to engage in battle with the main force of the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facing more than ten thousand enemy troops with five thousand cavalry.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2.</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Huo </a:t>
            </a:r>
            <a:r>
              <a:rPr kumimoji="0" lang="en-US" altLang="zh-CN" sz="24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led five thousand cavalry deep into the heart of the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territory, making full use of the mobility and flexibility of the cavalry, crossing the vast desert and fighting over two thousand miles, killing more than seventy thousand enemies, capturing eighty-three people including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generals, prime ministers, doorkeepers, and commandants, and causing the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Left Worthy King to flee after defeat.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455E771-95E3-0D54-10EF-2F7EC60AB7C9}"/>
              </a:ext>
            </a:extLst>
          </p:cNvPr>
          <p:cNvSpPr txBox="1"/>
          <p:nvPr/>
        </p:nvSpPr>
        <p:spPr>
          <a:xfrm>
            <a:off x="1335600" y="1996093"/>
            <a:ext cx="104584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Emperor</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Wu of Han (once again ordered an attack on the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commanding Wei Qing and Huo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to lead their troops into the northern desert).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E8BC4B7C-71DE-691F-2C91-B4CF2CB818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332076" y="2973803"/>
            <a:ext cx="888111" cy="800100"/>
          </a:xfrm>
          <a:prstGeom prst="rect">
            <a:avLst/>
          </a:prstGeom>
        </p:spPr>
      </p:pic>
    </p:spTree>
    <p:extLst>
      <p:ext uri="{BB962C8B-B14F-4D97-AF65-F5344CB8AC3E}">
        <p14:creationId xmlns:p14="http://schemas.microsoft.com/office/powerpoint/2010/main" val="1319373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09" y="153046"/>
            <a:ext cx="7054206" cy="1190171"/>
          </a:xfrm>
          <a:prstGeom prst="rect">
            <a:avLst/>
          </a:prstGeom>
        </p:spPr>
      </p:pic>
      <p:sp>
        <p:nvSpPr>
          <p:cNvPr id="3" name="文本框 2">
            <a:extLst>
              <a:ext uri="{FF2B5EF4-FFF2-40B4-BE49-F238E27FC236}">
                <a16:creationId xmlns:a16="http://schemas.microsoft.com/office/drawing/2014/main" id="{5628AD56-10A3-8457-75BA-3B9967631BF0}"/>
              </a:ext>
            </a:extLst>
          </p:cNvPr>
          <p:cNvSpPr txBox="1"/>
          <p:nvPr/>
        </p:nvSpPr>
        <p:spPr>
          <a:xfrm>
            <a:off x="1081548" y="394189"/>
            <a:ext cx="5525729" cy="707886"/>
          </a:xfrm>
          <a:prstGeom prst="rect">
            <a:avLst/>
          </a:prstGeom>
          <a:noFill/>
        </p:spPr>
        <p:txBody>
          <a:bodyPr wrap="square" rtlCol="0">
            <a:spAutoFit/>
          </a:bodyPr>
          <a:lstStyle/>
          <a:p>
            <a:r>
              <a:rPr lang="en-US" altLang="zh-CN" sz="4000" dirty="0">
                <a:latin typeface="Times New Roman" panose="02020603050405020304" pitchFamily="18" charset="0"/>
                <a:cs typeface="Times New Roman" panose="02020603050405020304" pitchFamily="18" charset="0"/>
              </a:rPr>
              <a:t>The Northern Desert War</a:t>
            </a:r>
            <a:endParaRPr lang="zh-CN" altLang="en-US" sz="4000" dirty="0">
              <a:latin typeface="Times New Roman" panose="02020603050405020304" pitchFamily="18" charset="0"/>
              <a:cs typeface="Times New Roman" panose="02020603050405020304" pitchFamily="18" charset="0"/>
            </a:endParaRPr>
          </a:p>
        </p:txBody>
      </p:sp>
      <p:pic>
        <p:nvPicPr>
          <p:cNvPr id="8194" name="Picture 2" descr="漠北之战是如何爆发的？漠北之战的详细经过介绍！_知秀网">
            <a:extLst>
              <a:ext uri="{FF2B5EF4-FFF2-40B4-BE49-F238E27FC236}">
                <a16:creationId xmlns:a16="http://schemas.microsoft.com/office/drawing/2014/main" id="{9B8C7A15-8612-520C-9D49-4C69688C7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90" y="1248697"/>
            <a:ext cx="5857875" cy="52197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漠北之战解决了匈奴对汉朝的边患，但也使汉朝出现严重的社会问题">
            <a:extLst>
              <a:ext uri="{FF2B5EF4-FFF2-40B4-BE49-F238E27FC236}">
                <a16:creationId xmlns:a16="http://schemas.microsoft.com/office/drawing/2014/main" id="{11EE1C16-C7D8-927E-6342-A066045A4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228" y="1248697"/>
            <a:ext cx="5627456" cy="522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84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09" y="153046"/>
            <a:ext cx="7054206" cy="1190171"/>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193436" y="1331679"/>
            <a:ext cx="888111" cy="8001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63202" t="7093" r="3493" b="62902"/>
          <a:stretch>
            <a:fillRect/>
          </a:stretch>
        </p:blipFill>
        <p:spPr>
          <a:xfrm>
            <a:off x="193435" y="2807526"/>
            <a:ext cx="888111" cy="800100"/>
          </a:xfrm>
          <a:prstGeom prst="rect">
            <a:avLst/>
          </a:prstGeom>
        </p:spPr>
      </p:pic>
      <p:sp>
        <p:nvSpPr>
          <p:cNvPr id="3" name="文本框 2">
            <a:extLst>
              <a:ext uri="{FF2B5EF4-FFF2-40B4-BE49-F238E27FC236}">
                <a16:creationId xmlns:a16="http://schemas.microsoft.com/office/drawing/2014/main" id="{5628AD56-10A3-8457-75BA-3B9967631BF0}"/>
              </a:ext>
            </a:extLst>
          </p:cNvPr>
          <p:cNvSpPr txBox="1"/>
          <p:nvPr/>
        </p:nvSpPr>
        <p:spPr>
          <a:xfrm>
            <a:off x="1081548" y="394189"/>
            <a:ext cx="5525729" cy="707886"/>
          </a:xfrm>
          <a:prstGeom prst="rect">
            <a:avLst/>
          </a:prstGeom>
          <a:noFill/>
        </p:spPr>
        <p:txBody>
          <a:bodyPr wrap="square" rtlCol="0">
            <a:spAutoFit/>
          </a:bodyPr>
          <a:lstStyle/>
          <a:p>
            <a:r>
              <a:rPr lang="en-US" altLang="zh-CN" sz="4000" dirty="0">
                <a:latin typeface="Times New Roman" panose="02020603050405020304" pitchFamily="18" charset="0"/>
                <a:cs typeface="Times New Roman" panose="02020603050405020304" pitchFamily="18" charset="0"/>
              </a:rPr>
              <a:t>The Northern Desert War</a:t>
            </a:r>
            <a:endParaRPr lang="zh-CN" altLang="en-US" sz="40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A411E437-FEE4-34B6-4882-ED646C3C4408}"/>
              </a:ext>
            </a:extLst>
          </p:cNvPr>
          <p:cNvSpPr txBox="1"/>
          <p:nvPr/>
        </p:nvSpPr>
        <p:spPr>
          <a:xfrm>
            <a:off x="894733" y="2807526"/>
            <a:ext cx="4771348" cy="3785652"/>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Feng </a:t>
            </a:r>
            <a:r>
              <a:rPr lang="en-US" altLang="zh-CN" sz="2400" b="1" dirty="0" err="1">
                <a:latin typeface="Times New Roman" panose="02020603050405020304" pitchFamily="18" charset="0"/>
                <a:cs typeface="Times New Roman" panose="02020603050405020304" pitchFamily="18" charset="0"/>
              </a:rPr>
              <a:t>Langju</a:t>
            </a:r>
            <a:r>
              <a:rPr lang="en-US" altLang="zh-CN" sz="2400" b="1" dirty="0">
                <a:latin typeface="Times New Roman" panose="02020603050405020304" pitchFamily="18" charset="0"/>
                <a:cs typeface="Times New Roman" panose="02020603050405020304" pitchFamily="18" charset="0"/>
              </a:rPr>
              <a:t> Xu</a:t>
            </a:r>
            <a:r>
              <a:rPr lang="en-US" altLang="zh-CN" sz="2400" dirty="0">
                <a:latin typeface="Times New Roman" panose="02020603050405020304" pitchFamily="18" charset="0"/>
                <a:cs typeface="Times New Roman" panose="02020603050405020304" pitchFamily="18" charset="0"/>
              </a:rPr>
              <a:t>: Huo </a:t>
            </a:r>
            <a:r>
              <a:rPr lang="en-US" altLang="zh-CN" sz="2400" dirty="0" err="1">
                <a:latin typeface="Times New Roman" panose="02020603050405020304" pitchFamily="18" charset="0"/>
                <a:cs typeface="Times New Roman" panose="02020603050405020304" pitchFamily="18" charset="0"/>
              </a:rPr>
              <a:t>Qubing</a:t>
            </a:r>
            <a:r>
              <a:rPr lang="en-US" altLang="zh-CN" sz="2400" dirty="0">
                <a:latin typeface="Times New Roman" panose="02020603050405020304" pitchFamily="18" charset="0"/>
                <a:cs typeface="Times New Roman" panose="02020603050405020304" pitchFamily="18" charset="0"/>
              </a:rPr>
              <a:t> pursued the victory to Mount </a:t>
            </a:r>
            <a:r>
              <a:rPr lang="en-US" altLang="zh-CN" sz="2400" dirty="0" err="1">
                <a:latin typeface="Times New Roman" panose="02020603050405020304" pitchFamily="18" charset="0"/>
                <a:cs typeface="Times New Roman" panose="02020603050405020304" pitchFamily="18" charset="0"/>
              </a:rPr>
              <a:t>Langju</a:t>
            </a:r>
            <a:r>
              <a:rPr lang="en-US" altLang="zh-CN" sz="2400" dirty="0">
                <a:latin typeface="Times New Roman" panose="02020603050405020304" pitchFamily="18" charset="0"/>
                <a:cs typeface="Times New Roman" panose="02020603050405020304" pitchFamily="18" charset="0"/>
              </a:rPr>
              <a:t>, where he piled up soil to form a mound and conducted a grand sacrifice to comfort the souls of the soldiers who died in the war. Since then, "Feng </a:t>
            </a:r>
            <a:r>
              <a:rPr lang="en-US" altLang="zh-CN" sz="2400" dirty="0" err="1">
                <a:latin typeface="Times New Roman" panose="02020603050405020304" pitchFamily="18" charset="0"/>
                <a:cs typeface="Times New Roman" panose="02020603050405020304" pitchFamily="18" charset="0"/>
              </a:rPr>
              <a:t>Langju</a:t>
            </a:r>
            <a:r>
              <a:rPr lang="en-US" altLang="zh-CN" sz="2400" dirty="0">
                <a:latin typeface="Times New Roman" panose="02020603050405020304" pitchFamily="18" charset="0"/>
                <a:cs typeface="Times New Roman" panose="02020603050405020304" pitchFamily="18" charset="0"/>
              </a:rPr>
              <a:t> Xu" has become a symbol of military achievements in Chinese history, a goal for countless soldiers to strive for. </a:t>
            </a:r>
            <a:endParaRPr lang="zh-CN" altLang="en-US" sz="24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EA1C15A5-19CE-189E-230F-6FF982BB4583}"/>
              </a:ext>
            </a:extLst>
          </p:cNvPr>
          <p:cNvSpPr txBox="1"/>
          <p:nvPr/>
        </p:nvSpPr>
        <p:spPr>
          <a:xfrm>
            <a:off x="894733" y="1397396"/>
            <a:ext cx="8979531" cy="1200329"/>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Five thousand cavalry embarked on a thousand-mile lightning strike, like falling meteors shattering the </a:t>
            </a:r>
            <a:r>
              <a:rPr lang="en-US" altLang="zh-CN" sz="2400" dirty="0" err="1">
                <a:latin typeface="Times New Roman" panose="02020603050405020304" pitchFamily="18" charset="0"/>
                <a:cs typeface="Times New Roman" panose="02020603050405020304" pitchFamily="18" charset="0"/>
              </a:rPr>
              <a:t>Xiongnu's</a:t>
            </a:r>
            <a:r>
              <a:rPr lang="en-US" altLang="zh-CN" sz="2400" dirty="0">
                <a:latin typeface="Times New Roman" panose="02020603050405020304" pitchFamily="18" charset="0"/>
                <a:cs typeface="Times New Roman" panose="02020603050405020304" pitchFamily="18" charset="0"/>
              </a:rPr>
              <a:t> bone bows—thus </a:t>
            </a:r>
          </a:p>
          <a:p>
            <a:r>
              <a:rPr lang="en-US" altLang="zh-CN" sz="2400" b="1" dirty="0">
                <a:latin typeface="Times New Roman" panose="02020603050405020304" pitchFamily="18" charset="0"/>
                <a:cs typeface="Times New Roman" panose="02020603050405020304" pitchFamily="18" charset="0"/>
              </a:rPr>
              <a:t>leaving the southern Ordos region devoid of </a:t>
            </a:r>
            <a:r>
              <a:rPr lang="en-US" altLang="zh-CN" sz="2400" b="1" dirty="0" err="1">
                <a:latin typeface="Times New Roman" panose="02020603050405020304" pitchFamily="18" charset="0"/>
                <a:cs typeface="Times New Roman" panose="02020603050405020304" pitchFamily="18" charset="0"/>
              </a:rPr>
              <a:t>Xiongnu</a:t>
            </a:r>
            <a:r>
              <a:rPr lang="en-US" altLang="zh-CN" sz="2400" b="1" dirty="0">
                <a:latin typeface="Times New Roman" panose="02020603050405020304" pitchFamily="18" charset="0"/>
                <a:cs typeface="Times New Roman" panose="02020603050405020304" pitchFamily="18" charset="0"/>
              </a:rPr>
              <a:t> rule</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pic>
        <p:nvPicPr>
          <p:cNvPr id="3074" name="Picture 2" descr="历史上只有唯一一个皇帝亲自做到封狼居胥、勒石燕然的荣誉">
            <a:extLst>
              <a:ext uri="{FF2B5EF4-FFF2-40B4-BE49-F238E27FC236}">
                <a16:creationId xmlns:a16="http://schemas.microsoft.com/office/drawing/2014/main" id="{F4AB0A84-C3EB-4566-A005-462DC9C46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922" y="3073587"/>
            <a:ext cx="6575078" cy="3253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41" r="1023"/>
          <a:stretch>
            <a:fillRect/>
          </a:stretch>
        </p:blipFill>
        <p:spPr>
          <a:xfrm>
            <a:off x="0" y="0"/>
            <a:ext cx="12192000" cy="6858000"/>
          </a:xfrm>
          <a:custGeom>
            <a:avLst/>
            <a:gdLst>
              <a:gd name="connsiteX0" fmla="*/ 0 w 12192000"/>
              <a:gd name="connsiteY0" fmla="*/ 0 h 6845440"/>
              <a:gd name="connsiteX1" fmla="*/ 12192000 w 12192000"/>
              <a:gd name="connsiteY1" fmla="*/ 0 h 6845440"/>
              <a:gd name="connsiteX2" fmla="*/ 12192000 w 12192000"/>
              <a:gd name="connsiteY2" fmla="*/ 6845440 h 6845440"/>
              <a:gd name="connsiteX3" fmla="*/ 0 w 12192000"/>
              <a:gd name="connsiteY3" fmla="*/ 6845440 h 6845440"/>
            </a:gdLst>
            <a:ahLst/>
            <a:cxnLst>
              <a:cxn ang="0">
                <a:pos x="connsiteX0" y="connsiteY0"/>
              </a:cxn>
              <a:cxn ang="0">
                <a:pos x="connsiteX1" y="connsiteY1"/>
              </a:cxn>
              <a:cxn ang="0">
                <a:pos x="connsiteX2" y="connsiteY2"/>
              </a:cxn>
              <a:cxn ang="0">
                <a:pos x="connsiteX3" y="connsiteY3"/>
              </a:cxn>
            </a:cxnLst>
            <a:rect l="l" t="t" r="r" b="b"/>
            <a:pathLst>
              <a:path w="12192000" h="6845440">
                <a:moveTo>
                  <a:pt x="0" y="0"/>
                </a:moveTo>
                <a:lnTo>
                  <a:pt x="12192000" y="0"/>
                </a:lnTo>
                <a:lnTo>
                  <a:pt x="12192000" y="6845440"/>
                </a:lnTo>
                <a:lnTo>
                  <a:pt x="0" y="6845440"/>
                </a:lnTo>
                <a:close/>
              </a:path>
            </a:pathLst>
          </a:custGeom>
        </p:spPr>
      </p:pic>
      <p:sp>
        <p:nvSpPr>
          <p:cNvPr id="8" name="文本框 7"/>
          <p:cNvSpPr txBox="1"/>
          <p:nvPr/>
        </p:nvSpPr>
        <p:spPr>
          <a:xfrm>
            <a:off x="3460955" y="3596043"/>
            <a:ext cx="8406580" cy="928869"/>
          </a:xfrm>
          <a:prstGeom prst="rect">
            <a:avLst/>
          </a:prstGeom>
          <a:noFill/>
          <a:effectLst/>
        </p:spPr>
        <p:txBody>
          <a:bodyPr wrap="square" lIns="96926" tIns="48463" rIns="96926" bIns="48463">
            <a:spAutoFit/>
          </a:bodyPr>
          <a:lstStyle/>
          <a:p>
            <a:pPr algn="dist"/>
            <a:r>
              <a:rPr lang="en-US" altLang="zh-CN"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Who is Exactly Huo </a:t>
            </a:r>
            <a:r>
              <a:rPr lang="en-US" altLang="zh-CN" sz="5400" dirty="0" err="1">
                <a:solidFill>
                  <a:schemeClr val="tx1">
                    <a:lumMod val="75000"/>
                    <a:lumOff val="25000"/>
                  </a:schemeClr>
                </a:solidFill>
                <a:latin typeface="字魂50号-白鸽天行体" pitchFamily="2" charset="-122"/>
                <a:ea typeface="字魂50号-白鸽天行体" pitchFamily="2" charset="-122"/>
                <a:sym typeface="思源宋体 CN" pitchFamily="18" charset="-122"/>
              </a:rPr>
              <a:t>Qubing</a:t>
            </a:r>
            <a:r>
              <a:rPr lang="en-US" altLang="zh-CN"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a:t>
            </a:r>
            <a:endParaRPr lang="zh-CN" altLang="en-US"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endParaRPr>
          </a:p>
        </p:txBody>
      </p:sp>
      <p:sp>
        <p:nvSpPr>
          <p:cNvPr id="9" name="椭圆 8"/>
          <p:cNvSpPr/>
          <p:nvPr/>
        </p:nvSpPr>
        <p:spPr>
          <a:xfrm>
            <a:off x="10535181" y="587503"/>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032523" y="2132919"/>
            <a:ext cx="4440683" cy="2239149"/>
          </a:xfrm>
          <a:prstGeom prst="rect">
            <a:avLst/>
          </a:prstGeom>
          <a:noFill/>
          <a:effectLst/>
        </p:spPr>
        <p:txBody>
          <a:bodyPr wrap="square" lIns="114373" tIns="57187" rIns="114373" bIns="57187" rtlCol="0">
            <a:spAutoFit/>
          </a:bodyPr>
          <a:lstStyle/>
          <a:p>
            <a:r>
              <a:rPr lang="en-US" altLang="zh-CN"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rPr>
              <a:t>Two</a:t>
            </a:r>
            <a:endParaRPr lang="zh-CN" altLang="en-US"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endParaRPr>
          </a:p>
        </p:txBody>
      </p:sp>
      <p:grpSp>
        <p:nvGrpSpPr>
          <p:cNvPr id="41" name="组合 40"/>
          <p:cNvGrpSpPr/>
          <p:nvPr/>
        </p:nvGrpSpPr>
        <p:grpSpPr>
          <a:xfrm>
            <a:off x="5225938" y="3089647"/>
            <a:ext cx="2806585" cy="428872"/>
            <a:chOff x="6473372" y="2864056"/>
            <a:chExt cx="1852386" cy="428872"/>
          </a:xfrm>
        </p:grpSpPr>
        <p:grpSp>
          <p:nvGrpSpPr>
            <p:cNvPr id="16" name="组合 15"/>
            <p:cNvGrpSpPr/>
            <p:nvPr/>
          </p:nvGrpSpPr>
          <p:grpSpPr>
            <a:xfrm>
              <a:off x="6473372" y="2864056"/>
              <a:ext cx="1852386" cy="428872"/>
              <a:chOff x="7938" y="-1065213"/>
              <a:chExt cx="1989137" cy="558801"/>
            </a:xfrm>
            <a:solidFill>
              <a:schemeClr val="tx1">
                <a:lumMod val="65000"/>
                <a:lumOff val="35000"/>
              </a:schemeClr>
            </a:solidFill>
          </p:grpSpPr>
          <p:sp>
            <p:nvSpPr>
              <p:cNvPr id="18"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19"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0"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1"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2"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3"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4"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5"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26"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7"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8"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9"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0"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1"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2"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3"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4"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5"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6"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7"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8"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9"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40" name="文本框 39"/>
            <p:cNvSpPr txBox="1"/>
            <p:nvPr/>
          </p:nvSpPr>
          <p:spPr>
            <a:xfrm>
              <a:off x="6577196" y="2893652"/>
              <a:ext cx="1621084" cy="344094"/>
            </a:xfrm>
            <a:prstGeom prst="rect">
              <a:avLst/>
            </a:prstGeom>
            <a:noFill/>
            <a:effectLst/>
          </p:spPr>
          <p:txBody>
            <a:bodyPr wrap="square" lIns="96926" tIns="48463" rIns="96926" bIns="48463">
              <a:spAutoFit/>
            </a:bodyPr>
            <a:lstStyle/>
            <a:p>
              <a:pPr algn="dist"/>
              <a:r>
                <a:rPr lang="en-US" altLang="zh-CN" sz="1600" b="1" dirty="0">
                  <a:solidFill>
                    <a:schemeClr val="bg1"/>
                  </a:solidFill>
                  <a:latin typeface="字魂50号-白鸽天行体" pitchFamily="2" charset="-122"/>
                  <a:ea typeface="字魂50号-白鸽天行体" pitchFamily="2" charset="-122"/>
                </a:rPr>
                <a:t>National Hero</a:t>
              </a:r>
              <a:endParaRPr lang="zh-CN" altLang="en-US" sz="1600" b="1" dirty="0">
                <a:solidFill>
                  <a:schemeClr val="bg1"/>
                </a:solidFill>
                <a:latin typeface="字魂50号-白鸽天行体" pitchFamily="2" charset="-122"/>
                <a:ea typeface="字魂50号-白鸽天行体" pitchFamily="2" charset="-122"/>
              </a:endParaRPr>
            </a:p>
          </p:txBody>
        </p:sp>
      </p:gr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7129701" y="1461471"/>
            <a:ext cx="1053064" cy="400960"/>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l="23829" t="22236" r="31312" b="61345"/>
          <a:stretch>
            <a:fillRect/>
          </a:stretch>
        </p:blipFill>
        <p:spPr>
          <a:xfrm rot="675566">
            <a:off x="10450609" y="2804440"/>
            <a:ext cx="1162670" cy="468063"/>
          </a:xfrm>
          <a:custGeom>
            <a:avLst/>
            <a:gdLst>
              <a:gd name="connsiteX0" fmla="*/ 0 w 1036835"/>
              <a:gd name="connsiteY0" fmla="*/ 64529 h 417405"/>
              <a:gd name="connsiteX1" fmla="*/ 93834 w 1036835"/>
              <a:gd name="connsiteY1" fmla="*/ 80707 h 417405"/>
              <a:gd name="connsiteX2" fmla="*/ 395138 w 1036835"/>
              <a:gd name="connsiteY2" fmla="*/ 21522 h 417405"/>
              <a:gd name="connsiteX3" fmla="*/ 707204 w 1036835"/>
              <a:gd name="connsiteY3" fmla="*/ 0 h 417405"/>
              <a:gd name="connsiteX4" fmla="*/ 927802 w 1036835"/>
              <a:gd name="connsiteY4" fmla="*/ 107609 h 417405"/>
              <a:gd name="connsiteX5" fmla="*/ 1036835 w 1036835"/>
              <a:gd name="connsiteY5" fmla="*/ 156068 h 417405"/>
              <a:gd name="connsiteX6" fmla="*/ 1036835 w 1036835"/>
              <a:gd name="connsiteY6" fmla="*/ 417405 h 417405"/>
              <a:gd name="connsiteX7" fmla="*/ 1024650 w 1036835"/>
              <a:gd name="connsiteY7" fmla="*/ 414294 h 417405"/>
              <a:gd name="connsiteX8" fmla="*/ 761008 w 1036835"/>
              <a:gd name="connsiteY8" fmla="*/ 306685 h 417405"/>
              <a:gd name="connsiteX9" fmla="*/ 653399 w 1036835"/>
              <a:gd name="connsiteY9" fmla="*/ 344348 h 417405"/>
              <a:gd name="connsiteX10" fmla="*/ 319812 w 1036835"/>
              <a:gd name="connsiteY10" fmla="*/ 333587 h 417405"/>
              <a:gd name="connsiteX11" fmla="*/ 58215 w 1036835"/>
              <a:gd name="connsiteY11" fmla="*/ 356945 h 41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35" h="417405">
                <a:moveTo>
                  <a:pt x="0" y="64529"/>
                </a:moveTo>
                <a:lnTo>
                  <a:pt x="93834" y="80707"/>
                </a:lnTo>
                <a:lnTo>
                  <a:pt x="395138" y="21522"/>
                </a:lnTo>
                <a:lnTo>
                  <a:pt x="707204" y="0"/>
                </a:lnTo>
                <a:lnTo>
                  <a:pt x="927802" y="107609"/>
                </a:lnTo>
                <a:lnTo>
                  <a:pt x="1036835" y="156068"/>
                </a:lnTo>
                <a:lnTo>
                  <a:pt x="1036835" y="417405"/>
                </a:lnTo>
                <a:lnTo>
                  <a:pt x="1024650" y="414294"/>
                </a:lnTo>
                <a:lnTo>
                  <a:pt x="761008" y="306685"/>
                </a:lnTo>
                <a:lnTo>
                  <a:pt x="653399" y="344348"/>
                </a:lnTo>
                <a:lnTo>
                  <a:pt x="319812" y="333587"/>
                </a:lnTo>
                <a:lnTo>
                  <a:pt x="58215" y="356945"/>
                </a:lnTo>
                <a:close/>
              </a:path>
            </a:pathLst>
          </a:custGeom>
        </p:spPr>
      </p:pic>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t="8889" b="25714"/>
          <a:stretch>
            <a:fillRect/>
          </a:stretch>
        </p:blipFill>
        <p:spPr>
          <a:xfrm flipH="1">
            <a:off x="5737649" y="5635578"/>
            <a:ext cx="1281092" cy="837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750" fill="hold"/>
                                        <p:tgtEl>
                                          <p:spTgt spid="54"/>
                                        </p:tgtEl>
                                        <p:attrNameLst>
                                          <p:attrName>ppt_w</p:attrName>
                                        </p:attrNameLst>
                                      </p:cBhvr>
                                      <p:tavLst>
                                        <p:tav tm="0">
                                          <p:val>
                                            <p:fltVal val="0"/>
                                          </p:val>
                                        </p:tav>
                                        <p:tav tm="100000">
                                          <p:val>
                                            <p:strVal val="#ppt_w"/>
                                          </p:val>
                                        </p:tav>
                                      </p:tavLst>
                                    </p:anim>
                                    <p:anim calcmode="lin" valueType="num">
                                      <p:cBhvr>
                                        <p:cTn id="14" dur="750" fill="hold"/>
                                        <p:tgtEl>
                                          <p:spTgt spid="54"/>
                                        </p:tgtEl>
                                        <p:attrNameLst>
                                          <p:attrName>ppt_h</p:attrName>
                                        </p:attrNameLst>
                                      </p:cBhvr>
                                      <p:tavLst>
                                        <p:tav tm="0">
                                          <p:val>
                                            <p:fltVal val="0"/>
                                          </p:val>
                                        </p:tav>
                                        <p:tav tm="100000">
                                          <p:val>
                                            <p:strVal val="#ppt_h"/>
                                          </p:val>
                                        </p:tav>
                                      </p:tavLst>
                                    </p:anim>
                                    <p:animEffect transition="in" filter="fade">
                                      <p:cBhvr>
                                        <p:cTn id="15" dur="750"/>
                                        <p:tgtEl>
                                          <p:spTgt spid="5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0-#ppt_w/2"/>
                                          </p:val>
                                        </p:tav>
                                        <p:tav tm="100000">
                                          <p:val>
                                            <p:strVal val="#ppt_x"/>
                                          </p:val>
                                        </p:tav>
                                      </p:tavLst>
                                    </p:anim>
                                    <p:anim calcmode="lin" valueType="num">
                                      <p:cBhvr additive="base">
                                        <p:cTn id="20" dur="75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75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800906" y="2067099"/>
            <a:ext cx="8277225" cy="0"/>
          </a:xfrm>
          <a:prstGeom prst="line">
            <a:avLst/>
          </a:prstGeom>
          <a:ln>
            <a:solidFill>
              <a:srgbClr val="595959"/>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86582" y="2222090"/>
            <a:ext cx="3295926" cy="3588166"/>
            <a:chOff x="1628029" y="2460522"/>
            <a:chExt cx="2658221" cy="3216384"/>
          </a:xfrm>
        </p:grpSpPr>
        <p:sp>
          <p:nvSpPr>
            <p:cNvPr id="11" name="矩形: 圆角 10"/>
            <p:cNvSpPr/>
            <p:nvPr/>
          </p:nvSpPr>
          <p:spPr>
            <a:xfrm>
              <a:off x="1628029" y="2460522"/>
              <a:ext cx="2353421" cy="2835379"/>
            </a:xfrm>
            <a:prstGeom prst="roundRect">
              <a:avLst/>
            </a:prstGeom>
            <a:no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81344" y="4572000"/>
              <a:ext cx="1104906" cy="1104906"/>
            </a:xfrm>
            <a:prstGeom prst="rect">
              <a:avLst/>
            </a:prstGeom>
          </p:spPr>
        </p:pic>
      </p:grpSp>
      <p:grpSp>
        <p:nvGrpSpPr>
          <p:cNvPr id="12" name="组合 11"/>
          <p:cNvGrpSpPr/>
          <p:nvPr/>
        </p:nvGrpSpPr>
        <p:grpSpPr>
          <a:xfrm>
            <a:off x="4286865" y="2222090"/>
            <a:ext cx="3141841" cy="3588166"/>
            <a:chOff x="1628029" y="2460522"/>
            <a:chExt cx="2658221" cy="3216384"/>
          </a:xfrm>
        </p:grpSpPr>
        <p:sp>
          <p:nvSpPr>
            <p:cNvPr id="16" name="矩形: 圆角 15"/>
            <p:cNvSpPr/>
            <p:nvPr/>
          </p:nvSpPr>
          <p:spPr>
            <a:xfrm>
              <a:off x="1628029" y="2460522"/>
              <a:ext cx="2353421" cy="2835379"/>
            </a:xfrm>
            <a:prstGeom prst="roundRect">
              <a:avLst/>
            </a:prstGeom>
            <a:noFill/>
            <a:ln w="19050">
              <a:solidFill>
                <a:srgbClr val="CB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81344" y="4572000"/>
              <a:ext cx="1104906" cy="1104906"/>
            </a:xfrm>
            <a:prstGeom prst="rect">
              <a:avLst/>
            </a:prstGeom>
          </p:spPr>
        </p:pic>
      </p:grpSp>
      <p:grpSp>
        <p:nvGrpSpPr>
          <p:cNvPr id="17" name="组合 16"/>
          <p:cNvGrpSpPr/>
          <p:nvPr/>
        </p:nvGrpSpPr>
        <p:grpSpPr>
          <a:xfrm>
            <a:off x="7724899" y="2222090"/>
            <a:ext cx="3055813" cy="3588166"/>
            <a:chOff x="1628029" y="2460522"/>
            <a:chExt cx="2658221" cy="3216384"/>
          </a:xfrm>
        </p:grpSpPr>
        <p:sp>
          <p:nvSpPr>
            <p:cNvPr id="21" name="矩形: 圆角 20"/>
            <p:cNvSpPr/>
            <p:nvPr/>
          </p:nvSpPr>
          <p:spPr>
            <a:xfrm>
              <a:off x="1628029" y="2460522"/>
              <a:ext cx="2353421" cy="2835379"/>
            </a:xfrm>
            <a:prstGeom prst="roundRect">
              <a:avLst/>
            </a:prstGeom>
            <a:no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81344" y="4572000"/>
              <a:ext cx="1104906" cy="1104906"/>
            </a:xfrm>
            <a:prstGeom prst="rect">
              <a:avLst/>
            </a:prstGeom>
          </p:spPr>
        </p:pic>
      </p:grpSp>
      <p:pic>
        <p:nvPicPr>
          <p:cNvPr id="22" name="图片 21">
            <a:extLst>
              <a:ext uri="{FF2B5EF4-FFF2-40B4-BE49-F238E27FC236}">
                <a16:creationId xmlns:a16="http://schemas.microsoft.com/office/drawing/2014/main" id="{22527AD1-C13A-A507-BD27-BFD54B9D7F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 t="27222" r="7778" b="25556"/>
          <a:stretch>
            <a:fillRect/>
          </a:stretch>
        </p:blipFill>
        <p:spPr>
          <a:xfrm>
            <a:off x="786581" y="-83517"/>
            <a:ext cx="5053779" cy="1790699"/>
          </a:xfrm>
          <a:prstGeom prst="rect">
            <a:avLst/>
          </a:prstGeom>
        </p:spPr>
      </p:pic>
      <p:sp>
        <p:nvSpPr>
          <p:cNvPr id="23" name="文本框 22">
            <a:extLst>
              <a:ext uri="{FF2B5EF4-FFF2-40B4-BE49-F238E27FC236}">
                <a16:creationId xmlns:a16="http://schemas.microsoft.com/office/drawing/2014/main" id="{A6DF9850-ECA4-1A89-F977-1DA7DCBE81D6}"/>
              </a:ext>
            </a:extLst>
          </p:cNvPr>
          <p:cNvSpPr txBox="1"/>
          <p:nvPr/>
        </p:nvSpPr>
        <p:spPr>
          <a:xfrm>
            <a:off x="1737373" y="535888"/>
            <a:ext cx="36182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Family Background</a:t>
            </a:r>
            <a:endParaRPr kumimoji="0" lang="zh-C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AB51797F-B30C-D7E2-A6F7-3A3A79FC5420}"/>
              </a:ext>
            </a:extLst>
          </p:cNvPr>
          <p:cNvSpPr txBox="1"/>
          <p:nvPr/>
        </p:nvSpPr>
        <p:spPr>
          <a:xfrm>
            <a:off x="828208" y="2301625"/>
            <a:ext cx="2834751"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His father, Huo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Zhongjun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was a county official in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Pingyang</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his aunt, Wei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Zifu</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served in the household of the Marquis of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Pingyang</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was later favored by Emperor Wu to become the empress</a:t>
            </a:r>
            <a:r>
              <a:rPr kumimoji="0" lang="en-US" altLang="zh-CN"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endParaRPr kumimoji="0" lang="zh-CN" altLang="en-US"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5" name="文本框 24">
            <a:extLst>
              <a:ext uri="{FF2B5EF4-FFF2-40B4-BE49-F238E27FC236}">
                <a16:creationId xmlns:a16="http://schemas.microsoft.com/office/drawing/2014/main" id="{4563C258-B88D-DF38-A148-49F64CE8EE86}"/>
              </a:ext>
            </a:extLst>
          </p:cNvPr>
          <p:cNvSpPr txBox="1"/>
          <p:nvPr/>
        </p:nvSpPr>
        <p:spPr>
          <a:xfrm>
            <a:off x="4286865" y="2459504"/>
            <a:ext cx="291800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With this connection, Huo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grew up in the imperial palace, accompanying Emperor Wu on hunting and horseback riding. </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E6466DFA-8E78-6512-A52A-B25DD2BA1E81}"/>
              </a:ext>
            </a:extLst>
          </p:cNvPr>
          <p:cNvSpPr txBox="1"/>
          <p:nvPr/>
        </p:nvSpPr>
        <p:spPr>
          <a:xfrm>
            <a:off x="7764098" y="2331623"/>
            <a:ext cx="262702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Later, due to his exceptional military skills and remarkable achievements in war, he was promoted and ennobled, rising swiftly through the ranks to become a Grand General</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500"/>
                                        <p:tgtEl>
                                          <p:spTgt spid="2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fade">
                                      <p:cBhvr>
                                        <p:cTn id="4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39345" y="-142566"/>
            <a:ext cx="5356655" cy="1694834"/>
            <a:chOff x="4368502" y="1123950"/>
            <a:chExt cx="3454996" cy="1790699"/>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111" t="27222" r="7778" b="25556"/>
            <a:stretch>
              <a:fillRect/>
            </a:stretch>
          </p:blipFill>
          <p:spPr>
            <a:xfrm>
              <a:off x="4368502" y="1123950"/>
              <a:ext cx="3454996" cy="1790699"/>
            </a:xfrm>
            <a:prstGeom prst="rect">
              <a:avLst/>
            </a:prstGeom>
          </p:spPr>
        </p:pic>
        <p:sp>
          <p:nvSpPr>
            <p:cNvPr id="6" name="文本框 5"/>
            <p:cNvSpPr txBox="1"/>
            <p:nvPr/>
          </p:nvSpPr>
          <p:spPr>
            <a:xfrm>
              <a:off x="5049911" y="1601031"/>
              <a:ext cx="2275122" cy="467204"/>
            </a:xfrm>
            <a:prstGeom prst="rect">
              <a:avLst/>
            </a:prstGeom>
            <a:noFill/>
            <a:effectLst/>
          </p:spPr>
          <p:txBody>
            <a:bodyPr wrap="square" lIns="96926" tIns="48463" rIns="96926" bIns="48463">
              <a:spAutoFit/>
            </a:bodyPr>
            <a:lstStyle/>
            <a:p>
              <a:pPr algn="dist"/>
              <a:endParaRPr lang="zh-CN" altLang="en-US" sz="2400" b="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sym typeface="思源宋体 CN" pitchFamily="18" charset="-122"/>
              </a:endParaRPr>
            </a:p>
          </p:txBody>
        </p:sp>
      </p:grpSp>
      <p:sp>
        <p:nvSpPr>
          <p:cNvPr id="3" name="文本框 2">
            <a:extLst>
              <a:ext uri="{FF2B5EF4-FFF2-40B4-BE49-F238E27FC236}">
                <a16:creationId xmlns:a16="http://schemas.microsoft.com/office/drawing/2014/main" id="{C99E77EA-989A-6896-0280-67C88BE6D3B9}"/>
              </a:ext>
            </a:extLst>
          </p:cNvPr>
          <p:cNvSpPr txBox="1"/>
          <p:nvPr/>
        </p:nvSpPr>
        <p:spPr>
          <a:xfrm>
            <a:off x="1810011" y="342580"/>
            <a:ext cx="4135977" cy="584775"/>
          </a:xfrm>
          <a:prstGeom prst="rect">
            <a:avLst/>
          </a:prstGeom>
          <a:noFill/>
        </p:spPr>
        <p:txBody>
          <a:bodyPr wrap="square" rtlCol="0">
            <a:spAutoFit/>
          </a:bodyPr>
          <a:lstStyle/>
          <a:p>
            <a:r>
              <a:rPr lang="en-US" altLang="zh-CN" sz="3200" b="1" i="1" dirty="0">
                <a:latin typeface="Times New Roman" panose="02020603050405020304" pitchFamily="18" charset="0"/>
                <a:cs typeface="Times New Roman" panose="02020603050405020304" pitchFamily="18" charset="0"/>
              </a:rPr>
              <a:t>Family Background</a:t>
            </a:r>
            <a:endParaRPr lang="zh-CN" altLang="en-US" sz="3200" b="1" i="1" dirty="0">
              <a:latin typeface="Times New Roman" panose="02020603050405020304" pitchFamily="18" charset="0"/>
              <a:cs typeface="Times New Roman" panose="02020603050405020304" pitchFamily="18" charset="0"/>
            </a:endParaRPr>
          </a:p>
        </p:txBody>
      </p:sp>
      <p:pic>
        <p:nvPicPr>
          <p:cNvPr id="9218" name="Picture 2" descr="一张图搞清卫青、霍去病及其家族关系|卫青|霍去病|家族_新浪新闻">
            <a:extLst>
              <a:ext uri="{FF2B5EF4-FFF2-40B4-BE49-F238E27FC236}">
                <a16:creationId xmlns:a16="http://schemas.microsoft.com/office/drawing/2014/main" id="{7F553550-DE6D-4D60-A533-39018A1A3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908" y="1552268"/>
            <a:ext cx="7845266" cy="4461995"/>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3363" y="963016"/>
            <a:ext cx="9528356" cy="5586010"/>
          </a:xfrm>
          <a:prstGeom prst="rect">
            <a:avLst/>
          </a:prstGeom>
        </p:spPr>
      </p:pic>
      <p:cxnSp>
        <p:nvCxnSpPr>
          <p:cNvPr id="7" name="连接符: 肘形 6">
            <a:extLst>
              <a:ext uri="{FF2B5EF4-FFF2-40B4-BE49-F238E27FC236}">
                <a16:creationId xmlns:a16="http://schemas.microsoft.com/office/drawing/2014/main" id="{E501C1FC-3E81-1A4D-8165-CB3F5E9B8DB3}"/>
              </a:ext>
            </a:extLst>
          </p:cNvPr>
          <p:cNvCxnSpPr/>
          <p:nvPr/>
        </p:nvCxnSpPr>
        <p:spPr>
          <a:xfrm>
            <a:off x="5047541" y="5771535"/>
            <a:ext cx="1363091" cy="77749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8" name="文本框 7">
            <a:extLst>
              <a:ext uri="{FF2B5EF4-FFF2-40B4-BE49-F238E27FC236}">
                <a16:creationId xmlns:a16="http://schemas.microsoft.com/office/drawing/2014/main" id="{C0227FD8-B38A-0D16-E62C-B52C80009500}"/>
              </a:ext>
            </a:extLst>
          </p:cNvPr>
          <p:cNvSpPr txBox="1"/>
          <p:nvPr/>
        </p:nvSpPr>
        <p:spPr>
          <a:xfrm>
            <a:off x="6454878" y="6364360"/>
            <a:ext cx="2192593"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Huo </a:t>
            </a:r>
            <a:r>
              <a:rPr lang="en-US" altLang="zh-CN" dirty="0" err="1">
                <a:latin typeface="Times New Roman" panose="02020603050405020304" pitchFamily="18" charset="0"/>
                <a:cs typeface="Times New Roman" panose="02020603050405020304" pitchFamily="18" charset="0"/>
              </a:rPr>
              <a:t>Qubing</a:t>
            </a:r>
            <a:endParaRPr lang="zh-CN" altLang="en-US" dirty="0">
              <a:latin typeface="Times New Roman" panose="02020603050405020304" pitchFamily="18" charset="0"/>
              <a:cs typeface="Times New Roman" panose="02020603050405020304" pitchFamily="18" charset="0"/>
            </a:endParaRPr>
          </a:p>
        </p:txBody>
      </p:sp>
      <p:cxnSp>
        <p:nvCxnSpPr>
          <p:cNvPr id="20" name="连接符: 肘形 19">
            <a:extLst>
              <a:ext uri="{FF2B5EF4-FFF2-40B4-BE49-F238E27FC236}">
                <a16:creationId xmlns:a16="http://schemas.microsoft.com/office/drawing/2014/main" id="{66C7ECB1-7DB9-F334-2F99-23ECC05C1EC8}"/>
              </a:ext>
            </a:extLst>
          </p:cNvPr>
          <p:cNvCxnSpPr/>
          <p:nvPr/>
        </p:nvCxnSpPr>
        <p:spPr>
          <a:xfrm flipV="1">
            <a:off x="7246374" y="2428568"/>
            <a:ext cx="2723536" cy="1199535"/>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0D0349C4-4616-B0A9-15B0-5183C113033A}"/>
              </a:ext>
            </a:extLst>
          </p:cNvPr>
          <p:cNvSpPr txBox="1"/>
          <p:nvPr/>
        </p:nvSpPr>
        <p:spPr>
          <a:xfrm>
            <a:off x="9969910" y="2300748"/>
            <a:ext cx="1858296"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Wei </a:t>
            </a:r>
            <a:r>
              <a:rPr lang="en-US" altLang="zh-CN" dirty="0" err="1">
                <a:latin typeface="Times New Roman" panose="02020603050405020304" pitchFamily="18" charset="0"/>
                <a:cs typeface="Times New Roman" panose="02020603050405020304" pitchFamily="18" charset="0"/>
              </a:rPr>
              <a:t>Zifu</a:t>
            </a:r>
            <a:r>
              <a:rPr lang="en-US" altLang="zh-CN" dirty="0">
                <a:latin typeface="Times New Roman" panose="02020603050405020304" pitchFamily="18" charset="0"/>
                <a:cs typeface="Times New Roman" panose="02020603050405020304" pitchFamily="18" charset="0"/>
              </a:rPr>
              <a:t> ( The Second Empress)</a:t>
            </a:r>
            <a:endParaRPr lang="zh-CN" altLang="en-US" dirty="0">
              <a:latin typeface="Times New Roman" panose="02020603050405020304" pitchFamily="18" charset="0"/>
              <a:cs typeface="Times New Roman" panose="02020603050405020304" pitchFamily="18" charset="0"/>
            </a:endParaRPr>
          </a:p>
        </p:txBody>
      </p:sp>
      <p:cxnSp>
        <p:nvCxnSpPr>
          <p:cNvPr id="23" name="连接符: 肘形 22">
            <a:extLst>
              <a:ext uri="{FF2B5EF4-FFF2-40B4-BE49-F238E27FC236}">
                <a16:creationId xmlns:a16="http://schemas.microsoft.com/office/drawing/2014/main" id="{D37A4EC7-C40A-53CF-BFED-C1585A0143B7}"/>
              </a:ext>
            </a:extLst>
          </p:cNvPr>
          <p:cNvCxnSpPr/>
          <p:nvPr/>
        </p:nvCxnSpPr>
        <p:spPr>
          <a:xfrm>
            <a:off x="8180439" y="4050890"/>
            <a:ext cx="1631280" cy="36174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4" name="文本框 23">
            <a:extLst>
              <a:ext uri="{FF2B5EF4-FFF2-40B4-BE49-F238E27FC236}">
                <a16:creationId xmlns:a16="http://schemas.microsoft.com/office/drawing/2014/main" id="{2FFDB896-6D89-0AD7-23DA-110C6816AC00}"/>
              </a:ext>
            </a:extLst>
          </p:cNvPr>
          <p:cNvSpPr txBox="1"/>
          <p:nvPr/>
        </p:nvSpPr>
        <p:spPr>
          <a:xfrm>
            <a:off x="9969910" y="4050890"/>
            <a:ext cx="1750142"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Emperor Wu of Han</a:t>
            </a:r>
            <a:endParaRPr lang="zh-CN" altLang="en-US" dirty="0">
              <a:latin typeface="Times New Roman" panose="02020603050405020304" pitchFamily="18" charset="0"/>
              <a:cs typeface="Times New Roman" panose="02020603050405020304" pitchFamily="18" charset="0"/>
            </a:endParaRPr>
          </a:p>
        </p:txBody>
      </p:sp>
      <p:cxnSp>
        <p:nvCxnSpPr>
          <p:cNvPr id="28" name="连接符: 肘形 27">
            <a:extLst>
              <a:ext uri="{FF2B5EF4-FFF2-40B4-BE49-F238E27FC236}">
                <a16:creationId xmlns:a16="http://schemas.microsoft.com/office/drawing/2014/main" id="{2D3546A8-907F-D113-6881-30D7FABF9A82}"/>
              </a:ext>
            </a:extLst>
          </p:cNvPr>
          <p:cNvCxnSpPr>
            <a:cxnSpLocks/>
          </p:cNvCxnSpPr>
          <p:nvPr/>
        </p:nvCxnSpPr>
        <p:spPr>
          <a:xfrm flipV="1">
            <a:off x="5778247" y="1635228"/>
            <a:ext cx="3785420" cy="35519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F1DC51E0-9F0E-56A9-A4C9-17797566C1F8}"/>
              </a:ext>
            </a:extLst>
          </p:cNvPr>
          <p:cNvSpPr txBox="1"/>
          <p:nvPr/>
        </p:nvSpPr>
        <p:spPr>
          <a:xfrm>
            <a:off x="9707995" y="1435173"/>
            <a:ext cx="1415845"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Wei Wen</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36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5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21" grpId="0"/>
      <p:bldP spid="24"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39345" y="-142566"/>
            <a:ext cx="5356655" cy="1694834"/>
            <a:chOff x="4368502" y="1123950"/>
            <a:chExt cx="3454996" cy="1790699"/>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111" t="27222" r="7778" b="25556"/>
            <a:stretch>
              <a:fillRect/>
            </a:stretch>
          </p:blipFill>
          <p:spPr>
            <a:xfrm>
              <a:off x="4368502" y="1123950"/>
              <a:ext cx="3454996" cy="1790699"/>
            </a:xfrm>
            <a:prstGeom prst="rect">
              <a:avLst/>
            </a:prstGeom>
          </p:spPr>
        </p:pic>
        <p:sp>
          <p:nvSpPr>
            <p:cNvPr id="6" name="文本框 5"/>
            <p:cNvSpPr txBox="1"/>
            <p:nvPr/>
          </p:nvSpPr>
          <p:spPr>
            <a:xfrm>
              <a:off x="5049911" y="1601031"/>
              <a:ext cx="2275122" cy="467204"/>
            </a:xfrm>
            <a:prstGeom prst="rect">
              <a:avLst/>
            </a:prstGeom>
            <a:noFill/>
            <a:effectLst/>
          </p:spPr>
          <p:txBody>
            <a:bodyPr wrap="square" lIns="96926" tIns="48463" rIns="96926" bIns="48463">
              <a:spAutoFit/>
            </a:bodyPr>
            <a:lstStyle/>
            <a:p>
              <a:pPr algn="dist"/>
              <a:endParaRPr lang="zh-CN" altLang="en-US" sz="2400" b="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sym typeface="思源宋体 CN" pitchFamily="18" charset="-122"/>
              </a:endParaRPr>
            </a:p>
          </p:txBody>
        </p:sp>
      </p:grpSp>
      <p:sp>
        <p:nvSpPr>
          <p:cNvPr id="3" name="文本框 2">
            <a:extLst>
              <a:ext uri="{FF2B5EF4-FFF2-40B4-BE49-F238E27FC236}">
                <a16:creationId xmlns:a16="http://schemas.microsoft.com/office/drawing/2014/main" id="{C99E77EA-989A-6896-0280-67C88BE6D3B9}"/>
              </a:ext>
            </a:extLst>
          </p:cNvPr>
          <p:cNvSpPr txBox="1"/>
          <p:nvPr/>
        </p:nvSpPr>
        <p:spPr>
          <a:xfrm>
            <a:off x="1810011" y="342580"/>
            <a:ext cx="4135977" cy="584775"/>
          </a:xfrm>
          <a:prstGeom prst="rect">
            <a:avLst/>
          </a:prstGeom>
          <a:noFill/>
        </p:spPr>
        <p:txBody>
          <a:bodyPr wrap="square" rtlCol="0">
            <a:spAutoFit/>
          </a:bodyPr>
          <a:lstStyle/>
          <a:p>
            <a:r>
              <a:rPr lang="en-US" altLang="zh-CN" sz="3200" b="1" i="1" dirty="0">
                <a:latin typeface="Times New Roman" panose="02020603050405020304" pitchFamily="18" charset="0"/>
                <a:cs typeface="Times New Roman" panose="02020603050405020304" pitchFamily="18" charset="0"/>
              </a:rPr>
              <a:t>Family Background</a:t>
            </a:r>
            <a:endParaRPr lang="zh-CN" altLang="en-US" sz="3200" b="1" i="1" dirty="0">
              <a:latin typeface="Times New Roman" panose="02020603050405020304" pitchFamily="18" charset="0"/>
              <a:cs typeface="Times New Roman" panose="02020603050405020304" pitchFamily="18" charset="0"/>
            </a:endParaRPr>
          </a:p>
        </p:txBody>
      </p:sp>
      <p:pic>
        <p:nvPicPr>
          <p:cNvPr id="10242" name="Picture 2" descr="一张图搞清卫青、霍去病及其家族关系">
            <a:extLst>
              <a:ext uri="{FF2B5EF4-FFF2-40B4-BE49-F238E27FC236}">
                <a16:creationId xmlns:a16="http://schemas.microsoft.com/office/drawing/2014/main" id="{2399910C-D864-8E08-7D08-79BC3EB6E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27" y="1236312"/>
            <a:ext cx="4293471" cy="559417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DE4DE661-4E0E-87F4-44A3-0DF666943F81}"/>
              </a:ext>
            </a:extLst>
          </p:cNvPr>
          <p:cNvSpPr txBox="1"/>
          <p:nvPr/>
        </p:nvSpPr>
        <p:spPr>
          <a:xfrm>
            <a:off x="452283" y="1585874"/>
            <a:ext cx="3303639" cy="769441"/>
          </a:xfrm>
          <a:prstGeom prst="rect">
            <a:avLst/>
          </a:prstGeom>
          <a:noFill/>
        </p:spPr>
        <p:txBody>
          <a:bodyPr wrap="square" rtlCol="0">
            <a:spAutoFit/>
          </a:bodyPr>
          <a:lstStyle/>
          <a:p>
            <a:r>
              <a:rPr lang="en-US" altLang="zh-CN" sz="4400" dirty="0">
                <a:latin typeface="Times New Roman" panose="02020603050405020304" pitchFamily="18" charset="0"/>
                <a:cs typeface="Times New Roman" panose="02020603050405020304" pitchFamily="18" charset="0"/>
              </a:rPr>
              <a:t>Supplement:</a:t>
            </a:r>
            <a:endParaRPr lang="zh-CN" altLang="en-US" sz="4400" dirty="0">
              <a:latin typeface="Times New Roman" panose="02020603050405020304" pitchFamily="18" charset="0"/>
              <a:cs typeface="Times New Roman" panose="02020603050405020304" pitchFamily="18" charset="0"/>
            </a:endParaRPr>
          </a:p>
        </p:txBody>
      </p:sp>
      <p:cxnSp>
        <p:nvCxnSpPr>
          <p:cNvPr id="10" name="连接符: 肘形 9">
            <a:extLst>
              <a:ext uri="{FF2B5EF4-FFF2-40B4-BE49-F238E27FC236}">
                <a16:creationId xmlns:a16="http://schemas.microsoft.com/office/drawing/2014/main" id="{DF1688CD-6FA6-F211-A610-4AD914ABCC4D}"/>
              </a:ext>
            </a:extLst>
          </p:cNvPr>
          <p:cNvCxnSpPr/>
          <p:nvPr/>
        </p:nvCxnSpPr>
        <p:spPr>
          <a:xfrm rot="10800000" flipV="1">
            <a:off x="2762866" y="4807973"/>
            <a:ext cx="1347019" cy="403123"/>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84360841-CD8E-F04C-677B-099ABCBCA1C0}"/>
              </a:ext>
            </a:extLst>
          </p:cNvPr>
          <p:cNvSpPr txBox="1"/>
          <p:nvPr/>
        </p:nvSpPr>
        <p:spPr>
          <a:xfrm>
            <a:off x="1647865" y="5009535"/>
            <a:ext cx="1759975"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Wei Qing</a:t>
            </a:r>
            <a:endParaRPr lang="zh-CN" altLang="en-US" sz="2000" dirty="0">
              <a:latin typeface="Times New Roman" panose="02020603050405020304" pitchFamily="18" charset="0"/>
              <a:cs typeface="Times New Roman" panose="02020603050405020304" pitchFamily="18" charset="0"/>
            </a:endParaRPr>
          </a:p>
        </p:txBody>
      </p:sp>
      <p:cxnSp>
        <p:nvCxnSpPr>
          <p:cNvPr id="14" name="连接符: 肘形 13">
            <a:extLst>
              <a:ext uri="{FF2B5EF4-FFF2-40B4-BE49-F238E27FC236}">
                <a16:creationId xmlns:a16="http://schemas.microsoft.com/office/drawing/2014/main" id="{40FF88BB-F4AF-33F2-8AAB-107B250C8FAD}"/>
              </a:ext>
            </a:extLst>
          </p:cNvPr>
          <p:cNvCxnSpPr/>
          <p:nvPr/>
        </p:nvCxnSpPr>
        <p:spPr>
          <a:xfrm rot="10800000" flipV="1">
            <a:off x="2312024" y="1912618"/>
            <a:ext cx="2191632" cy="117987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E733FD3D-AD10-9A80-779F-1C18B1F1226D}"/>
              </a:ext>
            </a:extLst>
          </p:cNvPr>
          <p:cNvSpPr txBox="1"/>
          <p:nvPr/>
        </p:nvSpPr>
        <p:spPr>
          <a:xfrm>
            <a:off x="1222183" y="2893942"/>
            <a:ext cx="142457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Wei Wen</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6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fade">
                                      <p:cBhvr>
                                        <p:cTn id="14" dur="5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41" r="1023"/>
          <a:stretch>
            <a:fillRect/>
          </a:stretch>
        </p:blipFill>
        <p:spPr>
          <a:xfrm>
            <a:off x="0" y="0"/>
            <a:ext cx="12192000" cy="6858000"/>
          </a:xfrm>
          <a:custGeom>
            <a:avLst/>
            <a:gdLst>
              <a:gd name="connsiteX0" fmla="*/ 0 w 12192000"/>
              <a:gd name="connsiteY0" fmla="*/ 0 h 6845440"/>
              <a:gd name="connsiteX1" fmla="*/ 12192000 w 12192000"/>
              <a:gd name="connsiteY1" fmla="*/ 0 h 6845440"/>
              <a:gd name="connsiteX2" fmla="*/ 12192000 w 12192000"/>
              <a:gd name="connsiteY2" fmla="*/ 6845440 h 6845440"/>
              <a:gd name="connsiteX3" fmla="*/ 0 w 12192000"/>
              <a:gd name="connsiteY3" fmla="*/ 6845440 h 6845440"/>
            </a:gdLst>
            <a:ahLst/>
            <a:cxnLst>
              <a:cxn ang="0">
                <a:pos x="connsiteX0" y="connsiteY0"/>
              </a:cxn>
              <a:cxn ang="0">
                <a:pos x="connsiteX1" y="connsiteY1"/>
              </a:cxn>
              <a:cxn ang="0">
                <a:pos x="connsiteX2" y="connsiteY2"/>
              </a:cxn>
              <a:cxn ang="0">
                <a:pos x="connsiteX3" y="connsiteY3"/>
              </a:cxn>
            </a:cxnLst>
            <a:rect l="l" t="t" r="r" b="b"/>
            <a:pathLst>
              <a:path w="12192000" h="6845440">
                <a:moveTo>
                  <a:pt x="0" y="0"/>
                </a:moveTo>
                <a:lnTo>
                  <a:pt x="12192000" y="0"/>
                </a:lnTo>
                <a:lnTo>
                  <a:pt x="12192000" y="6845440"/>
                </a:lnTo>
                <a:lnTo>
                  <a:pt x="0" y="6845440"/>
                </a:lnTo>
                <a:close/>
              </a:path>
            </a:pathLst>
          </a:custGeom>
        </p:spPr>
      </p:pic>
      <p:sp>
        <p:nvSpPr>
          <p:cNvPr id="8" name="文本框 7"/>
          <p:cNvSpPr txBox="1"/>
          <p:nvPr/>
        </p:nvSpPr>
        <p:spPr>
          <a:xfrm>
            <a:off x="4556452" y="3519183"/>
            <a:ext cx="7055650" cy="2590863"/>
          </a:xfrm>
          <a:prstGeom prst="rect">
            <a:avLst/>
          </a:prstGeom>
          <a:noFill/>
          <a:effectLst/>
        </p:spPr>
        <p:txBody>
          <a:bodyPr wrap="square" lIns="96926" tIns="48463" rIns="96926" bIns="48463">
            <a:spAutoFit/>
          </a:bodyPr>
          <a:lstStyle/>
          <a:p>
            <a:pPr algn="dist"/>
            <a:r>
              <a:rPr lang="en-US" altLang="zh-CN"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The Strategic and Commanding style of Huo </a:t>
            </a:r>
            <a:r>
              <a:rPr lang="en-US" altLang="zh-CN" sz="5400" dirty="0" err="1">
                <a:solidFill>
                  <a:schemeClr val="tx1">
                    <a:lumMod val="75000"/>
                    <a:lumOff val="25000"/>
                  </a:schemeClr>
                </a:solidFill>
                <a:latin typeface="字魂50号-白鸽天行体" pitchFamily="2" charset="-122"/>
                <a:ea typeface="字魂50号-白鸽天行体" pitchFamily="2" charset="-122"/>
                <a:sym typeface="思源宋体 CN" pitchFamily="18" charset="-122"/>
              </a:rPr>
              <a:t>Qubing</a:t>
            </a:r>
            <a:endParaRPr lang="zh-CN" altLang="en-US"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endParaRPr>
          </a:p>
        </p:txBody>
      </p:sp>
      <p:sp>
        <p:nvSpPr>
          <p:cNvPr id="9" name="椭圆 8"/>
          <p:cNvSpPr/>
          <p:nvPr/>
        </p:nvSpPr>
        <p:spPr>
          <a:xfrm>
            <a:off x="10535181" y="587503"/>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635549" y="2132919"/>
            <a:ext cx="4837657" cy="2239149"/>
          </a:xfrm>
          <a:prstGeom prst="rect">
            <a:avLst/>
          </a:prstGeom>
          <a:noFill/>
          <a:effectLst/>
        </p:spPr>
        <p:txBody>
          <a:bodyPr wrap="square" lIns="114373" tIns="57187" rIns="114373" bIns="57187" rtlCol="0">
            <a:spAutoFit/>
          </a:bodyPr>
          <a:lstStyle/>
          <a:p>
            <a:r>
              <a:rPr lang="en-US" altLang="zh-CN"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rPr>
              <a:t>Three</a:t>
            </a:r>
            <a:endParaRPr lang="zh-CN" altLang="en-US"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endParaRPr>
          </a:p>
        </p:txBody>
      </p:sp>
      <p:grpSp>
        <p:nvGrpSpPr>
          <p:cNvPr id="41" name="组合 40"/>
          <p:cNvGrpSpPr/>
          <p:nvPr/>
        </p:nvGrpSpPr>
        <p:grpSpPr>
          <a:xfrm>
            <a:off x="5225938" y="3089647"/>
            <a:ext cx="2806585" cy="428872"/>
            <a:chOff x="6473372" y="2864056"/>
            <a:chExt cx="1852386" cy="428872"/>
          </a:xfrm>
        </p:grpSpPr>
        <p:grpSp>
          <p:nvGrpSpPr>
            <p:cNvPr id="16" name="组合 15"/>
            <p:cNvGrpSpPr/>
            <p:nvPr/>
          </p:nvGrpSpPr>
          <p:grpSpPr>
            <a:xfrm>
              <a:off x="6473372" y="2864056"/>
              <a:ext cx="1852386" cy="428872"/>
              <a:chOff x="7938" y="-1065213"/>
              <a:chExt cx="1989137" cy="558801"/>
            </a:xfrm>
            <a:solidFill>
              <a:schemeClr val="tx1">
                <a:lumMod val="65000"/>
                <a:lumOff val="35000"/>
              </a:schemeClr>
            </a:solidFill>
          </p:grpSpPr>
          <p:sp>
            <p:nvSpPr>
              <p:cNvPr id="18"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19"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0"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1"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2"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3"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4"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5"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26"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7"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8"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9"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0"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1"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2"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3"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4"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5"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6"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7"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8"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9"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40" name="文本框 39"/>
            <p:cNvSpPr txBox="1"/>
            <p:nvPr/>
          </p:nvSpPr>
          <p:spPr>
            <a:xfrm>
              <a:off x="6577196" y="2893652"/>
              <a:ext cx="1621084" cy="344094"/>
            </a:xfrm>
            <a:prstGeom prst="rect">
              <a:avLst/>
            </a:prstGeom>
            <a:noFill/>
            <a:effectLst/>
          </p:spPr>
          <p:txBody>
            <a:bodyPr wrap="square" lIns="96926" tIns="48463" rIns="96926" bIns="48463">
              <a:spAutoFit/>
            </a:bodyPr>
            <a:lstStyle/>
            <a:p>
              <a:pPr algn="dist"/>
              <a:r>
                <a:rPr lang="en-US" altLang="zh-CN" sz="1600" b="1" dirty="0">
                  <a:solidFill>
                    <a:schemeClr val="bg1"/>
                  </a:solidFill>
                  <a:latin typeface="字魂50号-白鸽天行体" pitchFamily="2" charset="-122"/>
                  <a:ea typeface="字魂50号-白鸽天行体" pitchFamily="2" charset="-122"/>
                </a:rPr>
                <a:t>National Hero</a:t>
              </a:r>
              <a:endParaRPr lang="zh-CN" altLang="en-US" sz="1600" b="1" dirty="0">
                <a:solidFill>
                  <a:schemeClr val="bg1"/>
                </a:solidFill>
                <a:latin typeface="字魂50号-白鸽天行体" pitchFamily="2" charset="-122"/>
                <a:ea typeface="字魂50号-白鸽天行体" pitchFamily="2" charset="-122"/>
              </a:endParaRPr>
            </a:p>
          </p:txBody>
        </p:sp>
      </p:gr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7129701" y="1461471"/>
            <a:ext cx="1053064" cy="400960"/>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l="23829" t="22236" r="31312" b="61345"/>
          <a:stretch>
            <a:fillRect/>
          </a:stretch>
        </p:blipFill>
        <p:spPr>
          <a:xfrm rot="675566">
            <a:off x="10450609" y="2804440"/>
            <a:ext cx="1162670" cy="468063"/>
          </a:xfrm>
          <a:custGeom>
            <a:avLst/>
            <a:gdLst>
              <a:gd name="connsiteX0" fmla="*/ 0 w 1036835"/>
              <a:gd name="connsiteY0" fmla="*/ 64529 h 417405"/>
              <a:gd name="connsiteX1" fmla="*/ 93834 w 1036835"/>
              <a:gd name="connsiteY1" fmla="*/ 80707 h 417405"/>
              <a:gd name="connsiteX2" fmla="*/ 395138 w 1036835"/>
              <a:gd name="connsiteY2" fmla="*/ 21522 h 417405"/>
              <a:gd name="connsiteX3" fmla="*/ 707204 w 1036835"/>
              <a:gd name="connsiteY3" fmla="*/ 0 h 417405"/>
              <a:gd name="connsiteX4" fmla="*/ 927802 w 1036835"/>
              <a:gd name="connsiteY4" fmla="*/ 107609 h 417405"/>
              <a:gd name="connsiteX5" fmla="*/ 1036835 w 1036835"/>
              <a:gd name="connsiteY5" fmla="*/ 156068 h 417405"/>
              <a:gd name="connsiteX6" fmla="*/ 1036835 w 1036835"/>
              <a:gd name="connsiteY6" fmla="*/ 417405 h 417405"/>
              <a:gd name="connsiteX7" fmla="*/ 1024650 w 1036835"/>
              <a:gd name="connsiteY7" fmla="*/ 414294 h 417405"/>
              <a:gd name="connsiteX8" fmla="*/ 761008 w 1036835"/>
              <a:gd name="connsiteY8" fmla="*/ 306685 h 417405"/>
              <a:gd name="connsiteX9" fmla="*/ 653399 w 1036835"/>
              <a:gd name="connsiteY9" fmla="*/ 344348 h 417405"/>
              <a:gd name="connsiteX10" fmla="*/ 319812 w 1036835"/>
              <a:gd name="connsiteY10" fmla="*/ 333587 h 417405"/>
              <a:gd name="connsiteX11" fmla="*/ 58215 w 1036835"/>
              <a:gd name="connsiteY11" fmla="*/ 356945 h 41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35" h="417405">
                <a:moveTo>
                  <a:pt x="0" y="64529"/>
                </a:moveTo>
                <a:lnTo>
                  <a:pt x="93834" y="80707"/>
                </a:lnTo>
                <a:lnTo>
                  <a:pt x="395138" y="21522"/>
                </a:lnTo>
                <a:lnTo>
                  <a:pt x="707204" y="0"/>
                </a:lnTo>
                <a:lnTo>
                  <a:pt x="927802" y="107609"/>
                </a:lnTo>
                <a:lnTo>
                  <a:pt x="1036835" y="156068"/>
                </a:lnTo>
                <a:lnTo>
                  <a:pt x="1036835" y="417405"/>
                </a:lnTo>
                <a:lnTo>
                  <a:pt x="1024650" y="414294"/>
                </a:lnTo>
                <a:lnTo>
                  <a:pt x="761008" y="306685"/>
                </a:lnTo>
                <a:lnTo>
                  <a:pt x="653399" y="344348"/>
                </a:lnTo>
                <a:lnTo>
                  <a:pt x="319812" y="333587"/>
                </a:lnTo>
                <a:lnTo>
                  <a:pt x="58215" y="356945"/>
                </a:lnTo>
                <a:close/>
              </a:path>
            </a:pathLst>
          </a:custGeom>
        </p:spPr>
      </p:pic>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t="8889" b="25714"/>
          <a:stretch>
            <a:fillRect/>
          </a:stretch>
        </p:blipFill>
        <p:spPr>
          <a:xfrm flipH="1">
            <a:off x="5737649" y="5635578"/>
            <a:ext cx="1281092" cy="837793"/>
          </a:xfrm>
          <a:prstGeom prst="rect">
            <a:avLst/>
          </a:prstGeom>
        </p:spPr>
      </p:pic>
    </p:spTree>
    <p:extLst>
      <p:ext uri="{BB962C8B-B14F-4D97-AF65-F5344CB8AC3E}">
        <p14:creationId xmlns:p14="http://schemas.microsoft.com/office/powerpoint/2010/main" val="402387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750" fill="hold"/>
                                        <p:tgtEl>
                                          <p:spTgt spid="54"/>
                                        </p:tgtEl>
                                        <p:attrNameLst>
                                          <p:attrName>ppt_w</p:attrName>
                                        </p:attrNameLst>
                                      </p:cBhvr>
                                      <p:tavLst>
                                        <p:tav tm="0">
                                          <p:val>
                                            <p:fltVal val="0"/>
                                          </p:val>
                                        </p:tav>
                                        <p:tav tm="100000">
                                          <p:val>
                                            <p:strVal val="#ppt_w"/>
                                          </p:val>
                                        </p:tav>
                                      </p:tavLst>
                                    </p:anim>
                                    <p:anim calcmode="lin" valueType="num">
                                      <p:cBhvr>
                                        <p:cTn id="14" dur="750" fill="hold"/>
                                        <p:tgtEl>
                                          <p:spTgt spid="54"/>
                                        </p:tgtEl>
                                        <p:attrNameLst>
                                          <p:attrName>ppt_h</p:attrName>
                                        </p:attrNameLst>
                                      </p:cBhvr>
                                      <p:tavLst>
                                        <p:tav tm="0">
                                          <p:val>
                                            <p:fltVal val="0"/>
                                          </p:val>
                                        </p:tav>
                                        <p:tav tm="100000">
                                          <p:val>
                                            <p:strVal val="#ppt_h"/>
                                          </p:val>
                                        </p:tav>
                                      </p:tavLst>
                                    </p:anim>
                                    <p:animEffect transition="in" filter="fade">
                                      <p:cBhvr>
                                        <p:cTn id="15" dur="750"/>
                                        <p:tgtEl>
                                          <p:spTgt spid="5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0-#ppt_w/2"/>
                                          </p:val>
                                        </p:tav>
                                        <p:tav tm="100000">
                                          <p:val>
                                            <p:strVal val="#ppt_x"/>
                                          </p:val>
                                        </p:tav>
                                      </p:tavLst>
                                    </p:anim>
                                    <p:anim calcmode="lin" valueType="num">
                                      <p:cBhvr additive="base">
                                        <p:cTn id="20" dur="75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75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rcRect l="116" t="5364" r="5817" b="134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2" name="椭圆 91"/>
          <p:cNvSpPr/>
          <p:nvPr/>
        </p:nvSpPr>
        <p:spPr>
          <a:xfrm>
            <a:off x="404210" y="427847"/>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0号-白鸽天行体" pitchFamily="2" charset="-122"/>
              <a:ea typeface="字魂50号-白鸽天行体" pitchFamily="2" charset="-122"/>
            </a:endParaRPr>
          </a:p>
        </p:txBody>
      </p:sp>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rcRect t="22236" r="2043" b="58081"/>
          <a:stretch>
            <a:fillRect/>
          </a:stretch>
        </p:blipFill>
        <p:spPr>
          <a:xfrm>
            <a:off x="5626013" y="1059543"/>
            <a:ext cx="2264098" cy="500381"/>
          </a:xfrm>
          <a:custGeom>
            <a:avLst/>
            <a:gdLst>
              <a:gd name="connsiteX0" fmla="*/ 3393464 w 6107636"/>
              <a:gd name="connsiteY0" fmla="*/ 0 h 1349829"/>
              <a:gd name="connsiteX1" fmla="*/ 3988550 w 6107636"/>
              <a:gd name="connsiteY1" fmla="*/ 290286 h 1349829"/>
              <a:gd name="connsiteX2" fmla="*/ 4380436 w 6107636"/>
              <a:gd name="connsiteY2" fmla="*/ 464457 h 1349829"/>
              <a:gd name="connsiteX3" fmla="*/ 5657693 w 6107636"/>
              <a:gd name="connsiteY3" fmla="*/ 638629 h 1349829"/>
              <a:gd name="connsiteX4" fmla="*/ 6107636 w 6107636"/>
              <a:gd name="connsiteY4" fmla="*/ 899886 h 1349829"/>
              <a:gd name="connsiteX5" fmla="*/ 6020550 w 6107636"/>
              <a:gd name="connsiteY5" fmla="*/ 1190171 h 1349829"/>
              <a:gd name="connsiteX6" fmla="*/ 5657693 w 6107636"/>
              <a:gd name="connsiteY6" fmla="*/ 1349829 h 1349829"/>
              <a:gd name="connsiteX7" fmla="*/ 4931978 w 6107636"/>
              <a:gd name="connsiteY7" fmla="*/ 1291771 h 1349829"/>
              <a:gd name="connsiteX8" fmla="*/ 4249807 w 6107636"/>
              <a:gd name="connsiteY8" fmla="*/ 1117600 h 1349829"/>
              <a:gd name="connsiteX9" fmla="*/ 3538607 w 6107636"/>
              <a:gd name="connsiteY9" fmla="*/ 827314 h 1349829"/>
              <a:gd name="connsiteX10" fmla="*/ 3248321 w 6107636"/>
              <a:gd name="connsiteY10" fmla="*/ 928914 h 1349829"/>
              <a:gd name="connsiteX11" fmla="*/ 2348436 w 6107636"/>
              <a:gd name="connsiteY11" fmla="*/ 899886 h 1349829"/>
              <a:gd name="connsiteX12" fmla="*/ 1535636 w 6107636"/>
              <a:gd name="connsiteY12" fmla="*/ 972457 h 1349829"/>
              <a:gd name="connsiteX13" fmla="*/ 635750 w 6107636"/>
              <a:gd name="connsiteY13" fmla="*/ 725714 h 1349829"/>
              <a:gd name="connsiteX14" fmla="*/ 0 w 6107636"/>
              <a:gd name="connsiteY14" fmla="*/ 380198 h 1349829"/>
              <a:gd name="connsiteX15" fmla="*/ 0 w 6107636"/>
              <a:gd name="connsiteY15" fmla="*/ 295937 h 1349829"/>
              <a:gd name="connsiteX16" fmla="*/ 229350 w 6107636"/>
              <a:gd name="connsiteY16" fmla="*/ 232229 h 1349829"/>
              <a:gd name="connsiteX17" fmla="*/ 592207 w 6107636"/>
              <a:gd name="connsiteY17" fmla="*/ 159657 h 1349829"/>
              <a:gd name="connsiteX18" fmla="*/ 1317921 w 6107636"/>
              <a:gd name="connsiteY18" fmla="*/ 145143 h 1349829"/>
              <a:gd name="connsiteX19" fmla="*/ 1738836 w 6107636"/>
              <a:gd name="connsiteY19" fmla="*/ 217714 h 1349829"/>
              <a:gd name="connsiteX20" fmla="*/ 2551636 w 6107636"/>
              <a:gd name="connsiteY20" fmla="*/ 58057 h 134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07636" h="1349829">
                <a:moveTo>
                  <a:pt x="3393464" y="0"/>
                </a:moveTo>
                <a:lnTo>
                  <a:pt x="3988550" y="290286"/>
                </a:lnTo>
                <a:lnTo>
                  <a:pt x="4380436" y="464457"/>
                </a:lnTo>
                <a:lnTo>
                  <a:pt x="5657693" y="638629"/>
                </a:lnTo>
                <a:lnTo>
                  <a:pt x="6107636" y="899886"/>
                </a:lnTo>
                <a:lnTo>
                  <a:pt x="6020550" y="1190171"/>
                </a:lnTo>
                <a:lnTo>
                  <a:pt x="5657693" y="1349829"/>
                </a:lnTo>
                <a:lnTo>
                  <a:pt x="4931978" y="1291771"/>
                </a:lnTo>
                <a:lnTo>
                  <a:pt x="4249807" y="1117600"/>
                </a:lnTo>
                <a:lnTo>
                  <a:pt x="3538607" y="827314"/>
                </a:lnTo>
                <a:lnTo>
                  <a:pt x="3248321" y="928914"/>
                </a:lnTo>
                <a:lnTo>
                  <a:pt x="2348436" y="899886"/>
                </a:lnTo>
                <a:lnTo>
                  <a:pt x="1535636" y="972457"/>
                </a:lnTo>
                <a:lnTo>
                  <a:pt x="635750" y="725714"/>
                </a:lnTo>
                <a:lnTo>
                  <a:pt x="0" y="380198"/>
                </a:lnTo>
                <a:lnTo>
                  <a:pt x="0" y="295937"/>
                </a:lnTo>
                <a:lnTo>
                  <a:pt x="229350" y="232229"/>
                </a:lnTo>
                <a:lnTo>
                  <a:pt x="592207" y="159657"/>
                </a:lnTo>
                <a:lnTo>
                  <a:pt x="1317921" y="145143"/>
                </a:lnTo>
                <a:lnTo>
                  <a:pt x="1738836" y="217714"/>
                </a:lnTo>
                <a:lnTo>
                  <a:pt x="2551636" y="58057"/>
                </a:lnTo>
                <a:close/>
              </a:path>
            </a:pathLst>
          </a:cu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rcRect l="42645" t="41657" r="13156" b="43042"/>
          <a:stretch>
            <a:fillRect/>
          </a:stretch>
        </p:blipFill>
        <p:spPr>
          <a:xfrm>
            <a:off x="917147" y="2087195"/>
            <a:ext cx="839082" cy="31948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
        <p:nvSpPr>
          <p:cNvPr id="2" name="文本框 1"/>
          <p:cNvSpPr txBox="1"/>
          <p:nvPr/>
        </p:nvSpPr>
        <p:spPr>
          <a:xfrm>
            <a:off x="404495" y="371475"/>
            <a:ext cx="6705600" cy="1188720"/>
          </a:xfrm>
          <a:prstGeom prst="rect">
            <a:avLst/>
          </a:prstGeom>
          <a:noFill/>
        </p:spPr>
        <p:txBody>
          <a:bodyPr vert="horz" wrap="square" rtlCol="0">
            <a:noAutofit/>
          </a:bodyPr>
          <a:lstStyle/>
          <a:p>
            <a:pPr algn="dist"/>
            <a:r>
              <a:rPr lang="en-US" altLang="zh-CN" sz="1600" dirty="0">
                <a:solidFill>
                  <a:schemeClr val="tx1">
                    <a:lumMod val="65000"/>
                    <a:lumOff val="35000"/>
                  </a:schemeClr>
                </a:solidFill>
                <a:latin typeface="字魂50号-白鸽天行体" pitchFamily="2" charset="-122"/>
                <a:ea typeface="字魂50号-白鸽天行体" pitchFamily="2" charset="-122"/>
                <a:sym typeface="+mn-ea"/>
              </a:rPr>
              <a:t>With feats achieved, portrait in Gallery of Merit;</a:t>
            </a:r>
            <a:endParaRPr lang="en-US" altLang="zh-CN" sz="1600" dirty="0">
              <a:solidFill>
                <a:schemeClr val="tx1">
                  <a:lumMod val="65000"/>
                  <a:lumOff val="35000"/>
                </a:schemeClr>
              </a:solidFill>
              <a:latin typeface="字魂50号-白鸽天行体" pitchFamily="2" charset="-122"/>
              <a:ea typeface="字魂50号-白鸽天行体" pitchFamily="2" charset="-122"/>
            </a:endParaRPr>
          </a:p>
          <a:p>
            <a:pPr algn="dist"/>
            <a:r>
              <a:rPr lang="en-US" altLang="zh-CN" sz="1600" dirty="0">
                <a:solidFill>
                  <a:schemeClr val="tx1">
                    <a:lumMod val="65000"/>
                    <a:lumOff val="35000"/>
                  </a:schemeClr>
                </a:solidFill>
                <a:latin typeface="字魂50号-白鸽天行体" pitchFamily="2" charset="-122"/>
                <a:ea typeface="字魂50号-白鸽天行体" pitchFamily="2" charset="-122"/>
                <a:sym typeface="+mn-ea"/>
              </a:rPr>
              <a:t> Alone stands General Huo, unmatched in glory. </a:t>
            </a:r>
            <a:endParaRPr lang="zh-CN" altLang="en-US" sz="1600" dirty="0">
              <a:solidFill>
                <a:schemeClr val="tx1">
                  <a:lumMod val="65000"/>
                  <a:lumOff val="35000"/>
                </a:schemeClr>
              </a:solidFill>
              <a:latin typeface="字魂50号-白鸽天行体" pitchFamily="2" charset="-122"/>
              <a:ea typeface="字魂50号-白鸽天行体" pitchFamily="2" charset="-122"/>
            </a:endParaRPr>
          </a:p>
          <a:p>
            <a:pPr indent="0" algn="l">
              <a:lnSpc>
                <a:spcPct val="100000"/>
              </a:lnSpc>
              <a:buNone/>
            </a:pPr>
            <a:endParaRPr lang="zh-CN" altLang="en-US" sz="1600" dirty="0">
              <a:latin typeface="Calibri" charset="0"/>
              <a:ea typeface="Calibri" charset="0"/>
            </a:endParaRPr>
          </a:p>
        </p:txBody>
      </p:sp>
      <p:sp>
        <p:nvSpPr>
          <p:cNvPr id="3" name="文本框 2"/>
          <p:cNvSpPr txBox="1"/>
          <p:nvPr/>
        </p:nvSpPr>
        <p:spPr>
          <a:xfrm>
            <a:off x="404495" y="1450340"/>
            <a:ext cx="5935980" cy="5109210"/>
          </a:xfrm>
          <a:prstGeom prst="rect">
            <a:avLst/>
          </a:prstGeom>
          <a:noFill/>
        </p:spPr>
        <p:txBody>
          <a:bodyPr vert="horz" wrap="square" rtlCol="0">
            <a:noAutofit/>
          </a:bodyPr>
          <a:lstStyle/>
          <a:p>
            <a:pPr indent="0" algn="l">
              <a:lnSpc>
                <a:spcPct val="100000"/>
              </a:lnSpc>
              <a:buNone/>
            </a:pPr>
            <a:r>
              <a:rPr lang="zh-CN" altLang="en-US" sz="3600" dirty="0">
                <a:latin typeface="Times New Roman" pitchFamily="18" charset="0"/>
                <a:ea typeface="Times New Roman" pitchFamily="18" charset="0"/>
              </a:rPr>
              <a:t>Many years later as he faced the 24th autumn of his life, the young Champion Marquis Huo Qubing was to remember that the distant dawn when he with his troops honored the Mount Langjuxu.</a:t>
            </a:r>
          </a:p>
        </p:txBody>
      </p:sp>
      <p:pic>
        <p:nvPicPr>
          <p:cNvPr id="4" name="图片 3" descr="2025-04-22 10:02:27.810000"/>
          <p:cNvPicPr>
            <a:picLocks noChangeAspect="1"/>
          </p:cNvPicPr>
          <p:nvPr/>
        </p:nvPicPr>
        <p:blipFill>
          <a:blip r:embed="rId6"/>
          <a:stretch>
            <a:fillRect/>
          </a:stretch>
        </p:blipFill>
        <p:spPr>
          <a:xfrm>
            <a:off x="6630035" y="1450340"/>
            <a:ext cx="5561965" cy="540766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750"/>
                                        <p:tgtEl>
                                          <p:spTgt spid="92"/>
                                        </p:tgtEl>
                                      </p:cBhvr>
                                    </p:animEffect>
                                    <p:anim calcmode="lin" valueType="num">
                                      <p:cBhvr>
                                        <p:cTn id="8" dur="750" fill="hold"/>
                                        <p:tgtEl>
                                          <p:spTgt spid="92"/>
                                        </p:tgtEl>
                                        <p:attrNameLst>
                                          <p:attrName>ppt_x</p:attrName>
                                        </p:attrNameLst>
                                      </p:cBhvr>
                                      <p:tavLst>
                                        <p:tav tm="0">
                                          <p:val>
                                            <p:strVal val="#ppt_x"/>
                                          </p:val>
                                        </p:tav>
                                        <p:tav tm="100000">
                                          <p:val>
                                            <p:strVal val="#ppt_x"/>
                                          </p:val>
                                        </p:tav>
                                      </p:tavLst>
                                    </p:anim>
                                    <p:anim calcmode="lin" valueType="num">
                                      <p:cBhvr>
                                        <p:cTn id="9" dur="75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0"/>
                                        </p:tgtEl>
                                        <p:attrNameLst>
                                          <p:attrName>style.visibility</p:attrName>
                                        </p:attrNameLst>
                                      </p:cBhvr>
                                      <p:to>
                                        <p:strVal val="visible"/>
                                      </p:to>
                                    </p:set>
                                    <p:anim calcmode="lin" valueType="num">
                                      <p:cBhvr>
                                        <p:cTn id="13" dur="750" fill="hold"/>
                                        <p:tgtEl>
                                          <p:spTgt spid="110"/>
                                        </p:tgtEl>
                                        <p:attrNameLst>
                                          <p:attrName>ppt_w</p:attrName>
                                        </p:attrNameLst>
                                      </p:cBhvr>
                                      <p:tavLst>
                                        <p:tav tm="0">
                                          <p:val>
                                            <p:fltVal val="0"/>
                                          </p:val>
                                        </p:tav>
                                        <p:tav tm="100000">
                                          <p:val>
                                            <p:strVal val="#ppt_w"/>
                                          </p:val>
                                        </p:tav>
                                      </p:tavLst>
                                    </p:anim>
                                    <p:anim calcmode="lin" valueType="num">
                                      <p:cBhvr>
                                        <p:cTn id="14" dur="750" fill="hold"/>
                                        <p:tgtEl>
                                          <p:spTgt spid="110"/>
                                        </p:tgtEl>
                                        <p:attrNameLst>
                                          <p:attrName>ppt_h</p:attrName>
                                        </p:attrNameLst>
                                      </p:cBhvr>
                                      <p:tavLst>
                                        <p:tav tm="0">
                                          <p:val>
                                            <p:fltVal val="0"/>
                                          </p:val>
                                        </p:tav>
                                        <p:tav tm="100000">
                                          <p:val>
                                            <p:strVal val="#ppt_h"/>
                                          </p:val>
                                        </p:tav>
                                      </p:tavLst>
                                    </p:anim>
                                    <p:animEffect transition="in" filter="fade">
                                      <p:cBhvr>
                                        <p:cTn id="15" dur="750"/>
                                        <p:tgtEl>
                                          <p:spTgt spid="110"/>
                                        </p:tgtEl>
                                      </p:cBhvr>
                                    </p:animEffect>
                                  </p:childTnLst>
                                </p:cTn>
                              </p:par>
                              <p:par>
                                <p:cTn id="16" presetID="53" presetClass="entr" presetSubtype="16" fill="hold" nodeType="with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750" fill="hold"/>
                                        <p:tgtEl>
                                          <p:spTgt spid="106"/>
                                        </p:tgtEl>
                                        <p:attrNameLst>
                                          <p:attrName>ppt_w</p:attrName>
                                        </p:attrNameLst>
                                      </p:cBhvr>
                                      <p:tavLst>
                                        <p:tav tm="0">
                                          <p:val>
                                            <p:fltVal val="0"/>
                                          </p:val>
                                        </p:tav>
                                        <p:tav tm="100000">
                                          <p:val>
                                            <p:strVal val="#ppt_w"/>
                                          </p:val>
                                        </p:tav>
                                      </p:tavLst>
                                    </p:anim>
                                    <p:anim calcmode="lin" valueType="num">
                                      <p:cBhvr>
                                        <p:cTn id="19" dur="750" fill="hold"/>
                                        <p:tgtEl>
                                          <p:spTgt spid="106"/>
                                        </p:tgtEl>
                                        <p:attrNameLst>
                                          <p:attrName>ppt_h</p:attrName>
                                        </p:attrNameLst>
                                      </p:cBhvr>
                                      <p:tavLst>
                                        <p:tav tm="0">
                                          <p:val>
                                            <p:fltVal val="0"/>
                                          </p:val>
                                        </p:tav>
                                        <p:tav tm="100000">
                                          <p:val>
                                            <p:strVal val="#ppt_h"/>
                                          </p:val>
                                        </p:tav>
                                      </p:tavLst>
                                    </p:anim>
                                    <p:animEffect transition="in" filter="fade">
                                      <p:cBhvr>
                                        <p:cTn id="20" dur="750"/>
                                        <p:tgtEl>
                                          <p:spTgt spid="1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20717" y="1635851"/>
            <a:ext cx="5080318" cy="391795"/>
            <a:chOff x="740410" y="1701165"/>
            <a:chExt cx="5080318" cy="391795"/>
          </a:xfrm>
        </p:grpSpPr>
        <p:cxnSp>
          <p:nvCxnSpPr>
            <p:cNvPr id="4" name="直接连接符 3"/>
            <p:cNvCxnSpPr/>
            <p:nvPr/>
          </p:nvCxnSpPr>
          <p:spPr>
            <a:xfrm>
              <a:off x="740410" y="2092960"/>
              <a:ext cx="5080318" cy="0"/>
            </a:xfrm>
            <a:prstGeom prst="line">
              <a:avLst/>
            </a:prstGeom>
            <a:ln w="31750">
              <a:solidFill>
                <a:srgbClr val="595959"/>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740410" y="1701165"/>
              <a:ext cx="360045" cy="216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latin typeface="微软雅黑" pitchFamily="34" charset="-122"/>
                <a:ea typeface="微软雅黑" pitchFamily="34" charset="-122"/>
                <a:cs typeface="字魂58号-创中黑" charset="-122"/>
              </a:endParaRPr>
            </a:p>
          </p:txBody>
        </p:sp>
      </p:grpSp>
      <p:sp>
        <p:nvSpPr>
          <p:cNvPr id="11" name="矩形 10"/>
          <p:cNvSpPr/>
          <p:nvPr/>
        </p:nvSpPr>
        <p:spPr>
          <a:xfrm>
            <a:off x="1020716" y="2354036"/>
            <a:ext cx="10199733" cy="3467100"/>
          </a:xfrm>
          <a:prstGeom prst="rect">
            <a:avLst/>
          </a:prstGeom>
          <a:noFill/>
          <a:ln w="28575">
            <a:solidFill>
              <a:srgbClr val="CB39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3771" y="2555710"/>
            <a:ext cx="3246678" cy="3246678"/>
          </a:xfrm>
          <a:prstGeom prst="rect">
            <a:avLst/>
          </a:prstGeom>
        </p:spPr>
      </p:pic>
      <p:sp>
        <p:nvSpPr>
          <p:cNvPr id="5" name="文本框 4">
            <a:extLst>
              <a:ext uri="{FF2B5EF4-FFF2-40B4-BE49-F238E27FC236}">
                <a16:creationId xmlns:a16="http://schemas.microsoft.com/office/drawing/2014/main" id="{90D22049-DB9F-8EE9-E0E9-B66532D66EF1}"/>
              </a:ext>
            </a:extLst>
          </p:cNvPr>
          <p:cNvSpPr txBox="1"/>
          <p:nvPr/>
        </p:nvSpPr>
        <p:spPr>
          <a:xfrm>
            <a:off x="1545999" y="1475462"/>
            <a:ext cx="5798698"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Emphasized the critical role cavalry</a:t>
            </a:r>
            <a:endParaRPr lang="zh-CN" altLang="en-US" sz="2800"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FC0B887-469E-4AF1-0A66-A857238A934B}"/>
              </a:ext>
            </a:extLst>
          </p:cNvPr>
          <p:cNvSpPr txBox="1"/>
          <p:nvPr/>
        </p:nvSpPr>
        <p:spPr>
          <a:xfrm>
            <a:off x="1020716" y="2500867"/>
            <a:ext cx="7877478" cy="3170099"/>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1.</a:t>
            </a:r>
            <a:r>
              <a:rPr lang="en-US" altLang="zh-CN" sz="2000" b="1" dirty="0">
                <a:latin typeface="Times New Roman" panose="02020603050405020304" pitchFamily="18" charset="0"/>
                <a:cs typeface="Times New Roman" panose="02020603050405020304" pitchFamily="18" charset="0"/>
              </a:rPr>
              <a:t>Equipment Innovation</a:t>
            </a:r>
            <a:r>
              <a:rPr lang="en-US" altLang="zh-CN" sz="2000" dirty="0">
                <a:latin typeface="Times New Roman" panose="02020603050405020304" pitchFamily="18" charset="0"/>
                <a:cs typeface="Times New Roman" panose="02020603050405020304" pitchFamily="18" charset="0"/>
              </a:rPr>
              <a:t>: His cavalry utilized advanced weaponry (e.g., long spears and swords) and protective gear, such as full-body leather armor, which enhanced survivability during close combat.  </a:t>
            </a:r>
          </a:p>
          <a:p>
            <a:r>
              <a:rPr lang="en-US" altLang="zh-CN" sz="2000" dirty="0">
                <a:latin typeface="Times New Roman" panose="02020603050405020304" pitchFamily="18" charset="0"/>
                <a:cs typeface="Times New Roman" panose="02020603050405020304" pitchFamily="18" charset="0"/>
              </a:rPr>
              <a:t>2. </a:t>
            </a:r>
            <a:r>
              <a:rPr lang="en-US" altLang="zh-CN" sz="2000" b="1" dirty="0">
                <a:latin typeface="Times New Roman" panose="02020603050405020304" pitchFamily="18" charset="0"/>
                <a:cs typeface="Times New Roman" panose="02020603050405020304" pitchFamily="18" charset="0"/>
              </a:rPr>
              <a:t>Tactical Mobility</a:t>
            </a:r>
            <a:r>
              <a:rPr lang="en-US" altLang="zh-CN" sz="2000" dirty="0">
                <a:latin typeface="Times New Roman" panose="02020603050405020304" pitchFamily="18" charset="0"/>
                <a:cs typeface="Times New Roman" panose="02020603050405020304" pitchFamily="18" charset="0"/>
              </a:rPr>
              <a:t>: By focusing on lightweight formations and rapid maneuvers, his troops executed lightning-fast raids across vast terrains, exemplified in campaigns like the Battle of </a:t>
            </a:r>
            <a:r>
              <a:rPr lang="en-US" altLang="zh-CN" sz="2000" dirty="0" err="1">
                <a:latin typeface="Times New Roman" panose="02020603050405020304" pitchFamily="18" charset="0"/>
                <a:cs typeface="Times New Roman" panose="02020603050405020304" pitchFamily="18" charset="0"/>
              </a:rPr>
              <a:t>Mobei</a:t>
            </a:r>
            <a:r>
              <a:rPr lang="en-US" altLang="zh-CN" sz="2000" dirty="0">
                <a:latin typeface="Times New Roman" panose="02020603050405020304" pitchFamily="18" charset="0"/>
                <a:cs typeface="Times New Roman" panose="02020603050405020304" pitchFamily="18" charset="0"/>
              </a:rPr>
              <a:t> and the Hexi Corridor conquest.  </a:t>
            </a:r>
          </a:p>
          <a:p>
            <a:r>
              <a:rPr lang="en-US" altLang="zh-CN" sz="2000" dirty="0">
                <a:latin typeface="Times New Roman" panose="02020603050405020304" pitchFamily="18" charset="0"/>
                <a:cs typeface="Times New Roman" panose="02020603050405020304" pitchFamily="18" charset="0"/>
              </a:rPr>
              <a:t>3. </a:t>
            </a:r>
            <a:r>
              <a:rPr lang="en-US" altLang="zh-CN" sz="2000" b="1" dirty="0">
                <a:latin typeface="Times New Roman" panose="02020603050405020304" pitchFamily="18" charset="0"/>
                <a:cs typeface="Times New Roman" panose="02020603050405020304" pitchFamily="18" charset="0"/>
              </a:rPr>
              <a:t>Strategic Selection</a:t>
            </a:r>
            <a:r>
              <a:rPr lang="en-US" altLang="zh-CN" sz="2000" dirty="0">
                <a:latin typeface="Times New Roman" panose="02020603050405020304" pitchFamily="18" charset="0"/>
                <a:cs typeface="Times New Roman" panose="02020603050405020304" pitchFamily="18" charset="0"/>
              </a:rPr>
              <a:t>: Cavalry units were composed of elite soldiers handpicked for endurance and adaptability, supported by superior horse breeds bred from Central Asian stock to balance speed and stamina.</a:t>
            </a:r>
            <a:endParaRPr lang="zh-CN" altLang="en-US" sz="20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07103BE7-9D36-538F-FD84-9679995617B6}"/>
              </a:ext>
            </a:extLst>
          </p:cNvPr>
          <p:cNvSpPr/>
          <p:nvPr/>
        </p:nvSpPr>
        <p:spPr>
          <a:xfrm>
            <a:off x="1101213" y="373626"/>
            <a:ext cx="2625213" cy="285135"/>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57317" y="1494503"/>
            <a:ext cx="4611329" cy="4296697"/>
            <a:chOff x="914394" y="2019300"/>
            <a:chExt cx="3200406" cy="3200406"/>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4" y="2019300"/>
              <a:ext cx="3200406" cy="3200406"/>
            </a:xfrm>
            <a:prstGeom prst="rect">
              <a:avLst/>
            </a:prstGeom>
          </p:spPr>
        </p:pic>
        <p:sp>
          <p:nvSpPr>
            <p:cNvPr id="7" name="TextBox 36"/>
            <p:cNvSpPr txBox="1"/>
            <p:nvPr/>
          </p:nvSpPr>
          <p:spPr>
            <a:xfrm>
              <a:off x="2028462" y="3433289"/>
              <a:ext cx="1133838" cy="405624"/>
            </a:xfrm>
            <a:prstGeom prst="rect">
              <a:avLst/>
            </a:prstGeom>
            <a:noFill/>
          </p:spPr>
          <p:txBody>
            <a:bodyPr wrap="square" lIns="0" tIns="0" rIns="0" bIns="0" rtlCol="0">
              <a:spAutoFit/>
            </a:bodyPr>
            <a:lstStyle/>
            <a:p>
              <a:pPr algn="dist">
                <a:lnSpc>
                  <a:spcPct val="120000"/>
                </a:lnSpc>
              </a:pPr>
              <a:endParaRPr lang="zh-CN" altLang="en-US" sz="2400" b="1" dirty="0">
                <a:solidFill>
                  <a:srgbClr val="404040"/>
                </a:solidFill>
                <a:latin typeface="微软雅黑" pitchFamily="34" charset="-122"/>
                <a:ea typeface="微软雅黑" pitchFamily="34" charset="-122"/>
                <a:cs typeface="字魂58号-创中黑" charset="-122"/>
                <a:sym typeface="+mn-lt"/>
              </a:endParaRPr>
            </a:p>
          </p:txBody>
        </p:sp>
      </p:gr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957" y="0"/>
            <a:ext cx="3867157" cy="3867157"/>
          </a:xfrm>
          <a:prstGeom prst="rect">
            <a:avLst/>
          </a:prstGeom>
        </p:spPr>
      </p:pic>
      <p:sp>
        <p:nvSpPr>
          <p:cNvPr id="10" name="TextBox 36">
            <a:extLst>
              <a:ext uri="{FF2B5EF4-FFF2-40B4-BE49-F238E27FC236}">
                <a16:creationId xmlns:a16="http://schemas.microsoft.com/office/drawing/2014/main" id="{2D9B9D5B-88B6-9488-DF9B-3284C8801C03}"/>
              </a:ext>
            </a:extLst>
          </p:cNvPr>
          <p:cNvSpPr txBox="1"/>
          <p:nvPr/>
        </p:nvSpPr>
        <p:spPr>
          <a:xfrm>
            <a:off x="1990362" y="3985739"/>
            <a:ext cx="1133838" cy="405624"/>
          </a:xfrm>
          <a:prstGeom prst="rect">
            <a:avLst/>
          </a:prstGeom>
          <a:noFill/>
        </p:spPr>
        <p:txBody>
          <a:bodyPr wrap="square" lIns="0" tIns="0" rIns="0" bIns="0" rtlCol="0">
            <a:spAutoFit/>
          </a:bodyPr>
          <a:lstStyle/>
          <a:p>
            <a:pPr algn="dist">
              <a:lnSpc>
                <a:spcPct val="120000"/>
              </a:lnSpc>
            </a:pPr>
            <a:endParaRPr lang="zh-CN" altLang="en-US" sz="2400" b="1" dirty="0">
              <a:solidFill>
                <a:srgbClr val="404040"/>
              </a:solidFill>
              <a:latin typeface="微软雅黑" pitchFamily="34" charset="-122"/>
              <a:ea typeface="微软雅黑" pitchFamily="34" charset="-122"/>
              <a:cs typeface="字魂58号-创中黑" charset="-122"/>
              <a:sym typeface="+mn-lt"/>
            </a:endParaRPr>
          </a:p>
        </p:txBody>
      </p:sp>
      <p:sp>
        <p:nvSpPr>
          <p:cNvPr id="12" name="文本框 11">
            <a:extLst>
              <a:ext uri="{FF2B5EF4-FFF2-40B4-BE49-F238E27FC236}">
                <a16:creationId xmlns:a16="http://schemas.microsoft.com/office/drawing/2014/main" id="{A29D1F97-6B5E-57A7-66CD-F0DC5D55A0DE}"/>
              </a:ext>
            </a:extLst>
          </p:cNvPr>
          <p:cNvSpPr txBox="1"/>
          <p:nvPr/>
        </p:nvSpPr>
        <p:spPr>
          <a:xfrm>
            <a:off x="408982" y="3629707"/>
            <a:ext cx="3730399" cy="523220"/>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blitzkrieg-style tactics</a:t>
            </a:r>
            <a:endParaRPr lang="zh-CN" altLang="en-US" sz="2800"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3C9F20B2-89BA-3FFF-4048-CF1249548258}"/>
              </a:ext>
            </a:extLst>
          </p:cNvPr>
          <p:cNvSpPr txBox="1"/>
          <p:nvPr/>
        </p:nvSpPr>
        <p:spPr>
          <a:xfrm>
            <a:off x="4561044" y="3392850"/>
            <a:ext cx="6983154" cy="2246769"/>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Huo </a:t>
            </a:r>
            <a:r>
              <a:rPr lang="en-US" altLang="zh-CN" sz="2800" dirty="0" err="1">
                <a:latin typeface="Times New Roman" panose="02020603050405020304" pitchFamily="18" charset="0"/>
                <a:cs typeface="Times New Roman" panose="02020603050405020304" pitchFamily="18" charset="0"/>
              </a:rPr>
              <a:t>Qubing</a:t>
            </a:r>
            <a:r>
              <a:rPr lang="en-US" altLang="zh-CN" sz="2800" dirty="0">
                <a:latin typeface="Times New Roman" panose="02020603050405020304" pitchFamily="18" charset="0"/>
                <a:cs typeface="Times New Roman" panose="02020603050405020304" pitchFamily="18" charset="0"/>
              </a:rPr>
              <a:t> used blitzkrieg to quickly penetrate the enemy's defense line and quickly strike at the enemy's rear, which was a tactic that could disrupt the enemy's deployment and weaken his morale and combat effectiveness. </a:t>
            </a:r>
            <a:endParaRPr lang="zh-CN" altLang="en-US" sz="2800"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E54C7759-D289-CC08-D475-1E8197CEE703}"/>
              </a:ext>
            </a:extLst>
          </p:cNvPr>
          <p:cNvSpPr/>
          <p:nvPr/>
        </p:nvSpPr>
        <p:spPr>
          <a:xfrm>
            <a:off x="1071716" y="334297"/>
            <a:ext cx="2644878" cy="353961"/>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33500" y="2435290"/>
            <a:ext cx="9372600" cy="3298760"/>
            <a:chOff x="1409700" y="2149540"/>
            <a:chExt cx="9372600" cy="329876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000" t="39722" r="3611" b="52222"/>
            <a:stretch>
              <a:fillRect/>
            </a:stretch>
          </p:blipFill>
          <p:spPr>
            <a:xfrm>
              <a:off x="1409700" y="2149540"/>
              <a:ext cx="9372600" cy="76511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5000" t="39722" r="3611" b="52222"/>
            <a:stretch>
              <a:fillRect/>
            </a:stretch>
          </p:blipFill>
          <p:spPr>
            <a:xfrm flipV="1">
              <a:off x="1409700" y="4683190"/>
              <a:ext cx="9372600" cy="765110"/>
            </a:xfrm>
            <a:prstGeom prst="rect">
              <a:avLst/>
            </a:prstGeom>
          </p:spPr>
        </p:pic>
      </p:grpSp>
      <p:sp>
        <p:nvSpPr>
          <p:cNvPr id="13" name="文本框 12">
            <a:extLst>
              <a:ext uri="{FF2B5EF4-FFF2-40B4-BE49-F238E27FC236}">
                <a16:creationId xmlns:a16="http://schemas.microsoft.com/office/drawing/2014/main" id="{25D5EC48-1B52-1CF9-FB6F-3EF669B8ECCE}"/>
              </a:ext>
            </a:extLst>
          </p:cNvPr>
          <p:cNvSpPr txBox="1"/>
          <p:nvPr/>
        </p:nvSpPr>
        <p:spPr>
          <a:xfrm>
            <a:off x="1725561" y="3299840"/>
            <a:ext cx="8740877" cy="1569660"/>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Huo </a:t>
            </a:r>
            <a:r>
              <a:rPr lang="en-US" altLang="zh-CN" sz="2400" dirty="0" err="1">
                <a:latin typeface="Times New Roman" panose="02020603050405020304" pitchFamily="18" charset="0"/>
                <a:cs typeface="Times New Roman" panose="02020603050405020304" pitchFamily="18" charset="0"/>
              </a:rPr>
              <a:t>Qubing</a:t>
            </a:r>
            <a:r>
              <a:rPr lang="en-US" altLang="zh-CN" sz="2400" dirty="0">
                <a:latin typeface="Times New Roman" panose="02020603050405020304" pitchFamily="18" charset="0"/>
                <a:cs typeface="Times New Roman" panose="02020603050405020304" pitchFamily="18" charset="0"/>
              </a:rPr>
              <a:t> implemented rapid strikes and flexible tactical adjustments to disrupt enemy defenses. He excelled in flanking maneuvers and encircling tactics, keeping the adversary at a disadvantage and securing operational dominance on the battlefield.</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B2E1A517-225D-9D23-3066-2E617C693C4A}"/>
              </a:ext>
            </a:extLst>
          </p:cNvPr>
          <p:cNvSpPr txBox="1"/>
          <p:nvPr/>
        </p:nvSpPr>
        <p:spPr>
          <a:xfrm>
            <a:off x="2462981" y="1689519"/>
            <a:ext cx="8003457" cy="646331"/>
          </a:xfrm>
          <a:prstGeom prst="rect">
            <a:avLst/>
          </a:prstGeom>
          <a:noFill/>
        </p:spPr>
        <p:txBody>
          <a:bodyPr wrap="square">
            <a:spAutoFit/>
          </a:bodyPr>
          <a:lstStyle/>
          <a:p>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Adopting an aggressive offensive strategy </a:t>
            </a:r>
            <a:endParaRPr lang="zh-CN" altLang="en-US" sz="3600"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A834C685-6F58-CA4D-E5E6-31FC85724C80}"/>
              </a:ext>
            </a:extLst>
          </p:cNvPr>
          <p:cNvSpPr/>
          <p:nvPr/>
        </p:nvSpPr>
        <p:spPr>
          <a:xfrm>
            <a:off x="1091381" y="393290"/>
            <a:ext cx="2517058" cy="273460"/>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41" r="1023"/>
          <a:stretch>
            <a:fillRect/>
          </a:stretch>
        </p:blipFill>
        <p:spPr>
          <a:xfrm>
            <a:off x="0" y="0"/>
            <a:ext cx="12192000" cy="6858000"/>
          </a:xfrm>
          <a:custGeom>
            <a:avLst/>
            <a:gdLst>
              <a:gd name="connsiteX0" fmla="*/ 0 w 12192000"/>
              <a:gd name="connsiteY0" fmla="*/ 0 h 6845440"/>
              <a:gd name="connsiteX1" fmla="*/ 12192000 w 12192000"/>
              <a:gd name="connsiteY1" fmla="*/ 0 h 6845440"/>
              <a:gd name="connsiteX2" fmla="*/ 12192000 w 12192000"/>
              <a:gd name="connsiteY2" fmla="*/ 6845440 h 6845440"/>
              <a:gd name="connsiteX3" fmla="*/ 0 w 12192000"/>
              <a:gd name="connsiteY3" fmla="*/ 6845440 h 6845440"/>
            </a:gdLst>
            <a:ahLst/>
            <a:cxnLst>
              <a:cxn ang="0">
                <a:pos x="connsiteX0" y="connsiteY0"/>
              </a:cxn>
              <a:cxn ang="0">
                <a:pos x="connsiteX1" y="connsiteY1"/>
              </a:cxn>
              <a:cxn ang="0">
                <a:pos x="connsiteX2" y="connsiteY2"/>
              </a:cxn>
              <a:cxn ang="0">
                <a:pos x="connsiteX3" y="connsiteY3"/>
              </a:cxn>
            </a:cxnLst>
            <a:rect l="l" t="t" r="r" b="b"/>
            <a:pathLst>
              <a:path w="12192000" h="6845440">
                <a:moveTo>
                  <a:pt x="0" y="0"/>
                </a:moveTo>
                <a:lnTo>
                  <a:pt x="12192000" y="0"/>
                </a:lnTo>
                <a:lnTo>
                  <a:pt x="12192000" y="6845440"/>
                </a:lnTo>
                <a:lnTo>
                  <a:pt x="0" y="6845440"/>
                </a:lnTo>
                <a:close/>
              </a:path>
            </a:pathLst>
          </a:custGeom>
        </p:spPr>
      </p:pic>
      <p:sp>
        <p:nvSpPr>
          <p:cNvPr id="8" name="文本框 7"/>
          <p:cNvSpPr txBox="1"/>
          <p:nvPr/>
        </p:nvSpPr>
        <p:spPr>
          <a:xfrm>
            <a:off x="4778591" y="3740040"/>
            <a:ext cx="5226645" cy="1759866"/>
          </a:xfrm>
          <a:prstGeom prst="rect">
            <a:avLst/>
          </a:prstGeom>
          <a:noFill/>
          <a:effectLst/>
        </p:spPr>
        <p:txBody>
          <a:bodyPr wrap="square" lIns="96926" tIns="48463" rIns="96926" bIns="48463">
            <a:spAutoFit/>
          </a:bodyPr>
          <a:lstStyle/>
          <a:p>
            <a:pPr algn="dist"/>
            <a:r>
              <a:rPr lang="en-US" altLang="zh-CN"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The Legacy of Huo </a:t>
            </a:r>
            <a:r>
              <a:rPr lang="en-US" altLang="zh-CN" sz="5400" dirty="0" err="1">
                <a:solidFill>
                  <a:schemeClr val="tx1">
                    <a:lumMod val="75000"/>
                    <a:lumOff val="25000"/>
                  </a:schemeClr>
                </a:solidFill>
                <a:latin typeface="字魂50号-白鸽天行体" pitchFamily="2" charset="-122"/>
                <a:ea typeface="字魂50号-白鸽天行体" pitchFamily="2" charset="-122"/>
                <a:sym typeface="思源宋体 CN" pitchFamily="18" charset="-122"/>
              </a:rPr>
              <a:t>Qubing</a:t>
            </a:r>
            <a:endParaRPr lang="zh-CN" altLang="en-US" sz="5400" dirty="0">
              <a:solidFill>
                <a:schemeClr val="tx1">
                  <a:lumMod val="75000"/>
                  <a:lumOff val="25000"/>
                </a:schemeClr>
              </a:solidFill>
              <a:latin typeface="字魂50号-白鸽天行体" pitchFamily="2" charset="-122"/>
              <a:ea typeface="字魂50号-白鸽天行体" pitchFamily="2" charset="-122"/>
              <a:sym typeface="思源宋体 CN" pitchFamily="18" charset="-122"/>
            </a:endParaRPr>
          </a:p>
        </p:txBody>
      </p:sp>
      <p:sp>
        <p:nvSpPr>
          <p:cNvPr id="9" name="椭圆 8"/>
          <p:cNvSpPr/>
          <p:nvPr/>
        </p:nvSpPr>
        <p:spPr>
          <a:xfrm>
            <a:off x="10535181" y="587503"/>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635549" y="2132919"/>
            <a:ext cx="4837657" cy="2239149"/>
          </a:xfrm>
          <a:prstGeom prst="rect">
            <a:avLst/>
          </a:prstGeom>
          <a:noFill/>
          <a:effectLst/>
        </p:spPr>
        <p:txBody>
          <a:bodyPr wrap="square" lIns="114373" tIns="57187" rIns="114373" bIns="57187" rtlCol="0">
            <a:spAutoFit/>
          </a:bodyPr>
          <a:lstStyle/>
          <a:p>
            <a:r>
              <a:rPr lang="en-US" altLang="zh-CN"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rPr>
              <a:t>Four</a:t>
            </a:r>
            <a:endParaRPr lang="zh-CN" altLang="en-US"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endParaRPr>
          </a:p>
        </p:txBody>
      </p:sp>
      <p:grpSp>
        <p:nvGrpSpPr>
          <p:cNvPr id="41" name="组合 40"/>
          <p:cNvGrpSpPr/>
          <p:nvPr/>
        </p:nvGrpSpPr>
        <p:grpSpPr>
          <a:xfrm>
            <a:off x="5225938" y="3089647"/>
            <a:ext cx="2806585" cy="428872"/>
            <a:chOff x="6473372" y="2864056"/>
            <a:chExt cx="1852386" cy="428872"/>
          </a:xfrm>
        </p:grpSpPr>
        <p:grpSp>
          <p:nvGrpSpPr>
            <p:cNvPr id="16" name="组合 15"/>
            <p:cNvGrpSpPr/>
            <p:nvPr/>
          </p:nvGrpSpPr>
          <p:grpSpPr>
            <a:xfrm>
              <a:off x="6473372" y="2864056"/>
              <a:ext cx="1852386" cy="428872"/>
              <a:chOff x="7938" y="-1065213"/>
              <a:chExt cx="1989137" cy="558801"/>
            </a:xfrm>
            <a:solidFill>
              <a:schemeClr val="tx1">
                <a:lumMod val="65000"/>
                <a:lumOff val="35000"/>
              </a:schemeClr>
            </a:solidFill>
          </p:grpSpPr>
          <p:sp>
            <p:nvSpPr>
              <p:cNvPr id="18"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19"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0"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1"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2"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3"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4"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5"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26"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7"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8"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9"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0"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1"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2"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3"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4"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5"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6"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7"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8"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9"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40" name="文本框 39"/>
            <p:cNvSpPr txBox="1"/>
            <p:nvPr/>
          </p:nvSpPr>
          <p:spPr>
            <a:xfrm>
              <a:off x="6577196" y="2893652"/>
              <a:ext cx="1621084" cy="344094"/>
            </a:xfrm>
            <a:prstGeom prst="rect">
              <a:avLst/>
            </a:prstGeom>
            <a:noFill/>
            <a:effectLst/>
          </p:spPr>
          <p:txBody>
            <a:bodyPr wrap="square" lIns="96926" tIns="48463" rIns="96926" bIns="48463">
              <a:spAutoFit/>
            </a:bodyPr>
            <a:lstStyle/>
            <a:p>
              <a:pPr algn="dist"/>
              <a:r>
                <a:rPr lang="en-US" altLang="zh-CN" sz="1600" b="1" dirty="0">
                  <a:solidFill>
                    <a:schemeClr val="bg1"/>
                  </a:solidFill>
                  <a:latin typeface="字魂50号-白鸽天行体" pitchFamily="2" charset="-122"/>
                  <a:ea typeface="字魂50号-白鸽天行体" pitchFamily="2" charset="-122"/>
                </a:rPr>
                <a:t>National Hero</a:t>
              </a:r>
              <a:endParaRPr lang="zh-CN" altLang="en-US" sz="1600" b="1" dirty="0">
                <a:solidFill>
                  <a:schemeClr val="bg1"/>
                </a:solidFill>
                <a:latin typeface="字魂50号-白鸽天行体" pitchFamily="2" charset="-122"/>
                <a:ea typeface="字魂50号-白鸽天行体" pitchFamily="2" charset="-122"/>
              </a:endParaRPr>
            </a:p>
          </p:txBody>
        </p:sp>
      </p:gr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7129701" y="1461471"/>
            <a:ext cx="1053064" cy="400960"/>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l="23829" t="22236" r="31312" b="61345"/>
          <a:stretch>
            <a:fillRect/>
          </a:stretch>
        </p:blipFill>
        <p:spPr>
          <a:xfrm rot="675566">
            <a:off x="10450609" y="2804440"/>
            <a:ext cx="1162670" cy="468063"/>
          </a:xfrm>
          <a:custGeom>
            <a:avLst/>
            <a:gdLst>
              <a:gd name="connsiteX0" fmla="*/ 0 w 1036835"/>
              <a:gd name="connsiteY0" fmla="*/ 64529 h 417405"/>
              <a:gd name="connsiteX1" fmla="*/ 93834 w 1036835"/>
              <a:gd name="connsiteY1" fmla="*/ 80707 h 417405"/>
              <a:gd name="connsiteX2" fmla="*/ 395138 w 1036835"/>
              <a:gd name="connsiteY2" fmla="*/ 21522 h 417405"/>
              <a:gd name="connsiteX3" fmla="*/ 707204 w 1036835"/>
              <a:gd name="connsiteY3" fmla="*/ 0 h 417405"/>
              <a:gd name="connsiteX4" fmla="*/ 927802 w 1036835"/>
              <a:gd name="connsiteY4" fmla="*/ 107609 h 417405"/>
              <a:gd name="connsiteX5" fmla="*/ 1036835 w 1036835"/>
              <a:gd name="connsiteY5" fmla="*/ 156068 h 417405"/>
              <a:gd name="connsiteX6" fmla="*/ 1036835 w 1036835"/>
              <a:gd name="connsiteY6" fmla="*/ 417405 h 417405"/>
              <a:gd name="connsiteX7" fmla="*/ 1024650 w 1036835"/>
              <a:gd name="connsiteY7" fmla="*/ 414294 h 417405"/>
              <a:gd name="connsiteX8" fmla="*/ 761008 w 1036835"/>
              <a:gd name="connsiteY8" fmla="*/ 306685 h 417405"/>
              <a:gd name="connsiteX9" fmla="*/ 653399 w 1036835"/>
              <a:gd name="connsiteY9" fmla="*/ 344348 h 417405"/>
              <a:gd name="connsiteX10" fmla="*/ 319812 w 1036835"/>
              <a:gd name="connsiteY10" fmla="*/ 333587 h 417405"/>
              <a:gd name="connsiteX11" fmla="*/ 58215 w 1036835"/>
              <a:gd name="connsiteY11" fmla="*/ 356945 h 41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35" h="417405">
                <a:moveTo>
                  <a:pt x="0" y="64529"/>
                </a:moveTo>
                <a:lnTo>
                  <a:pt x="93834" y="80707"/>
                </a:lnTo>
                <a:lnTo>
                  <a:pt x="395138" y="21522"/>
                </a:lnTo>
                <a:lnTo>
                  <a:pt x="707204" y="0"/>
                </a:lnTo>
                <a:lnTo>
                  <a:pt x="927802" y="107609"/>
                </a:lnTo>
                <a:lnTo>
                  <a:pt x="1036835" y="156068"/>
                </a:lnTo>
                <a:lnTo>
                  <a:pt x="1036835" y="417405"/>
                </a:lnTo>
                <a:lnTo>
                  <a:pt x="1024650" y="414294"/>
                </a:lnTo>
                <a:lnTo>
                  <a:pt x="761008" y="306685"/>
                </a:lnTo>
                <a:lnTo>
                  <a:pt x="653399" y="344348"/>
                </a:lnTo>
                <a:lnTo>
                  <a:pt x="319812" y="333587"/>
                </a:lnTo>
                <a:lnTo>
                  <a:pt x="58215" y="356945"/>
                </a:lnTo>
                <a:close/>
              </a:path>
            </a:pathLst>
          </a:custGeom>
        </p:spPr>
      </p:pic>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t="8889" b="25714"/>
          <a:stretch>
            <a:fillRect/>
          </a:stretch>
        </p:blipFill>
        <p:spPr>
          <a:xfrm flipH="1">
            <a:off x="5737649" y="5635578"/>
            <a:ext cx="1281092" cy="837793"/>
          </a:xfrm>
          <a:prstGeom prst="rect">
            <a:avLst/>
          </a:prstGeom>
        </p:spPr>
      </p:pic>
    </p:spTree>
    <p:extLst>
      <p:ext uri="{BB962C8B-B14F-4D97-AF65-F5344CB8AC3E}">
        <p14:creationId xmlns:p14="http://schemas.microsoft.com/office/powerpoint/2010/main" val="320475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750" fill="hold"/>
                                        <p:tgtEl>
                                          <p:spTgt spid="54"/>
                                        </p:tgtEl>
                                        <p:attrNameLst>
                                          <p:attrName>ppt_w</p:attrName>
                                        </p:attrNameLst>
                                      </p:cBhvr>
                                      <p:tavLst>
                                        <p:tav tm="0">
                                          <p:val>
                                            <p:fltVal val="0"/>
                                          </p:val>
                                        </p:tav>
                                        <p:tav tm="100000">
                                          <p:val>
                                            <p:strVal val="#ppt_w"/>
                                          </p:val>
                                        </p:tav>
                                      </p:tavLst>
                                    </p:anim>
                                    <p:anim calcmode="lin" valueType="num">
                                      <p:cBhvr>
                                        <p:cTn id="14" dur="750" fill="hold"/>
                                        <p:tgtEl>
                                          <p:spTgt spid="54"/>
                                        </p:tgtEl>
                                        <p:attrNameLst>
                                          <p:attrName>ppt_h</p:attrName>
                                        </p:attrNameLst>
                                      </p:cBhvr>
                                      <p:tavLst>
                                        <p:tav tm="0">
                                          <p:val>
                                            <p:fltVal val="0"/>
                                          </p:val>
                                        </p:tav>
                                        <p:tav tm="100000">
                                          <p:val>
                                            <p:strVal val="#ppt_h"/>
                                          </p:val>
                                        </p:tav>
                                      </p:tavLst>
                                    </p:anim>
                                    <p:animEffect transition="in" filter="fade">
                                      <p:cBhvr>
                                        <p:cTn id="15" dur="750"/>
                                        <p:tgtEl>
                                          <p:spTgt spid="5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0-#ppt_w/2"/>
                                          </p:val>
                                        </p:tav>
                                        <p:tav tm="100000">
                                          <p:val>
                                            <p:strVal val="#ppt_x"/>
                                          </p:val>
                                        </p:tav>
                                      </p:tavLst>
                                    </p:anim>
                                    <p:anim calcmode="lin" valueType="num">
                                      <p:cBhvr additive="base">
                                        <p:cTn id="20" dur="75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75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7858" y="4620949"/>
            <a:ext cx="2448576" cy="2448576"/>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36" y="648929"/>
            <a:ext cx="2123661" cy="2123661"/>
          </a:xfrm>
          <a:prstGeom prst="rect">
            <a:avLst/>
          </a:prstGeom>
        </p:spPr>
      </p:pic>
      <p:sp>
        <p:nvSpPr>
          <p:cNvPr id="3" name="矩形 2">
            <a:extLst>
              <a:ext uri="{FF2B5EF4-FFF2-40B4-BE49-F238E27FC236}">
                <a16:creationId xmlns:a16="http://schemas.microsoft.com/office/drawing/2014/main" id="{1C937234-7212-BE04-5243-0CDB0E8545B4}"/>
              </a:ext>
            </a:extLst>
          </p:cNvPr>
          <p:cNvSpPr/>
          <p:nvPr/>
        </p:nvSpPr>
        <p:spPr>
          <a:xfrm>
            <a:off x="1071716" y="422787"/>
            <a:ext cx="1700981" cy="226142"/>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7B1EDC64-DC86-C59E-05B0-8A5458DEED34}"/>
              </a:ext>
            </a:extLst>
          </p:cNvPr>
          <p:cNvSpPr txBox="1"/>
          <p:nvPr/>
        </p:nvSpPr>
        <p:spPr>
          <a:xfrm>
            <a:off x="4129548" y="1197290"/>
            <a:ext cx="4788310" cy="707886"/>
          </a:xfrm>
          <a:prstGeom prst="rect">
            <a:avLst/>
          </a:prstGeom>
          <a:noFill/>
        </p:spPr>
        <p:txBody>
          <a:bodyPr wrap="square" rtlCol="0">
            <a:spAutoFit/>
          </a:bodyPr>
          <a:lstStyle/>
          <a:p>
            <a:r>
              <a:rPr lang="en-US" altLang="zh-CN" sz="4000" b="1" dirty="0">
                <a:latin typeface="Times New Roman" panose="02020603050405020304" pitchFamily="18" charset="0"/>
                <a:cs typeface="Times New Roman" panose="02020603050405020304" pitchFamily="18" charset="0"/>
              </a:rPr>
              <a:t>Cultural Heritage</a:t>
            </a:r>
            <a:endParaRPr lang="zh-CN" altLang="en-US" sz="40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CF1A1E35-2562-1CB4-319A-9A7E8F5AB4B2}"/>
              </a:ext>
            </a:extLst>
          </p:cNvPr>
          <p:cNvSpPr txBox="1"/>
          <p:nvPr/>
        </p:nvSpPr>
        <p:spPr>
          <a:xfrm>
            <a:off x="2094270" y="1884696"/>
            <a:ext cx="7924801" cy="4154984"/>
          </a:xfrm>
          <a:prstGeom prst="rect">
            <a:avLst/>
          </a:prstGeom>
          <a:noFill/>
        </p:spPr>
        <p:txBody>
          <a:bodyPr wrap="square">
            <a:spAutoFit/>
          </a:bodyPr>
          <a:lstStyle/>
          <a:p>
            <a:pPr marL="342900" indent="-342900">
              <a:buAutoNum type="arabicPeriod"/>
            </a:pPr>
            <a:r>
              <a:rPr lang="en-US" altLang="zh-CN" sz="2400" b="1" dirty="0">
                <a:latin typeface="Times New Roman" panose="02020603050405020304" pitchFamily="18" charset="0"/>
                <a:cs typeface="Times New Roman" panose="02020603050405020304" pitchFamily="18" charset="0"/>
              </a:rPr>
              <a:t>Poetry and Prose: </a:t>
            </a:r>
            <a:r>
              <a:rPr lang="en-US" altLang="zh-CN" sz="2400" dirty="0">
                <a:latin typeface="Times New Roman" panose="02020603050405020304" pitchFamily="18" charset="0"/>
                <a:cs typeface="Times New Roman" panose="02020603050405020304" pitchFamily="18" charset="0"/>
              </a:rPr>
              <a:t>Li Bai's "Frontier Songs" ("Bending the bow under the Han moon") and Wang Wei's "Even in death, the hero's bones retain their valor" vividly depict the youthful heroism of Huo </a:t>
            </a:r>
            <a:r>
              <a:rPr lang="en-US" altLang="zh-CN" sz="2400" dirty="0" err="1">
                <a:latin typeface="Times New Roman" panose="02020603050405020304" pitchFamily="18" charset="0"/>
                <a:cs typeface="Times New Roman" panose="02020603050405020304" pitchFamily="18" charset="0"/>
              </a:rPr>
              <a:t>Qubing</a:t>
            </a:r>
            <a:r>
              <a:rPr lang="en-US" altLang="zh-CN" sz="2400" dirty="0">
                <a:latin typeface="Times New Roman" panose="02020603050405020304" pitchFamily="18" charset="0"/>
                <a:cs typeface="Times New Roman" panose="02020603050405020304" pitchFamily="18" charset="0"/>
              </a:rPr>
              <a:t>.  </a:t>
            </a:r>
          </a:p>
          <a:p>
            <a:pPr marL="342900" indent="-342900">
              <a:buAutoNum type="arabicPeriod"/>
            </a:pPr>
            <a:r>
              <a:rPr lang="en-US" altLang="zh-CN" sz="2400" b="1" dirty="0">
                <a:latin typeface="Times New Roman" panose="02020603050405020304" pitchFamily="18" charset="0"/>
                <a:cs typeface="Times New Roman" panose="02020603050405020304" pitchFamily="18" charset="0"/>
              </a:rPr>
              <a:t>Operatic Adaptations: </a:t>
            </a:r>
            <a:r>
              <a:rPr lang="en-US" altLang="zh-CN" sz="2400" dirty="0">
                <a:latin typeface="Times New Roman" panose="02020603050405020304" pitchFamily="18" charset="0"/>
                <a:cs typeface="Times New Roman" panose="02020603050405020304" pitchFamily="18" charset="0"/>
              </a:rPr>
              <a:t>Stage productions like Peking Opera General Huo and </a:t>
            </a:r>
            <a:r>
              <a:rPr lang="en-US" altLang="zh-CN" sz="2400" dirty="0" err="1">
                <a:latin typeface="Times New Roman" panose="02020603050405020304" pitchFamily="18" charset="0"/>
                <a:cs typeface="Times New Roman" panose="02020603050405020304" pitchFamily="18" charset="0"/>
              </a:rPr>
              <a:t>Qinqiang</a:t>
            </a:r>
            <a:r>
              <a:rPr lang="en-US" altLang="zh-CN" sz="2400" dirty="0">
                <a:latin typeface="Times New Roman" panose="02020603050405020304" pitchFamily="18" charset="0"/>
                <a:cs typeface="Times New Roman" panose="02020603050405020304" pitchFamily="18" charset="0"/>
              </a:rPr>
              <a:t> Opera Qilian Mountains dramatize his military campaigns.</a:t>
            </a:r>
          </a:p>
          <a:p>
            <a:pPr marL="342900" indent="-342900">
              <a:buAutoNum type="arabicPeriod"/>
            </a:pPr>
            <a:r>
              <a:rPr lang="en-US" altLang="zh-CN" sz="2400" b="1" dirty="0">
                <a:latin typeface="Times New Roman" panose="02020603050405020304" pitchFamily="18" charset="0"/>
                <a:cs typeface="Times New Roman" panose="02020603050405020304" pitchFamily="18" charset="0"/>
              </a:rPr>
              <a:t>Folklore: </a:t>
            </a:r>
            <a:r>
              <a:rPr lang="en-US" altLang="zh-CN" sz="2400" dirty="0">
                <a:latin typeface="Times New Roman" panose="02020603050405020304" pitchFamily="18" charset="0"/>
                <a:cs typeface="Times New Roman" panose="02020603050405020304" pitchFamily="18" charset="0"/>
              </a:rPr>
              <a:t>Legends such as "Huo </a:t>
            </a:r>
            <a:r>
              <a:rPr lang="en-US" altLang="zh-CN" sz="2400" dirty="0" err="1">
                <a:latin typeface="Times New Roman" panose="02020603050405020304" pitchFamily="18" charset="0"/>
                <a:cs typeface="Times New Roman" panose="02020603050405020304" pitchFamily="18" charset="0"/>
              </a:rPr>
              <a:t>Qubing</a:t>
            </a:r>
            <a:r>
              <a:rPr lang="en-US" altLang="zh-CN" sz="2400" dirty="0">
                <a:latin typeface="Times New Roman" panose="02020603050405020304" pitchFamily="18" charset="0"/>
                <a:cs typeface="Times New Roman" panose="02020603050405020304" pitchFamily="18" charset="0"/>
              </a:rPr>
              <a:t> Crossing the Heavenly Rapids" and "Shooting an Arrow to Create a Spring" are widely circulated in northwestern China, blending into local cultural narratives</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854408" y="2427986"/>
            <a:ext cx="8546874" cy="936806"/>
            <a:chOff x="2854408" y="2516612"/>
            <a:chExt cx="8546874" cy="936806"/>
          </a:xfrm>
        </p:grpSpPr>
        <p:cxnSp>
          <p:nvCxnSpPr>
            <p:cNvPr id="4" name="ïṥľíḍê"/>
            <p:cNvCxnSpPr/>
            <p:nvPr/>
          </p:nvCxnSpPr>
          <p:spPr>
            <a:xfrm>
              <a:off x="2854408" y="2516612"/>
              <a:ext cx="0" cy="451456"/>
            </a:xfrm>
            <a:prstGeom prst="line">
              <a:avLst/>
            </a:prstGeom>
            <a:noFill/>
            <a:ln w="190500" cap="rnd">
              <a:solidFill>
                <a:schemeClr val="tx1">
                  <a:lumMod val="65000"/>
                  <a:lumOff val="3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cxnSp>
        <p:sp>
          <p:nvSpPr>
            <p:cNvPr id="9" name="îsľiḑê"/>
            <p:cNvSpPr txBox="1"/>
            <p:nvPr/>
          </p:nvSpPr>
          <p:spPr>
            <a:xfrm>
              <a:off x="3053571" y="2994510"/>
              <a:ext cx="8347711" cy="458908"/>
            </a:xfrm>
            <a:prstGeom prst="rect">
              <a:avLst/>
            </a:prstGeom>
            <a:noFill/>
          </p:spPr>
          <p:txBody>
            <a:bodyPr wrap="square" rtlCol="0">
              <a:spAutoFit/>
            </a:bodyPr>
            <a:lstStyle/>
            <a:p>
              <a:pPr>
                <a:lnSpc>
                  <a:spcPct val="150000"/>
                </a:lnSpc>
              </a:pPr>
              <a:endParaRPr lang="zh-CN" altLang="en-US" dirty="0">
                <a:solidFill>
                  <a:srgbClr val="595959"/>
                </a:solidFill>
                <a:latin typeface="微软雅黑" pitchFamily="34" charset="-122"/>
                <a:ea typeface="微软雅黑" pitchFamily="34" charset="-122"/>
                <a:cs typeface="+mn-ea"/>
                <a:sym typeface="+mn-lt"/>
              </a:endParaRPr>
            </a:p>
          </p:txBody>
        </p:sp>
      </p:grpSp>
      <p:grpSp>
        <p:nvGrpSpPr>
          <p:cNvPr id="17" name="组合 16"/>
          <p:cNvGrpSpPr/>
          <p:nvPr/>
        </p:nvGrpSpPr>
        <p:grpSpPr>
          <a:xfrm>
            <a:off x="2854408" y="4345412"/>
            <a:ext cx="8546874" cy="936806"/>
            <a:chOff x="2854408" y="4345412"/>
            <a:chExt cx="8546874" cy="936806"/>
          </a:xfrm>
        </p:grpSpPr>
        <p:cxnSp>
          <p:nvCxnSpPr>
            <p:cNvPr id="10" name="ïṥľíḍê"/>
            <p:cNvCxnSpPr/>
            <p:nvPr/>
          </p:nvCxnSpPr>
          <p:spPr>
            <a:xfrm>
              <a:off x="2854408" y="4345412"/>
              <a:ext cx="0" cy="451456"/>
            </a:xfrm>
            <a:prstGeom prst="line">
              <a:avLst/>
            </a:prstGeom>
            <a:noFill/>
            <a:ln w="190500" cap="rnd">
              <a:solidFill>
                <a:srgbClr val="CB3935"/>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cxnSp>
        <p:sp>
          <p:nvSpPr>
            <p:cNvPr id="12" name="îsľiḑê"/>
            <p:cNvSpPr txBox="1"/>
            <p:nvPr/>
          </p:nvSpPr>
          <p:spPr>
            <a:xfrm>
              <a:off x="3053571" y="4823310"/>
              <a:ext cx="8347711" cy="458908"/>
            </a:xfrm>
            <a:prstGeom prst="rect">
              <a:avLst/>
            </a:prstGeom>
            <a:noFill/>
          </p:spPr>
          <p:txBody>
            <a:bodyPr wrap="square" rtlCol="0">
              <a:spAutoFit/>
            </a:bodyPr>
            <a:lstStyle/>
            <a:p>
              <a:pPr>
                <a:lnSpc>
                  <a:spcPct val="150000"/>
                </a:lnSpc>
              </a:pPr>
              <a:endParaRPr lang="zh-CN" altLang="en-US" dirty="0">
                <a:solidFill>
                  <a:srgbClr val="595959"/>
                </a:solidFill>
                <a:latin typeface="微软雅黑" pitchFamily="34" charset="-122"/>
                <a:ea typeface="微软雅黑" pitchFamily="34" charset="-122"/>
                <a:cs typeface="+mn-ea"/>
                <a:sym typeface="+mn-lt"/>
              </a:endParaRPr>
            </a:p>
          </p:txBody>
        </p:sp>
      </p:gr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803" y="3924301"/>
            <a:ext cx="2978724" cy="2978724"/>
          </a:xfrm>
          <a:prstGeom prst="rect">
            <a:avLst/>
          </a:prstGeom>
        </p:spPr>
      </p:pic>
      <p:sp>
        <p:nvSpPr>
          <p:cNvPr id="3" name="矩形 2">
            <a:extLst>
              <a:ext uri="{FF2B5EF4-FFF2-40B4-BE49-F238E27FC236}">
                <a16:creationId xmlns:a16="http://schemas.microsoft.com/office/drawing/2014/main" id="{2BCF5378-6422-8EFC-A4EE-3A3C2AD42773}"/>
              </a:ext>
            </a:extLst>
          </p:cNvPr>
          <p:cNvSpPr/>
          <p:nvPr/>
        </p:nvSpPr>
        <p:spPr>
          <a:xfrm>
            <a:off x="1071716" y="403123"/>
            <a:ext cx="1681316" cy="245806"/>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1E7351DD-42C8-98CE-9F5C-0D438AD5EE57}"/>
              </a:ext>
            </a:extLst>
          </p:cNvPr>
          <p:cNvSpPr txBox="1"/>
          <p:nvPr/>
        </p:nvSpPr>
        <p:spPr>
          <a:xfrm>
            <a:off x="3363349" y="1055985"/>
            <a:ext cx="7728153" cy="769441"/>
          </a:xfrm>
          <a:prstGeom prst="rect">
            <a:avLst/>
          </a:prstGeom>
          <a:noFill/>
        </p:spPr>
        <p:txBody>
          <a:bodyPr wrap="square" rtlCol="0">
            <a:spAutoFit/>
          </a:bodyPr>
          <a:lstStyle/>
          <a:p>
            <a:r>
              <a:rPr lang="en-US" altLang="zh-CN" sz="4400" b="1" dirty="0">
                <a:latin typeface="Times New Roman" panose="02020603050405020304" pitchFamily="18" charset="0"/>
                <a:cs typeface="Times New Roman" panose="02020603050405020304" pitchFamily="18" charset="0"/>
              </a:rPr>
              <a:t>Impact on Future Generations</a:t>
            </a:r>
            <a:endParaRPr lang="zh-CN" altLang="en-US" sz="44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74DE215-E53E-3100-E7A6-D57C15BE2583}"/>
              </a:ext>
            </a:extLst>
          </p:cNvPr>
          <p:cNvSpPr txBox="1"/>
          <p:nvPr/>
        </p:nvSpPr>
        <p:spPr>
          <a:xfrm>
            <a:off x="3185651" y="2269649"/>
            <a:ext cx="7030061" cy="584775"/>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Inspire the National Generation</a:t>
            </a:r>
            <a:endParaRPr lang="zh-CN" altLang="en-US" sz="32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01D83712-CC0E-439E-9B49-6B52A9FC63CF}"/>
              </a:ext>
            </a:extLst>
          </p:cNvPr>
          <p:cNvSpPr txBox="1"/>
          <p:nvPr/>
        </p:nvSpPr>
        <p:spPr>
          <a:xfrm>
            <a:off x="3185651" y="2930001"/>
            <a:ext cx="7543796" cy="707886"/>
          </a:xfrm>
          <a:prstGeom prst="rect">
            <a:avLst/>
          </a:prstGeom>
          <a:noFill/>
        </p:spPr>
        <p:txBody>
          <a:bodyPr wrap="square">
            <a:spAutoFit/>
          </a:bodyPr>
          <a:lstStyle/>
          <a:p>
            <a:r>
              <a:rPr lang="en-US" altLang="zh-CN" sz="2000" b="0" i="0" dirty="0">
                <a:solidFill>
                  <a:srgbClr val="000000"/>
                </a:solidFill>
                <a:effectLst/>
                <a:latin typeface="Times New Roman" panose="02020603050405020304" pitchFamily="18" charset="0"/>
                <a:cs typeface="Times New Roman" panose="02020603050405020304" pitchFamily="18" charset="0"/>
              </a:rPr>
              <a:t>Huo </a:t>
            </a:r>
            <a:r>
              <a:rPr lang="en-US" altLang="zh-CN" sz="2000" b="0" i="0" dirty="0" err="1">
                <a:solidFill>
                  <a:srgbClr val="000000"/>
                </a:solidFill>
                <a:effectLst/>
                <a:latin typeface="Times New Roman" panose="02020603050405020304" pitchFamily="18" charset="0"/>
                <a:cs typeface="Times New Roman" panose="02020603050405020304" pitchFamily="18" charset="0"/>
              </a:rPr>
              <a:t>Qubing's</a:t>
            </a:r>
            <a:r>
              <a:rPr lang="en-US" altLang="zh-CN" sz="2000" b="0" i="0" dirty="0">
                <a:solidFill>
                  <a:srgbClr val="000000"/>
                </a:solidFill>
                <a:effectLst/>
                <a:latin typeface="Times New Roman" panose="02020603050405020304" pitchFamily="18" charset="0"/>
                <a:cs typeface="Times New Roman" panose="02020603050405020304" pitchFamily="18" charset="0"/>
              </a:rPr>
              <a:t> deeds and thoughts have inspired patriotic people in later generations and have become an important part of the national spirit.</a:t>
            </a:r>
            <a:endParaRPr lang="zh-CN" altLang="en-US" sz="20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E0380C11-1F96-88DD-FDA3-6EB472DEE409}"/>
              </a:ext>
            </a:extLst>
          </p:cNvPr>
          <p:cNvSpPr txBox="1"/>
          <p:nvPr/>
        </p:nvSpPr>
        <p:spPr>
          <a:xfrm>
            <a:off x="3227896" y="4053024"/>
            <a:ext cx="6213270" cy="584775"/>
          </a:xfrm>
          <a:prstGeom prst="rect">
            <a:avLst/>
          </a:prstGeom>
          <a:noFill/>
        </p:spPr>
        <p:txBody>
          <a:bodyPr wrap="square" rtlCol="0">
            <a:spAutoFit/>
          </a:bodyPr>
          <a:lstStyle/>
          <a:p>
            <a:r>
              <a:rPr lang="en-US" altLang="zh-CN" sz="3200" dirty="0">
                <a:solidFill>
                  <a:srgbClr val="C00000"/>
                </a:solidFill>
                <a:latin typeface="Times New Roman" panose="02020603050405020304" pitchFamily="18" charset="0"/>
                <a:cs typeface="Times New Roman" panose="02020603050405020304" pitchFamily="18" charset="0"/>
              </a:rPr>
              <a:t>Impact on Military Thought</a:t>
            </a:r>
            <a:endParaRPr lang="zh-CN" altLang="en-US" sz="3200" dirty="0">
              <a:solidFill>
                <a:srgbClr val="C00000"/>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DD231603-30C4-44C3-7237-B197C3F81A62}"/>
              </a:ext>
            </a:extLst>
          </p:cNvPr>
          <p:cNvSpPr txBox="1"/>
          <p:nvPr/>
        </p:nvSpPr>
        <p:spPr>
          <a:xfrm>
            <a:off x="3185651" y="4752527"/>
            <a:ext cx="7384026" cy="1015663"/>
          </a:xfrm>
          <a:prstGeom prst="rect">
            <a:avLst/>
          </a:prstGeom>
          <a:noFill/>
        </p:spPr>
        <p:txBody>
          <a:bodyPr wrap="square">
            <a:spAutoFit/>
          </a:bodyPr>
          <a:lstStyle/>
          <a:p>
            <a:r>
              <a:rPr lang="en-US" altLang="zh-CN" sz="2000" b="0" i="0" dirty="0">
                <a:solidFill>
                  <a:srgbClr val="000000"/>
                </a:solidFill>
                <a:effectLst/>
                <a:latin typeface="Times New Roman" panose="02020603050405020304" pitchFamily="18" charset="0"/>
                <a:cs typeface="Times New Roman" panose="02020603050405020304" pitchFamily="18" charset="0"/>
              </a:rPr>
              <a:t>Huo </a:t>
            </a:r>
            <a:r>
              <a:rPr lang="en-US" altLang="zh-CN" sz="2000" b="0" i="0" dirty="0" err="1">
                <a:solidFill>
                  <a:srgbClr val="000000"/>
                </a:solidFill>
                <a:effectLst/>
                <a:latin typeface="Times New Roman" panose="02020603050405020304" pitchFamily="18" charset="0"/>
                <a:cs typeface="Times New Roman" panose="02020603050405020304" pitchFamily="18" charset="0"/>
              </a:rPr>
              <a:t>Qubing's</a:t>
            </a:r>
            <a:r>
              <a:rPr lang="en-US" altLang="zh-CN" sz="2000" b="0" i="0" dirty="0">
                <a:solidFill>
                  <a:srgbClr val="000000"/>
                </a:solidFill>
                <a:effectLst/>
                <a:latin typeface="Times New Roman" panose="02020603050405020304" pitchFamily="18" charset="0"/>
                <a:cs typeface="Times New Roman" panose="02020603050405020304" pitchFamily="18" charset="0"/>
              </a:rPr>
              <a:t> tactical thoughts and cavalry construction had a profound influence on military thought in later generations and were regarded as an important milestone in Chinese military history.</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803" y="3924301"/>
            <a:ext cx="2978724" cy="2978724"/>
          </a:xfrm>
          <a:prstGeom prst="rect">
            <a:avLst/>
          </a:prstGeom>
        </p:spPr>
      </p:pic>
      <p:sp>
        <p:nvSpPr>
          <p:cNvPr id="3" name="矩形 2">
            <a:extLst>
              <a:ext uri="{FF2B5EF4-FFF2-40B4-BE49-F238E27FC236}">
                <a16:creationId xmlns:a16="http://schemas.microsoft.com/office/drawing/2014/main" id="{2BCF5378-6422-8EFC-A4EE-3A3C2AD42773}"/>
              </a:ext>
            </a:extLst>
          </p:cNvPr>
          <p:cNvSpPr/>
          <p:nvPr/>
        </p:nvSpPr>
        <p:spPr>
          <a:xfrm>
            <a:off x="1071716" y="403123"/>
            <a:ext cx="1681316" cy="245806"/>
          </a:xfrm>
          <a:prstGeom prst="rect">
            <a:avLst/>
          </a:prstGeom>
          <a:solidFill>
            <a:srgbClr val="AA2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266" name="Picture 2">
            <a:extLst>
              <a:ext uri="{FF2B5EF4-FFF2-40B4-BE49-F238E27FC236}">
                <a16:creationId xmlns:a16="http://schemas.microsoft.com/office/drawing/2014/main" id="{947C0C00-1DA1-2C9E-DBDD-5DE89C698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071" y="1256071"/>
            <a:ext cx="5149492" cy="514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6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rcRect l="116" t="5364" r="5817" b="134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文本框 8"/>
          <p:cNvSpPr txBox="1"/>
          <p:nvPr/>
        </p:nvSpPr>
        <p:spPr>
          <a:xfrm>
            <a:off x="1456808" y="2533654"/>
            <a:ext cx="7581929" cy="1575200"/>
          </a:xfrm>
          <a:prstGeom prst="rect">
            <a:avLst/>
          </a:prstGeom>
          <a:noFill/>
          <a:effectLst/>
        </p:spPr>
        <p:txBody>
          <a:bodyPr wrap="square" lIns="96926" tIns="48463" rIns="96926" bIns="48463">
            <a:spAutoFit/>
          </a:bodyPr>
          <a:lstStyle/>
          <a:p>
            <a:pPr algn="dist"/>
            <a:r>
              <a:rPr lang="en-US" altLang="zh-CN" sz="9600" dirty="0">
                <a:solidFill>
                  <a:schemeClr val="tx1">
                    <a:lumMod val="75000"/>
                    <a:lumOff val="25000"/>
                  </a:schemeClr>
                </a:solidFill>
                <a:latin typeface="字魂50号-白鸽天行体" pitchFamily="2" charset="-122"/>
                <a:ea typeface="字魂50号-白鸽天行体" pitchFamily="2" charset="-122"/>
              </a:rPr>
              <a:t>Thank you!</a:t>
            </a:r>
            <a:endParaRPr lang="zh-CN" altLang="en-US" sz="9600" dirty="0">
              <a:solidFill>
                <a:schemeClr val="tx1">
                  <a:lumMod val="75000"/>
                  <a:lumOff val="25000"/>
                </a:schemeClr>
              </a:solidFill>
              <a:latin typeface="字魂50号-白鸽天行体" pitchFamily="2" charset="-122"/>
              <a:ea typeface="字魂50号-白鸽天行体" pitchFamily="2" charset="-122"/>
            </a:endParaRPr>
          </a:p>
        </p:txBody>
      </p:sp>
      <p:sp>
        <p:nvSpPr>
          <p:cNvPr id="13" name="文本框 12"/>
          <p:cNvSpPr txBox="1"/>
          <p:nvPr/>
        </p:nvSpPr>
        <p:spPr>
          <a:xfrm>
            <a:off x="5247773" y="1761330"/>
            <a:ext cx="1724675" cy="2329050"/>
          </a:xfrm>
          <a:prstGeom prst="rect">
            <a:avLst/>
          </a:prstGeom>
          <a:noFill/>
          <a:effectLst/>
        </p:spPr>
        <p:txBody>
          <a:bodyPr wrap="square" lIns="114373" tIns="57187" rIns="114373" bIns="57187" rtlCol="0">
            <a:spAutoFit/>
          </a:bodyPr>
          <a:lstStyle/>
          <a:p>
            <a:endParaRPr lang="zh-CN" altLang="en-US" sz="14385" dirty="0">
              <a:solidFill>
                <a:schemeClr val="tx1">
                  <a:lumMod val="75000"/>
                  <a:lumOff val="25000"/>
                </a:schemeClr>
              </a:solidFill>
              <a:latin typeface="字魂50号-白鸽天行体" pitchFamily="2" charset="-122"/>
              <a:ea typeface="字魂50号-白鸽天行体" pitchFamily="2" charset="-122"/>
            </a:endParaRPr>
          </a:p>
        </p:txBody>
      </p:sp>
      <p:sp>
        <p:nvSpPr>
          <p:cNvPr id="92" name="椭圆 91"/>
          <p:cNvSpPr/>
          <p:nvPr/>
        </p:nvSpPr>
        <p:spPr>
          <a:xfrm>
            <a:off x="404210" y="427847"/>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rcRect t="22236" r="2043" b="58081"/>
          <a:stretch>
            <a:fillRect/>
          </a:stretch>
        </p:blipFill>
        <p:spPr>
          <a:xfrm>
            <a:off x="5626013" y="1059543"/>
            <a:ext cx="2264098" cy="500381"/>
          </a:xfrm>
          <a:custGeom>
            <a:avLst/>
            <a:gdLst>
              <a:gd name="connsiteX0" fmla="*/ 3393464 w 6107636"/>
              <a:gd name="connsiteY0" fmla="*/ 0 h 1349829"/>
              <a:gd name="connsiteX1" fmla="*/ 3988550 w 6107636"/>
              <a:gd name="connsiteY1" fmla="*/ 290286 h 1349829"/>
              <a:gd name="connsiteX2" fmla="*/ 4380436 w 6107636"/>
              <a:gd name="connsiteY2" fmla="*/ 464457 h 1349829"/>
              <a:gd name="connsiteX3" fmla="*/ 5657693 w 6107636"/>
              <a:gd name="connsiteY3" fmla="*/ 638629 h 1349829"/>
              <a:gd name="connsiteX4" fmla="*/ 6107636 w 6107636"/>
              <a:gd name="connsiteY4" fmla="*/ 899886 h 1349829"/>
              <a:gd name="connsiteX5" fmla="*/ 6020550 w 6107636"/>
              <a:gd name="connsiteY5" fmla="*/ 1190171 h 1349829"/>
              <a:gd name="connsiteX6" fmla="*/ 5657693 w 6107636"/>
              <a:gd name="connsiteY6" fmla="*/ 1349829 h 1349829"/>
              <a:gd name="connsiteX7" fmla="*/ 4931978 w 6107636"/>
              <a:gd name="connsiteY7" fmla="*/ 1291771 h 1349829"/>
              <a:gd name="connsiteX8" fmla="*/ 4249807 w 6107636"/>
              <a:gd name="connsiteY8" fmla="*/ 1117600 h 1349829"/>
              <a:gd name="connsiteX9" fmla="*/ 3538607 w 6107636"/>
              <a:gd name="connsiteY9" fmla="*/ 827314 h 1349829"/>
              <a:gd name="connsiteX10" fmla="*/ 3248321 w 6107636"/>
              <a:gd name="connsiteY10" fmla="*/ 928914 h 1349829"/>
              <a:gd name="connsiteX11" fmla="*/ 2348436 w 6107636"/>
              <a:gd name="connsiteY11" fmla="*/ 899886 h 1349829"/>
              <a:gd name="connsiteX12" fmla="*/ 1535636 w 6107636"/>
              <a:gd name="connsiteY12" fmla="*/ 972457 h 1349829"/>
              <a:gd name="connsiteX13" fmla="*/ 635750 w 6107636"/>
              <a:gd name="connsiteY13" fmla="*/ 725714 h 1349829"/>
              <a:gd name="connsiteX14" fmla="*/ 0 w 6107636"/>
              <a:gd name="connsiteY14" fmla="*/ 380198 h 1349829"/>
              <a:gd name="connsiteX15" fmla="*/ 0 w 6107636"/>
              <a:gd name="connsiteY15" fmla="*/ 295937 h 1349829"/>
              <a:gd name="connsiteX16" fmla="*/ 229350 w 6107636"/>
              <a:gd name="connsiteY16" fmla="*/ 232229 h 1349829"/>
              <a:gd name="connsiteX17" fmla="*/ 592207 w 6107636"/>
              <a:gd name="connsiteY17" fmla="*/ 159657 h 1349829"/>
              <a:gd name="connsiteX18" fmla="*/ 1317921 w 6107636"/>
              <a:gd name="connsiteY18" fmla="*/ 145143 h 1349829"/>
              <a:gd name="connsiteX19" fmla="*/ 1738836 w 6107636"/>
              <a:gd name="connsiteY19" fmla="*/ 217714 h 1349829"/>
              <a:gd name="connsiteX20" fmla="*/ 2551636 w 6107636"/>
              <a:gd name="connsiteY20" fmla="*/ 58057 h 134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07636" h="1349829">
                <a:moveTo>
                  <a:pt x="3393464" y="0"/>
                </a:moveTo>
                <a:lnTo>
                  <a:pt x="3988550" y="290286"/>
                </a:lnTo>
                <a:lnTo>
                  <a:pt x="4380436" y="464457"/>
                </a:lnTo>
                <a:lnTo>
                  <a:pt x="5657693" y="638629"/>
                </a:lnTo>
                <a:lnTo>
                  <a:pt x="6107636" y="899886"/>
                </a:lnTo>
                <a:lnTo>
                  <a:pt x="6020550" y="1190171"/>
                </a:lnTo>
                <a:lnTo>
                  <a:pt x="5657693" y="1349829"/>
                </a:lnTo>
                <a:lnTo>
                  <a:pt x="4931978" y="1291771"/>
                </a:lnTo>
                <a:lnTo>
                  <a:pt x="4249807" y="1117600"/>
                </a:lnTo>
                <a:lnTo>
                  <a:pt x="3538607" y="827314"/>
                </a:lnTo>
                <a:lnTo>
                  <a:pt x="3248321" y="928914"/>
                </a:lnTo>
                <a:lnTo>
                  <a:pt x="2348436" y="899886"/>
                </a:lnTo>
                <a:lnTo>
                  <a:pt x="1535636" y="972457"/>
                </a:lnTo>
                <a:lnTo>
                  <a:pt x="635750" y="725714"/>
                </a:lnTo>
                <a:lnTo>
                  <a:pt x="0" y="380198"/>
                </a:lnTo>
                <a:lnTo>
                  <a:pt x="0" y="295937"/>
                </a:lnTo>
                <a:lnTo>
                  <a:pt x="229350" y="232229"/>
                </a:lnTo>
                <a:lnTo>
                  <a:pt x="592207" y="159657"/>
                </a:lnTo>
                <a:lnTo>
                  <a:pt x="1317921" y="145143"/>
                </a:lnTo>
                <a:lnTo>
                  <a:pt x="1738836" y="217714"/>
                </a:lnTo>
                <a:lnTo>
                  <a:pt x="2551636" y="58057"/>
                </a:lnTo>
                <a:close/>
              </a:path>
            </a:pathLst>
          </a:cu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rcRect l="42645" t="41657" r="13156" b="43042"/>
          <a:stretch>
            <a:fillRect/>
          </a:stretch>
        </p:blipFill>
        <p:spPr>
          <a:xfrm>
            <a:off x="913815" y="2168399"/>
            <a:ext cx="839082" cy="319485"/>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750"/>
                                        <p:tgtEl>
                                          <p:spTgt spid="92"/>
                                        </p:tgtEl>
                                      </p:cBhvr>
                                    </p:animEffect>
                                    <p:anim calcmode="lin" valueType="num">
                                      <p:cBhvr>
                                        <p:cTn id="8" dur="750" fill="hold"/>
                                        <p:tgtEl>
                                          <p:spTgt spid="92"/>
                                        </p:tgtEl>
                                        <p:attrNameLst>
                                          <p:attrName>ppt_x</p:attrName>
                                        </p:attrNameLst>
                                      </p:cBhvr>
                                      <p:tavLst>
                                        <p:tav tm="0">
                                          <p:val>
                                            <p:strVal val="#ppt_x"/>
                                          </p:val>
                                        </p:tav>
                                        <p:tav tm="100000">
                                          <p:val>
                                            <p:strVal val="#ppt_x"/>
                                          </p:val>
                                        </p:tav>
                                      </p:tavLst>
                                    </p:anim>
                                    <p:anim calcmode="lin" valueType="num">
                                      <p:cBhvr>
                                        <p:cTn id="9" dur="75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10"/>
                                        </p:tgtEl>
                                        <p:attrNameLst>
                                          <p:attrName>style.visibility</p:attrName>
                                        </p:attrNameLst>
                                      </p:cBhvr>
                                      <p:to>
                                        <p:strVal val="visible"/>
                                      </p:to>
                                    </p:set>
                                    <p:anim calcmode="lin" valueType="num">
                                      <p:cBhvr>
                                        <p:cTn id="13" dur="750" fill="hold"/>
                                        <p:tgtEl>
                                          <p:spTgt spid="110"/>
                                        </p:tgtEl>
                                        <p:attrNameLst>
                                          <p:attrName>ppt_w</p:attrName>
                                        </p:attrNameLst>
                                      </p:cBhvr>
                                      <p:tavLst>
                                        <p:tav tm="0">
                                          <p:val>
                                            <p:fltVal val="0"/>
                                          </p:val>
                                        </p:tav>
                                        <p:tav tm="100000">
                                          <p:val>
                                            <p:strVal val="#ppt_w"/>
                                          </p:val>
                                        </p:tav>
                                      </p:tavLst>
                                    </p:anim>
                                    <p:anim calcmode="lin" valueType="num">
                                      <p:cBhvr>
                                        <p:cTn id="14" dur="750" fill="hold"/>
                                        <p:tgtEl>
                                          <p:spTgt spid="110"/>
                                        </p:tgtEl>
                                        <p:attrNameLst>
                                          <p:attrName>ppt_h</p:attrName>
                                        </p:attrNameLst>
                                      </p:cBhvr>
                                      <p:tavLst>
                                        <p:tav tm="0">
                                          <p:val>
                                            <p:fltVal val="0"/>
                                          </p:val>
                                        </p:tav>
                                        <p:tav tm="100000">
                                          <p:val>
                                            <p:strVal val="#ppt_h"/>
                                          </p:val>
                                        </p:tav>
                                      </p:tavLst>
                                    </p:anim>
                                    <p:animEffect transition="in" filter="fade">
                                      <p:cBhvr>
                                        <p:cTn id="15" dur="750"/>
                                        <p:tgtEl>
                                          <p:spTgt spid="110"/>
                                        </p:tgtEl>
                                      </p:cBhvr>
                                    </p:animEffect>
                                  </p:childTnLst>
                                </p:cTn>
                              </p:par>
                              <p:par>
                                <p:cTn id="16" presetID="53" presetClass="entr" presetSubtype="16" fill="hold" nodeType="with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750" fill="hold"/>
                                        <p:tgtEl>
                                          <p:spTgt spid="106"/>
                                        </p:tgtEl>
                                        <p:attrNameLst>
                                          <p:attrName>ppt_w</p:attrName>
                                        </p:attrNameLst>
                                      </p:cBhvr>
                                      <p:tavLst>
                                        <p:tav tm="0">
                                          <p:val>
                                            <p:fltVal val="0"/>
                                          </p:val>
                                        </p:tav>
                                        <p:tav tm="100000">
                                          <p:val>
                                            <p:strVal val="#ppt_w"/>
                                          </p:val>
                                        </p:tav>
                                      </p:tavLst>
                                    </p:anim>
                                    <p:anim calcmode="lin" valueType="num">
                                      <p:cBhvr>
                                        <p:cTn id="19" dur="750" fill="hold"/>
                                        <p:tgtEl>
                                          <p:spTgt spid="106"/>
                                        </p:tgtEl>
                                        <p:attrNameLst>
                                          <p:attrName>ppt_h</p:attrName>
                                        </p:attrNameLst>
                                      </p:cBhvr>
                                      <p:tavLst>
                                        <p:tav tm="0">
                                          <p:val>
                                            <p:fltVal val="0"/>
                                          </p:val>
                                        </p:tav>
                                        <p:tav tm="100000">
                                          <p:val>
                                            <p:strVal val="#ppt_h"/>
                                          </p:val>
                                        </p:tav>
                                      </p:tavLst>
                                    </p:anim>
                                    <p:animEffect transition="in" filter="fade">
                                      <p:cBhvr>
                                        <p:cTn id="20" dur="750"/>
                                        <p:tgtEl>
                                          <p:spTgt spid="10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pic>
        <p:nvPicPr>
          <p:cNvPr id="1026" name="Picture 2" descr="西汉_360百科">
            <a:extLst>
              <a:ext uri="{FF2B5EF4-FFF2-40B4-BE49-F238E27FC236}">
                <a16:creationId xmlns:a16="http://schemas.microsoft.com/office/drawing/2014/main" id="{011D6093-2E32-9CB8-20CB-D5F5EC5DD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07" y="1524000"/>
            <a:ext cx="5956180" cy="3898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西汉初年地图,西汉初年郡,西汉二诸侯_大山谷图库">
            <a:extLst>
              <a:ext uri="{FF2B5EF4-FFF2-40B4-BE49-F238E27FC236}">
                <a16:creationId xmlns:a16="http://schemas.microsoft.com/office/drawing/2014/main" id="{8556496D-9542-E1D3-0A9A-923683C85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115" y="1457304"/>
            <a:ext cx="5934904" cy="396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90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41" r="1023"/>
          <a:stretch>
            <a:fillRect/>
          </a:stretch>
        </p:blipFill>
        <p:spPr>
          <a:xfrm>
            <a:off x="0" y="0"/>
            <a:ext cx="12192000" cy="6858000"/>
          </a:xfrm>
          <a:custGeom>
            <a:avLst/>
            <a:gdLst>
              <a:gd name="connsiteX0" fmla="*/ 0 w 12192000"/>
              <a:gd name="connsiteY0" fmla="*/ 0 h 6845440"/>
              <a:gd name="connsiteX1" fmla="*/ 12192000 w 12192000"/>
              <a:gd name="connsiteY1" fmla="*/ 0 h 6845440"/>
              <a:gd name="connsiteX2" fmla="*/ 12192000 w 12192000"/>
              <a:gd name="connsiteY2" fmla="*/ 6845440 h 6845440"/>
              <a:gd name="connsiteX3" fmla="*/ 0 w 12192000"/>
              <a:gd name="connsiteY3" fmla="*/ 6845440 h 6845440"/>
            </a:gdLst>
            <a:ahLst/>
            <a:cxnLst>
              <a:cxn ang="0">
                <a:pos x="connsiteX0" y="connsiteY0"/>
              </a:cxn>
              <a:cxn ang="0">
                <a:pos x="connsiteX1" y="connsiteY1"/>
              </a:cxn>
              <a:cxn ang="0">
                <a:pos x="connsiteX2" y="connsiteY2"/>
              </a:cxn>
              <a:cxn ang="0">
                <a:pos x="connsiteX3" y="connsiteY3"/>
              </a:cxn>
            </a:cxnLst>
            <a:rect l="l" t="t" r="r" b="b"/>
            <a:pathLst>
              <a:path w="12192000" h="6845440">
                <a:moveTo>
                  <a:pt x="0" y="0"/>
                </a:moveTo>
                <a:lnTo>
                  <a:pt x="12192000" y="0"/>
                </a:lnTo>
                <a:lnTo>
                  <a:pt x="12192000" y="6845440"/>
                </a:lnTo>
                <a:lnTo>
                  <a:pt x="0" y="6845440"/>
                </a:lnTo>
                <a:close/>
              </a:path>
            </a:pathLst>
          </a:custGeom>
        </p:spPr>
      </p:pic>
      <p:sp>
        <p:nvSpPr>
          <p:cNvPr id="8" name="文本框 7"/>
          <p:cNvSpPr txBox="1"/>
          <p:nvPr/>
        </p:nvSpPr>
        <p:spPr>
          <a:xfrm>
            <a:off x="4903061" y="3235969"/>
            <a:ext cx="5257691" cy="1575200"/>
          </a:xfrm>
          <a:prstGeom prst="rect">
            <a:avLst/>
          </a:prstGeom>
          <a:noFill/>
          <a:effectLst/>
        </p:spPr>
        <p:txBody>
          <a:bodyPr wrap="square" lIns="96926" tIns="48463" rIns="96926" bIns="48463">
            <a:spAutoFit/>
          </a:bodyPr>
          <a:lstStyle/>
          <a:p>
            <a:pPr algn="dist"/>
            <a:r>
              <a:rPr lang="en-US" altLang="zh-CN" sz="9600" dirty="0">
                <a:solidFill>
                  <a:schemeClr val="tx1">
                    <a:lumMod val="75000"/>
                    <a:lumOff val="25000"/>
                  </a:schemeClr>
                </a:solidFill>
                <a:latin typeface="字魂50号-白鸽天行体" pitchFamily="2" charset="-122"/>
                <a:ea typeface="字魂50号-白鸽天行体" pitchFamily="2" charset="-122"/>
                <a:sym typeface="思源宋体 CN" pitchFamily="18" charset="-122"/>
              </a:rPr>
              <a:t>The Wars</a:t>
            </a:r>
            <a:endParaRPr lang="zh-CN" altLang="en-US" sz="9600" dirty="0">
              <a:solidFill>
                <a:schemeClr val="tx1">
                  <a:lumMod val="75000"/>
                  <a:lumOff val="25000"/>
                </a:schemeClr>
              </a:solidFill>
              <a:latin typeface="字魂50号-白鸽天行体" pitchFamily="2" charset="-122"/>
              <a:ea typeface="字魂50号-白鸽天行体" pitchFamily="2" charset="-122"/>
              <a:sym typeface="思源宋体 CN" pitchFamily="18" charset="-122"/>
            </a:endParaRPr>
          </a:p>
        </p:txBody>
      </p:sp>
      <p:sp>
        <p:nvSpPr>
          <p:cNvPr id="9" name="椭圆 8"/>
          <p:cNvSpPr/>
          <p:nvPr/>
        </p:nvSpPr>
        <p:spPr>
          <a:xfrm>
            <a:off x="10535181" y="587503"/>
            <a:ext cx="943428" cy="943428"/>
          </a:xfrm>
          <a:prstGeom prst="ellipse">
            <a:avLst/>
          </a:prstGeom>
          <a:gradFill flip="none" rotWithShape="1">
            <a:gsLst>
              <a:gs pos="0">
                <a:srgbClr val="CB3935">
                  <a:alpha val="54000"/>
                </a:srgbClr>
              </a:gs>
              <a:gs pos="90000">
                <a:srgbClr val="CB3935">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032523" y="2132919"/>
            <a:ext cx="4440683" cy="2239149"/>
          </a:xfrm>
          <a:prstGeom prst="rect">
            <a:avLst/>
          </a:prstGeom>
          <a:noFill/>
          <a:effectLst/>
        </p:spPr>
        <p:txBody>
          <a:bodyPr wrap="square" lIns="114373" tIns="57187" rIns="114373" bIns="57187" rtlCol="0">
            <a:spAutoFit/>
          </a:bodyPr>
          <a:lstStyle/>
          <a:p>
            <a:r>
              <a:rPr lang="en-US" altLang="zh-CN"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rPr>
              <a:t>One</a:t>
            </a:r>
            <a:endParaRPr lang="zh-CN" altLang="en-US" sz="13800" dirty="0">
              <a:gradFill flip="none" rotWithShape="1">
                <a:gsLst>
                  <a:gs pos="26000">
                    <a:srgbClr val="CB3935"/>
                  </a:gs>
                  <a:gs pos="74000">
                    <a:srgbClr val="CB3935">
                      <a:alpha val="0"/>
                    </a:srgbClr>
                  </a:gs>
                </a:gsLst>
                <a:lin ang="5400000" scaled="1"/>
                <a:tileRect/>
              </a:gradFill>
              <a:latin typeface="字魂50号-白鸽天行体" pitchFamily="2" charset="-122"/>
              <a:ea typeface="字魂50号-白鸽天行体" pitchFamily="2" charset="-122"/>
            </a:endParaRPr>
          </a:p>
        </p:txBody>
      </p:sp>
      <p:grpSp>
        <p:nvGrpSpPr>
          <p:cNvPr id="41" name="组合 40"/>
          <p:cNvGrpSpPr/>
          <p:nvPr/>
        </p:nvGrpSpPr>
        <p:grpSpPr>
          <a:xfrm>
            <a:off x="5225938" y="3089647"/>
            <a:ext cx="2806585" cy="428872"/>
            <a:chOff x="6473372" y="2864056"/>
            <a:chExt cx="1852386" cy="428872"/>
          </a:xfrm>
        </p:grpSpPr>
        <p:grpSp>
          <p:nvGrpSpPr>
            <p:cNvPr id="16" name="组合 15"/>
            <p:cNvGrpSpPr/>
            <p:nvPr/>
          </p:nvGrpSpPr>
          <p:grpSpPr>
            <a:xfrm>
              <a:off x="6473372" y="2864056"/>
              <a:ext cx="1852386" cy="428872"/>
              <a:chOff x="7938" y="-1065213"/>
              <a:chExt cx="1989137" cy="558801"/>
            </a:xfrm>
            <a:solidFill>
              <a:schemeClr val="tx1">
                <a:lumMod val="65000"/>
                <a:lumOff val="35000"/>
              </a:schemeClr>
            </a:solidFill>
          </p:grpSpPr>
          <p:sp>
            <p:nvSpPr>
              <p:cNvPr id="18" name="Freeform 757"/>
              <p:cNvSpPr/>
              <p:nvPr/>
            </p:nvSpPr>
            <p:spPr bwMode="auto">
              <a:xfrm>
                <a:off x="1543050" y="-998538"/>
                <a:ext cx="198438" cy="19050"/>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cxn ang="0">
                    <a:pos x="T0" y="T1"/>
                  </a:cxn>
                  <a:cxn ang="0">
                    <a:pos x="T2" y="T3"/>
                  </a:cxn>
                  <a:cxn ang="0">
                    <a:pos x="T4" y="T5"/>
                  </a:cxn>
                  <a:cxn ang="0">
                    <a:pos x="T6" y="T7"/>
                  </a:cxn>
                  <a:cxn ang="0">
                    <a:pos x="T8" y="T9"/>
                  </a:cxn>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19" name="Freeform 758"/>
              <p:cNvSpPr/>
              <p:nvPr/>
            </p:nvSpPr>
            <p:spPr bwMode="auto">
              <a:xfrm>
                <a:off x="1114425" y="-1020763"/>
                <a:ext cx="71438" cy="3175"/>
              </a:xfrm>
              <a:custGeom>
                <a:avLst/>
                <a:gdLst>
                  <a:gd name="T0" fmla="*/ 19 w 19"/>
                  <a:gd name="T1" fmla="*/ 0 h 1"/>
                  <a:gd name="T2" fmla="*/ 0 w 19"/>
                  <a:gd name="T3" fmla="*/ 0 h 1"/>
                  <a:gd name="T4" fmla="*/ 19 w 19"/>
                  <a:gd name="T5" fmla="*/ 0 h 1"/>
                </a:gdLst>
                <a:ahLst/>
                <a:cxnLst>
                  <a:cxn ang="0">
                    <a:pos x="T0" y="T1"/>
                  </a:cxn>
                  <a:cxn ang="0">
                    <a:pos x="T2" y="T3"/>
                  </a:cxn>
                  <a:cxn ang="0">
                    <a:pos x="T4" y="T5"/>
                  </a:cxn>
                </a:cxnLst>
                <a:rect l="0" t="0" r="r" b="b"/>
                <a:pathLst>
                  <a:path w="19" h="1">
                    <a:moveTo>
                      <a:pt x="19" y="0"/>
                    </a:moveTo>
                    <a:cubicBezTo>
                      <a:pt x="12" y="0"/>
                      <a:pt x="6" y="0"/>
                      <a:pt x="0" y="0"/>
                    </a:cubicBezTo>
                    <a:cubicBezTo>
                      <a:pt x="7" y="1"/>
                      <a:pt x="13"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0" name="Freeform 759"/>
              <p:cNvSpPr/>
              <p:nvPr/>
            </p:nvSpPr>
            <p:spPr bwMode="auto">
              <a:xfrm>
                <a:off x="476250" y="-1046163"/>
                <a:ext cx="15875" cy="6350"/>
              </a:xfrm>
              <a:custGeom>
                <a:avLst/>
                <a:gdLst>
                  <a:gd name="T0" fmla="*/ 4 w 4"/>
                  <a:gd name="T1" fmla="*/ 0 h 2"/>
                  <a:gd name="T2" fmla="*/ 0 w 4"/>
                  <a:gd name="T3" fmla="*/ 0 h 2"/>
                  <a:gd name="T4" fmla="*/ 4 w 4"/>
                  <a:gd name="T5" fmla="*/ 0 h 2"/>
                </a:gdLst>
                <a:ahLst/>
                <a:cxnLst>
                  <a:cxn ang="0">
                    <a:pos x="T0" y="T1"/>
                  </a:cxn>
                  <a:cxn ang="0">
                    <a:pos x="T2" y="T3"/>
                  </a:cxn>
                  <a:cxn ang="0">
                    <a:pos x="T4" y="T5"/>
                  </a:cxn>
                </a:cxnLst>
                <a:rect l="0" t="0" r="r" b="b"/>
                <a:pathLst>
                  <a:path w="4" h="2">
                    <a:moveTo>
                      <a:pt x="4" y="0"/>
                    </a:moveTo>
                    <a:cubicBezTo>
                      <a:pt x="0" y="0"/>
                      <a:pt x="0" y="0"/>
                      <a:pt x="0" y="0"/>
                    </a:cubicBezTo>
                    <a:cubicBezTo>
                      <a:pt x="0" y="2"/>
                      <a:pt x="3"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1" name="Freeform 760"/>
              <p:cNvSpPr/>
              <p:nvPr/>
            </p:nvSpPr>
            <p:spPr bwMode="auto">
              <a:xfrm>
                <a:off x="1892300" y="-7842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2" name="Freeform 761"/>
              <p:cNvSpPr/>
              <p:nvPr/>
            </p:nvSpPr>
            <p:spPr bwMode="auto">
              <a:xfrm>
                <a:off x="1738313" y="-8747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3" name="Freeform 762"/>
              <p:cNvSpPr/>
              <p:nvPr/>
            </p:nvSpPr>
            <p:spPr bwMode="auto">
              <a:xfrm>
                <a:off x="1817688" y="-6413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4" name="Freeform 763"/>
              <p:cNvSpPr/>
              <p:nvPr/>
            </p:nvSpPr>
            <p:spPr bwMode="auto">
              <a:xfrm>
                <a:off x="22225" y="-79216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5" name="Freeform 764"/>
              <p:cNvSpPr/>
              <p:nvPr/>
            </p:nvSpPr>
            <p:spPr bwMode="auto">
              <a:xfrm>
                <a:off x="7938" y="-1004888"/>
                <a:ext cx="1966913" cy="490538"/>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0号-白鸽天行体" pitchFamily="2" charset="-122"/>
                  <a:ea typeface="字魂50号-白鸽天行体" pitchFamily="2" charset="-122"/>
                </a:endParaRPr>
              </a:p>
            </p:txBody>
          </p:sp>
          <p:sp>
            <p:nvSpPr>
              <p:cNvPr id="26" name="Freeform 765"/>
              <p:cNvSpPr/>
              <p:nvPr/>
            </p:nvSpPr>
            <p:spPr bwMode="auto">
              <a:xfrm>
                <a:off x="255588" y="-1062038"/>
                <a:ext cx="36513" cy="22225"/>
              </a:xfrm>
              <a:custGeom>
                <a:avLst/>
                <a:gdLst>
                  <a:gd name="T0" fmla="*/ 10 w 10"/>
                  <a:gd name="T1" fmla="*/ 5 h 6"/>
                  <a:gd name="T2" fmla="*/ 4 w 10"/>
                  <a:gd name="T3" fmla="*/ 2 h 6"/>
                  <a:gd name="T4" fmla="*/ 0 w 10"/>
                  <a:gd name="T5" fmla="*/ 0 h 6"/>
                  <a:gd name="T6" fmla="*/ 10 w 10"/>
                  <a:gd name="T7" fmla="*/ 5 h 6"/>
                </a:gdLst>
                <a:ahLst/>
                <a:cxnLst>
                  <a:cxn ang="0">
                    <a:pos x="T0" y="T1"/>
                  </a:cxn>
                  <a:cxn ang="0">
                    <a:pos x="T2" y="T3"/>
                  </a:cxn>
                  <a:cxn ang="0">
                    <a:pos x="T4" y="T5"/>
                  </a:cxn>
                  <a:cxn ang="0">
                    <a:pos x="T6" y="T7"/>
                  </a:cxn>
                </a:cxnLst>
                <a:rect l="0" t="0" r="r" b="b"/>
                <a:pathLst>
                  <a:path w="10" h="6">
                    <a:moveTo>
                      <a:pt x="10" y="5"/>
                    </a:moveTo>
                    <a:cubicBezTo>
                      <a:pt x="4" y="2"/>
                      <a:pt x="4" y="2"/>
                      <a:pt x="4" y="2"/>
                    </a:cubicBezTo>
                    <a:cubicBezTo>
                      <a:pt x="4" y="0"/>
                      <a:pt x="2" y="0"/>
                      <a:pt x="0" y="0"/>
                    </a:cubicBezTo>
                    <a:cubicBezTo>
                      <a:pt x="4" y="2"/>
                      <a:pt x="6" y="6"/>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7" name="Freeform 766"/>
              <p:cNvSpPr/>
              <p:nvPr/>
            </p:nvSpPr>
            <p:spPr bwMode="auto">
              <a:xfrm>
                <a:off x="236538" y="-1062038"/>
                <a:ext cx="19050" cy="3175"/>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2" y="0"/>
                      <a:pt x="0" y="0"/>
                    </a:cubicBezTo>
                    <a:cubicBezTo>
                      <a:pt x="1" y="1"/>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8" name="Freeform 767"/>
              <p:cNvSpPr/>
              <p:nvPr/>
            </p:nvSpPr>
            <p:spPr bwMode="auto">
              <a:xfrm>
                <a:off x="104775" y="-1065213"/>
                <a:ext cx="19050" cy="3175"/>
              </a:xfrm>
              <a:custGeom>
                <a:avLst/>
                <a:gdLst>
                  <a:gd name="T0" fmla="*/ 5 w 5"/>
                  <a:gd name="T1" fmla="*/ 1 h 1"/>
                  <a:gd name="T2" fmla="*/ 0 w 5"/>
                  <a:gd name="T3" fmla="*/ 0 h 1"/>
                  <a:gd name="T4" fmla="*/ 0 w 5"/>
                  <a:gd name="T5" fmla="*/ 1 h 1"/>
                  <a:gd name="T6" fmla="*/ 5 w 5"/>
                  <a:gd name="T7" fmla="*/ 1 h 1"/>
                </a:gdLst>
                <a:ahLst/>
                <a:cxnLst>
                  <a:cxn ang="0">
                    <a:pos x="T0" y="T1"/>
                  </a:cxn>
                  <a:cxn ang="0">
                    <a:pos x="T2" y="T3"/>
                  </a:cxn>
                  <a:cxn ang="0">
                    <a:pos x="T4" y="T5"/>
                  </a:cxn>
                  <a:cxn ang="0">
                    <a:pos x="T6" y="T7"/>
                  </a:cxn>
                </a:cxnLst>
                <a:rect l="0" t="0" r="r" b="b"/>
                <a:pathLst>
                  <a:path w="5" h="1">
                    <a:moveTo>
                      <a:pt x="5" y="1"/>
                    </a:moveTo>
                    <a:cubicBezTo>
                      <a:pt x="0" y="0"/>
                      <a:pt x="0" y="0"/>
                      <a:pt x="0" y="0"/>
                    </a:cubicBezTo>
                    <a:cubicBezTo>
                      <a:pt x="0" y="1"/>
                      <a:pt x="0" y="1"/>
                      <a:pt x="0" y="1"/>
                    </a:cubicBezTo>
                    <a:cubicBezTo>
                      <a:pt x="1" y="1"/>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29" name="Freeform 768"/>
              <p:cNvSpPr/>
              <p:nvPr/>
            </p:nvSpPr>
            <p:spPr bwMode="auto">
              <a:xfrm>
                <a:off x="401638" y="-1039813"/>
                <a:ext cx="30163" cy="4763"/>
              </a:xfrm>
              <a:custGeom>
                <a:avLst/>
                <a:gdLst>
                  <a:gd name="T0" fmla="*/ 5 w 19"/>
                  <a:gd name="T1" fmla="*/ 0 h 3"/>
                  <a:gd name="T2" fmla="*/ 0 w 19"/>
                  <a:gd name="T3" fmla="*/ 0 h 3"/>
                  <a:gd name="T4" fmla="*/ 19 w 19"/>
                  <a:gd name="T5" fmla="*/ 3 h 3"/>
                  <a:gd name="T6" fmla="*/ 5 w 19"/>
                  <a:gd name="T7" fmla="*/ 0 h 3"/>
                </a:gdLst>
                <a:ahLst/>
                <a:cxnLst>
                  <a:cxn ang="0">
                    <a:pos x="T0" y="T1"/>
                  </a:cxn>
                  <a:cxn ang="0">
                    <a:pos x="T2" y="T3"/>
                  </a:cxn>
                  <a:cxn ang="0">
                    <a:pos x="T4" y="T5"/>
                  </a:cxn>
                  <a:cxn ang="0">
                    <a:pos x="T6" y="T7"/>
                  </a:cxn>
                </a:cxnLst>
                <a:rect l="0" t="0" r="r" b="b"/>
                <a:pathLst>
                  <a:path w="19" h="3">
                    <a:moveTo>
                      <a:pt x="5" y="0"/>
                    </a:moveTo>
                    <a:lnTo>
                      <a:pt x="0" y="0"/>
                    </a:lnTo>
                    <a:lnTo>
                      <a:pt x="19" y="3"/>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0" name="Freeform 769"/>
              <p:cNvSpPr/>
              <p:nvPr/>
            </p:nvSpPr>
            <p:spPr bwMode="auto">
              <a:xfrm>
                <a:off x="63500" y="-1050925"/>
                <a:ext cx="406400" cy="49213"/>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1" name="Freeform 770"/>
              <p:cNvSpPr/>
              <p:nvPr/>
            </p:nvSpPr>
            <p:spPr bwMode="auto">
              <a:xfrm>
                <a:off x="434975" y="-1020763"/>
                <a:ext cx="26988" cy="7938"/>
              </a:xfrm>
              <a:custGeom>
                <a:avLst/>
                <a:gdLst>
                  <a:gd name="T0" fmla="*/ 7 w 7"/>
                  <a:gd name="T1" fmla="*/ 1 h 2"/>
                  <a:gd name="T2" fmla="*/ 0 w 7"/>
                  <a:gd name="T3" fmla="*/ 1 h 2"/>
                  <a:gd name="T4" fmla="*/ 7 w 7"/>
                  <a:gd name="T5" fmla="*/ 1 h 2"/>
                </a:gdLst>
                <a:ahLst/>
                <a:cxnLst>
                  <a:cxn ang="0">
                    <a:pos x="T0" y="T1"/>
                  </a:cxn>
                  <a:cxn ang="0">
                    <a:pos x="T2" y="T3"/>
                  </a:cxn>
                  <a:cxn ang="0">
                    <a:pos x="T4" y="T5"/>
                  </a:cxn>
                </a:cxnLst>
                <a:rect l="0" t="0" r="r" b="b"/>
                <a:pathLst>
                  <a:path w="7" h="2">
                    <a:moveTo>
                      <a:pt x="7" y="1"/>
                    </a:moveTo>
                    <a:cubicBezTo>
                      <a:pt x="5" y="1"/>
                      <a:pt x="1" y="0"/>
                      <a:pt x="0" y="1"/>
                    </a:cubicBezTo>
                    <a:cubicBezTo>
                      <a:pt x="1" y="1"/>
                      <a:pt x="5"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2" name="Freeform 771"/>
              <p:cNvSpPr/>
              <p:nvPr/>
            </p:nvSpPr>
            <p:spPr bwMode="auto">
              <a:xfrm>
                <a:off x="288925" y="-1009650"/>
                <a:ext cx="120650" cy="7938"/>
              </a:xfrm>
              <a:custGeom>
                <a:avLst/>
                <a:gdLst>
                  <a:gd name="T0" fmla="*/ 32 w 32"/>
                  <a:gd name="T1" fmla="*/ 1 h 2"/>
                  <a:gd name="T2" fmla="*/ 0 w 32"/>
                  <a:gd name="T3" fmla="*/ 1 h 2"/>
                  <a:gd name="T4" fmla="*/ 32 w 32"/>
                  <a:gd name="T5" fmla="*/ 1 h 2"/>
                </a:gdLst>
                <a:ahLst/>
                <a:cxnLst>
                  <a:cxn ang="0">
                    <a:pos x="T0" y="T1"/>
                  </a:cxn>
                  <a:cxn ang="0">
                    <a:pos x="T2" y="T3"/>
                  </a:cxn>
                  <a:cxn ang="0">
                    <a:pos x="T4" y="T5"/>
                  </a:cxn>
                </a:cxnLst>
                <a:rect l="0" t="0" r="r" b="b"/>
                <a:pathLst>
                  <a:path w="32" h="2">
                    <a:moveTo>
                      <a:pt x="32" y="1"/>
                    </a:moveTo>
                    <a:cubicBezTo>
                      <a:pt x="21" y="1"/>
                      <a:pt x="10" y="0"/>
                      <a:pt x="0" y="1"/>
                    </a:cubicBezTo>
                    <a:cubicBezTo>
                      <a:pt x="11" y="2"/>
                      <a:pt x="21"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3" name="Freeform 772"/>
              <p:cNvSpPr/>
              <p:nvPr/>
            </p:nvSpPr>
            <p:spPr bwMode="auto">
              <a:xfrm>
                <a:off x="409575" y="-1004888"/>
                <a:ext cx="60325" cy="3175"/>
              </a:xfrm>
              <a:custGeom>
                <a:avLst/>
                <a:gdLst>
                  <a:gd name="T0" fmla="*/ 16 w 16"/>
                  <a:gd name="T1" fmla="*/ 1 h 1"/>
                  <a:gd name="T2" fmla="*/ 0 w 16"/>
                  <a:gd name="T3" fmla="*/ 0 h 1"/>
                  <a:gd name="T4" fmla="*/ 16 w 16"/>
                  <a:gd name="T5" fmla="*/ 1 h 1"/>
                </a:gdLst>
                <a:ahLst/>
                <a:cxnLst>
                  <a:cxn ang="0">
                    <a:pos x="T0" y="T1"/>
                  </a:cxn>
                  <a:cxn ang="0">
                    <a:pos x="T2" y="T3"/>
                  </a:cxn>
                  <a:cxn ang="0">
                    <a:pos x="T4" y="T5"/>
                  </a:cxn>
                </a:cxnLst>
                <a:rect l="0" t="0" r="r" b="b"/>
                <a:pathLst>
                  <a:path w="16" h="1">
                    <a:moveTo>
                      <a:pt x="16" y="1"/>
                    </a:moveTo>
                    <a:cubicBezTo>
                      <a:pt x="11" y="1"/>
                      <a:pt x="5" y="1"/>
                      <a:pt x="0" y="0"/>
                    </a:cubicBezTo>
                    <a:cubicBezTo>
                      <a:pt x="5" y="1"/>
                      <a:pt x="11" y="1"/>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4" name="Freeform 773"/>
              <p:cNvSpPr/>
              <p:nvPr/>
            </p:nvSpPr>
            <p:spPr bwMode="auto">
              <a:xfrm>
                <a:off x="68263" y="-100171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5" name="Freeform 774"/>
              <p:cNvSpPr/>
              <p:nvPr/>
            </p:nvSpPr>
            <p:spPr bwMode="auto">
              <a:xfrm>
                <a:off x="25400" y="-881063"/>
                <a:ext cx="12700" cy="1111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2" y="0"/>
                      <a:pt x="1" y="1"/>
                      <a:pt x="0" y="1"/>
                    </a:cubicBezTo>
                    <a:cubicBezTo>
                      <a:pt x="1" y="2"/>
                      <a:pt x="2"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6" name="Freeform 775"/>
              <p:cNvSpPr/>
              <p:nvPr/>
            </p:nvSpPr>
            <p:spPr bwMode="auto">
              <a:xfrm>
                <a:off x="41275" y="-825500"/>
                <a:ext cx="30163" cy="11113"/>
              </a:xfrm>
              <a:custGeom>
                <a:avLst/>
                <a:gdLst>
                  <a:gd name="T0" fmla="*/ 8 w 8"/>
                  <a:gd name="T1" fmla="*/ 1 h 3"/>
                  <a:gd name="T2" fmla="*/ 0 w 8"/>
                  <a:gd name="T3" fmla="*/ 0 h 3"/>
                  <a:gd name="T4" fmla="*/ 8 w 8"/>
                  <a:gd name="T5" fmla="*/ 1 h 3"/>
                </a:gdLst>
                <a:ahLst/>
                <a:cxnLst>
                  <a:cxn ang="0">
                    <a:pos x="T0" y="T1"/>
                  </a:cxn>
                  <a:cxn ang="0">
                    <a:pos x="T2" y="T3"/>
                  </a:cxn>
                  <a:cxn ang="0">
                    <a:pos x="T4" y="T5"/>
                  </a:cxn>
                </a:cxnLst>
                <a:rect l="0" t="0" r="r" b="b"/>
                <a:pathLst>
                  <a:path w="8" h="3">
                    <a:moveTo>
                      <a:pt x="8" y="1"/>
                    </a:moveTo>
                    <a:cubicBezTo>
                      <a:pt x="0" y="0"/>
                      <a:pt x="0" y="0"/>
                      <a:pt x="0" y="0"/>
                    </a:cubicBezTo>
                    <a:cubicBezTo>
                      <a:pt x="1" y="2"/>
                      <a:pt x="6" y="3"/>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7" name="Freeform 776"/>
              <p:cNvSpPr/>
              <p:nvPr/>
            </p:nvSpPr>
            <p:spPr bwMode="auto">
              <a:xfrm>
                <a:off x="1952625" y="-641350"/>
                <a:ext cx="44450" cy="1111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4" y="3"/>
                      <a:pt x="8" y="2"/>
                      <a:pt x="12" y="1"/>
                    </a:cubicBezTo>
                    <a:cubicBezTo>
                      <a:pt x="8"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8" name="Freeform 777"/>
              <p:cNvSpPr/>
              <p:nvPr/>
            </p:nvSpPr>
            <p:spPr bwMode="auto">
              <a:xfrm>
                <a:off x="1704975" y="-514350"/>
                <a:ext cx="30163" cy="7938"/>
              </a:xfrm>
              <a:custGeom>
                <a:avLst/>
                <a:gdLst>
                  <a:gd name="T0" fmla="*/ 0 w 8"/>
                  <a:gd name="T1" fmla="*/ 1 h 2"/>
                  <a:gd name="T2" fmla="*/ 8 w 8"/>
                  <a:gd name="T3" fmla="*/ 1 h 2"/>
                  <a:gd name="T4" fmla="*/ 0 w 8"/>
                  <a:gd name="T5" fmla="*/ 1 h 2"/>
                </a:gdLst>
                <a:ahLst/>
                <a:cxnLst>
                  <a:cxn ang="0">
                    <a:pos x="T0" y="T1"/>
                  </a:cxn>
                  <a:cxn ang="0">
                    <a:pos x="T2" y="T3"/>
                  </a:cxn>
                  <a:cxn ang="0">
                    <a:pos x="T4" y="T5"/>
                  </a:cxn>
                </a:cxnLst>
                <a:rect l="0" t="0" r="r" b="b"/>
                <a:pathLst>
                  <a:path w="8" h="2">
                    <a:moveTo>
                      <a:pt x="0" y="1"/>
                    </a:moveTo>
                    <a:cubicBezTo>
                      <a:pt x="3" y="2"/>
                      <a:pt x="5" y="1"/>
                      <a:pt x="8"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sp>
            <p:nvSpPr>
              <p:cNvPr id="39" name="Freeform 778"/>
              <p:cNvSpPr/>
              <p:nvPr/>
            </p:nvSpPr>
            <p:spPr bwMode="auto">
              <a:xfrm>
                <a:off x="307975" y="-558800"/>
                <a:ext cx="11113" cy="0"/>
              </a:xfrm>
              <a:custGeom>
                <a:avLst/>
                <a:gdLst>
                  <a:gd name="T0" fmla="*/ 0 w 7"/>
                  <a:gd name="T1" fmla="*/ 7 w 7"/>
                  <a:gd name="T2" fmla="*/ 0 w 7"/>
                  <a:gd name="T3" fmla="*/ 0 w 7"/>
                </a:gdLst>
                <a:ahLst/>
                <a:cxnLst>
                  <a:cxn ang="0">
                    <a:pos x="T0" y="0"/>
                  </a:cxn>
                  <a:cxn ang="0">
                    <a:pos x="T1" y="0"/>
                  </a:cxn>
                  <a:cxn ang="0">
                    <a:pos x="T2" y="0"/>
                  </a:cxn>
                  <a:cxn ang="0">
                    <a:pos x="T3" y="0"/>
                  </a:cxn>
                </a:cxnLst>
                <a:rect l="0" t="0" r="r" b="b"/>
                <a:pathLst>
                  <a:path w="7">
                    <a:moveTo>
                      <a:pt x="0" y="0"/>
                    </a:moveTo>
                    <a:lnTo>
                      <a:pt x="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0号-白鸽天行体" pitchFamily="2" charset="-122"/>
                  <a:ea typeface="字魂50号-白鸽天行体" pitchFamily="2" charset="-122"/>
                </a:endParaRPr>
              </a:p>
            </p:txBody>
          </p:sp>
        </p:grpSp>
        <p:sp>
          <p:nvSpPr>
            <p:cNvPr id="40" name="文本框 39"/>
            <p:cNvSpPr txBox="1"/>
            <p:nvPr/>
          </p:nvSpPr>
          <p:spPr>
            <a:xfrm>
              <a:off x="6577196" y="2893652"/>
              <a:ext cx="1621084" cy="344094"/>
            </a:xfrm>
            <a:prstGeom prst="rect">
              <a:avLst/>
            </a:prstGeom>
            <a:noFill/>
            <a:effectLst/>
          </p:spPr>
          <p:txBody>
            <a:bodyPr wrap="square" lIns="96926" tIns="48463" rIns="96926" bIns="48463">
              <a:spAutoFit/>
            </a:bodyPr>
            <a:lstStyle/>
            <a:p>
              <a:pPr algn="dist"/>
              <a:r>
                <a:rPr lang="en-US" altLang="zh-CN" sz="1600" b="1" dirty="0">
                  <a:solidFill>
                    <a:schemeClr val="bg1"/>
                  </a:solidFill>
                  <a:latin typeface="字魂50号-白鸽天行体" pitchFamily="2" charset="-122"/>
                  <a:ea typeface="字魂50号-白鸽天行体" pitchFamily="2" charset="-122"/>
                </a:rPr>
                <a:t>National Hero</a:t>
              </a:r>
              <a:endParaRPr lang="zh-CN" altLang="en-US" sz="1600" b="1" dirty="0">
                <a:solidFill>
                  <a:schemeClr val="bg1"/>
                </a:solidFill>
                <a:latin typeface="字魂50号-白鸽天行体" pitchFamily="2" charset="-122"/>
                <a:ea typeface="字魂50号-白鸽天行体" pitchFamily="2" charset="-122"/>
              </a:endParaRPr>
            </a:p>
          </p:txBody>
        </p:sp>
      </p:gr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rcRect l="42645" t="41657" r="13156" b="43042"/>
          <a:stretch>
            <a:fillRect/>
          </a:stretch>
        </p:blipFill>
        <p:spPr>
          <a:xfrm>
            <a:off x="7129701" y="1461471"/>
            <a:ext cx="1053064" cy="400960"/>
          </a:xfrm>
          <a:custGeom>
            <a:avLst/>
            <a:gdLst>
              <a:gd name="connsiteX0" fmla="*/ 0 w 2755840"/>
              <a:gd name="connsiteY0" fmla="*/ 0 h 1049300"/>
              <a:gd name="connsiteX1" fmla="*/ 2755840 w 2755840"/>
              <a:gd name="connsiteY1" fmla="*/ 0 h 1049300"/>
              <a:gd name="connsiteX2" fmla="*/ 2755840 w 2755840"/>
              <a:gd name="connsiteY2" fmla="*/ 1049300 h 1049300"/>
              <a:gd name="connsiteX3" fmla="*/ 0 w 2755840"/>
              <a:gd name="connsiteY3" fmla="*/ 1049300 h 1049300"/>
            </a:gdLst>
            <a:ahLst/>
            <a:cxnLst>
              <a:cxn ang="0">
                <a:pos x="connsiteX0" y="connsiteY0"/>
              </a:cxn>
              <a:cxn ang="0">
                <a:pos x="connsiteX1" y="connsiteY1"/>
              </a:cxn>
              <a:cxn ang="0">
                <a:pos x="connsiteX2" y="connsiteY2"/>
              </a:cxn>
              <a:cxn ang="0">
                <a:pos x="connsiteX3" y="connsiteY3"/>
              </a:cxn>
            </a:cxnLst>
            <a:rect l="l" t="t" r="r" b="b"/>
            <a:pathLst>
              <a:path w="2755840" h="1049300">
                <a:moveTo>
                  <a:pt x="0" y="0"/>
                </a:moveTo>
                <a:lnTo>
                  <a:pt x="2755840" y="0"/>
                </a:lnTo>
                <a:lnTo>
                  <a:pt x="2755840" y="1049300"/>
                </a:lnTo>
                <a:lnTo>
                  <a:pt x="0" y="1049300"/>
                </a:lnTo>
                <a:close/>
              </a:path>
            </a:pathLst>
          </a:custGeom>
        </p:spPr>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l="23829" t="22236" r="31312" b="61345"/>
          <a:stretch>
            <a:fillRect/>
          </a:stretch>
        </p:blipFill>
        <p:spPr>
          <a:xfrm rot="675566">
            <a:off x="10450609" y="2804440"/>
            <a:ext cx="1162670" cy="468063"/>
          </a:xfrm>
          <a:custGeom>
            <a:avLst/>
            <a:gdLst>
              <a:gd name="connsiteX0" fmla="*/ 0 w 1036835"/>
              <a:gd name="connsiteY0" fmla="*/ 64529 h 417405"/>
              <a:gd name="connsiteX1" fmla="*/ 93834 w 1036835"/>
              <a:gd name="connsiteY1" fmla="*/ 80707 h 417405"/>
              <a:gd name="connsiteX2" fmla="*/ 395138 w 1036835"/>
              <a:gd name="connsiteY2" fmla="*/ 21522 h 417405"/>
              <a:gd name="connsiteX3" fmla="*/ 707204 w 1036835"/>
              <a:gd name="connsiteY3" fmla="*/ 0 h 417405"/>
              <a:gd name="connsiteX4" fmla="*/ 927802 w 1036835"/>
              <a:gd name="connsiteY4" fmla="*/ 107609 h 417405"/>
              <a:gd name="connsiteX5" fmla="*/ 1036835 w 1036835"/>
              <a:gd name="connsiteY5" fmla="*/ 156068 h 417405"/>
              <a:gd name="connsiteX6" fmla="*/ 1036835 w 1036835"/>
              <a:gd name="connsiteY6" fmla="*/ 417405 h 417405"/>
              <a:gd name="connsiteX7" fmla="*/ 1024650 w 1036835"/>
              <a:gd name="connsiteY7" fmla="*/ 414294 h 417405"/>
              <a:gd name="connsiteX8" fmla="*/ 761008 w 1036835"/>
              <a:gd name="connsiteY8" fmla="*/ 306685 h 417405"/>
              <a:gd name="connsiteX9" fmla="*/ 653399 w 1036835"/>
              <a:gd name="connsiteY9" fmla="*/ 344348 h 417405"/>
              <a:gd name="connsiteX10" fmla="*/ 319812 w 1036835"/>
              <a:gd name="connsiteY10" fmla="*/ 333587 h 417405"/>
              <a:gd name="connsiteX11" fmla="*/ 58215 w 1036835"/>
              <a:gd name="connsiteY11" fmla="*/ 356945 h 41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35" h="417405">
                <a:moveTo>
                  <a:pt x="0" y="64529"/>
                </a:moveTo>
                <a:lnTo>
                  <a:pt x="93834" y="80707"/>
                </a:lnTo>
                <a:lnTo>
                  <a:pt x="395138" y="21522"/>
                </a:lnTo>
                <a:lnTo>
                  <a:pt x="707204" y="0"/>
                </a:lnTo>
                <a:lnTo>
                  <a:pt x="927802" y="107609"/>
                </a:lnTo>
                <a:lnTo>
                  <a:pt x="1036835" y="156068"/>
                </a:lnTo>
                <a:lnTo>
                  <a:pt x="1036835" y="417405"/>
                </a:lnTo>
                <a:lnTo>
                  <a:pt x="1024650" y="414294"/>
                </a:lnTo>
                <a:lnTo>
                  <a:pt x="761008" y="306685"/>
                </a:lnTo>
                <a:lnTo>
                  <a:pt x="653399" y="344348"/>
                </a:lnTo>
                <a:lnTo>
                  <a:pt x="319812" y="333587"/>
                </a:lnTo>
                <a:lnTo>
                  <a:pt x="58215" y="356945"/>
                </a:lnTo>
                <a:close/>
              </a:path>
            </a:pathLst>
          </a:custGeom>
        </p:spPr>
      </p:pic>
      <p:pic>
        <p:nvPicPr>
          <p:cNvPr id="54" name="图片 53"/>
          <p:cNvPicPr>
            <a:picLocks noChangeAspect="1"/>
          </p:cNvPicPr>
          <p:nvPr/>
        </p:nvPicPr>
        <p:blipFill rotWithShape="1">
          <a:blip r:embed="rId6" cstate="print">
            <a:extLst>
              <a:ext uri="{28A0092B-C50C-407E-A947-70E740481C1C}">
                <a14:useLocalDpi xmlns:a14="http://schemas.microsoft.com/office/drawing/2010/main" val="0"/>
              </a:ext>
            </a:extLst>
          </a:blip>
          <a:srcRect t="8889" b="25714"/>
          <a:stretch>
            <a:fillRect/>
          </a:stretch>
        </p:blipFill>
        <p:spPr>
          <a:xfrm flipH="1">
            <a:off x="5737649" y="5635578"/>
            <a:ext cx="1281092" cy="837793"/>
          </a:xfrm>
          <a:prstGeom prst="rect">
            <a:avLst/>
          </a:prstGeom>
        </p:spPr>
      </p:pic>
    </p:spTree>
    <p:extLst>
      <p:ext uri="{BB962C8B-B14F-4D97-AF65-F5344CB8AC3E}">
        <p14:creationId xmlns:p14="http://schemas.microsoft.com/office/powerpoint/2010/main" val="1788979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750" fill="hold"/>
                                        <p:tgtEl>
                                          <p:spTgt spid="54"/>
                                        </p:tgtEl>
                                        <p:attrNameLst>
                                          <p:attrName>ppt_w</p:attrName>
                                        </p:attrNameLst>
                                      </p:cBhvr>
                                      <p:tavLst>
                                        <p:tav tm="0">
                                          <p:val>
                                            <p:fltVal val="0"/>
                                          </p:val>
                                        </p:tav>
                                        <p:tav tm="100000">
                                          <p:val>
                                            <p:strVal val="#ppt_w"/>
                                          </p:val>
                                        </p:tav>
                                      </p:tavLst>
                                    </p:anim>
                                    <p:anim calcmode="lin" valueType="num">
                                      <p:cBhvr>
                                        <p:cTn id="14" dur="750" fill="hold"/>
                                        <p:tgtEl>
                                          <p:spTgt spid="54"/>
                                        </p:tgtEl>
                                        <p:attrNameLst>
                                          <p:attrName>ppt_h</p:attrName>
                                        </p:attrNameLst>
                                      </p:cBhvr>
                                      <p:tavLst>
                                        <p:tav tm="0">
                                          <p:val>
                                            <p:fltVal val="0"/>
                                          </p:val>
                                        </p:tav>
                                        <p:tav tm="100000">
                                          <p:val>
                                            <p:strVal val="#ppt_h"/>
                                          </p:val>
                                        </p:tav>
                                      </p:tavLst>
                                    </p:anim>
                                    <p:animEffect transition="in" filter="fade">
                                      <p:cBhvr>
                                        <p:cTn id="15" dur="750"/>
                                        <p:tgtEl>
                                          <p:spTgt spid="54"/>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0-#ppt_w/2"/>
                                          </p:val>
                                        </p:tav>
                                        <p:tav tm="100000">
                                          <p:val>
                                            <p:strVal val="#ppt_x"/>
                                          </p:val>
                                        </p:tav>
                                      </p:tavLst>
                                    </p:anim>
                                    <p:anim calcmode="lin" valueType="num">
                                      <p:cBhvr additive="base">
                                        <p:cTn id="20" dur="75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75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 形 18"/>
          <p:cNvSpPr/>
          <p:nvPr/>
        </p:nvSpPr>
        <p:spPr>
          <a:xfrm rot="5400000">
            <a:off x="167812" y="863219"/>
            <a:ext cx="996215" cy="1009650"/>
          </a:xfrm>
          <a:prstGeom prst="corner">
            <a:avLst>
              <a:gd name="adj1" fmla="val 11798"/>
              <a:gd name="adj2" fmla="val 1134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20" name="L 形 19"/>
          <p:cNvSpPr/>
          <p:nvPr/>
        </p:nvSpPr>
        <p:spPr>
          <a:xfrm rot="5400000" flipH="1" flipV="1">
            <a:off x="4841056" y="5130151"/>
            <a:ext cx="2016760" cy="1009650"/>
          </a:xfrm>
          <a:prstGeom prst="corner">
            <a:avLst>
              <a:gd name="adj1" fmla="val 11798"/>
              <a:gd name="adj2" fmla="val 1134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2" name="文本框 1"/>
          <p:cNvSpPr txBox="1"/>
          <p:nvPr/>
        </p:nvSpPr>
        <p:spPr>
          <a:xfrm>
            <a:off x="335176" y="938762"/>
            <a:ext cx="5866080" cy="5773420"/>
          </a:xfrm>
          <a:prstGeom prst="rect">
            <a:avLst/>
          </a:prstGeom>
          <a:noFill/>
        </p:spPr>
        <p:txBody>
          <a:bodyPr vert="horz" wrap="square" rtlCol="0">
            <a:noAutofit/>
          </a:bodyPr>
          <a:lstStyle/>
          <a:p>
            <a:pPr indent="0" algn="l">
              <a:lnSpc>
                <a:spcPct val="100000"/>
              </a:lnSpc>
              <a:buNone/>
            </a:pPr>
            <a:r>
              <a:rPr lang="zh-CN" altLang="en-US" sz="2800" dirty="0">
                <a:latin typeface="Times New Roman" pitchFamily="18" charset="0"/>
                <a:ea typeface="Times New Roman" pitchFamily="18" charset="0"/>
              </a:rPr>
              <a:t>In the bitter midnight where frost clung to the edges of breath, a young colonel led eight hundred light cavalry in a meteoric charge. Their arrows rained upon the Celestial Wolf (Xiongnu)</a:t>
            </a:r>
            <a:r>
              <a:rPr lang="en-US" altLang="zh-CN" sz="2800" dirty="0">
                <a:latin typeface="Times New Roman" pitchFamily="18" charset="0"/>
                <a:ea typeface="Times New Roman" pitchFamily="18" charset="0"/>
              </a:rPr>
              <a:t>. </a:t>
            </a:r>
            <a:r>
              <a:rPr lang="zh-CN" altLang="en-US" sz="2800" dirty="0">
                <a:latin typeface="Times New Roman" pitchFamily="18" charset="0"/>
                <a:ea typeface="Times New Roman" pitchFamily="18" charset="0"/>
              </a:rPr>
              <a:t>Their war cries dissolved into the wind’s mournful dirge, as crimson rivers swelled to knee-high tides, each drop a requiem for fallen foes. </a:t>
            </a:r>
            <a:r>
              <a:rPr lang="en-US" altLang="zh-CN" sz="2800" dirty="0">
                <a:latin typeface="Times New Roman" pitchFamily="18" charset="0"/>
                <a:ea typeface="Times New Roman" pitchFamily="18" charset="0"/>
              </a:rPr>
              <a:t>D</a:t>
            </a:r>
            <a:r>
              <a:rPr lang="zh-CN" altLang="en-US" sz="2800" dirty="0">
                <a:latin typeface="Times New Roman" pitchFamily="18" charset="0"/>
                <a:ea typeface="Times New Roman" pitchFamily="18" charset="0"/>
              </a:rPr>
              <a:t>eafened by his own pounding heart, the </a:t>
            </a:r>
            <a:r>
              <a:rPr lang="en-US" altLang="zh-CN" sz="2800" dirty="0">
                <a:latin typeface="Times New Roman" pitchFamily="18" charset="0"/>
                <a:ea typeface="Times New Roman" pitchFamily="18" charset="0"/>
              </a:rPr>
              <a:t>young hero</a:t>
            </a:r>
            <a:r>
              <a:rPr lang="zh-CN" altLang="en-US" sz="2800" dirty="0">
                <a:latin typeface="Times New Roman" pitchFamily="18" charset="0"/>
                <a:ea typeface="Times New Roman" pitchFamily="18" charset="0"/>
              </a:rPr>
              <a:t> carved his legend: supreme among the three </a:t>
            </a:r>
            <a:r>
              <a:rPr lang="en-US" altLang="zh-CN" sz="2800" dirty="0">
                <a:latin typeface="Times New Roman" pitchFamily="18" charset="0"/>
                <a:ea typeface="Times New Roman" pitchFamily="18" charset="0"/>
              </a:rPr>
              <a:t>troops</a:t>
            </a:r>
            <a:r>
              <a:rPr lang="zh-CN" altLang="en-US" sz="2800" dirty="0">
                <a:latin typeface="Times New Roman" pitchFamily="18" charset="0"/>
                <a:ea typeface="Times New Roman" pitchFamily="18" charset="0"/>
              </a:rPr>
              <a:t>, his valor etched in the annals of Han glory.</a:t>
            </a:r>
          </a:p>
        </p:txBody>
      </p:sp>
      <p:sp>
        <p:nvSpPr>
          <p:cNvPr id="3" name="文本框 2"/>
          <p:cNvSpPr txBox="1"/>
          <p:nvPr/>
        </p:nvSpPr>
        <p:spPr>
          <a:xfrm>
            <a:off x="6096000" y="386080"/>
            <a:ext cx="5963551" cy="1550875"/>
          </a:xfrm>
          <a:prstGeom prst="rect">
            <a:avLst/>
          </a:prstGeom>
          <a:noFill/>
        </p:spPr>
        <p:txBody>
          <a:bodyPr vert="horz" wrap="square" rtlCol="0">
            <a:noAutofit/>
          </a:bodyPr>
          <a:lstStyle/>
          <a:p>
            <a:pPr indent="0" algn="l">
              <a:lnSpc>
                <a:spcPct val="100000"/>
              </a:lnSpc>
              <a:buNone/>
            </a:pPr>
            <a:r>
              <a:rPr lang="en-US" altLang="zh-CN" sz="7200" dirty="0">
                <a:latin typeface="Times New Roman" pitchFamily="18" charset="0"/>
                <a:ea typeface="Times New Roman" pitchFamily="18" charset="0"/>
              </a:rPr>
              <a:t>The </a:t>
            </a:r>
            <a:r>
              <a:rPr lang="en-US" altLang="zh-CN" sz="7200" dirty="0" err="1">
                <a:latin typeface="Times New Roman" pitchFamily="18" charset="0"/>
                <a:ea typeface="Times New Roman" pitchFamily="18" charset="0"/>
              </a:rPr>
              <a:t>Mohe</a:t>
            </a:r>
            <a:r>
              <a:rPr lang="en-US" altLang="zh-CN" sz="7200" dirty="0">
                <a:latin typeface="Times New Roman" pitchFamily="18" charset="0"/>
                <a:ea typeface="Times New Roman" pitchFamily="18" charset="0"/>
              </a:rPr>
              <a:t> War</a:t>
            </a:r>
          </a:p>
          <a:p>
            <a:pPr indent="0" algn="l">
              <a:lnSpc>
                <a:spcPct val="100000"/>
              </a:lnSpc>
              <a:buNone/>
            </a:pPr>
            <a:r>
              <a:rPr lang="en-US" altLang="zh-CN" sz="2800" dirty="0">
                <a:latin typeface="Times New Roman" pitchFamily="18" charset="0"/>
                <a:ea typeface="Times New Roman" pitchFamily="18" charset="0"/>
              </a:rPr>
              <a:t>(123BC)</a:t>
            </a:r>
          </a:p>
        </p:txBody>
      </p:sp>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pic>
        <p:nvPicPr>
          <p:cNvPr id="1026" name="Picture 2" descr="霍去病如果不是英年早逝，那么他最后的结局会善终吗？_凤凰网">
            <a:extLst>
              <a:ext uri="{FF2B5EF4-FFF2-40B4-BE49-F238E27FC236}">
                <a16:creationId xmlns:a16="http://schemas.microsoft.com/office/drawing/2014/main" id="{046152A0-8708-6909-2182-27B9BEC44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861" y="2389505"/>
            <a:ext cx="5578045" cy="3971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2850926-B244-AA6F-2484-BCB00FF1AB0D}"/>
              </a:ext>
            </a:extLst>
          </p:cNvPr>
          <p:cNvSpPr txBox="1"/>
          <p:nvPr/>
        </p:nvSpPr>
        <p:spPr>
          <a:xfrm>
            <a:off x="412954" y="1634776"/>
            <a:ext cx="11366091" cy="4832092"/>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Time</a:t>
            </a:r>
            <a:r>
              <a:rPr lang="en-US" altLang="zh-CN" sz="2800" dirty="0">
                <a:latin typeface="Times New Roman" panose="02020603050405020304" pitchFamily="18" charset="0"/>
                <a:cs typeface="Times New Roman" panose="02020603050405020304" pitchFamily="18" charset="0"/>
              </a:rPr>
              <a:t>: in 123 BC</a:t>
            </a:r>
          </a:p>
          <a:p>
            <a:r>
              <a:rPr lang="en-US" altLang="zh-CN" sz="2800" b="1" dirty="0">
                <a:latin typeface="Times New Roman" panose="02020603050405020304" pitchFamily="18" charset="0"/>
                <a:cs typeface="Times New Roman" panose="02020603050405020304" pitchFamily="18" charset="0"/>
              </a:rPr>
              <a:t>Emperor</a:t>
            </a:r>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Wu of Han </a:t>
            </a:r>
            <a:r>
              <a:rPr lang="en-US" altLang="zh-CN" sz="2800" dirty="0">
                <a:latin typeface="Times New Roman" panose="02020603050405020304" pitchFamily="18" charset="0"/>
                <a:cs typeface="Times New Roman" panose="02020603050405020304" pitchFamily="18" charset="0"/>
              </a:rPr>
              <a:t>(ordered an expedition against the </a:t>
            </a:r>
            <a:r>
              <a:rPr lang="en-US" altLang="zh-CN" sz="2800" dirty="0" err="1">
                <a:latin typeface="Times New Roman" panose="02020603050405020304" pitchFamily="18" charset="0"/>
                <a:cs typeface="Times New Roman" panose="02020603050405020304" pitchFamily="18" charset="0"/>
              </a:rPr>
              <a:t>Xiongnu</a:t>
            </a:r>
            <a:r>
              <a:rPr lang="en-US" altLang="zh-CN" sz="2800" dirty="0">
                <a:latin typeface="Times New Roman" panose="02020603050405020304" pitchFamily="18" charset="0"/>
                <a:cs typeface="Times New Roman" panose="02020603050405020304" pitchFamily="18" charset="0"/>
              </a:rPr>
              <a:t>). </a:t>
            </a:r>
          </a:p>
          <a:p>
            <a:r>
              <a:rPr lang="en-US" altLang="zh-CN" sz="2800" b="1" dirty="0">
                <a:latin typeface="Times New Roman" panose="02020603050405020304" pitchFamily="18" charset="0"/>
                <a:cs typeface="Times New Roman" panose="02020603050405020304" pitchFamily="18" charset="0"/>
              </a:rPr>
              <a:t>General</a:t>
            </a:r>
            <a:r>
              <a:rPr lang="en-US" altLang="zh-CN" sz="2800" dirty="0">
                <a:latin typeface="Times New Roman" panose="02020603050405020304" pitchFamily="18" charset="0"/>
                <a:cs typeface="Times New Roman" panose="02020603050405020304" pitchFamily="18" charset="0"/>
              </a:rPr>
              <a:t>: Wei Qing</a:t>
            </a:r>
          </a:p>
          <a:p>
            <a:r>
              <a:rPr lang="en-US" altLang="zh-CN" sz="2800" b="1" dirty="0">
                <a:latin typeface="Times New Roman" panose="02020603050405020304" pitchFamily="18" charset="0"/>
                <a:cs typeface="Times New Roman" panose="02020603050405020304" pitchFamily="18" charset="0"/>
              </a:rPr>
              <a:t>Huo </a:t>
            </a:r>
            <a:r>
              <a:rPr lang="en-US" altLang="zh-CN" sz="2800" b="1" dirty="0" err="1">
                <a:latin typeface="Times New Roman" panose="02020603050405020304" pitchFamily="18" charset="0"/>
                <a:cs typeface="Times New Roman" panose="02020603050405020304" pitchFamily="18" charset="0"/>
              </a:rPr>
              <a:t>Qubing</a:t>
            </a:r>
            <a:r>
              <a:rPr lang="en-US" altLang="zh-CN" sz="2800" dirty="0">
                <a:latin typeface="Times New Roman" panose="02020603050405020304" pitchFamily="18" charset="0"/>
                <a:cs typeface="Times New Roman" panose="02020603050405020304" pitchFamily="18" charset="0"/>
              </a:rPr>
              <a:t>: participated in the war for the first time as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Commander of the Chariots and Cavalry (Piao Yao Xiao Wei)</a:t>
            </a:r>
            <a:r>
              <a:rPr lang="en-US" altLang="zh-CN" sz="2800" dirty="0">
                <a:latin typeface="Times New Roman" panose="02020603050405020304" pitchFamily="18" charset="0"/>
                <a:cs typeface="Times New Roman" panose="02020603050405020304" pitchFamily="18" charset="0"/>
              </a:rPr>
              <a:t>.</a:t>
            </a:r>
          </a:p>
          <a:p>
            <a:r>
              <a:rPr lang="en-US" altLang="zh-CN" sz="2800" b="1" dirty="0">
                <a:latin typeface="Times New Roman" panose="02020603050405020304" pitchFamily="18" charset="0"/>
                <a:cs typeface="Times New Roman" panose="02020603050405020304" pitchFamily="18" charset="0"/>
              </a:rPr>
              <a:t>Main Achievements</a:t>
            </a:r>
            <a:r>
              <a:rPr lang="en-US" altLang="zh-CN" sz="2800" dirty="0">
                <a:latin typeface="Times New Roman" panose="02020603050405020304" pitchFamily="18" charset="0"/>
                <a:cs typeface="Times New Roman" panose="02020603050405020304" pitchFamily="18" charset="0"/>
              </a:rPr>
              <a:t>: </a:t>
            </a:r>
          </a:p>
          <a:p>
            <a:r>
              <a:rPr lang="en-US" altLang="zh-CN" sz="2800" dirty="0">
                <a:latin typeface="Times New Roman" panose="02020603050405020304" pitchFamily="18" charset="0"/>
                <a:cs typeface="Times New Roman" panose="02020603050405020304" pitchFamily="18" charset="0"/>
              </a:rPr>
              <a:t>1. demonstrated his astonishing courage and a preference for surprise attacks. </a:t>
            </a:r>
          </a:p>
          <a:p>
            <a:r>
              <a:rPr lang="en-US" altLang="zh-CN" sz="2800" dirty="0">
                <a:latin typeface="Times New Roman" panose="02020603050405020304" pitchFamily="18" charset="0"/>
                <a:cs typeface="Times New Roman" panose="02020603050405020304" pitchFamily="18" charset="0"/>
              </a:rPr>
              <a:t>2. left the main army behind and led eight hundred light cavalry alone into the enemy camp, annihilating more than two thousand </a:t>
            </a:r>
            <a:r>
              <a:rPr lang="en-US" altLang="zh-CN" sz="2800" dirty="0" err="1">
                <a:latin typeface="Times New Roman" panose="02020603050405020304" pitchFamily="18" charset="0"/>
                <a:cs typeface="Times New Roman" panose="02020603050405020304" pitchFamily="18" charset="0"/>
              </a:rPr>
              <a:t>Xiongnu</a:t>
            </a:r>
            <a:r>
              <a:rPr lang="en-US" altLang="zh-CN" sz="2800" dirty="0">
                <a:latin typeface="Times New Roman" panose="02020603050405020304" pitchFamily="18" charset="0"/>
                <a:cs typeface="Times New Roman" panose="02020603050405020304" pitchFamily="18" charset="0"/>
              </a:rPr>
              <a:t> soldiers with a speed that caught the enemy off guard, causing the enemy’s losses to exceed their own. </a:t>
            </a:r>
            <a:endParaRPr lang="zh-CN" altLang="en-US" sz="28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BD15942F-911A-A2CB-D32A-3780436410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83" y="9346"/>
            <a:ext cx="7867584" cy="1190171"/>
          </a:xfrm>
          <a:prstGeom prst="rect">
            <a:avLst/>
          </a:prstGeom>
        </p:spPr>
      </p:pic>
      <p:sp>
        <p:nvSpPr>
          <p:cNvPr id="3" name="文本框 2"/>
          <p:cNvSpPr txBox="1"/>
          <p:nvPr/>
        </p:nvSpPr>
        <p:spPr>
          <a:xfrm>
            <a:off x="801043" y="83575"/>
            <a:ext cx="6435500" cy="1248696"/>
          </a:xfrm>
          <a:prstGeom prst="rect">
            <a:avLst/>
          </a:prstGeom>
          <a:noFill/>
        </p:spPr>
        <p:txBody>
          <a:bodyPr vert="horz" wrap="square" rtlCol="0">
            <a:noAutofit/>
          </a:bodyPr>
          <a:lstStyle/>
          <a:p>
            <a:pPr indent="0" algn="l">
              <a:lnSpc>
                <a:spcPct val="100000"/>
              </a:lnSpc>
              <a:buNone/>
            </a:pPr>
            <a:r>
              <a:rPr lang="en-US" altLang="zh-CN" sz="6600" dirty="0">
                <a:latin typeface="Times New Roman" pitchFamily="18" charset="0"/>
                <a:ea typeface="Times New Roman" pitchFamily="18" charset="0"/>
              </a:rPr>
              <a:t>The </a:t>
            </a:r>
            <a:r>
              <a:rPr lang="en-US" altLang="zh-CN" sz="6600" dirty="0" err="1">
                <a:latin typeface="Times New Roman" pitchFamily="18" charset="0"/>
                <a:ea typeface="Times New Roman" pitchFamily="18" charset="0"/>
              </a:rPr>
              <a:t>Mohe</a:t>
            </a:r>
            <a:r>
              <a:rPr lang="en-US" altLang="zh-CN" sz="6600" dirty="0">
                <a:latin typeface="Times New Roman" pitchFamily="18" charset="0"/>
                <a:ea typeface="Times New Roman" pitchFamily="18" charset="0"/>
              </a:rPr>
              <a:t> War</a:t>
            </a:r>
          </a:p>
        </p:txBody>
      </p:sp>
    </p:spTree>
    <p:extLst>
      <p:ext uri="{BB962C8B-B14F-4D97-AF65-F5344CB8AC3E}">
        <p14:creationId xmlns:p14="http://schemas.microsoft.com/office/powerpoint/2010/main" val="398148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86080"/>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050B082-4FE9-88FE-FE63-5093DAC3B2C3}"/>
              </a:ext>
            </a:extLst>
          </p:cNvPr>
          <p:cNvSpPr txBox="1"/>
          <p:nvPr/>
        </p:nvSpPr>
        <p:spPr>
          <a:xfrm>
            <a:off x="340442" y="1928852"/>
            <a:ext cx="11153467" cy="1815882"/>
          </a:xfrm>
          <a:prstGeom prst="rect">
            <a:avLst/>
          </a:prstGeom>
          <a:noFill/>
        </p:spPr>
        <p:txBody>
          <a:bodyPr wrap="square">
            <a:spAutoFit/>
          </a:bodyPr>
          <a:lstStyle/>
          <a:p>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“He captured and killed twenty hundred and twenty-eight enemies, including the Prime Minister, the Doorkeeper, and beheaded the great-grandfather of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Chanyu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Jiruo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Hou Chan, and captured his uncle Luo Gu Bi“, </a:t>
            </a:r>
            <a:r>
              <a:rPr lang="en-US" altLang="zh-CN"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 recorded in the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Records of the Grand Historians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(Shi Ji)”.</a:t>
            </a:r>
            <a:endParaRPr lang="zh-CN" altLang="en-US" sz="2800" dirty="0"/>
          </a:p>
        </p:txBody>
      </p:sp>
      <p:sp>
        <p:nvSpPr>
          <p:cNvPr id="13" name="文本框 12">
            <a:extLst>
              <a:ext uri="{FF2B5EF4-FFF2-40B4-BE49-F238E27FC236}">
                <a16:creationId xmlns:a16="http://schemas.microsoft.com/office/drawing/2014/main" id="{E7677E2A-BC35-4CA7-B558-23635FE91CC7}"/>
              </a:ext>
            </a:extLst>
          </p:cNvPr>
          <p:cNvSpPr txBox="1"/>
          <p:nvPr/>
        </p:nvSpPr>
        <p:spPr>
          <a:xfrm>
            <a:off x="340442" y="4058424"/>
            <a:ext cx="10235381" cy="954107"/>
          </a:xfrm>
          <a:prstGeom prst="rect">
            <a:avLst/>
          </a:prstGeom>
          <a:noFill/>
        </p:spPr>
        <p:txBody>
          <a:bodyPr wrap="square">
            <a:spAutoFit/>
          </a:bodyPr>
          <a:lstStyle/>
          <a:p>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After this great victory, Huo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became famous overnight, and Emperor Wu of Han ennobled him as the "Marquis of Champion."</a:t>
            </a:r>
            <a:endParaRPr lang="zh-CN" altLang="en-US" sz="2800" dirty="0"/>
          </a:p>
        </p:txBody>
      </p:sp>
      <p:pic>
        <p:nvPicPr>
          <p:cNvPr id="7" name="图片 6">
            <a:extLst>
              <a:ext uri="{FF2B5EF4-FFF2-40B4-BE49-F238E27FC236}">
                <a16:creationId xmlns:a16="http://schemas.microsoft.com/office/drawing/2014/main" id="{FA8D88A7-3D74-2F62-EE8B-6BADB71DB1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83" y="9346"/>
            <a:ext cx="7867584" cy="1190171"/>
          </a:xfrm>
          <a:prstGeom prst="rect">
            <a:avLst/>
          </a:prstGeom>
        </p:spPr>
      </p:pic>
      <p:sp>
        <p:nvSpPr>
          <p:cNvPr id="3" name="文本框 2"/>
          <p:cNvSpPr txBox="1"/>
          <p:nvPr/>
        </p:nvSpPr>
        <p:spPr>
          <a:xfrm>
            <a:off x="850204" y="9346"/>
            <a:ext cx="6435500" cy="1248696"/>
          </a:xfrm>
          <a:prstGeom prst="rect">
            <a:avLst/>
          </a:prstGeom>
          <a:noFill/>
        </p:spPr>
        <p:txBody>
          <a:bodyPr vert="horz" wrap="square" rtlCol="0">
            <a:noAutofit/>
          </a:bodyPr>
          <a:lstStyle/>
          <a:p>
            <a:pPr indent="0" algn="l">
              <a:lnSpc>
                <a:spcPct val="100000"/>
              </a:lnSpc>
              <a:buNone/>
            </a:pPr>
            <a:r>
              <a:rPr lang="en-US" altLang="zh-CN" sz="6600" dirty="0">
                <a:latin typeface="Times New Roman" pitchFamily="18" charset="0"/>
                <a:ea typeface="Times New Roman" pitchFamily="18" charset="0"/>
              </a:rPr>
              <a:t>The </a:t>
            </a:r>
            <a:r>
              <a:rPr lang="en-US" altLang="zh-CN" sz="6600" dirty="0" err="1">
                <a:latin typeface="Times New Roman" pitchFamily="18" charset="0"/>
                <a:ea typeface="Times New Roman" pitchFamily="18" charset="0"/>
              </a:rPr>
              <a:t>Mohe</a:t>
            </a:r>
            <a:r>
              <a:rPr lang="en-US" altLang="zh-CN" sz="6600" dirty="0">
                <a:latin typeface="Times New Roman" pitchFamily="18" charset="0"/>
                <a:ea typeface="Times New Roman" pitchFamily="18" charset="0"/>
              </a:rPr>
              <a:t> War</a:t>
            </a:r>
          </a:p>
        </p:txBody>
      </p:sp>
    </p:spTree>
    <p:extLst>
      <p:ext uri="{BB962C8B-B14F-4D97-AF65-F5344CB8AC3E}">
        <p14:creationId xmlns:p14="http://schemas.microsoft.com/office/powerpoint/2010/main" val="2481381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E6B865E-8B9F-39FA-18C5-D6DF3F8D79AD}"/>
              </a:ext>
            </a:extLst>
          </p:cNvPr>
          <p:cNvSpPr/>
          <p:nvPr/>
        </p:nvSpPr>
        <p:spPr>
          <a:xfrm>
            <a:off x="1081547" y="328503"/>
            <a:ext cx="3215149" cy="321843"/>
          </a:xfrm>
          <a:prstGeom prst="rect">
            <a:avLst/>
          </a:prstGeom>
          <a:solidFill>
            <a:srgbClr val="AA2E2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B29B188D-4B24-1CD3-B4DB-3EF1DA5A20C1}"/>
              </a:ext>
            </a:extLst>
          </p:cNvPr>
          <p:cNvSpPr txBox="1"/>
          <p:nvPr/>
        </p:nvSpPr>
        <p:spPr>
          <a:xfrm>
            <a:off x="290049" y="1383163"/>
            <a:ext cx="1161190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Background</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After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Mohe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War,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Xiongnu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suffered a heavy blow, and their main forces retreated to the northern desert, but they were always planning a counterattack.</a:t>
            </a:r>
          </a:p>
        </p:txBody>
      </p:sp>
      <p:sp>
        <p:nvSpPr>
          <p:cNvPr id="12" name="文本框 11">
            <a:extLst>
              <a:ext uri="{FF2B5EF4-FFF2-40B4-BE49-F238E27FC236}">
                <a16:creationId xmlns:a16="http://schemas.microsoft.com/office/drawing/2014/main" id="{A19AC14E-DB85-10F0-BEB6-9AC7A45B22C1}"/>
              </a:ext>
            </a:extLst>
          </p:cNvPr>
          <p:cNvSpPr txBox="1"/>
          <p:nvPr/>
        </p:nvSpPr>
        <p:spPr>
          <a:xfrm>
            <a:off x="290049" y="3135449"/>
            <a:ext cx="2679293" cy="523220"/>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Time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122 BC </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BA67DCB3-154D-A6AA-2AFA-76BE84A48A6D}"/>
              </a:ext>
            </a:extLst>
          </p:cNvPr>
          <p:cNvSpPr txBox="1"/>
          <p:nvPr/>
        </p:nvSpPr>
        <p:spPr>
          <a:xfrm>
            <a:off x="290049" y="4228628"/>
            <a:ext cx="10894143" cy="954107"/>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Emperor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Wu of Han (appointed Huo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as the General of the Flying Cavalry, leading ten thousand cavalrymen from Longxi).</a:t>
            </a:r>
            <a:endParaRPr lang="zh-CN" altLang="en-US" dirty="0"/>
          </a:p>
        </p:txBody>
      </p:sp>
      <p:pic>
        <p:nvPicPr>
          <p:cNvPr id="17" name="图片 16">
            <a:extLst>
              <a:ext uri="{FF2B5EF4-FFF2-40B4-BE49-F238E27FC236}">
                <a16:creationId xmlns:a16="http://schemas.microsoft.com/office/drawing/2014/main" id="{EC437C69-9803-ACEB-AF3C-D8E8EFD17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84" y="9346"/>
            <a:ext cx="9324531" cy="1190171"/>
          </a:xfrm>
          <a:prstGeom prst="rect">
            <a:avLst/>
          </a:prstGeom>
        </p:spPr>
      </p:pic>
      <p:sp>
        <p:nvSpPr>
          <p:cNvPr id="4" name="文本框 3">
            <a:extLst>
              <a:ext uri="{FF2B5EF4-FFF2-40B4-BE49-F238E27FC236}">
                <a16:creationId xmlns:a16="http://schemas.microsoft.com/office/drawing/2014/main" id="{E90BFE29-D3D0-7F7E-B6DC-1D37E461F632}"/>
              </a:ext>
            </a:extLst>
          </p:cNvPr>
          <p:cNvSpPr txBox="1"/>
          <p:nvPr/>
        </p:nvSpPr>
        <p:spPr>
          <a:xfrm>
            <a:off x="850491" y="200128"/>
            <a:ext cx="7762568" cy="830997"/>
          </a:xfrm>
          <a:prstGeom prst="rect">
            <a:avLst/>
          </a:prstGeom>
          <a:noFill/>
        </p:spPr>
        <p:txBody>
          <a:bodyPr wrap="square" rtlCol="0">
            <a:spAutoFit/>
          </a:bodyPr>
          <a:lstStyle/>
          <a:p>
            <a:r>
              <a:rPr lang="en-US" altLang="zh-CN" sz="4800" dirty="0">
                <a:latin typeface="Times New Roman" panose="02020603050405020304" pitchFamily="18" charset="0"/>
                <a:cs typeface="Times New Roman" panose="02020603050405020304" pitchFamily="18" charset="0"/>
              </a:rPr>
              <a:t>Two Western Corridor Wars</a:t>
            </a:r>
            <a:endParaRPr lang="zh-CN"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286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6D781D19-D900-3C53-5CE6-68CE84DBCC50}"/>
              </a:ext>
            </a:extLst>
          </p:cNvPr>
          <p:cNvSpPr txBox="1"/>
          <p:nvPr/>
        </p:nvSpPr>
        <p:spPr>
          <a:xfrm>
            <a:off x="673510" y="1735602"/>
            <a:ext cx="4572004" cy="3108543"/>
          </a:xfrm>
          <a:prstGeom prst="rect">
            <a:avLst/>
          </a:prstGeom>
          <a:noFill/>
        </p:spPr>
        <p:txBody>
          <a:bodyPr wrap="square">
            <a:spAutoFit/>
          </a:bodyPr>
          <a:lstStyle/>
          <a:p>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Main Events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Huo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Qubing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advanced westward, breaking through the enemy lines: "He crossed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Wulu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attacked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Shuopu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crossed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Hunu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passed through the territories of five kingdoms." </a:t>
            </a:r>
            <a:endParaRPr lang="zh-CN" altLang="en-US" sz="28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15AED50E-D425-17CE-93E5-506F4B11B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19" y="43076"/>
            <a:ext cx="9324531" cy="1190171"/>
          </a:xfrm>
          <a:prstGeom prst="rect">
            <a:avLst/>
          </a:prstGeom>
        </p:spPr>
      </p:pic>
      <p:pic>
        <p:nvPicPr>
          <p:cNvPr id="2" name="图片 1">
            <a:extLst>
              <a:ext uri="{FF2B5EF4-FFF2-40B4-BE49-F238E27FC236}">
                <a16:creationId xmlns:a16="http://schemas.microsoft.com/office/drawing/2014/main" id="{B9780D36-E7C3-3906-72F4-C47D418E43FD}"/>
              </a:ext>
            </a:extLst>
          </p:cNvPr>
          <p:cNvPicPr>
            <a:picLocks noChangeAspect="1"/>
          </p:cNvPicPr>
          <p:nvPr/>
        </p:nvPicPr>
        <p:blipFill>
          <a:blip r:embed="rId3"/>
          <a:stretch>
            <a:fillRect/>
          </a:stretch>
        </p:blipFill>
        <p:spPr>
          <a:xfrm>
            <a:off x="5869857" y="1233247"/>
            <a:ext cx="5968184" cy="5353498"/>
          </a:xfrm>
          <a:prstGeom prst="rect">
            <a:avLst/>
          </a:prstGeom>
        </p:spPr>
      </p:pic>
      <p:sp>
        <p:nvSpPr>
          <p:cNvPr id="4" name="文本框 3">
            <a:extLst>
              <a:ext uri="{FF2B5EF4-FFF2-40B4-BE49-F238E27FC236}">
                <a16:creationId xmlns:a16="http://schemas.microsoft.com/office/drawing/2014/main" id="{E90BFE29-D3D0-7F7E-B6DC-1D37E461F632}"/>
              </a:ext>
            </a:extLst>
          </p:cNvPr>
          <p:cNvSpPr txBox="1"/>
          <p:nvPr/>
        </p:nvSpPr>
        <p:spPr>
          <a:xfrm>
            <a:off x="899653" y="219505"/>
            <a:ext cx="7762568" cy="830997"/>
          </a:xfrm>
          <a:prstGeom prst="rect">
            <a:avLst/>
          </a:prstGeom>
          <a:noFill/>
        </p:spPr>
        <p:txBody>
          <a:bodyPr wrap="square" rtlCol="0">
            <a:spAutoFit/>
          </a:bodyPr>
          <a:lstStyle/>
          <a:p>
            <a:r>
              <a:rPr lang="en-US" altLang="zh-CN" sz="4800" dirty="0">
                <a:latin typeface="Times New Roman" panose="02020603050405020304" pitchFamily="18" charset="0"/>
                <a:cs typeface="Times New Roman" panose="02020603050405020304" pitchFamily="18" charset="0"/>
              </a:rPr>
              <a:t>Two Western Corridor Wars</a:t>
            </a:r>
            <a:endParaRPr lang="zh-CN"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273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1497</Words>
  <Application>Microsoft Office PowerPoint</Application>
  <PresentationFormat>宽屏</PresentationFormat>
  <Paragraphs>95</Paragraphs>
  <Slides>27</Slides>
  <Notes>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Arial</vt:lpstr>
      <vt:lpstr>等线</vt:lpstr>
      <vt:lpstr>汉仪滇黑 W</vt:lpstr>
      <vt:lpstr>微软雅黑</vt:lpstr>
      <vt:lpstr>Calibri</vt:lpstr>
      <vt:lpstr>字魂50号-白鸽天行体</vt:lpstr>
      <vt:lpstr>Times New Roman</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lei</dc:creator>
  <cp:lastModifiedBy>佾骏</cp:lastModifiedBy>
  <cp:revision>13</cp:revision>
  <dcterms:created xsi:type="dcterms:W3CDTF">1900-01-01T00:00:00Z</dcterms:created>
  <dcterms:modified xsi:type="dcterms:W3CDTF">2025-04-22T13:06:30Z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106F3F0E43E4D475F700076835EFFCD7_33</vt:lpwstr>
  </property>
  <property fmtid="{D5CDD505-2E9C-101B-9397-08002B2CF9AE}" pid="3" name="KSOProductBuildVer">
    <vt:lpwstr>2052-12.22.0</vt:lpwstr>
  </property>
</Properties>
</file>