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7"/>
  </p:notesMasterIdLst>
  <p:sldIdLst>
    <p:sldId id="256" r:id="rId2"/>
    <p:sldId id="588" r:id="rId3"/>
    <p:sldId id="589" r:id="rId4"/>
    <p:sldId id="566" r:id="rId5"/>
    <p:sldId id="565" r:id="rId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0785" autoAdjust="0"/>
    <p:restoredTop sz="94660"/>
  </p:normalViewPr>
  <p:slideViewPr>
    <p:cSldViewPr snapToGrid="0">
      <p:cViewPr varScale="1">
        <p:scale>
          <a:sx n="80" d="100"/>
          <a:sy n="80" d="100"/>
        </p:scale>
        <p:origin x="58" y="2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C8C589-06EB-4461-9401-B7EEB076DE43}" type="datetimeFigureOut">
              <a:rPr lang="de-DE" smtClean="0"/>
              <a:t>12.12.2024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D60D4B-8ED0-4237-91A9-E6AD04427C30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759039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1600" y="1803405"/>
            <a:ext cx="9448800" cy="1825096"/>
          </a:xfrm>
        </p:spPr>
        <p:txBody>
          <a:bodyPr anchor="b">
            <a:normAutofit/>
          </a:bodyPr>
          <a:lstStyle>
            <a:lvl1pPr algn="l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632201"/>
            <a:ext cx="9448800" cy="685800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09561" y="4314328"/>
            <a:ext cx="2910840" cy="374642"/>
          </a:xfrm>
        </p:spPr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371600" y="4323845"/>
            <a:ext cx="6400800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077200" y="1430866"/>
            <a:ext cx="2743200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abild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77" y="4697360"/>
            <a:ext cx="10822034" cy="81935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1727" y="941439"/>
            <a:ext cx="10821840" cy="3478161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516715"/>
            <a:ext cx="10820400" cy="701969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el und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2"/>
            <a:ext cx="10820400" cy="2802467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9133"/>
            <a:ext cx="10130516" cy="999067"/>
          </a:xfrm>
        </p:spPr>
        <p:txBody>
          <a:bodyPr anchor="ctr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Zitat mit Beschrift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67" y="753533"/>
            <a:ext cx="10151533" cy="2604495"/>
          </a:xfrm>
        </p:spPr>
        <p:txBody>
          <a:bodyPr anchor="ctr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303865" y="3365556"/>
            <a:ext cx="9592736" cy="44444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959862"/>
            <a:ext cx="10151533" cy="679871"/>
          </a:xfrm>
        </p:spPr>
        <p:txBody>
          <a:bodyPr anchor="ctr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9941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76250" y="93345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0984230" y="270129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nskar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495" y="1124701"/>
            <a:ext cx="10146186" cy="2511835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467" y="3648315"/>
            <a:ext cx="10144654" cy="999885"/>
          </a:xfrm>
        </p:spPr>
        <p:txBody>
          <a:bodyPr anchor="t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814452" y="378883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85800" y="378883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2895600" y="761999"/>
            <a:ext cx="8610599" cy="1303867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2080"/>
            <a:ext cx="3456432" cy="617320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799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68800" y="2201333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366858" y="2904067"/>
            <a:ext cx="3456432" cy="331461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51800" y="2192866"/>
            <a:ext cx="3456432" cy="626534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8051801" y="2904565"/>
            <a:ext cx="3456432" cy="331413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sp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599" cy="1295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8618" y="4191000"/>
            <a:ext cx="3451582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8618" y="2362200"/>
            <a:ext cx="3451582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8618" y="4873764"/>
            <a:ext cx="3451582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374263" y="4191000"/>
            <a:ext cx="3448935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374263" y="2362200"/>
            <a:ext cx="3448936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374264" y="4873763"/>
            <a:ext cx="344893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049731" y="4191000"/>
            <a:ext cx="3456469" cy="682765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49855" y="2362200"/>
            <a:ext cx="3447878" cy="15240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049731" y="4873761"/>
            <a:ext cx="3452445" cy="1344921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194559"/>
            <a:ext cx="10820400" cy="4024125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48800" y="745066"/>
            <a:ext cx="2057400" cy="3903133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24466" y="745067"/>
            <a:ext cx="8204201" cy="3903133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79941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0"/>
            <a:ext cx="6991492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BT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75150"/>
            <a:ext cx="12192000" cy="248285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53533"/>
            <a:ext cx="10820399" cy="2801935"/>
          </a:xfrm>
        </p:spPr>
        <p:txBody>
          <a:bodyPr anchor="b">
            <a:normAutofit/>
          </a:bodyPr>
          <a:lstStyle>
            <a:lvl1pPr algn="r">
              <a:defRPr sz="4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467" y="3641725"/>
            <a:ext cx="10490200" cy="955675"/>
          </a:xfrm>
        </p:spPr>
        <p:txBody>
          <a:bodyPr>
            <a:normAutofit/>
          </a:bodyPr>
          <a:lstStyle>
            <a:lvl1pPr marL="0" indent="0" algn="r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814452" y="381000"/>
            <a:ext cx="2910840" cy="365125"/>
          </a:xfrm>
        </p:spPr>
        <p:txBody>
          <a:bodyPr/>
          <a:lstStyle>
            <a:lvl1pPr algn="r">
              <a:defRPr/>
            </a:lvl1pPr>
          </a:lstStyle>
          <a:p>
            <a:fld id="{48A87A34-81AB-432B-8DAE-1953F412C126}" type="datetimeFigureOut">
              <a:rPr lang="en-US" dirty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5800" y="381001"/>
            <a:ext cx="6991492" cy="36406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862452" y="381000"/>
            <a:ext cx="643748" cy="365125"/>
          </a:xfrm>
        </p:spPr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59"/>
            <a:ext cx="5334000" cy="4024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2194559"/>
            <a:ext cx="5334000" cy="4024125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95600" y="762000"/>
            <a:ext cx="8610600" cy="1295400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9" y="2183802"/>
            <a:ext cx="5079991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3132666"/>
            <a:ext cx="5311775" cy="30860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0800" y="2183802"/>
            <a:ext cx="5105400" cy="823912"/>
          </a:xfrm>
        </p:spPr>
        <p:txBody>
          <a:bodyPr anchor="b">
            <a:norm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3132666"/>
            <a:ext cx="5334000" cy="3086019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411480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95582" y="746759"/>
            <a:ext cx="6510618" cy="5471925"/>
          </a:xfrm>
        </p:spPr>
        <p:txBody>
          <a:bodyPr anchor="ctr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411480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0"/>
            <a:ext cx="6873240" cy="1600200"/>
          </a:xfrm>
        </p:spPr>
        <p:txBody>
          <a:bodyPr anchor="b"/>
          <a:lstStyle>
            <a:lvl1pPr algn="l"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861238" y="751241"/>
            <a:ext cx="3644962" cy="5467443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124199"/>
            <a:ext cx="6873240" cy="3094485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12/12/2024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‹Nr.›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1-HD-TOP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44145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95600" y="764373"/>
            <a:ext cx="8610600" cy="12930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94560"/>
            <a:ext cx="10820400" cy="4024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95360" y="6356350"/>
            <a:ext cx="29108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12/12/2024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355845"/>
            <a:ext cx="7772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63000" y="38100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‹Nr.›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40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1.jpg"/><Relationship Id="rId4" Type="http://schemas.openxmlformats.org/officeDocument/2006/relationships/image" Target="../media/image5.jpg"/><Relationship Id="rId9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ED2B17-9EAA-1F06-0FC3-3247B2CB720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zh-CN" altLang="de-DE" sz="11200" dirty="0"/>
              <a:t>中國語言文化</a:t>
            </a:r>
            <a:endParaRPr lang="de-DE" sz="16100" dirty="0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16F02670-CC81-7986-F6B7-794FFF8BF86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e-DE" dirty="0"/>
              <a:t>Session 14, Thursday </a:t>
            </a:r>
            <a:r>
              <a:rPr lang="de-DE" dirty="0" err="1"/>
              <a:t>Dec</a:t>
            </a:r>
            <a:r>
              <a:rPr lang="de-DE" dirty="0"/>
              <a:t> 12, 2024, </a:t>
            </a:r>
            <a:r>
              <a:rPr lang="de-DE" dirty="0" err="1"/>
              <a:t>Zhishan</a:t>
            </a:r>
            <a:r>
              <a:rPr lang="de-DE" dirty="0"/>
              <a:t> </a:t>
            </a:r>
            <a:r>
              <a:rPr lang="de-DE" dirty="0" err="1"/>
              <a:t>Bldg</a:t>
            </a:r>
            <a:r>
              <a:rPr lang="de-DE" dirty="0"/>
              <a:t>. </a:t>
            </a:r>
            <a:r>
              <a:rPr lang="zh-CN" altLang="de-DE" b="0" i="0" dirty="0">
                <a:effectLst/>
                <a:latin typeface="Arial" panose="020B0604020202020204" pitchFamily="34" charset="0"/>
              </a:rPr>
              <a:t>至善楼</a:t>
            </a:r>
            <a:r>
              <a:rPr lang="de-DE" altLang="zh-CN" b="0" i="0" dirty="0">
                <a:effectLst/>
                <a:latin typeface="Arial" panose="020B0604020202020204" pitchFamily="34" charset="0"/>
              </a:rPr>
              <a:t>105</a:t>
            </a:r>
            <a:r>
              <a:rPr lang="de-DE" dirty="0"/>
              <a:t>, </a:t>
            </a:r>
            <a:r>
              <a:rPr lang="de-DE" dirty="0" err="1"/>
              <a:t>room</a:t>
            </a:r>
            <a:r>
              <a:rPr lang="de-DE" dirty="0"/>
              <a:t> 105</a:t>
            </a:r>
          </a:p>
          <a:p>
            <a:r>
              <a:rPr lang="de-DE" altLang="zh-CN" dirty="0"/>
              <a:t>Martin Woesler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8581081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AD9E1C-D312-A544-6C15-13CC378E9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FBC0EA-1DDD-FB75-EA89-D32562F72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14650" y="116673"/>
            <a:ext cx="8610600" cy="1293028"/>
          </a:xfrm>
        </p:spPr>
        <p:txBody>
          <a:bodyPr/>
          <a:lstStyle/>
          <a:p>
            <a:r>
              <a:rPr lang="it-IT" dirty="0"/>
              <a:t>12 TOPICS, 10 min. </a:t>
            </a:r>
            <a:r>
              <a:rPr lang="it-IT" dirty="0" err="1"/>
              <a:t>each</a:t>
            </a:r>
            <a:endParaRPr lang="de-DE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6CC5B7-B023-B202-DB9E-5ED484FD8CD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7" y="1409701"/>
            <a:ext cx="11401425" cy="5101590"/>
          </a:xfrm>
        </p:spPr>
        <p:txBody>
          <a:bodyPr>
            <a:noAutofit/>
          </a:bodyPr>
          <a:lstStyle/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19:00 239.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Social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Phenomenon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: Mobile Population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社会现象：流动人口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2204(Hu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Zetao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/Francis)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19:10 240. Chinese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tradition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culture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: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Zanhua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簪花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2213 （Xie Ke）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19:20 241.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Incense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Culture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香道文化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2221 （Zeng Xin）</a:t>
            </a:r>
          </a:p>
          <a:p>
            <a:pPr algn="l"/>
            <a:r>
              <a:rPr lang="de-DE" sz="1600" dirty="0">
                <a:latin typeface="Arial" panose="020B0604020202020204" pitchFamily="34" charset="0"/>
              </a:rPr>
              <a:t>19:30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243.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Literature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: Qu Yuan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文学：屈原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2238(Jiang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Caiyun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/Tony)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19:40 BREAK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19:50 244. Games: pitch-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pot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game (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Touhu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)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投壶游戏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2244(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Kuang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Jing/Jin)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20:00 245. Folk Art: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Piao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Se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民间艺术：飘色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2253(Huang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Mengyan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/Mandy)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20:10 246. Jingdezhen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Porcelain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景德镇陶瓷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2261(Li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Dinghao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/Leo)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20:20 247. Folk Traditional Customs: Fireworks and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Firecrackers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民间传统习俗：烟花和爆竹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2270 (Cao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Jialong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/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caron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)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20:30 BREAK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20:40 249.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Thangka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唐卡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2285（Yang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Lingyue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/Judy）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20:50 250.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Striking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iron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flower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打铁花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p. 2294 (Fu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Xinke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/Finger)</a:t>
            </a:r>
          </a:p>
          <a:p>
            <a:pPr algn="l"/>
            <a:r>
              <a:rPr lang="de-DE" sz="1600" b="0" i="0" dirty="0">
                <a:effectLst/>
                <a:latin typeface="Arial" panose="020B0604020202020204" pitchFamily="34" charset="0"/>
              </a:rPr>
              <a:t>21:00 251. Chinese Cuisine: Xiang Cuisine –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One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of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the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Eight Major Cuisines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湘菜 </a:t>
            </a:r>
            <a:r>
              <a:rPr lang="de-DE" altLang="zh-CN" sz="1600" b="0" i="0" dirty="0">
                <a:effectLst/>
                <a:latin typeface="Arial" panose="020B0604020202020204" pitchFamily="34" charset="0"/>
              </a:rPr>
              <a:t>p. 23029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（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Liu Li/Glen）</a:t>
            </a:r>
          </a:p>
          <a:p>
            <a:pPr algn="l"/>
            <a:r>
              <a:rPr lang="de-DE" sz="1600" dirty="0">
                <a:latin typeface="Arial" panose="020B0604020202020204" pitchFamily="34" charset="0"/>
              </a:rPr>
              <a:t>21:10 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252. The Evolution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of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the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Official </a:t>
            </a:r>
            <a:r>
              <a:rPr lang="de-DE" sz="1600" b="0" i="0" dirty="0" err="1">
                <a:effectLst/>
                <a:latin typeface="Arial" panose="020B0604020202020204" pitchFamily="34" charset="0"/>
              </a:rPr>
              <a:t>Selection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 System 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仕进制度 </a:t>
            </a:r>
            <a:r>
              <a:rPr lang="de-DE" altLang="zh-CN" sz="1600" b="0" i="0" dirty="0">
                <a:effectLst/>
                <a:latin typeface="Arial" panose="020B0604020202020204" pitchFamily="34" charset="0"/>
              </a:rPr>
              <a:t>2312</a:t>
            </a:r>
            <a:r>
              <a:rPr lang="zh-CN" altLang="de-DE" sz="1600" b="0" i="0" dirty="0">
                <a:effectLst/>
                <a:latin typeface="Arial" panose="020B0604020202020204" pitchFamily="34" charset="0"/>
              </a:rPr>
              <a:t>（</a:t>
            </a:r>
            <a:r>
              <a:rPr lang="de-DE" sz="1600" b="0" i="0" dirty="0">
                <a:effectLst/>
                <a:latin typeface="Arial" panose="020B0604020202020204" pitchFamily="34" charset="0"/>
              </a:rPr>
              <a:t>Xia Rong/Sharon)</a:t>
            </a:r>
          </a:p>
          <a:p>
            <a:pPr algn="l"/>
            <a:r>
              <a:rPr lang="de-DE" sz="1600" dirty="0">
                <a:latin typeface="Arial" panose="020B0604020202020204" pitchFamily="34" charset="0"/>
              </a:rPr>
              <a:t>21:20-35 PUFFER AND DISCUSSION</a:t>
            </a:r>
            <a:endParaRPr lang="de-DE" sz="1600" b="0" i="0" dirty="0"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7216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EF6EA61-DDC1-F116-C7CB-95E8017584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5" name="Inhaltsplatzhalter 4">
            <a:extLst>
              <a:ext uri="{FF2B5EF4-FFF2-40B4-BE49-F238E27FC236}">
                <a16:creationId xmlns:a16="http://schemas.microsoft.com/office/drawing/2014/main" id="{0674E505-8771-AEE0-4989-B57AF68BA3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76502" y="-128501"/>
            <a:ext cx="2261640" cy="3045675"/>
          </a:xfrm>
        </p:spPr>
      </p:pic>
      <p:pic>
        <p:nvPicPr>
          <p:cNvPr id="7" name="Grafik 6">
            <a:extLst>
              <a:ext uri="{FF2B5EF4-FFF2-40B4-BE49-F238E27FC236}">
                <a16:creationId xmlns:a16="http://schemas.microsoft.com/office/drawing/2014/main" id="{18B33B9E-126A-E795-A064-FA74141DFC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4" y="0"/>
            <a:ext cx="3681299" cy="2760974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C75DEE48-A2D9-A910-96AB-AD520CA4F4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27970" y="-128501"/>
            <a:ext cx="2365835" cy="3147975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1F575E68-5D6D-E6C9-6FAF-72127B5B6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672" y="3143126"/>
            <a:ext cx="2824960" cy="3657525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39990BEC-2A79-C301-9BC1-A860424ADB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8856" y="3143126"/>
            <a:ext cx="2743144" cy="3657525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6A718F7-0B91-C516-EEBD-6C25E830CDB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86733" y="47701"/>
            <a:ext cx="2021711" cy="2695615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19D0014B-00A1-75DD-477F-27E750914D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>
            <a:off x="1261084" y="3403815"/>
            <a:ext cx="3893125" cy="2919844"/>
          </a:xfrm>
          <a:prstGeom prst="rect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7CE0397B-C87A-8248-15D8-2C4A80E9432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13649" y="2917174"/>
            <a:ext cx="2216400" cy="3940826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057ED20F-CF0F-F2B6-C61F-DB8A6894CA0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2758785"/>
            <a:ext cx="1905000" cy="4091940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C7432A93-7C1D-72BA-9F64-75412416C313}"/>
              </a:ext>
            </a:extLst>
          </p:cNvPr>
          <p:cNvSpPr txBox="1"/>
          <p:nvPr/>
        </p:nvSpPr>
        <p:spPr>
          <a:xfrm>
            <a:off x="57773" y="2752212"/>
            <a:ext cx="11974304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700" b="1" dirty="0">
                <a:latin typeface="Arial" panose="020B0604020202020204" pitchFamily="34" charset="0"/>
                <a:cs typeface="Arial" panose="020B0604020202020204" pitchFamily="34" charset="0"/>
              </a:rPr>
              <a:t>Fu </a:t>
            </a:r>
            <a:r>
              <a:rPr lang="de-DE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Xinke</a:t>
            </a:r>
            <a:r>
              <a:rPr lang="de-DE" sz="1700" b="1" dirty="0">
                <a:latin typeface="Arial" panose="020B0604020202020204" pitchFamily="34" charset="0"/>
                <a:cs typeface="Arial" panose="020B0604020202020204" pitchFamily="34" charset="0"/>
              </a:rPr>
              <a:t> ^, Zeng Xin v, Xie Ke v, Liu Li ^, Yang </a:t>
            </a:r>
            <a:r>
              <a:rPr lang="de-DE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Lingyue</a:t>
            </a:r>
            <a:r>
              <a:rPr lang="de-DE" sz="1700" b="1" dirty="0">
                <a:latin typeface="Arial" panose="020B0604020202020204" pitchFamily="34" charset="0"/>
                <a:cs typeface="Arial" panose="020B0604020202020204" pitchFamily="34" charset="0"/>
              </a:rPr>
              <a:t> v, Jiang </a:t>
            </a:r>
            <a:r>
              <a:rPr lang="de-DE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Caiyun</a:t>
            </a:r>
            <a:r>
              <a:rPr lang="de-DE" sz="1700" b="1" dirty="0">
                <a:latin typeface="Arial" panose="020B0604020202020204" pitchFamily="34" charset="0"/>
                <a:cs typeface="Arial" panose="020B0604020202020204" pitchFamily="34" charset="0"/>
              </a:rPr>
              <a:t> v, Cao </a:t>
            </a:r>
            <a:r>
              <a:rPr lang="de-DE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Jialong</a:t>
            </a:r>
            <a:r>
              <a:rPr lang="de-DE" sz="1700" b="1" dirty="0">
                <a:latin typeface="Arial" panose="020B0604020202020204" pitchFamily="34" charset="0"/>
                <a:cs typeface="Arial" panose="020B0604020202020204" pitchFamily="34" charset="0"/>
              </a:rPr>
              <a:t> ^, Hu </a:t>
            </a:r>
            <a:r>
              <a:rPr lang="de-DE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Zetao</a:t>
            </a:r>
            <a:r>
              <a:rPr lang="de-DE" sz="1700" b="1" dirty="0">
                <a:latin typeface="Arial" panose="020B0604020202020204" pitchFamily="34" charset="0"/>
                <a:cs typeface="Arial" panose="020B0604020202020204" pitchFamily="34" charset="0"/>
              </a:rPr>
              <a:t> ^, </a:t>
            </a:r>
            <a:r>
              <a:rPr lang="de-DE" sz="1700" b="1" dirty="0" err="1">
                <a:latin typeface="Arial" panose="020B0604020202020204" pitchFamily="34" charset="0"/>
                <a:cs typeface="Arial" panose="020B0604020202020204" pitchFamily="34" charset="0"/>
              </a:rPr>
              <a:t>Kuang</a:t>
            </a:r>
            <a:r>
              <a:rPr lang="de-DE" sz="1700" b="1" dirty="0">
                <a:latin typeface="Arial" panose="020B0604020202020204" pitchFamily="34" charset="0"/>
                <a:cs typeface="Arial" panose="020B0604020202020204" pitchFamily="34" charset="0"/>
              </a:rPr>
              <a:t> Jing v</a:t>
            </a:r>
          </a:p>
        </p:txBody>
      </p:sp>
    </p:spTree>
    <p:extLst>
      <p:ext uri="{BB962C8B-B14F-4D97-AF65-F5344CB8AC3E}">
        <p14:creationId xmlns:p14="http://schemas.microsoft.com/office/powerpoint/2010/main" val="23637564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2937456-8343-BA52-A4EB-6F43F214EA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Prepare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next</a:t>
            </a:r>
            <a:r>
              <a:rPr lang="de-DE" dirty="0"/>
              <a:t> time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4373DF1-3699-C162-DEC8-F3244B93E7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lnSpc>
                <a:spcPct val="120000"/>
              </a:lnSpc>
              <a:buNone/>
            </a:pP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Homework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marL="0" indent="0" algn="l">
              <a:lnSpc>
                <a:spcPct val="120000"/>
              </a:lnSpc>
              <a:buNone/>
            </a:pPr>
            <a:endParaRPr lang="de-DE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Please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read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six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texts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for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next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time in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textbook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l">
              <a:lnSpc>
                <a:spcPct val="120000"/>
              </a:lnSpc>
              <a:buNone/>
            </a:pPr>
            <a:endParaRPr lang="de-DE" sz="2000" b="0" i="0" dirty="0"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l">
              <a:lnSpc>
                <a:spcPct val="120000"/>
              </a:lnSpc>
              <a:buNone/>
            </a:pP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Please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add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your final exam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paper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topic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and your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name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respective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section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b="0" i="0" dirty="0" err="1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above</a:t>
            </a:r>
            <a:r>
              <a:rPr lang="de-DE" sz="2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0" indent="0" algn="l">
              <a:lnSpc>
                <a:spcPct val="120000"/>
              </a:lnSpc>
              <a:buNone/>
            </a:pPr>
            <a:endParaRPr lang="de-DE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3. Take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2000" dirty="0" err="1">
                <a:latin typeface="Arial" panose="020B0604020202020204" pitchFamily="34" charset="0"/>
                <a:cs typeface="Arial" panose="020B0604020202020204" pitchFamily="34" charset="0"/>
              </a:rPr>
              <a:t>surveys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 (EU: </a:t>
            </a:r>
            <a:r>
              <a:rPr lang="de-DE" sz="2000" dirty="0">
                <a:solidFill>
                  <a:schemeClr val="tx1"/>
                </a:solidFill>
              </a:rPr>
              <a:t>https://wn8ae3qwafbc11zv.mikecrm.com/9gdWrQT</a:t>
            </a:r>
          </a:p>
          <a:p>
            <a:pPr marL="0" indent="0" algn="l">
              <a:lnSpc>
                <a:spcPct val="120000"/>
              </a:lnSpc>
              <a:buNone/>
            </a:pP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, 2024: </a:t>
            </a:r>
            <a:r>
              <a:rPr lang="de-DE" sz="2000" dirty="0"/>
              <a:t>https://wn8ae3qwafbc11zv.mikecrm.com/CTrdOjm</a:t>
            </a:r>
            <a:r>
              <a:rPr lang="de-DE" sz="2000" dirty="0"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12548033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83BDD7-3C51-8307-D21A-5666E735B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13383" y="14659"/>
            <a:ext cx="8549054" cy="1325563"/>
          </a:xfrm>
        </p:spPr>
        <p:txBody>
          <a:bodyPr/>
          <a:lstStyle/>
          <a:p>
            <a:r>
              <a:rPr lang="de-DE" dirty="0" err="1"/>
              <a:t>Questionnaires</a:t>
            </a:r>
            <a:endParaRPr lang="de-DE" dirty="0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3D2E385-4E9F-0309-3BA1-BFD8ACD08C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2" y="5853694"/>
            <a:ext cx="5574322" cy="169148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2024 https://wn8ae3qwafbc11zv.mikecrm.com/CTrdOjm</a:t>
            </a:r>
          </a:p>
        </p:txBody>
      </p:sp>
      <p:sp>
        <p:nvSpPr>
          <p:cNvPr id="6" name="Textplatzhalter 2">
            <a:extLst>
              <a:ext uri="{FF2B5EF4-FFF2-40B4-BE49-F238E27FC236}">
                <a16:creationId xmlns:a16="http://schemas.microsoft.com/office/drawing/2014/main" id="{266974B6-3939-CFEA-B5C9-3AA443155855}"/>
              </a:ext>
            </a:extLst>
          </p:cNvPr>
          <p:cNvSpPr txBox="1">
            <a:spLocks/>
          </p:cNvSpPr>
          <p:nvPr/>
        </p:nvSpPr>
        <p:spPr>
          <a:xfrm>
            <a:off x="6129195" y="850776"/>
            <a:ext cx="5643196" cy="1621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20" tIns="45720" rIns="45720" bIns="45720" anchor="t">
            <a:normAutofit/>
          </a:bodyPr>
          <a:lstStyle>
            <a:lvl1pPr marL="685800" marR="0" indent="-68580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1pPr>
            <a:lvl2pPr marL="1110342" marR="0" indent="-653142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2pPr>
            <a:lvl3pPr marL="1524000" marR="0" indent="-60960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•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3pPr>
            <a:lvl4pPr marL="2103120" marR="0" indent="-73152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–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4pPr>
            <a:lvl5pPr marL="2560320" marR="0" indent="-731520" algn="l" defTabSz="1828800" latinLnBrk="0">
              <a:lnSpc>
                <a:spcPct val="100000"/>
              </a:lnSpc>
              <a:spcBef>
                <a:spcPts val="1500"/>
              </a:spcBef>
              <a:spcAft>
                <a:spcPts val="0"/>
              </a:spcAft>
              <a:buClrTx/>
              <a:buSzPct val="100000"/>
              <a:buFont typeface="Arial"/>
              <a:buChar char="»"/>
              <a:tabLst/>
              <a:defRPr sz="6400" b="0" i="0" u="none" strike="noStrike" cap="none" spc="0" baseline="0">
                <a:solidFill>
                  <a:srgbClr val="000000"/>
                </a:solidFill>
                <a:uFillTx/>
                <a:latin typeface="Corbel"/>
                <a:ea typeface="Corbel"/>
                <a:cs typeface="Corbel"/>
                <a:sym typeface="Corbel"/>
              </a:defRPr>
            </a:lvl5pPr>
            <a:lvl6pPr marL="381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444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5080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5715000" marR="0" indent="-635000" algn="l" defTabSz="825500" latinLnBrk="0">
              <a:lnSpc>
                <a:spcPct val="100000"/>
              </a:lnSpc>
              <a:spcBef>
                <a:spcPts val="5900"/>
              </a:spcBef>
              <a:spcAft>
                <a:spcPts val="0"/>
              </a:spcAft>
              <a:buClrTx/>
              <a:buSzPct val="125000"/>
              <a:buFontTx/>
              <a:buChar char="•"/>
              <a:tabLst/>
              <a:defRPr sz="5200" b="0" i="0" u="none" strike="noStrike" cap="none" spc="0" baseline="0"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marL="0" indent="0" hangingPunct="1">
              <a:buNone/>
            </a:pPr>
            <a:r>
              <a:rPr lang="de-DE" sz="2800" dirty="0">
                <a:solidFill>
                  <a:schemeClr val="tx1"/>
                </a:solidFill>
              </a:rPr>
              <a:t>EU</a:t>
            </a:r>
          </a:p>
          <a:p>
            <a:pPr marL="0" indent="0" hangingPunct="1">
              <a:buNone/>
            </a:pPr>
            <a:r>
              <a:rPr lang="de-DE" sz="2800" dirty="0">
                <a:solidFill>
                  <a:schemeClr val="tx1"/>
                </a:solidFill>
              </a:rPr>
              <a:t>https://wn8ae3qwafbc11zv.mikecrm.com/9gdWrQT</a:t>
            </a: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9F278C84-4322-32B2-7BC3-6D93F4B17C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2743" y="2359987"/>
            <a:ext cx="4339448" cy="433944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CF4D283F-078A-F850-229F-24366499D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2" y="66453"/>
            <a:ext cx="5717929" cy="571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755998"/>
      </p:ext>
    </p:extLst>
  </p:cSld>
  <p:clrMapOvr>
    <a:masterClrMapping/>
  </p:clrMapOvr>
</p:sld>
</file>

<file path=ppt/theme/theme1.xml><?xml version="1.0" encoding="utf-8"?>
<a:theme xmlns:a="http://schemas.openxmlformats.org/drawingml/2006/main" name="Kondensstreifen">
  <a:themeElements>
    <a:clrScheme name="Vapor Trail">
      <a:dk1>
        <a:sysClr val="windowText" lastClr="000000"/>
      </a:dk1>
      <a:lt1>
        <a:sysClr val="window" lastClr="FFFFFF"/>
      </a:lt1>
      <a:dk2>
        <a:srgbClr val="454545"/>
      </a:dk2>
      <a:lt2>
        <a:srgbClr val="DADADA"/>
      </a:lt2>
      <a:accent1>
        <a:srgbClr val="01D17D"/>
      </a:accent1>
      <a:accent2>
        <a:srgbClr val="84C72A"/>
      </a:accent2>
      <a:accent3>
        <a:srgbClr val="E1D126"/>
      </a:accent3>
      <a:accent4>
        <a:srgbClr val="E29932"/>
      </a:accent4>
      <a:accent5>
        <a:srgbClr val="E56526"/>
      </a:accent5>
      <a:accent6>
        <a:srgbClr val="D63731"/>
      </a:accent6>
      <a:hlink>
        <a:srgbClr val="35FA7F"/>
      </a:hlink>
      <a:folHlink>
        <a:srgbClr val="BAFC85"/>
      </a:folHlink>
    </a:clrScheme>
    <a:fontScheme name="Vapor Trail">
      <a:maj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Vapor Trail">
      <a:fillStyleLst>
        <a:solidFill>
          <a:schemeClr val="phClr"/>
        </a:solidFill>
        <a:gradFill rotWithShape="1">
          <a:gsLst>
            <a:gs pos="0">
              <a:schemeClr val="phClr">
                <a:tint val="69000"/>
                <a:alpha val="100000"/>
                <a:satMod val="109000"/>
                <a:lumMod val="110000"/>
              </a:schemeClr>
            </a:gs>
            <a:gs pos="52000">
              <a:schemeClr val="phClr">
                <a:tint val="74000"/>
                <a:satMod val="100000"/>
                <a:lumMod val="104000"/>
              </a:schemeClr>
            </a:gs>
            <a:gs pos="100000">
              <a:schemeClr val="phClr">
                <a:tint val="78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00000"/>
                <a:lumMod val="104000"/>
              </a:schemeClr>
            </a:gs>
            <a:gs pos="78000">
              <a:schemeClr val="phClr">
                <a:shade val="100000"/>
                <a:satMod val="11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threePt" dir="t"/>
          </a:scene3d>
          <a:sp3d>
            <a:bevelT w="25400" h="12700"/>
          </a:sp3d>
        </a:effectStyle>
        <a:effectStyle>
          <a:effectLst>
            <a:outerShdw blurRad="57150" dist="19050" dir="5400000" algn="ctr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>
            <a:bevelT w="508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Vapor Trail" id="{4FDF2955-7D9C-493C-B9F9-C205151B46CD}" vid="{2B2A868B-6BC2-4B3E-98B9-1258F41035DE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TM04033937[[fn=Kondensstreifen ]]</Template>
  <TotalTime>0</TotalTime>
  <Words>419</Words>
  <Application>Microsoft Office PowerPoint</Application>
  <PresentationFormat>Breitbild</PresentationFormat>
  <Paragraphs>33</Paragraphs>
  <Slides>5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</vt:i4>
      </vt:variant>
    </vt:vector>
  </HeadingPairs>
  <TitlesOfParts>
    <vt:vector size="9" baseType="lpstr">
      <vt:lpstr>Arial</vt:lpstr>
      <vt:lpstr>Calibri</vt:lpstr>
      <vt:lpstr>Century Gothic</vt:lpstr>
      <vt:lpstr>Kondensstreifen</vt:lpstr>
      <vt:lpstr>中國語言文化</vt:lpstr>
      <vt:lpstr>12 TOPICS, 10 min. each</vt:lpstr>
      <vt:lpstr>PowerPoint-Präsentation</vt:lpstr>
      <vt:lpstr>Prepare for next time</vt:lpstr>
      <vt:lpstr>Questionnaires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中國文化概要</dc:title>
  <dc:creator>-</dc:creator>
  <cp:lastModifiedBy>-</cp:lastModifiedBy>
  <cp:revision>32</cp:revision>
  <dcterms:created xsi:type="dcterms:W3CDTF">2024-03-08T05:20:27Z</dcterms:created>
  <dcterms:modified xsi:type="dcterms:W3CDTF">2024-12-12T10:37:05Z</dcterms:modified>
</cp:coreProperties>
</file>