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257" r:id="rId3"/>
    <p:sldId id="258" r:id="rId4"/>
    <p:sldId id="264" r:id="rId5"/>
    <p:sldId id="272" r:id="rId6"/>
    <p:sldId id="259" r:id="rId7"/>
    <p:sldId id="267" r:id="rId8"/>
    <p:sldId id="260" r:id="rId9"/>
    <p:sldId id="274" r:id="rId10"/>
    <p:sldId id="277" r:id="rId11"/>
    <p:sldId id="276" r:id="rId12"/>
    <p:sldId id="275" r:id="rId13"/>
    <p:sldId id="265" r:id="rId14"/>
    <p:sldId id="263" r:id="rId15"/>
    <p:sldId id="278" r:id="rId16"/>
    <p:sldId id="279" r:id="rId17"/>
    <p:sldId id="280" r:id="rId18"/>
    <p:sldId id="271" r:id="rId19"/>
    <p:sldId id="281" r:id="rId20"/>
    <p:sldId id="273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F1F"/>
    <a:srgbClr val="EADEC8"/>
    <a:srgbClr val="FFFFFF"/>
    <a:srgbClr val="FDFBE9"/>
    <a:srgbClr val="EFE3CE"/>
    <a:srgbClr val="F7EEAB"/>
    <a:srgbClr val="FCF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3" autoAdjust="0"/>
    <p:restoredTop sz="94618"/>
  </p:normalViewPr>
  <p:slideViewPr>
    <p:cSldViewPr snapToGrid="0">
      <p:cViewPr varScale="1">
        <p:scale>
          <a:sx n="104" d="100"/>
          <a:sy n="104" d="100"/>
        </p:scale>
        <p:origin x="304" y="20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0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有没有具体的例子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A3D38-E346-4B68-92A5-36E25614BB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4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517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742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086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7323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364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76547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18559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0300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64338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826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6182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1288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91003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326295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775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092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530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05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652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6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038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12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pPr>
                <a:defRPr/>
              </a:pPr>
              <a:t>2020/11/30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avLst/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avLst/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avLst/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l.org/essay/The-Feminist-Translation-Theory-FKX5QX7ESCFR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>
            <a:grpSpLocks/>
          </p:cNvGrpSpPr>
          <p:nvPr/>
        </p:nvGrpSpPr>
        <p:grpSpPr bwMode="auto">
          <a:xfrm>
            <a:off x="95250" y="-133350"/>
            <a:ext cx="11152188" cy="6983413"/>
            <a:chOff x="0" y="0"/>
            <a:chExt cx="11151065" cy="6983832"/>
          </a:xfrm>
        </p:grpSpPr>
        <p:sp>
          <p:nvSpPr>
            <p:cNvPr id="3095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096" name="组合 133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组合 5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组合 4"/>
          <p:cNvGrpSpPr>
            <a:grpSpLocks/>
          </p:cNvGrpSpPr>
          <p:nvPr/>
        </p:nvGrpSpPr>
        <p:grpSpPr bwMode="auto">
          <a:xfrm>
            <a:off x="-2689225" y="-757238"/>
            <a:ext cx="14901863" cy="7615238"/>
            <a:chOff x="0" y="0"/>
            <a:chExt cx="14901941" cy="7615722"/>
          </a:xfrm>
        </p:grpSpPr>
        <p:grpSp>
          <p:nvGrpSpPr>
            <p:cNvPr id="3083" name="组合 1"/>
            <p:cNvGrpSpPr>
              <a:grpSpLocks/>
            </p:cNvGrpSpPr>
            <p:nvPr/>
          </p:nvGrpSpPr>
          <p:grpSpPr bwMode="auto">
            <a:xfrm>
              <a:off x="3124877" y="0"/>
              <a:ext cx="11777064" cy="7615722"/>
              <a:chOff x="0" y="0"/>
              <a:chExt cx="11777064" cy="7615722"/>
            </a:xfrm>
          </p:grpSpPr>
          <p:pic>
            <p:nvPicPr>
              <p:cNvPr id="3086" name="图片 13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424781">
                <a:off x="-587126" y="587126"/>
                <a:ext cx="4053491" cy="2879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87" name="组合 1340"/>
              <p:cNvGrpSpPr>
                <a:grpSpLocks/>
              </p:cNvGrpSpPr>
              <p:nvPr/>
            </p:nvGrpSpPr>
            <p:grpSpPr bwMode="auto">
              <a:xfrm>
                <a:off x="2025750" y="1095989"/>
                <a:ext cx="5818530" cy="5818530"/>
                <a:chOff x="0" y="0"/>
                <a:chExt cx="5818530" cy="5818530"/>
              </a:xfrm>
            </p:grpSpPr>
            <p:sp>
              <p:nvSpPr>
                <p:cNvPr id="3093" name="椭圆 1338"/>
                <p:cNvSpPr>
                  <a:spLocks noChangeArrowheads="1"/>
                </p:cNvSpPr>
                <p:nvPr/>
              </p:nvSpPr>
              <p:spPr bwMode="auto">
                <a:xfrm>
                  <a:off x="118314" y="118527"/>
                  <a:ext cx="5581680" cy="55804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3094" name="椭圆 1339"/>
                <p:cNvSpPr>
                  <a:spLocks noChangeArrowheads="1"/>
                </p:cNvSpPr>
                <p:nvPr/>
              </p:nvSpPr>
              <p:spPr bwMode="auto">
                <a:xfrm>
                  <a:off x="-750" y="-543"/>
                  <a:ext cx="5819806" cy="5818557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grpSp>
            <p:nvGrpSpPr>
              <p:cNvPr id="3088" name="组合 522"/>
              <p:cNvGrpSpPr>
                <a:grpSpLocks noChangeAspect="1"/>
              </p:cNvGrpSpPr>
              <p:nvPr/>
            </p:nvGrpSpPr>
            <p:grpSpPr bwMode="auto">
              <a:xfrm>
                <a:off x="6359269" y="1521750"/>
                <a:ext cx="5417795" cy="6093972"/>
                <a:chOff x="0" y="0"/>
                <a:chExt cx="5417795" cy="6093972"/>
              </a:xfrm>
            </p:grpSpPr>
            <p:pic>
              <p:nvPicPr>
                <p:cNvPr id="3089" name="图片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52"/>
                <a:stretch>
                  <a:fillRect/>
                </a:stretch>
              </p:blipFill>
              <p:spPr bwMode="auto">
                <a:xfrm flipH="1">
                  <a:off x="953171" y="0"/>
                  <a:ext cx="4450110" cy="35377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0" name="图片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609213" y="1797290"/>
                  <a:ext cx="2602971" cy="3702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1" name="图片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937" b="-464"/>
                <a:stretch>
                  <a:fillRect/>
                </a:stretch>
              </p:blipFill>
              <p:spPr bwMode="auto">
                <a:xfrm>
                  <a:off x="2095303" y="2693826"/>
                  <a:ext cx="3322492" cy="3389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2" name="图片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869"/>
                <a:stretch>
                  <a:fillRect/>
                </a:stretch>
              </p:blipFill>
              <p:spPr bwMode="auto">
                <a:xfrm>
                  <a:off x="0" y="3648578"/>
                  <a:ext cx="3951185" cy="2445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084" name="图片 11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7754" y="2336250"/>
              <a:ext cx="6675155" cy="509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图片 11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67" y="501238"/>
              <a:ext cx="2474989" cy="302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5" name="组合 13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809750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>
            <a:grpSpLocks/>
          </p:cNvGrpSpPr>
          <p:nvPr/>
        </p:nvGrpSpPr>
        <p:grpSpPr bwMode="auto">
          <a:xfrm>
            <a:off x="2844362" y="2315933"/>
            <a:ext cx="4841838" cy="2060995"/>
            <a:chOff x="-71409" y="195355"/>
            <a:chExt cx="4841553" cy="2060327"/>
          </a:xfrm>
        </p:grpSpPr>
        <p:sp>
          <p:nvSpPr>
            <p:cNvPr id="3082" name="文本框 1342"/>
            <p:cNvSpPr txBox="1">
              <a:spLocks noChangeArrowheads="1"/>
            </p:cNvSpPr>
            <p:nvPr/>
          </p:nvSpPr>
          <p:spPr bwMode="auto">
            <a:xfrm>
              <a:off x="-71409" y="195355"/>
              <a:ext cx="4841553" cy="76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dirty="0">
                  <a:solidFill>
                    <a:srgbClr val="413B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Feminist Translation</a:t>
              </a:r>
              <a:endParaRPr lang="zh-CN" altLang="en-US" sz="4400" dirty="0">
                <a:solidFill>
                  <a:srgbClr val="41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310451" y="1055742"/>
              <a:ext cx="1946251" cy="119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Gu </a:t>
              </a:r>
              <a:r>
                <a:rPr lang="en-US" altLang="zh-CN" sz="2400" dirty="0" err="1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Dongfang</a:t>
              </a:r>
              <a:r>
                <a:rPr lang="en-US" altLang="zh-CN" sz="24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zh-CN" sz="24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Jiang </a:t>
              </a:r>
              <a:r>
                <a:rPr lang="en-US" altLang="zh-CN" sz="2400" dirty="0" err="1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Fengyi</a:t>
              </a:r>
              <a:endParaRPr lang="en-US" altLang="zh-CN" sz="2400" dirty="0">
                <a:solidFill>
                  <a:srgbClr val="413B1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2020.11.30</a:t>
              </a:r>
              <a:endParaRPr lang="zh-CN" altLang="en-US" sz="2400" dirty="0">
                <a:solidFill>
                  <a:srgbClr val="413B1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文本框 23"/>
          <p:cNvSpPr txBox="1">
            <a:spLocks noChangeArrowheads="1"/>
          </p:cNvSpPr>
          <p:nvPr/>
        </p:nvSpPr>
        <p:spPr bwMode="auto">
          <a:xfrm>
            <a:off x="5548381" y="2112796"/>
            <a:ext cx="3235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Four: A Political Act </a:t>
            </a:r>
            <a:endParaRPr lang="zh-CN" altLang="en-US" sz="28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344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66">
            <a:extLst>
              <a:ext uri="{FF2B5EF4-FFF2-40B4-BE49-F238E27FC236}">
                <a16:creationId xmlns:a16="http://schemas.microsoft.com/office/drawing/2014/main" id="{5925E291-1376-794B-B2C9-8E5BA5C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343F40-5082-434C-A509-47802BC9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93" y="2113813"/>
            <a:ext cx="2571750" cy="36861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B3506BB-465C-0840-B43D-ADAF984CEC57}"/>
              </a:ext>
            </a:extLst>
          </p:cNvPr>
          <p:cNvSpPr txBox="1"/>
          <p:nvPr/>
        </p:nvSpPr>
        <p:spPr>
          <a:xfrm>
            <a:off x="4850969" y="3298655"/>
            <a:ext cx="631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 of translating in a feminist manner is inherently political. It can be said to be a political speech act.  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5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206"/>
          <p:cNvGrpSpPr>
            <a:grpSpLocks noChangeAspect="1"/>
          </p:cNvGrpSpPr>
          <p:nvPr/>
        </p:nvGrpSpPr>
        <p:grpSpPr bwMode="auto">
          <a:xfrm>
            <a:off x="1474788" y="2212975"/>
            <a:ext cx="4016375" cy="3419475"/>
            <a:chOff x="0" y="0"/>
            <a:chExt cx="4959146" cy="4220848"/>
          </a:xfrm>
        </p:grpSpPr>
        <p:grpSp>
          <p:nvGrpSpPr>
            <p:cNvPr id="14350" name="组合 1205"/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4959146" cy="4220848"/>
              <a:chOff x="0" y="0"/>
              <a:chExt cx="4959146" cy="4220848"/>
            </a:xfrm>
          </p:grpSpPr>
          <p:pic>
            <p:nvPicPr>
              <p:cNvPr id="14352" name="图片 2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rot="4389635" flipH="1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3" name="组合 120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4942787" cy="2845025"/>
                <a:chOff x="0" y="0"/>
                <a:chExt cx="9783796" cy="5631468"/>
              </a:xfrm>
            </p:grpSpPr>
            <p:pic>
              <p:nvPicPr>
                <p:cNvPr id="14354" name="图片 24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849" b="39281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5" name="图片 24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2293282" flipH="1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351" name="图片 2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6" name="文本框 23"/>
          <p:cNvSpPr txBox="1">
            <a:spLocks noChangeArrowheads="1"/>
          </p:cNvSpPr>
          <p:nvPr/>
        </p:nvSpPr>
        <p:spPr bwMode="auto">
          <a:xfrm>
            <a:off x="6090394" y="1998665"/>
            <a:ext cx="4338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Five: Emphasis on Rebellion</a:t>
            </a:r>
          </a:p>
        </p:txBody>
      </p:sp>
      <p:pic>
        <p:nvPicPr>
          <p:cNvPr id="14344" name="Grou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66">
            <a:extLst>
              <a:ext uri="{FF2B5EF4-FFF2-40B4-BE49-F238E27FC236}">
                <a16:creationId xmlns:a16="http://schemas.microsoft.com/office/drawing/2014/main" id="{5925E291-1376-794B-B2C9-8E5BA5C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7A9EA3CB-55EB-CD42-8F12-962BE6DF75B9}"/>
              </a:ext>
            </a:extLst>
          </p:cNvPr>
          <p:cNvSpPr/>
          <p:nvPr/>
        </p:nvSpPr>
        <p:spPr bwMode="auto">
          <a:xfrm>
            <a:off x="6501210" y="5353381"/>
            <a:ext cx="3855894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Text = Women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AE5D47A7-D8D8-D844-8621-4D115CA00E3B}"/>
              </a:ext>
            </a:extLst>
          </p:cNvPr>
          <p:cNvSpPr/>
          <p:nvPr/>
        </p:nvSpPr>
        <p:spPr bwMode="auto">
          <a:xfrm>
            <a:off x="6501210" y="3250551"/>
            <a:ext cx="3855894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Text = Men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下箭头 15">
            <a:extLst>
              <a:ext uri="{FF2B5EF4-FFF2-40B4-BE49-F238E27FC236}">
                <a16:creationId xmlns:a16="http://schemas.microsoft.com/office/drawing/2014/main" id="{2D47993B-DA8E-6D47-8CAE-477A04799F93}"/>
              </a:ext>
            </a:extLst>
          </p:cNvPr>
          <p:cNvSpPr/>
          <p:nvPr/>
        </p:nvSpPr>
        <p:spPr bwMode="auto">
          <a:xfrm rot="10800000">
            <a:off x="8219930" y="4103186"/>
            <a:ext cx="418454" cy="8834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7854C7-F987-8844-8934-881184410BA4}"/>
              </a:ext>
            </a:extLst>
          </p:cNvPr>
          <p:cNvSpPr txBox="1"/>
          <p:nvPr/>
        </p:nvSpPr>
        <p:spPr>
          <a:xfrm>
            <a:off x="8738344" y="4475158"/>
            <a:ext cx="226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absolute fidelity.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26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863" y="1028700"/>
            <a:ext cx="26035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 b="35516"/>
          <a:stretch>
            <a:fillRect/>
          </a:stretch>
        </p:blipFill>
        <p:spPr bwMode="auto">
          <a:xfrm rot="-2949285">
            <a:off x="2333625" y="2452688"/>
            <a:ext cx="32861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68"/>
          <a:stretch>
            <a:fillRect/>
          </a:stretch>
        </p:blipFill>
        <p:spPr bwMode="auto">
          <a:xfrm rot="2831111" flipH="1">
            <a:off x="5577682" y="832643"/>
            <a:ext cx="385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7"/>
          <p:cNvGrpSpPr>
            <a:grpSpLocks/>
          </p:cNvGrpSpPr>
          <p:nvPr/>
        </p:nvGrpSpPr>
        <p:grpSpPr bwMode="auto">
          <a:xfrm>
            <a:off x="3740150" y="1044575"/>
            <a:ext cx="4711700" cy="4711700"/>
            <a:chOff x="0" y="0"/>
            <a:chExt cx="3096472" cy="3096470"/>
          </a:xfrm>
        </p:grpSpPr>
        <p:sp>
          <p:nvSpPr>
            <p:cNvPr id="13327" name="椭圆 8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13328" name="椭圆 9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13320" name="组合 12"/>
          <p:cNvGrpSpPr>
            <a:grpSpLocks/>
          </p:cNvGrpSpPr>
          <p:nvPr/>
        </p:nvGrpSpPr>
        <p:grpSpPr bwMode="auto">
          <a:xfrm flipV="1">
            <a:off x="5443816" y="4050759"/>
            <a:ext cx="1352550" cy="387350"/>
            <a:chOff x="0" y="0"/>
            <a:chExt cx="1395412" cy="400050"/>
          </a:xfrm>
        </p:grpSpPr>
        <p:sp>
          <p:nvSpPr>
            <p:cNvPr id="1332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Freeform 1334"/>
            <p:cNvSpPr>
              <a:spLocks/>
            </p:cNvSpPr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Freeform 1335"/>
            <p:cNvSpPr>
              <a:spLocks/>
            </p:cNvSpPr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21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854075"/>
            <a:ext cx="18161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674">
            <a:extLst>
              <a:ext uri="{FF2B5EF4-FFF2-40B4-BE49-F238E27FC236}">
                <a16:creationId xmlns:a16="http://schemas.microsoft.com/office/drawing/2014/main" id="{693A3B1A-81B9-1B47-9D3C-BACB0A2D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857" y="2909185"/>
            <a:ext cx="4513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 of Feminist </a:t>
            </a:r>
          </a:p>
          <a:p>
            <a:pPr algn="ctr" eaLnBrk="1" hangingPunct="1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Theory</a:t>
            </a:r>
            <a:endParaRPr lang="zh-CN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44"/>
          <p:cNvGrpSpPr>
            <a:grpSpLocks/>
          </p:cNvGrpSpPr>
          <p:nvPr/>
        </p:nvGrpSpPr>
        <p:grpSpPr bwMode="auto">
          <a:xfrm>
            <a:off x="1345525" y="1925638"/>
            <a:ext cx="3398838" cy="3398631"/>
            <a:chOff x="0" y="0"/>
            <a:chExt cx="3398534" cy="3398530"/>
          </a:xfrm>
        </p:grpSpPr>
        <p:grpSp>
          <p:nvGrpSpPr>
            <p:cNvPr id="12310" name="组合 27"/>
            <p:cNvGrpSpPr>
              <a:grpSpLocks/>
            </p:cNvGrpSpPr>
            <p:nvPr/>
          </p:nvGrpSpPr>
          <p:grpSpPr bwMode="auto">
            <a:xfrm>
              <a:off x="0" y="0"/>
              <a:ext cx="3398534" cy="3398530"/>
              <a:chOff x="0" y="0"/>
              <a:chExt cx="3096472" cy="3096470"/>
            </a:xfrm>
          </p:grpSpPr>
          <p:sp>
            <p:nvSpPr>
              <p:cNvPr id="12319" name="椭圆 28"/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12320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12311" name="Group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3" name="组合 2"/>
          <p:cNvGrpSpPr>
            <a:grpSpLocks/>
          </p:cNvGrpSpPr>
          <p:nvPr/>
        </p:nvGrpSpPr>
        <p:grpSpPr bwMode="auto">
          <a:xfrm>
            <a:off x="5271996" y="2091253"/>
            <a:ext cx="5574479" cy="4368583"/>
            <a:chOff x="-141840" y="169219"/>
            <a:chExt cx="5575154" cy="4364643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1661521" y="169219"/>
              <a:ext cx="1550612" cy="5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Addition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8"/>
            <p:cNvGrpSpPr>
              <a:grpSpLocks/>
            </p:cNvGrpSpPr>
            <p:nvPr/>
          </p:nvGrpSpPr>
          <p:grpSpPr bwMode="auto">
            <a:xfrm>
              <a:off x="1183804" y="476514"/>
              <a:ext cx="2506045" cy="324155"/>
              <a:chOff x="1" y="204"/>
              <a:chExt cx="2443" cy="316"/>
            </a:xfrm>
          </p:grpSpPr>
          <p:sp>
            <p:nvSpPr>
              <p:cNvPr id="12301" name="Freeform 9"/>
              <p:cNvSpPr>
                <a:spLocks/>
              </p:cNvSpPr>
              <p:nvPr/>
            </p:nvSpPr>
            <p:spPr bwMode="auto">
              <a:xfrm flipV="1">
                <a:off x="1" y="204"/>
                <a:ext cx="168" cy="250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2" name="Freeform 10"/>
              <p:cNvSpPr>
                <a:spLocks/>
              </p:cNvSpPr>
              <p:nvPr/>
            </p:nvSpPr>
            <p:spPr bwMode="auto">
              <a:xfrm>
                <a:off x="145" y="454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2303" name="Freeform 11"/>
              <p:cNvSpPr>
                <a:spLocks/>
              </p:cNvSpPr>
              <p:nvPr/>
            </p:nvSpPr>
            <p:spPr bwMode="auto">
              <a:xfrm>
                <a:off x="2276" y="321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-141840" y="1120624"/>
              <a:ext cx="5575154" cy="341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indent="457200" algn="just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pain does not matter to a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indent="457200" algn="just"/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疼痛是不碍事，并不伤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人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indent="457200" algn="just"/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indent="457200" algn="just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 him think I am more than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 I am and I will be so.</a:t>
              </a:r>
            </a:p>
            <a:p>
              <a:pPr indent="457200" algn="just"/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让他想着我是个胜过我的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人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，我就会超过自己。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indent="457200" algn="just"/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85C0B9D-077E-CD4C-A8C4-BD8D4B8DCEDA}"/>
              </a:ext>
            </a:extLst>
          </p:cNvPr>
          <p:cNvSpPr/>
          <p:nvPr/>
        </p:nvSpPr>
        <p:spPr>
          <a:xfrm>
            <a:off x="1698570" y="398164"/>
            <a:ext cx="91517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 of Feminist Translation Theory</a:t>
            </a:r>
          </a:p>
          <a:p>
            <a:pPr algn="r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Translated by Zhang Ailing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3" name="组合 2"/>
          <p:cNvGrpSpPr>
            <a:grpSpLocks/>
          </p:cNvGrpSpPr>
          <p:nvPr/>
        </p:nvGrpSpPr>
        <p:grpSpPr bwMode="auto">
          <a:xfrm>
            <a:off x="5124082" y="2056958"/>
            <a:ext cx="5853449" cy="2575397"/>
            <a:chOff x="-289772" y="-215435"/>
            <a:chExt cx="5854157" cy="2573074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847575" y="-215435"/>
              <a:ext cx="3463226" cy="5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Preface and Footnotes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8"/>
            <p:cNvGrpSpPr>
              <a:grpSpLocks/>
            </p:cNvGrpSpPr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2301" name="Freeform 9"/>
              <p:cNvSpPr>
                <a:spLocks/>
              </p:cNvSpPr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2" name="Freeform 10"/>
              <p:cNvSpPr>
                <a:spLocks/>
              </p:cNvSpPr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3" name="Freeform 11"/>
              <p:cNvSpPr>
                <a:spLocks/>
              </p:cNvSpPr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-289772" y="789395"/>
              <a:ext cx="5854157" cy="156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indent="457200" algn="just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Feminist translators often use a preface to explain the main idea of the original work, the purpose of their own selection and translation, and to outline their own translation strategies.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6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85C0B9D-077E-CD4C-A8C4-BD8D4B8DCEDA}"/>
              </a:ext>
            </a:extLst>
          </p:cNvPr>
          <p:cNvSpPr/>
          <p:nvPr/>
        </p:nvSpPr>
        <p:spPr>
          <a:xfrm>
            <a:off x="1694688" y="663287"/>
            <a:ext cx="883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 of 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44">
            <a:extLst>
              <a:ext uri="{FF2B5EF4-FFF2-40B4-BE49-F238E27FC236}">
                <a16:creationId xmlns:a16="http://schemas.microsoft.com/office/drawing/2014/main" id="{7DF45490-7D3A-F343-90BC-FADC0135518B}"/>
              </a:ext>
            </a:extLst>
          </p:cNvPr>
          <p:cNvGrpSpPr>
            <a:grpSpLocks/>
          </p:cNvGrpSpPr>
          <p:nvPr/>
        </p:nvGrpSpPr>
        <p:grpSpPr bwMode="auto">
          <a:xfrm>
            <a:off x="1214469" y="1939926"/>
            <a:ext cx="3398838" cy="3398631"/>
            <a:chOff x="0" y="0"/>
            <a:chExt cx="3398534" cy="3398530"/>
          </a:xfrm>
        </p:grpSpPr>
        <p:grpSp>
          <p:nvGrpSpPr>
            <p:cNvPr id="24" name="组合 27">
              <a:extLst>
                <a:ext uri="{FF2B5EF4-FFF2-40B4-BE49-F238E27FC236}">
                  <a16:creationId xmlns:a16="http://schemas.microsoft.com/office/drawing/2014/main" id="{C4D6BCCC-918B-6241-A759-6CB3EDD1F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98534" cy="3398530"/>
              <a:chOff x="0" y="0"/>
              <a:chExt cx="3096472" cy="3096470"/>
            </a:xfrm>
          </p:grpSpPr>
          <p:sp>
            <p:nvSpPr>
              <p:cNvPr id="26" name="椭圆 28">
                <a:extLst>
                  <a:ext uri="{FF2B5EF4-FFF2-40B4-BE49-F238E27FC236}">
                    <a16:creationId xmlns:a16="http://schemas.microsoft.com/office/drawing/2014/main" id="{19CF4FE9-5339-594E-AB3C-E84F03095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27" name="椭圆 29">
                <a:extLst>
                  <a:ext uri="{FF2B5EF4-FFF2-40B4-BE49-F238E27FC236}">
                    <a16:creationId xmlns:a16="http://schemas.microsoft.com/office/drawing/2014/main" id="{7B6762DE-EBC9-464D-A806-4B20A13C8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25" name="Group 17">
              <a:extLst>
                <a:ext uri="{FF2B5EF4-FFF2-40B4-BE49-F238E27FC236}">
                  <a16:creationId xmlns:a16="http://schemas.microsoft.com/office/drawing/2014/main" id="{84A5E9CE-3BD8-314D-A375-9B1AB2AB2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326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3" name="组合 2"/>
          <p:cNvGrpSpPr>
            <a:grpSpLocks/>
          </p:cNvGrpSpPr>
          <p:nvPr/>
        </p:nvGrpSpPr>
        <p:grpSpPr bwMode="auto">
          <a:xfrm>
            <a:off x="5303623" y="1765103"/>
            <a:ext cx="6174388" cy="3231384"/>
            <a:chOff x="271689" y="-266062"/>
            <a:chExt cx="4872627" cy="3228470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634021" y="-266062"/>
              <a:ext cx="3605611" cy="5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Hijacking or Misappropriation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8"/>
            <p:cNvGrpSpPr>
              <a:grpSpLocks/>
            </p:cNvGrpSpPr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2301" name="Freeform 9"/>
              <p:cNvSpPr>
                <a:spLocks/>
              </p:cNvSpPr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2" name="Freeform 10"/>
              <p:cNvSpPr>
                <a:spLocks/>
              </p:cNvSpPr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3" name="Freeform 11"/>
              <p:cNvSpPr>
                <a:spLocks/>
              </p:cNvSpPr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271689" y="1025165"/>
              <a:ext cx="4872627" cy="193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  <a:r>
                <a:rPr lang="zh-C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All the time the male had stayed with her…He had stayed so close that the old man was man was afraid…</a:t>
              </a:r>
            </a:p>
            <a:p>
              <a:pPr indent="457200" algn="just"/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它离她那样近，老人很怕它会</a:t>
              </a:r>
              <a:r>
                <a:rPr lang="en-US" altLang="zh-CN" sz="2400" dirty="0">
                  <a:latin typeface="+mn-ea"/>
                  <a:ea typeface="+mn-ea"/>
                  <a:cs typeface="Times New Roman" panose="02020603050405020304" pitchFamily="18" charset="0"/>
                </a:rPr>
                <a:t>……</a:t>
              </a:r>
            </a:p>
          </p:txBody>
        </p:sp>
      </p:grpSp>
      <p:pic>
        <p:nvPicPr>
          <p:cNvPr id="12296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85C0B9D-077E-CD4C-A8C4-BD8D4B8DCEDA}"/>
              </a:ext>
            </a:extLst>
          </p:cNvPr>
          <p:cNvSpPr/>
          <p:nvPr/>
        </p:nvSpPr>
        <p:spPr>
          <a:xfrm>
            <a:off x="1694688" y="663287"/>
            <a:ext cx="883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 of 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44">
            <a:extLst>
              <a:ext uri="{FF2B5EF4-FFF2-40B4-BE49-F238E27FC236}">
                <a16:creationId xmlns:a16="http://schemas.microsoft.com/office/drawing/2014/main" id="{3B2CDC89-D7DA-8B44-B50B-0543800B58B5}"/>
              </a:ext>
            </a:extLst>
          </p:cNvPr>
          <p:cNvGrpSpPr>
            <a:grpSpLocks/>
          </p:cNvGrpSpPr>
          <p:nvPr/>
        </p:nvGrpSpPr>
        <p:grpSpPr bwMode="auto">
          <a:xfrm>
            <a:off x="1214469" y="2026713"/>
            <a:ext cx="3398838" cy="3398631"/>
            <a:chOff x="0" y="0"/>
            <a:chExt cx="3398534" cy="3398530"/>
          </a:xfrm>
        </p:grpSpPr>
        <p:grpSp>
          <p:nvGrpSpPr>
            <p:cNvPr id="24" name="组合 27">
              <a:extLst>
                <a:ext uri="{FF2B5EF4-FFF2-40B4-BE49-F238E27FC236}">
                  <a16:creationId xmlns:a16="http://schemas.microsoft.com/office/drawing/2014/main" id="{E6832CE2-C34D-DD4E-92A6-C13773883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98534" cy="3398530"/>
              <a:chOff x="0" y="0"/>
              <a:chExt cx="3096472" cy="3096470"/>
            </a:xfrm>
          </p:grpSpPr>
          <p:sp>
            <p:nvSpPr>
              <p:cNvPr id="26" name="椭圆 28">
                <a:extLst>
                  <a:ext uri="{FF2B5EF4-FFF2-40B4-BE49-F238E27FC236}">
                    <a16:creationId xmlns:a16="http://schemas.microsoft.com/office/drawing/2014/main" id="{92F2424C-FEAE-AC4F-B789-7114BEDFE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27" name="椭圆 29">
                <a:extLst>
                  <a:ext uri="{FF2B5EF4-FFF2-40B4-BE49-F238E27FC236}">
                    <a16:creationId xmlns:a16="http://schemas.microsoft.com/office/drawing/2014/main" id="{184B2E78-DC80-7348-998A-5BEE020AD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25" name="Group 17">
              <a:extLst>
                <a:ext uri="{FF2B5EF4-FFF2-40B4-BE49-F238E27FC236}">
                  <a16:creationId xmlns:a16="http://schemas.microsoft.com/office/drawing/2014/main" id="{5B0B72C9-9B0F-504D-BC0C-A05F9098E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746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863" y="1028700"/>
            <a:ext cx="26035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 b="35516"/>
          <a:stretch>
            <a:fillRect/>
          </a:stretch>
        </p:blipFill>
        <p:spPr bwMode="auto">
          <a:xfrm rot="-2949285">
            <a:off x="2333625" y="2452688"/>
            <a:ext cx="32861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68"/>
          <a:stretch>
            <a:fillRect/>
          </a:stretch>
        </p:blipFill>
        <p:spPr bwMode="auto">
          <a:xfrm rot="2831111" flipH="1">
            <a:off x="5577682" y="832643"/>
            <a:ext cx="385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7"/>
          <p:cNvGrpSpPr>
            <a:grpSpLocks/>
          </p:cNvGrpSpPr>
          <p:nvPr/>
        </p:nvGrpSpPr>
        <p:grpSpPr bwMode="auto">
          <a:xfrm>
            <a:off x="3740150" y="1044575"/>
            <a:ext cx="4711700" cy="4711700"/>
            <a:chOff x="0" y="0"/>
            <a:chExt cx="3096472" cy="3096470"/>
          </a:xfrm>
        </p:grpSpPr>
        <p:sp>
          <p:nvSpPr>
            <p:cNvPr id="13327" name="椭圆 8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13328" name="椭圆 9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13320" name="组合 12"/>
          <p:cNvGrpSpPr>
            <a:grpSpLocks/>
          </p:cNvGrpSpPr>
          <p:nvPr/>
        </p:nvGrpSpPr>
        <p:grpSpPr bwMode="auto">
          <a:xfrm flipV="1">
            <a:off x="5443816" y="4050759"/>
            <a:ext cx="1352550" cy="387350"/>
            <a:chOff x="0" y="0"/>
            <a:chExt cx="1395412" cy="400050"/>
          </a:xfrm>
        </p:grpSpPr>
        <p:sp>
          <p:nvSpPr>
            <p:cNvPr id="1332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Freeform 1334"/>
            <p:cNvSpPr>
              <a:spLocks/>
            </p:cNvSpPr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Freeform 1335"/>
            <p:cNvSpPr>
              <a:spLocks/>
            </p:cNvSpPr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21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854075"/>
            <a:ext cx="18161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674">
            <a:extLst>
              <a:ext uri="{FF2B5EF4-FFF2-40B4-BE49-F238E27FC236}">
                <a16:creationId xmlns:a16="http://schemas.microsoft.com/office/drawing/2014/main" id="{693A3B1A-81B9-1B47-9D3C-BACB0A2D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873" y="2909185"/>
            <a:ext cx="23759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4.Limitations</a:t>
            </a:r>
          </a:p>
          <a:p>
            <a:pPr algn="ctr" eaLnBrk="1" hangingPunct="1"/>
            <a:endParaRPr lang="zh-CN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4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1" name="组合 32"/>
          <p:cNvGrpSpPr>
            <a:grpSpLocks/>
          </p:cNvGrpSpPr>
          <p:nvPr/>
        </p:nvGrpSpPr>
        <p:grpSpPr bwMode="auto">
          <a:xfrm>
            <a:off x="690218" y="966730"/>
            <a:ext cx="9819443" cy="5219028"/>
            <a:chOff x="0" y="180925"/>
            <a:chExt cx="9863739" cy="3781871"/>
          </a:xfrm>
        </p:grpSpPr>
        <p:grpSp>
          <p:nvGrpSpPr>
            <p:cNvPr id="18445" name="组合 18"/>
            <p:cNvGrpSpPr>
              <a:grpSpLocks noChangeAspect="1"/>
            </p:cNvGrpSpPr>
            <p:nvPr/>
          </p:nvGrpSpPr>
          <p:grpSpPr bwMode="auto">
            <a:xfrm>
              <a:off x="0" y="883165"/>
              <a:ext cx="3174582" cy="2431230"/>
              <a:chOff x="0" y="0"/>
              <a:chExt cx="6829621" cy="5230414"/>
            </a:xfrm>
          </p:grpSpPr>
          <p:pic>
            <p:nvPicPr>
              <p:cNvPr id="18457" name="图片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3973013" flipH="1">
                <a:off x="4248830" y="1541997"/>
                <a:ext cx="2775454" cy="23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图片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图片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6" name="组合 15"/>
            <p:cNvGrpSpPr>
              <a:grpSpLocks noChangeAspect="1"/>
            </p:cNvGrpSpPr>
            <p:nvPr/>
          </p:nvGrpSpPr>
          <p:grpSpPr bwMode="auto">
            <a:xfrm rot="5226633">
              <a:off x="7558160" y="1413532"/>
              <a:ext cx="2179928" cy="2431230"/>
              <a:chOff x="0" y="0"/>
              <a:chExt cx="4689778" cy="5230414"/>
            </a:xfrm>
          </p:grpSpPr>
          <p:pic>
            <p:nvPicPr>
              <p:cNvPr id="18455" name="图片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6" name="图片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7" name="组合 8"/>
            <p:cNvGrpSpPr>
              <a:grpSpLocks/>
            </p:cNvGrpSpPr>
            <p:nvPr/>
          </p:nvGrpSpPr>
          <p:grpSpPr bwMode="auto">
            <a:xfrm>
              <a:off x="1261104" y="883166"/>
              <a:ext cx="7564899" cy="3021810"/>
              <a:chOff x="119461" y="-498386"/>
              <a:chExt cx="8816458" cy="3521748"/>
            </a:xfrm>
          </p:grpSpPr>
          <p:sp>
            <p:nvSpPr>
              <p:cNvPr id="18453" name="任意多边形 9"/>
              <p:cNvSpPr>
                <a:spLocks/>
              </p:cNvSpPr>
              <p:nvPr/>
            </p:nvSpPr>
            <p:spPr bwMode="auto">
              <a:xfrm>
                <a:off x="119461" y="-498386"/>
                <a:ext cx="8816458" cy="3521748"/>
              </a:xfrm>
              <a:custGeom>
                <a:avLst/>
                <a:gdLst>
                  <a:gd name="T0" fmla="*/ 409521 w 8817618"/>
                  <a:gd name="T1" fmla="*/ 0 h 2876550"/>
                  <a:gd name="T2" fmla="*/ 8406937 w 8817618"/>
                  <a:gd name="T3" fmla="*/ 0 h 2876550"/>
                  <a:gd name="T4" fmla="*/ 8439119 w 8817618"/>
                  <a:gd name="T5" fmla="*/ 159362 h 2876550"/>
                  <a:gd name="T6" fmla="*/ 8816458 w 8817618"/>
                  <a:gd name="T7" fmla="*/ 409412 h 2876550"/>
                  <a:gd name="T8" fmla="*/ 8816458 w 8817618"/>
                  <a:gd name="T9" fmla="*/ 2426798 h 2876550"/>
                  <a:gd name="T10" fmla="*/ 8406937 w 8817618"/>
                  <a:gd name="T11" fmla="*/ 2836211 h 2876550"/>
                  <a:gd name="T12" fmla="*/ 8414852 w 8817618"/>
                  <a:gd name="T13" fmla="*/ 2875407 h 2876550"/>
                  <a:gd name="T14" fmla="*/ 401605 w 8817618"/>
                  <a:gd name="T15" fmla="*/ 2875407 h 2876550"/>
                  <a:gd name="T16" fmla="*/ 409520 w 8817618"/>
                  <a:gd name="T17" fmla="*/ 2836211 h 2876550"/>
                  <a:gd name="T18" fmla="*/ 82532 w 8817618"/>
                  <a:gd name="T19" fmla="*/ 2435116 h 2876550"/>
                  <a:gd name="T20" fmla="*/ 0 w 8817618"/>
                  <a:gd name="T21" fmla="*/ 2426798 h 2876550"/>
                  <a:gd name="T22" fmla="*/ 0 w 8817618"/>
                  <a:gd name="T23" fmla="*/ 409412 h 2876550"/>
                  <a:gd name="T24" fmla="*/ 409521 w 8817618"/>
                  <a:gd name="T25" fmla="*/ 0 h 28765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rgbClr val="C1B152"/>
              </a:solidFill>
              <a:ln>
                <a:noFill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  <p:sp>
            <p:nvSpPr>
              <p:cNvPr id="18454" name="任意多边形 10"/>
              <p:cNvSpPr>
                <a:spLocks/>
              </p:cNvSpPr>
              <p:nvPr/>
            </p:nvSpPr>
            <p:spPr bwMode="auto">
              <a:xfrm>
                <a:off x="161375" y="156131"/>
                <a:ext cx="8494513" cy="2564552"/>
              </a:xfrm>
              <a:custGeom>
                <a:avLst/>
                <a:gdLst>
                  <a:gd name="T0" fmla="*/ 394567 w 8817618"/>
                  <a:gd name="T1" fmla="*/ 0 h 2876550"/>
                  <a:gd name="T2" fmla="*/ 8099946 w 8817618"/>
                  <a:gd name="T3" fmla="*/ 0 h 2876550"/>
                  <a:gd name="T4" fmla="*/ 8130953 w 8817618"/>
                  <a:gd name="T5" fmla="*/ 142133 h 2876550"/>
                  <a:gd name="T6" fmla="*/ 8494513 w 8817618"/>
                  <a:gd name="T7" fmla="*/ 365151 h 2876550"/>
                  <a:gd name="T8" fmla="*/ 8494513 w 8817618"/>
                  <a:gd name="T9" fmla="*/ 2164442 h 2876550"/>
                  <a:gd name="T10" fmla="*/ 8099946 w 8817618"/>
                  <a:gd name="T11" fmla="*/ 2529593 h 2876550"/>
                  <a:gd name="T12" fmla="*/ 8107572 w 8817618"/>
                  <a:gd name="T13" fmla="*/ 2564552 h 2876550"/>
                  <a:gd name="T14" fmla="*/ 386940 w 8817618"/>
                  <a:gd name="T15" fmla="*/ 2564552 h 2876550"/>
                  <a:gd name="T16" fmla="*/ 394566 w 8817618"/>
                  <a:gd name="T17" fmla="*/ 2529593 h 2876550"/>
                  <a:gd name="T18" fmla="*/ 79518 w 8817618"/>
                  <a:gd name="T19" fmla="*/ 2171860 h 2876550"/>
                  <a:gd name="T20" fmla="*/ 0 w 8817618"/>
                  <a:gd name="T21" fmla="*/ 2164442 h 2876550"/>
                  <a:gd name="T22" fmla="*/ 0 w 8817618"/>
                  <a:gd name="T23" fmla="*/ 365151 h 2876550"/>
                  <a:gd name="T24" fmla="*/ 394567 w 8817618"/>
                  <a:gd name="T25" fmla="*/ 0 h 28765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8448" name="组合 26"/>
            <p:cNvGrpSpPr>
              <a:grpSpLocks noChangeAspect="1"/>
            </p:cNvGrpSpPr>
            <p:nvPr/>
          </p:nvGrpSpPr>
          <p:grpSpPr bwMode="auto">
            <a:xfrm rot="5226633">
              <a:off x="496475" y="1655055"/>
              <a:ext cx="1857177" cy="2071273"/>
              <a:chOff x="0" y="0"/>
              <a:chExt cx="4689778" cy="5230414"/>
            </a:xfrm>
          </p:grpSpPr>
          <p:pic>
            <p:nvPicPr>
              <p:cNvPr id="18451" name="图片 2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2" name="图片 2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9" name="图片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>
              <a:off x="791101" y="3204710"/>
              <a:ext cx="940006" cy="75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图片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485" y="180925"/>
              <a:ext cx="1542395" cy="219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3" name="Group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87063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F28EB0-5EB5-4E86-81FE-C8A83F998FBE}"/>
              </a:ext>
            </a:extLst>
          </p:cNvPr>
          <p:cNvSpPr txBox="1"/>
          <p:nvPr/>
        </p:nvSpPr>
        <p:spPr>
          <a:xfrm>
            <a:off x="3280280" y="2666070"/>
            <a:ext cx="606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Over-emphasis on the Translator’s Intervention</a:t>
            </a:r>
          </a:p>
          <a:p>
            <a:pPr marL="342900" indent="-342900">
              <a:buAutoNum type="arabicPeriod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Over-emphasis on the Influence of Sexual Difference upon Translation</a:t>
            </a:r>
          </a:p>
          <a:p>
            <a:pPr marL="342900" indent="-342900">
              <a:buAutoNum type="arabicPeriod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Over-emphasis on the Manipulation over Language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BE41EB-539B-4AD2-BBB5-5D91A6A76483}"/>
              </a:ext>
            </a:extLst>
          </p:cNvPr>
          <p:cNvSpPr txBox="1"/>
          <p:nvPr/>
        </p:nvSpPr>
        <p:spPr>
          <a:xfrm>
            <a:off x="2962656" y="717051"/>
            <a:ext cx="71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Criticisms of feminist translation theory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C63C2-CB00-43F8-9BC5-88A22C067391}"/>
              </a:ext>
            </a:extLst>
          </p:cNvPr>
          <p:cNvSpPr txBox="1"/>
          <p:nvPr/>
        </p:nvSpPr>
        <p:spPr>
          <a:xfrm>
            <a:off x="2175753" y="735955"/>
            <a:ext cx="78404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altLang="zh-CN" sz="2400" dirty="0"/>
          </a:p>
          <a:p>
            <a:pPr marL="457200" indent="-457200">
              <a:buAutoNum type="arabicParenR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https://www.ipl.org/essay/The-Feminist-Translation-Theory-FKX5QX7ESCFR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Criticisms on the Feminist Translation Theory Outside the Feminism. Proceedings of the 2nd. Gu Yingying, International Conference on Humanities Education and Social Sciences (ICHESS 2019), 2019.</a:t>
            </a:r>
          </a:p>
          <a:p>
            <a:endParaRPr lang="en-US" altLang="zh-CN" sz="2400" dirty="0"/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zh-CN" altLang="en-US" sz="2400" dirty="0"/>
              <a:t>袁媛</a:t>
            </a:r>
            <a:r>
              <a:rPr lang="en-US" altLang="zh-CN" sz="2400" dirty="0"/>
              <a:t>.</a:t>
            </a:r>
            <a:r>
              <a:rPr lang="zh-CN" altLang="en-US" sz="2400" dirty="0"/>
              <a:t>张爱玲</a:t>
            </a:r>
            <a:r>
              <a:rPr lang="en-US" altLang="zh-CN" sz="2400" dirty="0"/>
              <a:t>《</a:t>
            </a:r>
            <a:r>
              <a:rPr lang="zh-CN" altLang="en-US" sz="2400" dirty="0"/>
              <a:t>老人与海</a:t>
            </a:r>
            <a:r>
              <a:rPr lang="en-US" altLang="zh-CN" sz="2400" dirty="0"/>
              <a:t>》</a:t>
            </a:r>
            <a:r>
              <a:rPr lang="zh-CN" altLang="en-US" sz="2400" dirty="0"/>
              <a:t>译本中女性主义翻译策略的运用</a:t>
            </a:r>
            <a:r>
              <a:rPr lang="en-US" altLang="zh-CN" sz="2400" dirty="0"/>
              <a:t>[J].</a:t>
            </a:r>
            <a:r>
              <a:rPr lang="zh-CN" altLang="en-US" sz="2400" dirty="0"/>
              <a:t>青年文学家</a:t>
            </a:r>
            <a:r>
              <a:rPr lang="en-US" altLang="zh-CN" sz="2400" dirty="0"/>
              <a:t>,2016(36):116.</a:t>
            </a:r>
          </a:p>
          <a:p>
            <a:endParaRPr lang="en-US" altLang="zh-CN" sz="2400" dirty="0"/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zh-CN" altLang="en-US" sz="2400" dirty="0"/>
              <a:t>浅谈女性主义翻译理论</a:t>
            </a:r>
            <a:r>
              <a:rPr lang="en-US" altLang="zh-CN" sz="2400" dirty="0"/>
              <a:t>[J].</a:t>
            </a:r>
            <a:r>
              <a:rPr lang="zh-CN" altLang="en-US" sz="2400" dirty="0"/>
              <a:t>考试周刊，</a:t>
            </a:r>
            <a:r>
              <a:rPr lang="en-US" altLang="zh-CN" sz="2400" dirty="0"/>
              <a:t>2013</a:t>
            </a:r>
            <a:r>
              <a:rPr lang="zh-CN" altLang="en-US" sz="2400" dirty="0"/>
              <a:t>（</a:t>
            </a:r>
            <a:r>
              <a:rPr lang="en-US" altLang="zh-CN" sz="2400" dirty="0"/>
              <a:t>88</a:t>
            </a:r>
            <a:r>
              <a:rPr lang="zh-CN" altLang="en-US" sz="2400" dirty="0"/>
              <a:t>）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07851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>
            <a:fillRect/>
          </a:stretch>
        </p:blipFill>
        <p:spPr bwMode="auto">
          <a:xfrm>
            <a:off x="7224713" y="2590800"/>
            <a:ext cx="39512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9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7" b="-464"/>
          <a:stretch>
            <a:fillRect/>
          </a:stretch>
        </p:blipFill>
        <p:spPr bwMode="auto">
          <a:xfrm flipH="1">
            <a:off x="6762750" y="3352800"/>
            <a:ext cx="29686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824" flipH="1">
            <a:off x="1154113" y="258763"/>
            <a:ext cx="40544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reeform 1224"/>
          <p:cNvSpPr>
            <a:spLocks noEditPoints="1"/>
          </p:cNvSpPr>
          <p:nvPr/>
        </p:nvSpPr>
        <p:spPr bwMode="auto">
          <a:xfrm>
            <a:off x="6381750" y="-133350"/>
            <a:ext cx="4865688" cy="3419475"/>
          </a:xfrm>
          <a:custGeom>
            <a:avLst/>
            <a:gdLst>
              <a:gd name="T0" fmla="*/ 2918575 w 1162"/>
              <a:gd name="T1" fmla="*/ 516068 h 815"/>
              <a:gd name="T2" fmla="*/ 653225 w 1162"/>
              <a:gd name="T3" fmla="*/ 205588 h 815"/>
              <a:gd name="T4" fmla="*/ 242866 w 1162"/>
              <a:gd name="T5" fmla="*/ 1523030 h 815"/>
              <a:gd name="T6" fmla="*/ 1695872 w 1162"/>
              <a:gd name="T7" fmla="*/ 3071234 h 815"/>
              <a:gd name="T8" fmla="*/ 3969597 w 1162"/>
              <a:gd name="T9" fmla="*/ 3058647 h 815"/>
              <a:gd name="T10" fmla="*/ 4120342 w 1162"/>
              <a:gd name="T11" fmla="*/ 2278251 h 815"/>
              <a:gd name="T12" fmla="*/ 3957035 w 1162"/>
              <a:gd name="T13" fmla="*/ 2152381 h 815"/>
              <a:gd name="T14" fmla="*/ 3655547 w 1162"/>
              <a:gd name="T15" fmla="*/ 1690857 h 815"/>
              <a:gd name="T16" fmla="*/ 3726732 w 1162"/>
              <a:gd name="T17" fmla="*/ 2244686 h 815"/>
              <a:gd name="T18" fmla="*/ 2491467 w 1162"/>
              <a:gd name="T19" fmla="*/ 1527226 h 815"/>
              <a:gd name="T20" fmla="*/ 2625462 w 1162"/>
              <a:gd name="T21" fmla="*/ 1657292 h 815"/>
              <a:gd name="T22" fmla="*/ 2721770 w 1162"/>
              <a:gd name="T23" fmla="*/ 1581769 h 815"/>
              <a:gd name="T24" fmla="*/ 2185791 w 1162"/>
              <a:gd name="T25" fmla="*/ 2580340 h 815"/>
              <a:gd name="T26" fmla="*/ 1993173 w 1162"/>
              <a:gd name="T27" fmla="*/ 2651667 h 815"/>
              <a:gd name="T28" fmla="*/ 1453007 w 1162"/>
              <a:gd name="T29" fmla="*/ 2378948 h 815"/>
              <a:gd name="T30" fmla="*/ 695098 w 1162"/>
              <a:gd name="T31" fmla="*/ 931440 h 815"/>
              <a:gd name="T32" fmla="*/ 728597 w 1162"/>
              <a:gd name="T33" fmla="*/ 658721 h 815"/>
              <a:gd name="T34" fmla="*/ 770470 w 1162"/>
              <a:gd name="T35" fmla="*/ 1309051 h 815"/>
              <a:gd name="T36" fmla="*/ 1620500 w 1162"/>
              <a:gd name="T37" fmla="*/ 1367790 h 815"/>
              <a:gd name="T38" fmla="*/ 1453007 w 1162"/>
              <a:gd name="T39" fmla="*/ 1564987 h 815"/>
              <a:gd name="T40" fmla="*/ 1453007 w 1162"/>
              <a:gd name="T41" fmla="*/ 2005533 h 815"/>
              <a:gd name="T42" fmla="*/ 2437031 w 1162"/>
              <a:gd name="T43" fmla="*/ 1493660 h 815"/>
              <a:gd name="T44" fmla="*/ 2256976 w 1162"/>
              <a:gd name="T45" fmla="*/ 1825119 h 815"/>
              <a:gd name="T46" fmla="*/ 2206728 w 1162"/>
              <a:gd name="T47" fmla="*/ 1930010 h 815"/>
              <a:gd name="T48" fmla="*/ 1947113 w 1162"/>
              <a:gd name="T49" fmla="*/ 2383143 h 815"/>
              <a:gd name="T50" fmla="*/ 1423695 w 1162"/>
              <a:gd name="T51" fmla="*/ 2395730 h 815"/>
              <a:gd name="T52" fmla="*/ 1867553 w 1162"/>
              <a:gd name="T53" fmla="*/ 2576144 h 815"/>
              <a:gd name="T54" fmla="*/ 4325521 w 1162"/>
              <a:gd name="T55" fmla="*/ 1564987 h 815"/>
              <a:gd name="T56" fmla="*/ 4153840 w 1162"/>
              <a:gd name="T57" fmla="*/ 1074093 h 815"/>
              <a:gd name="T58" fmla="*/ 3538302 w 1162"/>
              <a:gd name="T59" fmla="*/ 1170593 h 815"/>
              <a:gd name="T60" fmla="*/ 3207502 w 1162"/>
              <a:gd name="T61" fmla="*/ 1137028 h 815"/>
              <a:gd name="T62" fmla="*/ 3266124 w 1162"/>
              <a:gd name="T63" fmla="*/ 767808 h 815"/>
              <a:gd name="T64" fmla="*/ 2742707 w 1162"/>
              <a:gd name="T65" fmla="*/ 1413942 h 815"/>
              <a:gd name="T66" fmla="*/ 2734332 w 1162"/>
              <a:gd name="T67" fmla="*/ 1237724 h 815"/>
              <a:gd name="T68" fmla="*/ 2537527 w 1162"/>
              <a:gd name="T69" fmla="*/ 784591 h 815"/>
              <a:gd name="T70" fmla="*/ 2491467 w 1162"/>
              <a:gd name="T71" fmla="*/ 599982 h 815"/>
              <a:gd name="T72" fmla="*/ 2504029 w 1162"/>
              <a:gd name="T73" fmla="*/ 1296464 h 815"/>
              <a:gd name="T74" fmla="*/ 1921989 w 1162"/>
              <a:gd name="T75" fmla="*/ 1158006 h 815"/>
              <a:gd name="T76" fmla="*/ 1846617 w 1162"/>
              <a:gd name="T77" fmla="*/ 1191572 h 815"/>
              <a:gd name="T78" fmla="*/ 1545128 w 1162"/>
              <a:gd name="T79" fmla="*/ 906266 h 815"/>
              <a:gd name="T80" fmla="*/ 1264576 w 1162"/>
              <a:gd name="T81" fmla="*/ 306284 h 815"/>
              <a:gd name="T82" fmla="*/ 1109645 w 1162"/>
              <a:gd name="T83" fmla="*/ 167827 h 815"/>
              <a:gd name="T84" fmla="*/ 937964 w 1162"/>
              <a:gd name="T85" fmla="*/ 121675 h 815"/>
              <a:gd name="T86" fmla="*/ 1708434 w 1162"/>
              <a:gd name="T87" fmla="*/ 1275485 h 815"/>
              <a:gd name="T88" fmla="*/ 1666561 w 1162"/>
              <a:gd name="T89" fmla="*/ 1309051 h 815"/>
              <a:gd name="T90" fmla="*/ 933777 w 1162"/>
              <a:gd name="T91" fmla="*/ 772004 h 815"/>
              <a:gd name="T92" fmla="*/ 753721 w 1162"/>
              <a:gd name="T93" fmla="*/ 339850 h 815"/>
              <a:gd name="T94" fmla="*/ 397797 w 1162"/>
              <a:gd name="T95" fmla="*/ 918853 h 815"/>
              <a:gd name="T96" fmla="*/ 799782 w 1162"/>
              <a:gd name="T97" fmla="*/ 1451703 h 815"/>
              <a:gd name="T98" fmla="*/ 523417 w 1162"/>
              <a:gd name="T99" fmla="*/ 1611139 h 815"/>
              <a:gd name="T100" fmla="*/ 314050 w 1162"/>
              <a:gd name="T101" fmla="*/ 1560791 h 815"/>
              <a:gd name="T102" fmla="*/ 841655 w 1162"/>
              <a:gd name="T103" fmla="*/ 2248882 h 815"/>
              <a:gd name="T104" fmla="*/ 1189204 w 1162"/>
              <a:gd name="T105" fmla="*/ 2366361 h 815"/>
              <a:gd name="T106" fmla="*/ 1440445 w 1162"/>
              <a:gd name="T107" fmla="*/ 2722993 h 815"/>
              <a:gd name="T108" fmla="*/ 1478131 w 1162"/>
              <a:gd name="T109" fmla="*/ 2521601 h 815"/>
              <a:gd name="T110" fmla="*/ 1917801 w 1162"/>
              <a:gd name="T111" fmla="*/ 3402692 h 815"/>
              <a:gd name="T112" fmla="*/ 2918575 w 1162"/>
              <a:gd name="T113" fmla="*/ 2895016 h 815"/>
              <a:gd name="T114" fmla="*/ 3316373 w 1162"/>
              <a:gd name="T115" fmla="*/ 2504818 h 815"/>
              <a:gd name="T116" fmla="*/ 3056758 w 1162"/>
              <a:gd name="T117" fmla="*/ 2232099 h 815"/>
              <a:gd name="T118" fmla="*/ 3663922 w 1162"/>
              <a:gd name="T119" fmla="*/ 2341187 h 815"/>
              <a:gd name="T120" fmla="*/ 3760230 w 1162"/>
              <a:gd name="T121" fmla="*/ 2496427 h 815"/>
              <a:gd name="T122" fmla="*/ 3697420 w 1162"/>
              <a:gd name="T123" fmla="*/ 2387339 h 815"/>
              <a:gd name="T124" fmla="*/ 3948661 w 1162"/>
              <a:gd name="T125" fmla="*/ 2332795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2" name="组合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44875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组合 6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92100"/>
            <a:ext cx="44132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4"/>
          <a:stretch>
            <a:fillRect/>
          </a:stretch>
        </p:blipFill>
        <p:spPr bwMode="auto">
          <a:xfrm rot="19170724" flipH="1">
            <a:off x="1655763" y="2828925"/>
            <a:ext cx="317658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918"/>
          <p:cNvGrpSpPr>
            <a:grpSpLocks/>
          </p:cNvGrpSpPr>
          <p:nvPr/>
        </p:nvGrpSpPr>
        <p:grpSpPr bwMode="auto">
          <a:xfrm>
            <a:off x="2846388" y="525463"/>
            <a:ext cx="5818187" cy="5818187"/>
            <a:chOff x="0" y="0"/>
            <a:chExt cx="5818530" cy="5818530"/>
          </a:xfrm>
        </p:grpSpPr>
        <p:sp>
          <p:nvSpPr>
            <p:cNvPr id="19474" name="椭圆 919"/>
            <p:cNvSpPr>
              <a:spLocks noChangeArrowheads="1"/>
            </p:cNvSpPr>
            <p:nvPr/>
          </p:nvSpPr>
          <p:spPr bwMode="auto">
            <a:xfrm>
              <a:off x="119069" y="119069"/>
              <a:ext cx="5580392" cy="5580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19475" name="椭圆 920"/>
            <p:cNvSpPr>
              <a:spLocks noChangeArrowheads="1"/>
            </p:cNvSpPr>
            <p:nvPr/>
          </p:nvSpPr>
          <p:spPr bwMode="auto">
            <a:xfrm>
              <a:off x="0" y="0"/>
              <a:ext cx="5818530" cy="58185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pic>
        <p:nvPicPr>
          <p:cNvPr id="19466" name="图片 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0"/>
          <a:stretch>
            <a:fillRect/>
          </a:stretch>
        </p:blipFill>
        <p:spPr bwMode="auto">
          <a:xfrm rot="1624991" flipH="1">
            <a:off x="6916738" y="415925"/>
            <a:ext cx="43227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组合 9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20" y="1912169"/>
            <a:ext cx="44132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图片 9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4"/>
          <a:stretch>
            <a:fillRect/>
          </a:stretch>
        </p:blipFill>
        <p:spPr bwMode="auto">
          <a:xfrm rot="21246328" flipH="1">
            <a:off x="8078788" y="2138363"/>
            <a:ext cx="21383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926"/>
          <p:cNvGrpSpPr>
            <a:grpSpLocks/>
          </p:cNvGrpSpPr>
          <p:nvPr/>
        </p:nvGrpSpPr>
        <p:grpSpPr bwMode="auto">
          <a:xfrm>
            <a:off x="3648986" y="2822576"/>
            <a:ext cx="4211409" cy="1715075"/>
            <a:chOff x="-954912" y="271598"/>
            <a:chExt cx="4212065" cy="1715931"/>
          </a:xfrm>
        </p:grpSpPr>
        <p:sp>
          <p:nvSpPr>
            <p:cNvPr id="19473" name="文本框 930"/>
            <p:cNvSpPr txBox="1">
              <a:spLocks noChangeArrowheads="1"/>
            </p:cNvSpPr>
            <p:nvPr/>
          </p:nvSpPr>
          <p:spPr bwMode="auto">
            <a:xfrm>
              <a:off x="-954912" y="271598"/>
              <a:ext cx="4212065" cy="64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413B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Thanks for Listening!</a:t>
              </a:r>
              <a:endParaRPr lang="zh-CN" altLang="en-US" sz="3600" dirty="0">
                <a:solidFill>
                  <a:srgbClr val="41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1" name="文本框 928"/>
            <p:cNvSpPr txBox="1">
              <a:spLocks noChangeArrowheads="1"/>
            </p:cNvSpPr>
            <p:nvPr/>
          </p:nvSpPr>
          <p:spPr bwMode="auto">
            <a:xfrm>
              <a:off x="497634" y="1402462"/>
              <a:ext cx="1306972" cy="58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Gu </a:t>
              </a:r>
              <a:r>
                <a:rPr lang="en-US" altLang="zh-CN" sz="1600" dirty="0" err="1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Dongfang</a:t>
              </a:r>
              <a:endParaRPr lang="en-US" altLang="zh-CN" sz="1600" dirty="0">
                <a:solidFill>
                  <a:srgbClr val="413B1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1600" dirty="0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Jiang </a:t>
              </a:r>
              <a:r>
                <a:rPr lang="en-US" altLang="zh-CN" sz="1600" dirty="0" err="1">
                  <a:solidFill>
                    <a:srgbClr val="413B1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Jengyi</a:t>
              </a:r>
              <a:endParaRPr lang="zh-CN" altLang="en-US" sz="1600" dirty="0">
                <a:solidFill>
                  <a:srgbClr val="413B1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473075" y="1482199"/>
            <a:ext cx="4262436" cy="3230562"/>
            <a:chOff x="0" y="0"/>
            <a:chExt cx="4263415" cy="3229415"/>
          </a:xfrm>
        </p:grpSpPr>
        <p:pic>
          <p:nvPicPr>
            <p:cNvPr id="5163" name="图片 6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49" b="39281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图片 6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70"/>
            <a:stretch>
              <a:fillRect/>
            </a:stretch>
          </p:blipFill>
          <p:spPr bwMode="auto">
            <a:xfrm rot="3855890" flipH="1">
              <a:off x="1378108" y="344108"/>
              <a:ext cx="2891375" cy="287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5" name="组合 629"/>
            <p:cNvGrpSpPr>
              <a:grpSpLocks/>
            </p:cNvGrpSpPr>
            <p:nvPr/>
          </p:nvGrpSpPr>
          <p:grpSpPr bwMode="auto">
            <a:xfrm>
              <a:off x="386503" y="0"/>
              <a:ext cx="3096472" cy="3096470"/>
              <a:chOff x="0" y="0"/>
              <a:chExt cx="3096472" cy="3096470"/>
            </a:xfrm>
          </p:grpSpPr>
          <p:sp>
            <p:nvSpPr>
              <p:cNvPr id="5174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5175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5167" name="文本框 632"/>
            <p:cNvSpPr txBox="1">
              <a:spLocks noChangeArrowheads="1"/>
            </p:cNvSpPr>
            <p:nvPr/>
          </p:nvSpPr>
          <p:spPr bwMode="auto">
            <a:xfrm>
              <a:off x="839543" y="1068009"/>
              <a:ext cx="2192129" cy="76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68" name="组合 646"/>
            <p:cNvGrpSpPr>
              <a:grpSpLocks/>
            </p:cNvGrpSpPr>
            <p:nvPr/>
          </p:nvGrpSpPr>
          <p:grpSpPr bwMode="auto">
            <a:xfrm flipV="1">
              <a:off x="1236163" y="1857287"/>
              <a:ext cx="1395412" cy="400050"/>
              <a:chOff x="0" y="0"/>
              <a:chExt cx="1395412" cy="400050"/>
            </a:xfrm>
          </p:grpSpPr>
          <p:sp>
            <p:nvSpPr>
              <p:cNvPr id="5169" name="Freeform 1332"/>
              <p:cNvSpPr>
                <a:spLocks noEditPoints="1"/>
              </p:cNvSpPr>
              <p:nvPr/>
            </p:nvSpPr>
            <p:spPr bwMode="auto">
              <a:xfrm>
                <a:off x="919162" y="22225"/>
                <a:ext cx="476250" cy="355600"/>
              </a:xfrm>
              <a:custGeom>
                <a:avLst/>
                <a:gdLst>
                  <a:gd name="T0" fmla="*/ 0 w 43"/>
                  <a:gd name="T1" fmla="*/ 222250 h 32"/>
                  <a:gd name="T2" fmla="*/ 121831 w 43"/>
                  <a:gd name="T3" fmla="*/ 133350 h 32"/>
                  <a:gd name="T4" fmla="*/ 177209 w 43"/>
                  <a:gd name="T5" fmla="*/ 244475 h 32"/>
                  <a:gd name="T6" fmla="*/ 210436 w 43"/>
                  <a:gd name="T7" fmla="*/ 222250 h 32"/>
                  <a:gd name="T8" fmla="*/ 177209 w 43"/>
                  <a:gd name="T9" fmla="*/ 300038 h 32"/>
                  <a:gd name="T10" fmla="*/ 221512 w 43"/>
                  <a:gd name="T11" fmla="*/ 277813 h 32"/>
                  <a:gd name="T12" fmla="*/ 177209 w 43"/>
                  <a:gd name="T13" fmla="*/ 355600 h 32"/>
                  <a:gd name="T14" fmla="*/ 254738 w 43"/>
                  <a:gd name="T15" fmla="*/ 322263 h 32"/>
                  <a:gd name="T16" fmla="*/ 243663 w 43"/>
                  <a:gd name="T17" fmla="*/ 144463 h 32"/>
                  <a:gd name="T18" fmla="*/ 254738 w 43"/>
                  <a:gd name="T19" fmla="*/ 266700 h 32"/>
                  <a:gd name="T20" fmla="*/ 243663 w 43"/>
                  <a:gd name="T21" fmla="*/ 166688 h 32"/>
                  <a:gd name="T22" fmla="*/ 66453 w 43"/>
                  <a:gd name="T23" fmla="*/ 155575 h 32"/>
                  <a:gd name="T24" fmla="*/ 243663 w 43"/>
                  <a:gd name="T25" fmla="*/ 111125 h 32"/>
                  <a:gd name="T26" fmla="*/ 376570 w 43"/>
                  <a:gd name="T27" fmla="*/ 222250 h 32"/>
                  <a:gd name="T28" fmla="*/ 387645 w 43"/>
                  <a:gd name="T29" fmla="*/ 266700 h 32"/>
                  <a:gd name="T30" fmla="*/ 365494 w 43"/>
                  <a:gd name="T31" fmla="*/ 255588 h 32"/>
                  <a:gd name="T32" fmla="*/ 354419 w 43"/>
                  <a:gd name="T33" fmla="*/ 177800 h 32"/>
                  <a:gd name="T34" fmla="*/ 310116 w 43"/>
                  <a:gd name="T35" fmla="*/ 144463 h 32"/>
                  <a:gd name="T36" fmla="*/ 332267 w 43"/>
                  <a:gd name="T37" fmla="*/ 166688 h 32"/>
                  <a:gd name="T38" fmla="*/ 332267 w 43"/>
                  <a:gd name="T39" fmla="*/ 277813 h 32"/>
                  <a:gd name="T40" fmla="*/ 365494 w 43"/>
                  <a:gd name="T41" fmla="*/ 311150 h 32"/>
                  <a:gd name="T42" fmla="*/ 365494 w 43"/>
                  <a:gd name="T43" fmla="*/ 277813 h 32"/>
                  <a:gd name="T44" fmla="*/ 387645 w 43"/>
                  <a:gd name="T45" fmla="*/ 300038 h 32"/>
                  <a:gd name="T46" fmla="*/ 465174 w 43"/>
                  <a:gd name="T47" fmla="*/ 333375 h 32"/>
                  <a:gd name="T48" fmla="*/ 420872 w 43"/>
                  <a:gd name="T49" fmla="*/ 288925 h 32"/>
                  <a:gd name="T50" fmla="*/ 420872 w 43"/>
                  <a:gd name="T51" fmla="*/ 233363 h 32"/>
                  <a:gd name="T52" fmla="*/ 465174 w 43"/>
                  <a:gd name="T53" fmla="*/ 244475 h 32"/>
                  <a:gd name="T54" fmla="*/ 443023 w 43"/>
                  <a:gd name="T55" fmla="*/ 200025 h 32"/>
                  <a:gd name="T56" fmla="*/ 465174 w 43"/>
                  <a:gd name="T57" fmla="*/ 166688 h 32"/>
                  <a:gd name="T58" fmla="*/ 431948 w 43"/>
                  <a:gd name="T59" fmla="*/ 155575 h 32"/>
                  <a:gd name="T60" fmla="*/ 376570 w 43"/>
                  <a:gd name="T61" fmla="*/ 155575 h 32"/>
                  <a:gd name="T62" fmla="*/ 343343 w 43"/>
                  <a:gd name="T63" fmla="*/ 144463 h 32"/>
                  <a:gd name="T64" fmla="*/ 265814 w 43"/>
                  <a:gd name="T65" fmla="*/ 111125 h 32"/>
                  <a:gd name="T66" fmla="*/ 276890 w 43"/>
                  <a:gd name="T67" fmla="*/ 100013 h 32"/>
                  <a:gd name="T68" fmla="*/ 321192 w 43"/>
                  <a:gd name="T69" fmla="*/ 111125 h 32"/>
                  <a:gd name="T70" fmla="*/ 398721 w 43"/>
                  <a:gd name="T71" fmla="*/ 100013 h 32"/>
                  <a:gd name="T72" fmla="*/ 376570 w 43"/>
                  <a:gd name="T73" fmla="*/ 77788 h 32"/>
                  <a:gd name="T74" fmla="*/ 443023 w 43"/>
                  <a:gd name="T75" fmla="*/ 33338 h 32"/>
                  <a:gd name="T76" fmla="*/ 343343 w 43"/>
                  <a:gd name="T77" fmla="*/ 22225 h 32"/>
                  <a:gd name="T78" fmla="*/ 332267 w 43"/>
                  <a:gd name="T79" fmla="*/ 0 h 32"/>
                  <a:gd name="T80" fmla="*/ 299041 w 43"/>
                  <a:gd name="T81" fmla="*/ 33338 h 32"/>
                  <a:gd name="T82" fmla="*/ 276890 w 43"/>
                  <a:gd name="T83" fmla="*/ 88900 h 32"/>
                  <a:gd name="T84" fmla="*/ 99680 w 43"/>
                  <a:gd name="T85" fmla="*/ 122238 h 32"/>
                  <a:gd name="T86" fmla="*/ 0 w 43"/>
                  <a:gd name="T87" fmla="*/ 222250 h 32"/>
                  <a:gd name="T88" fmla="*/ 365494 w 43"/>
                  <a:gd name="T89" fmla="*/ 55563 h 32"/>
                  <a:gd name="T90" fmla="*/ 287965 w 43"/>
                  <a:gd name="T91" fmla="*/ 88900 h 32"/>
                  <a:gd name="T92" fmla="*/ 365494 w 43"/>
                  <a:gd name="T93" fmla="*/ 55563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0" y="20"/>
                    </a:moveTo>
                    <a:cubicBezTo>
                      <a:pt x="0" y="20"/>
                      <a:pt x="6" y="13"/>
                      <a:pt x="11" y="12"/>
                    </a:cubicBezTo>
                    <a:cubicBezTo>
                      <a:pt x="24" y="11"/>
                      <a:pt x="16" y="21"/>
                      <a:pt x="16" y="22"/>
                    </a:cubicBezTo>
                    <a:cubicBezTo>
                      <a:pt x="17" y="22"/>
                      <a:pt x="19" y="22"/>
                      <a:pt x="19" y="20"/>
                    </a:cubicBezTo>
                    <a:cubicBezTo>
                      <a:pt x="20" y="24"/>
                      <a:pt x="15" y="25"/>
                      <a:pt x="16" y="27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8"/>
                      <a:pt x="15" y="29"/>
                      <a:pt x="16" y="32"/>
                    </a:cubicBezTo>
                    <a:cubicBezTo>
                      <a:pt x="17" y="29"/>
                      <a:pt x="20" y="31"/>
                      <a:pt x="23" y="29"/>
                    </a:cubicBezTo>
                    <a:cubicBezTo>
                      <a:pt x="33" y="23"/>
                      <a:pt x="23" y="13"/>
                      <a:pt x="22" y="13"/>
                    </a:cubicBezTo>
                    <a:cubicBezTo>
                      <a:pt x="29" y="19"/>
                      <a:pt x="23" y="24"/>
                      <a:pt x="23" y="24"/>
                    </a:cubicBezTo>
                    <a:cubicBezTo>
                      <a:pt x="23" y="24"/>
                      <a:pt x="25" y="20"/>
                      <a:pt x="22" y="15"/>
                    </a:cubicBezTo>
                    <a:cubicBezTo>
                      <a:pt x="19" y="10"/>
                      <a:pt x="10" y="11"/>
                      <a:pt x="6" y="14"/>
                    </a:cubicBezTo>
                    <a:cubicBezTo>
                      <a:pt x="9" y="9"/>
                      <a:pt x="21" y="10"/>
                      <a:pt x="22" y="10"/>
                    </a:cubicBezTo>
                    <a:cubicBezTo>
                      <a:pt x="30" y="10"/>
                      <a:pt x="34" y="19"/>
                      <a:pt x="34" y="20"/>
                    </a:cubicBezTo>
                    <a:cubicBezTo>
                      <a:pt x="34" y="22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3" y="23"/>
                    </a:cubicBezTo>
                    <a:cubicBezTo>
                      <a:pt x="33" y="21"/>
                      <a:pt x="33" y="18"/>
                      <a:pt x="32" y="16"/>
                    </a:cubicBezTo>
                    <a:cubicBezTo>
                      <a:pt x="31" y="14"/>
                      <a:pt x="28" y="13"/>
                      <a:pt x="28" y="13"/>
                    </a:cubicBezTo>
                    <a:cubicBezTo>
                      <a:pt x="28" y="13"/>
                      <a:pt x="30" y="14"/>
                      <a:pt x="30" y="15"/>
                    </a:cubicBezTo>
                    <a:cubicBezTo>
                      <a:pt x="26" y="21"/>
                      <a:pt x="28" y="25"/>
                      <a:pt x="30" y="25"/>
                    </a:cubicBezTo>
                    <a:cubicBezTo>
                      <a:pt x="32" y="26"/>
                      <a:pt x="33" y="27"/>
                      <a:pt x="33" y="28"/>
                    </a:cubicBezTo>
                    <a:cubicBezTo>
                      <a:pt x="34" y="28"/>
                      <a:pt x="33" y="25"/>
                      <a:pt x="33" y="25"/>
                    </a:cubicBezTo>
                    <a:cubicBezTo>
                      <a:pt x="33" y="25"/>
                      <a:pt x="34" y="24"/>
                      <a:pt x="35" y="27"/>
                    </a:cubicBezTo>
                    <a:cubicBezTo>
                      <a:pt x="37" y="30"/>
                      <a:pt x="41" y="31"/>
                      <a:pt x="42" y="30"/>
                    </a:cubicBezTo>
                    <a:cubicBezTo>
                      <a:pt x="41" y="30"/>
                      <a:pt x="38" y="28"/>
                      <a:pt x="38" y="26"/>
                    </a:cubicBezTo>
                    <a:cubicBezTo>
                      <a:pt x="39" y="23"/>
                      <a:pt x="38" y="22"/>
                      <a:pt x="38" y="21"/>
                    </a:cubicBezTo>
                    <a:cubicBezTo>
                      <a:pt x="39" y="21"/>
                      <a:pt x="42" y="21"/>
                      <a:pt x="42" y="22"/>
                    </a:cubicBezTo>
                    <a:cubicBezTo>
                      <a:pt x="43" y="21"/>
                      <a:pt x="41" y="18"/>
                      <a:pt x="40" y="18"/>
                    </a:cubicBezTo>
                    <a:cubicBezTo>
                      <a:pt x="41" y="18"/>
                      <a:pt x="43" y="16"/>
                      <a:pt x="42" y="15"/>
                    </a:cubicBezTo>
                    <a:cubicBezTo>
                      <a:pt x="41" y="17"/>
                      <a:pt x="40" y="14"/>
                      <a:pt x="39" y="14"/>
                    </a:cubicBezTo>
                    <a:cubicBezTo>
                      <a:pt x="37" y="13"/>
                      <a:pt x="35" y="13"/>
                      <a:pt x="34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28" y="11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7" y="11"/>
                      <a:pt x="29" y="10"/>
                    </a:cubicBezTo>
                    <a:cubicBezTo>
                      <a:pt x="31" y="10"/>
                      <a:pt x="35" y="7"/>
                      <a:pt x="36" y="9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6" y="3"/>
                      <a:pt x="39" y="2"/>
                      <a:pt x="40" y="3"/>
                    </a:cubicBezTo>
                    <a:cubicBezTo>
                      <a:pt x="39" y="0"/>
                      <a:pt x="34" y="2"/>
                      <a:pt x="31" y="2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30" y="2"/>
                      <a:pt x="27" y="3"/>
                    </a:cubicBezTo>
                    <a:cubicBezTo>
                      <a:pt x="25" y="4"/>
                      <a:pt x="24" y="7"/>
                      <a:pt x="25" y="8"/>
                    </a:cubicBezTo>
                    <a:cubicBezTo>
                      <a:pt x="21" y="10"/>
                      <a:pt x="14" y="9"/>
                      <a:pt x="9" y="11"/>
                    </a:cubicBezTo>
                    <a:cubicBezTo>
                      <a:pt x="5" y="13"/>
                      <a:pt x="0" y="20"/>
                      <a:pt x="0" y="20"/>
                    </a:cubicBezTo>
                    <a:close/>
                    <a:moveTo>
                      <a:pt x="33" y="5"/>
                    </a:moveTo>
                    <a:cubicBezTo>
                      <a:pt x="34" y="7"/>
                      <a:pt x="26" y="8"/>
                      <a:pt x="26" y="8"/>
                    </a:cubicBezTo>
                    <a:cubicBezTo>
                      <a:pt x="26" y="8"/>
                      <a:pt x="32" y="2"/>
                      <a:pt x="33" y="5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1333"/>
              <p:cNvSpPr>
                <a:spLocks noEditPoints="1"/>
              </p:cNvSpPr>
              <p:nvPr/>
            </p:nvSpPr>
            <p:spPr bwMode="auto">
              <a:xfrm>
                <a:off x="0" y="22225"/>
                <a:ext cx="476250" cy="355600"/>
              </a:xfrm>
              <a:custGeom>
                <a:avLst/>
                <a:gdLst>
                  <a:gd name="T0" fmla="*/ 365494 w 43"/>
                  <a:gd name="T1" fmla="*/ 122238 h 32"/>
                  <a:gd name="T2" fmla="*/ 199360 w 43"/>
                  <a:gd name="T3" fmla="*/ 88900 h 32"/>
                  <a:gd name="T4" fmla="*/ 166134 w 43"/>
                  <a:gd name="T5" fmla="*/ 33338 h 32"/>
                  <a:gd name="T6" fmla="*/ 143983 w 43"/>
                  <a:gd name="T7" fmla="*/ 0 h 32"/>
                  <a:gd name="T8" fmla="*/ 121831 w 43"/>
                  <a:gd name="T9" fmla="*/ 22225 h 32"/>
                  <a:gd name="T10" fmla="*/ 22151 w 43"/>
                  <a:gd name="T11" fmla="*/ 33338 h 32"/>
                  <a:gd name="T12" fmla="*/ 88605 w 43"/>
                  <a:gd name="T13" fmla="*/ 77788 h 32"/>
                  <a:gd name="T14" fmla="*/ 77529 w 43"/>
                  <a:gd name="T15" fmla="*/ 100013 h 32"/>
                  <a:gd name="T16" fmla="*/ 143983 w 43"/>
                  <a:gd name="T17" fmla="*/ 111125 h 32"/>
                  <a:gd name="T18" fmla="*/ 188285 w 43"/>
                  <a:gd name="T19" fmla="*/ 100013 h 32"/>
                  <a:gd name="T20" fmla="*/ 210436 w 43"/>
                  <a:gd name="T21" fmla="*/ 111125 h 32"/>
                  <a:gd name="T22" fmla="*/ 121831 w 43"/>
                  <a:gd name="T23" fmla="*/ 144463 h 32"/>
                  <a:gd name="T24" fmla="*/ 99680 w 43"/>
                  <a:gd name="T25" fmla="*/ 155575 h 32"/>
                  <a:gd name="T26" fmla="*/ 44302 w 43"/>
                  <a:gd name="T27" fmla="*/ 155575 h 32"/>
                  <a:gd name="T28" fmla="*/ 0 w 43"/>
                  <a:gd name="T29" fmla="*/ 166688 h 32"/>
                  <a:gd name="T30" fmla="*/ 33227 w 43"/>
                  <a:gd name="T31" fmla="*/ 200025 h 32"/>
                  <a:gd name="T32" fmla="*/ 11076 w 43"/>
                  <a:gd name="T33" fmla="*/ 244475 h 32"/>
                  <a:gd name="T34" fmla="*/ 55378 w 43"/>
                  <a:gd name="T35" fmla="*/ 233363 h 32"/>
                  <a:gd name="T36" fmla="*/ 44302 w 43"/>
                  <a:gd name="T37" fmla="*/ 288925 h 32"/>
                  <a:gd name="T38" fmla="*/ 0 w 43"/>
                  <a:gd name="T39" fmla="*/ 333375 h 32"/>
                  <a:gd name="T40" fmla="*/ 77529 w 43"/>
                  <a:gd name="T41" fmla="*/ 300038 h 32"/>
                  <a:gd name="T42" fmla="*/ 99680 w 43"/>
                  <a:gd name="T43" fmla="*/ 277813 h 32"/>
                  <a:gd name="T44" fmla="*/ 99680 w 43"/>
                  <a:gd name="T45" fmla="*/ 311150 h 32"/>
                  <a:gd name="T46" fmla="*/ 132907 w 43"/>
                  <a:gd name="T47" fmla="*/ 277813 h 32"/>
                  <a:gd name="T48" fmla="*/ 143983 w 43"/>
                  <a:gd name="T49" fmla="*/ 166688 h 32"/>
                  <a:gd name="T50" fmla="*/ 155058 w 43"/>
                  <a:gd name="T51" fmla="*/ 144463 h 32"/>
                  <a:gd name="T52" fmla="*/ 121831 w 43"/>
                  <a:gd name="T53" fmla="*/ 177800 h 32"/>
                  <a:gd name="T54" fmla="*/ 99680 w 43"/>
                  <a:gd name="T55" fmla="*/ 255588 h 32"/>
                  <a:gd name="T56" fmla="*/ 77529 w 43"/>
                  <a:gd name="T57" fmla="*/ 266700 h 32"/>
                  <a:gd name="T58" fmla="*/ 88605 w 43"/>
                  <a:gd name="T59" fmla="*/ 222250 h 32"/>
                  <a:gd name="T60" fmla="*/ 221512 w 43"/>
                  <a:gd name="T61" fmla="*/ 111125 h 32"/>
                  <a:gd name="T62" fmla="*/ 398721 w 43"/>
                  <a:gd name="T63" fmla="*/ 155575 h 32"/>
                  <a:gd name="T64" fmla="*/ 221512 w 43"/>
                  <a:gd name="T65" fmla="*/ 166688 h 32"/>
                  <a:gd name="T66" fmla="*/ 210436 w 43"/>
                  <a:gd name="T67" fmla="*/ 266700 h 32"/>
                  <a:gd name="T68" fmla="*/ 232587 w 43"/>
                  <a:gd name="T69" fmla="*/ 144463 h 32"/>
                  <a:gd name="T70" fmla="*/ 221512 w 43"/>
                  <a:gd name="T71" fmla="*/ 322263 h 32"/>
                  <a:gd name="T72" fmla="*/ 299041 w 43"/>
                  <a:gd name="T73" fmla="*/ 355600 h 32"/>
                  <a:gd name="T74" fmla="*/ 243663 w 43"/>
                  <a:gd name="T75" fmla="*/ 277813 h 32"/>
                  <a:gd name="T76" fmla="*/ 299041 w 43"/>
                  <a:gd name="T77" fmla="*/ 300038 h 32"/>
                  <a:gd name="T78" fmla="*/ 254738 w 43"/>
                  <a:gd name="T79" fmla="*/ 222250 h 32"/>
                  <a:gd name="T80" fmla="*/ 287965 w 43"/>
                  <a:gd name="T81" fmla="*/ 244475 h 32"/>
                  <a:gd name="T82" fmla="*/ 343343 w 43"/>
                  <a:gd name="T83" fmla="*/ 133350 h 32"/>
                  <a:gd name="T84" fmla="*/ 476250 w 43"/>
                  <a:gd name="T85" fmla="*/ 222250 h 32"/>
                  <a:gd name="T86" fmla="*/ 365494 w 43"/>
                  <a:gd name="T87" fmla="*/ 122238 h 32"/>
                  <a:gd name="T88" fmla="*/ 177209 w 43"/>
                  <a:gd name="T89" fmla="*/ 88900 h 32"/>
                  <a:gd name="T90" fmla="*/ 99680 w 43"/>
                  <a:gd name="T91" fmla="*/ 55563 h 32"/>
                  <a:gd name="T92" fmla="*/ 177209 w 43"/>
                  <a:gd name="T93" fmla="*/ 88900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33" y="11"/>
                    </a:moveTo>
                    <a:cubicBezTo>
                      <a:pt x="28" y="9"/>
                      <a:pt x="21" y="10"/>
                      <a:pt x="18" y="8"/>
                    </a:cubicBezTo>
                    <a:cubicBezTo>
                      <a:pt x="18" y="7"/>
                      <a:pt x="17" y="4"/>
                      <a:pt x="15" y="3"/>
                    </a:cubicBezTo>
                    <a:cubicBezTo>
                      <a:pt x="12" y="2"/>
                      <a:pt x="13" y="0"/>
                      <a:pt x="13" y="0"/>
                    </a:cubicBezTo>
                    <a:cubicBezTo>
                      <a:pt x="13" y="0"/>
                      <a:pt x="10" y="1"/>
                      <a:pt x="11" y="2"/>
                    </a:cubicBezTo>
                    <a:cubicBezTo>
                      <a:pt x="9" y="2"/>
                      <a:pt x="4" y="0"/>
                      <a:pt x="2" y="3"/>
                    </a:cubicBezTo>
                    <a:cubicBezTo>
                      <a:pt x="3" y="2"/>
                      <a:pt x="6" y="3"/>
                      <a:pt x="8" y="7"/>
                    </a:cubicBezTo>
                    <a:cubicBezTo>
                      <a:pt x="7" y="7"/>
                      <a:pt x="6" y="8"/>
                      <a:pt x="7" y="9"/>
                    </a:cubicBezTo>
                    <a:cubicBezTo>
                      <a:pt x="8" y="7"/>
                      <a:pt x="11" y="10"/>
                      <a:pt x="13" y="10"/>
                    </a:cubicBezTo>
                    <a:cubicBezTo>
                      <a:pt x="16" y="11"/>
                      <a:pt x="17" y="9"/>
                      <a:pt x="17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4" y="11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7" y="13"/>
                      <a:pt x="5" y="13"/>
                      <a:pt x="4" y="14"/>
                    </a:cubicBezTo>
                    <a:cubicBezTo>
                      <a:pt x="2" y="14"/>
                      <a:pt x="1" y="17"/>
                      <a:pt x="0" y="15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" y="18"/>
                      <a:pt x="0" y="21"/>
                      <a:pt x="1" y="22"/>
                    </a:cubicBezTo>
                    <a:cubicBezTo>
                      <a:pt x="1" y="21"/>
                      <a:pt x="3" y="21"/>
                      <a:pt x="5" y="21"/>
                    </a:cubicBezTo>
                    <a:cubicBezTo>
                      <a:pt x="4" y="22"/>
                      <a:pt x="3" y="23"/>
                      <a:pt x="4" y="26"/>
                    </a:cubicBezTo>
                    <a:cubicBezTo>
                      <a:pt x="5" y="28"/>
                      <a:pt x="1" y="30"/>
                      <a:pt x="0" y="30"/>
                    </a:cubicBezTo>
                    <a:cubicBezTo>
                      <a:pt x="2" y="31"/>
                      <a:pt x="5" y="30"/>
                      <a:pt x="7" y="27"/>
                    </a:cubicBezTo>
                    <a:cubicBezTo>
                      <a:pt x="9" y="24"/>
                      <a:pt x="9" y="25"/>
                      <a:pt x="9" y="25"/>
                    </a:cubicBezTo>
                    <a:cubicBezTo>
                      <a:pt x="9" y="25"/>
                      <a:pt x="8" y="28"/>
                      <a:pt x="9" y="28"/>
                    </a:cubicBezTo>
                    <a:cubicBezTo>
                      <a:pt x="10" y="27"/>
                      <a:pt x="11" y="26"/>
                      <a:pt x="12" y="25"/>
                    </a:cubicBezTo>
                    <a:cubicBezTo>
                      <a:pt x="14" y="25"/>
                      <a:pt x="16" y="21"/>
                      <a:pt x="13" y="15"/>
                    </a:cubicBezTo>
                    <a:cubicBezTo>
                      <a:pt x="12" y="14"/>
                      <a:pt x="14" y="13"/>
                      <a:pt x="14" y="13"/>
                    </a:cubicBezTo>
                    <a:cubicBezTo>
                      <a:pt x="14" y="13"/>
                      <a:pt x="12" y="14"/>
                      <a:pt x="11" y="16"/>
                    </a:cubicBezTo>
                    <a:cubicBezTo>
                      <a:pt x="10" y="18"/>
                      <a:pt x="10" y="21"/>
                      <a:pt x="9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9" y="22"/>
                      <a:pt x="8" y="20"/>
                    </a:cubicBezTo>
                    <a:cubicBezTo>
                      <a:pt x="8" y="19"/>
                      <a:pt x="12" y="10"/>
                      <a:pt x="20" y="10"/>
                    </a:cubicBezTo>
                    <a:cubicBezTo>
                      <a:pt x="21" y="10"/>
                      <a:pt x="33" y="9"/>
                      <a:pt x="36" y="14"/>
                    </a:cubicBezTo>
                    <a:cubicBezTo>
                      <a:pt x="33" y="11"/>
                      <a:pt x="23" y="10"/>
                      <a:pt x="20" y="15"/>
                    </a:cubicBezTo>
                    <a:cubicBezTo>
                      <a:pt x="17" y="20"/>
                      <a:pt x="19" y="24"/>
                      <a:pt x="19" y="24"/>
                    </a:cubicBezTo>
                    <a:cubicBezTo>
                      <a:pt x="19" y="24"/>
                      <a:pt x="14" y="19"/>
                      <a:pt x="21" y="13"/>
                    </a:cubicBezTo>
                    <a:cubicBezTo>
                      <a:pt x="20" y="13"/>
                      <a:pt x="9" y="23"/>
                      <a:pt x="20" y="29"/>
                    </a:cubicBezTo>
                    <a:cubicBezTo>
                      <a:pt x="23" y="31"/>
                      <a:pt x="26" y="29"/>
                      <a:pt x="27" y="32"/>
                    </a:cubicBezTo>
                    <a:cubicBezTo>
                      <a:pt x="27" y="29"/>
                      <a:pt x="23" y="28"/>
                      <a:pt x="22" y="25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5"/>
                      <a:pt x="22" y="24"/>
                      <a:pt x="23" y="20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6" y="21"/>
                      <a:pt x="19" y="11"/>
                      <a:pt x="31" y="12"/>
                    </a:cubicBezTo>
                    <a:cubicBezTo>
                      <a:pt x="37" y="13"/>
                      <a:pt x="43" y="20"/>
                      <a:pt x="43" y="20"/>
                    </a:cubicBezTo>
                    <a:cubicBezTo>
                      <a:pt x="43" y="20"/>
                      <a:pt x="38" y="13"/>
                      <a:pt x="33" y="11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9" y="7"/>
                      <a:pt x="9" y="5"/>
                    </a:cubicBezTo>
                    <a:cubicBezTo>
                      <a:pt x="10" y="2"/>
                      <a:pt x="16" y="8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1334"/>
              <p:cNvSpPr>
                <a:spLocks/>
              </p:cNvSpPr>
              <p:nvPr/>
            </p:nvSpPr>
            <p:spPr bwMode="auto">
              <a:xfrm>
                <a:off x="298450" y="177800"/>
                <a:ext cx="366713" cy="222250"/>
              </a:xfrm>
              <a:custGeom>
                <a:avLst/>
                <a:gdLst>
                  <a:gd name="T0" fmla="*/ 366713 w 33"/>
                  <a:gd name="T1" fmla="*/ 122238 h 20"/>
                  <a:gd name="T2" fmla="*/ 366713 w 33"/>
                  <a:gd name="T3" fmla="*/ 133350 h 20"/>
                  <a:gd name="T4" fmla="*/ 255588 w 33"/>
                  <a:gd name="T5" fmla="*/ 122238 h 20"/>
                  <a:gd name="T6" fmla="*/ 200025 w 33"/>
                  <a:gd name="T7" fmla="*/ 166688 h 20"/>
                  <a:gd name="T8" fmla="*/ 244475 w 33"/>
                  <a:gd name="T9" fmla="*/ 122238 h 20"/>
                  <a:gd name="T10" fmla="*/ 255588 w 33"/>
                  <a:gd name="T11" fmla="*/ 111125 h 20"/>
                  <a:gd name="T12" fmla="*/ 133350 w 33"/>
                  <a:gd name="T13" fmla="*/ 144463 h 20"/>
                  <a:gd name="T14" fmla="*/ 111125 w 33"/>
                  <a:gd name="T15" fmla="*/ 177800 h 20"/>
                  <a:gd name="T16" fmla="*/ 66675 w 33"/>
                  <a:gd name="T17" fmla="*/ 222250 h 20"/>
                  <a:gd name="T18" fmla="*/ 122238 w 33"/>
                  <a:gd name="T19" fmla="*/ 144463 h 20"/>
                  <a:gd name="T20" fmla="*/ 88900 w 33"/>
                  <a:gd name="T21" fmla="*/ 144463 h 20"/>
                  <a:gd name="T22" fmla="*/ 0 w 33"/>
                  <a:gd name="T23" fmla="*/ 144463 h 20"/>
                  <a:gd name="T24" fmla="*/ 88900 w 33"/>
                  <a:gd name="T25" fmla="*/ 133350 h 20"/>
                  <a:gd name="T26" fmla="*/ 111125 w 33"/>
                  <a:gd name="T27" fmla="*/ 144463 h 20"/>
                  <a:gd name="T28" fmla="*/ 66675 w 33"/>
                  <a:gd name="T29" fmla="*/ 66675 h 20"/>
                  <a:gd name="T30" fmla="*/ 111125 w 33"/>
                  <a:gd name="T31" fmla="*/ 100013 h 20"/>
                  <a:gd name="T32" fmla="*/ 133350 w 33"/>
                  <a:gd name="T33" fmla="*/ 144463 h 20"/>
                  <a:gd name="T34" fmla="*/ 244475 w 33"/>
                  <a:gd name="T35" fmla="*/ 111125 h 20"/>
                  <a:gd name="T36" fmla="*/ 222250 w 33"/>
                  <a:gd name="T37" fmla="*/ 100013 h 20"/>
                  <a:gd name="T38" fmla="*/ 177800 w 33"/>
                  <a:gd name="T39" fmla="*/ 77788 h 20"/>
                  <a:gd name="T40" fmla="*/ 166688 w 33"/>
                  <a:gd name="T41" fmla="*/ 33338 h 20"/>
                  <a:gd name="T42" fmla="*/ 211138 w 33"/>
                  <a:gd name="T43" fmla="*/ 55563 h 20"/>
                  <a:gd name="T44" fmla="*/ 255588 w 33"/>
                  <a:gd name="T45" fmla="*/ 100013 h 20"/>
                  <a:gd name="T46" fmla="*/ 311150 w 33"/>
                  <a:gd name="T47" fmla="*/ 100013 h 20"/>
                  <a:gd name="T48" fmla="*/ 277813 w 33"/>
                  <a:gd name="T49" fmla="*/ 44450 h 20"/>
                  <a:gd name="T50" fmla="*/ 288925 w 33"/>
                  <a:gd name="T51" fmla="*/ 0 h 20"/>
                  <a:gd name="T52" fmla="*/ 311150 w 33"/>
                  <a:gd name="T53" fmla="*/ 44450 h 20"/>
                  <a:gd name="T54" fmla="*/ 322263 w 33"/>
                  <a:gd name="T55" fmla="*/ 100013 h 20"/>
                  <a:gd name="T56" fmla="*/ 366713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33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28" y="7"/>
                      <a:pt x="23" y="11"/>
                    </a:cubicBezTo>
                    <a:cubicBezTo>
                      <a:pt x="23" y="12"/>
                      <a:pt x="23" y="15"/>
                      <a:pt x="18" y="15"/>
                    </a:cubicBezTo>
                    <a:cubicBezTo>
                      <a:pt x="19" y="15"/>
                      <a:pt x="19" y="12"/>
                      <a:pt x="22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4" y="15"/>
                      <a:pt x="12" y="13"/>
                    </a:cubicBezTo>
                    <a:cubicBezTo>
                      <a:pt x="11" y="14"/>
                      <a:pt x="11" y="15"/>
                      <a:pt x="10" y="16"/>
                    </a:cubicBezTo>
                    <a:cubicBezTo>
                      <a:pt x="8" y="17"/>
                      <a:pt x="6" y="18"/>
                      <a:pt x="6" y="20"/>
                    </a:cubicBezTo>
                    <a:cubicBezTo>
                      <a:pt x="5" y="19"/>
                      <a:pt x="5" y="14"/>
                      <a:pt x="11" y="13"/>
                    </a:cubicBezTo>
                    <a:cubicBezTo>
                      <a:pt x="10" y="13"/>
                      <a:pt x="8" y="13"/>
                      <a:pt x="8" y="13"/>
                    </a:cubicBezTo>
                    <a:cubicBezTo>
                      <a:pt x="8" y="13"/>
                      <a:pt x="4" y="16"/>
                      <a:pt x="0" y="13"/>
                    </a:cubicBezTo>
                    <a:cubicBezTo>
                      <a:pt x="1" y="12"/>
                      <a:pt x="4" y="9"/>
                      <a:pt x="8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5" y="11"/>
                      <a:pt x="6" y="6"/>
                    </a:cubicBezTo>
                    <a:cubicBezTo>
                      <a:pt x="7" y="7"/>
                      <a:pt x="10" y="7"/>
                      <a:pt x="10" y="9"/>
                    </a:cubicBezTo>
                    <a:cubicBezTo>
                      <a:pt x="11" y="11"/>
                      <a:pt x="10" y="12"/>
                      <a:pt x="12" y="13"/>
                    </a:cubicBezTo>
                    <a:cubicBezTo>
                      <a:pt x="14" y="14"/>
                      <a:pt x="22" y="10"/>
                      <a:pt x="22" y="10"/>
                    </a:cubicBezTo>
                    <a:cubicBezTo>
                      <a:pt x="22" y="10"/>
                      <a:pt x="21" y="9"/>
                      <a:pt x="20" y="9"/>
                    </a:cubicBezTo>
                    <a:cubicBezTo>
                      <a:pt x="19" y="9"/>
                      <a:pt x="17" y="8"/>
                      <a:pt x="16" y="7"/>
                    </a:cubicBezTo>
                    <a:cubicBezTo>
                      <a:pt x="14" y="5"/>
                      <a:pt x="15" y="3"/>
                      <a:pt x="15" y="3"/>
                    </a:cubicBezTo>
                    <a:cubicBezTo>
                      <a:pt x="15" y="3"/>
                      <a:pt x="16" y="3"/>
                      <a:pt x="19" y="5"/>
                    </a:cubicBezTo>
                    <a:cubicBezTo>
                      <a:pt x="22" y="7"/>
                      <a:pt x="19" y="8"/>
                      <a:pt x="23" y="9"/>
                    </a:cubicBezTo>
                    <a:cubicBezTo>
                      <a:pt x="25" y="9"/>
                      <a:pt x="28" y="8"/>
                      <a:pt x="28" y="9"/>
                    </a:cubicBezTo>
                    <a:cubicBezTo>
                      <a:pt x="27" y="8"/>
                      <a:pt x="24" y="6"/>
                      <a:pt x="25" y="4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9" y="2"/>
                      <a:pt x="28" y="4"/>
                    </a:cubicBezTo>
                    <a:cubicBezTo>
                      <a:pt x="28" y="6"/>
                      <a:pt x="28" y="8"/>
                      <a:pt x="29" y="9"/>
                    </a:cubicBezTo>
                    <a:cubicBezTo>
                      <a:pt x="31" y="10"/>
                      <a:pt x="33" y="11"/>
                      <a:pt x="33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1335"/>
              <p:cNvSpPr>
                <a:spLocks/>
              </p:cNvSpPr>
              <p:nvPr/>
            </p:nvSpPr>
            <p:spPr bwMode="auto">
              <a:xfrm>
                <a:off x="720725" y="177800"/>
                <a:ext cx="365125" cy="222250"/>
              </a:xfrm>
              <a:custGeom>
                <a:avLst/>
                <a:gdLst>
                  <a:gd name="T0" fmla="*/ 0 w 33"/>
                  <a:gd name="T1" fmla="*/ 122238 h 20"/>
                  <a:gd name="T2" fmla="*/ 0 w 33"/>
                  <a:gd name="T3" fmla="*/ 133350 h 20"/>
                  <a:gd name="T4" fmla="*/ 121708 w 33"/>
                  <a:gd name="T5" fmla="*/ 122238 h 20"/>
                  <a:gd name="T6" fmla="*/ 165966 w 33"/>
                  <a:gd name="T7" fmla="*/ 166688 h 20"/>
                  <a:gd name="T8" fmla="*/ 121708 w 33"/>
                  <a:gd name="T9" fmla="*/ 122238 h 20"/>
                  <a:gd name="T10" fmla="*/ 110644 w 33"/>
                  <a:gd name="T11" fmla="*/ 111125 h 20"/>
                  <a:gd name="T12" fmla="*/ 243417 w 33"/>
                  <a:gd name="T13" fmla="*/ 144463 h 20"/>
                  <a:gd name="T14" fmla="*/ 265545 w 33"/>
                  <a:gd name="T15" fmla="*/ 177800 h 20"/>
                  <a:gd name="T16" fmla="*/ 298739 w 33"/>
                  <a:gd name="T17" fmla="*/ 222250 h 20"/>
                  <a:gd name="T18" fmla="*/ 243417 w 33"/>
                  <a:gd name="T19" fmla="*/ 144463 h 20"/>
                  <a:gd name="T20" fmla="*/ 287674 w 33"/>
                  <a:gd name="T21" fmla="*/ 144463 h 20"/>
                  <a:gd name="T22" fmla="*/ 365125 w 33"/>
                  <a:gd name="T23" fmla="*/ 144463 h 20"/>
                  <a:gd name="T24" fmla="*/ 287674 w 33"/>
                  <a:gd name="T25" fmla="*/ 133350 h 20"/>
                  <a:gd name="T26" fmla="*/ 254481 w 33"/>
                  <a:gd name="T27" fmla="*/ 144463 h 20"/>
                  <a:gd name="T28" fmla="*/ 298739 w 33"/>
                  <a:gd name="T29" fmla="*/ 66675 h 20"/>
                  <a:gd name="T30" fmla="*/ 254481 w 33"/>
                  <a:gd name="T31" fmla="*/ 100013 h 20"/>
                  <a:gd name="T32" fmla="*/ 232352 w 33"/>
                  <a:gd name="T33" fmla="*/ 144463 h 20"/>
                  <a:gd name="T34" fmla="*/ 121708 w 33"/>
                  <a:gd name="T35" fmla="*/ 111125 h 20"/>
                  <a:gd name="T36" fmla="*/ 143837 w 33"/>
                  <a:gd name="T37" fmla="*/ 100013 h 20"/>
                  <a:gd name="T38" fmla="*/ 199159 w 33"/>
                  <a:gd name="T39" fmla="*/ 77788 h 20"/>
                  <a:gd name="T40" fmla="*/ 210223 w 33"/>
                  <a:gd name="T41" fmla="*/ 33338 h 20"/>
                  <a:gd name="T42" fmla="*/ 154902 w 33"/>
                  <a:gd name="T43" fmla="*/ 55563 h 20"/>
                  <a:gd name="T44" fmla="*/ 121708 w 33"/>
                  <a:gd name="T45" fmla="*/ 100013 h 20"/>
                  <a:gd name="T46" fmla="*/ 55322 w 33"/>
                  <a:gd name="T47" fmla="*/ 100013 h 20"/>
                  <a:gd name="T48" fmla="*/ 99580 w 33"/>
                  <a:gd name="T49" fmla="*/ 44450 h 20"/>
                  <a:gd name="T50" fmla="*/ 88515 w 33"/>
                  <a:gd name="T51" fmla="*/ 0 h 20"/>
                  <a:gd name="T52" fmla="*/ 55322 w 33"/>
                  <a:gd name="T53" fmla="*/ 44450 h 20"/>
                  <a:gd name="T54" fmla="*/ 44258 w 33"/>
                  <a:gd name="T55" fmla="*/ 100013 h 20"/>
                  <a:gd name="T56" fmla="*/ 0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5" y="7"/>
                      <a:pt x="11" y="11"/>
                    </a:cubicBezTo>
                    <a:cubicBezTo>
                      <a:pt x="10" y="12"/>
                      <a:pt x="10" y="15"/>
                      <a:pt x="15" y="15"/>
                    </a:cubicBezTo>
                    <a:cubicBezTo>
                      <a:pt x="15" y="15"/>
                      <a:pt x="15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20" y="15"/>
                      <a:pt x="22" y="13"/>
                    </a:cubicBezTo>
                    <a:cubicBezTo>
                      <a:pt x="22" y="14"/>
                      <a:pt x="22" y="15"/>
                      <a:pt x="24" y="16"/>
                    </a:cubicBezTo>
                    <a:cubicBezTo>
                      <a:pt x="25" y="17"/>
                      <a:pt x="27" y="18"/>
                      <a:pt x="27" y="20"/>
                    </a:cubicBezTo>
                    <a:cubicBezTo>
                      <a:pt x="28" y="19"/>
                      <a:pt x="29" y="14"/>
                      <a:pt x="22" y="13"/>
                    </a:cubicBezTo>
                    <a:cubicBezTo>
                      <a:pt x="23" y="13"/>
                      <a:pt x="26" y="13"/>
                      <a:pt x="26" y="13"/>
                    </a:cubicBezTo>
                    <a:cubicBezTo>
                      <a:pt x="26" y="13"/>
                      <a:pt x="29" y="16"/>
                      <a:pt x="33" y="13"/>
                    </a:cubicBezTo>
                    <a:cubicBezTo>
                      <a:pt x="32" y="12"/>
                      <a:pt x="29" y="9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8" y="11"/>
                      <a:pt x="27" y="6"/>
                    </a:cubicBezTo>
                    <a:cubicBezTo>
                      <a:pt x="26" y="7"/>
                      <a:pt x="23" y="7"/>
                      <a:pt x="23" y="9"/>
                    </a:cubicBezTo>
                    <a:cubicBezTo>
                      <a:pt x="22" y="11"/>
                      <a:pt x="23" y="12"/>
                      <a:pt x="21" y="13"/>
                    </a:cubicBezTo>
                    <a:cubicBezTo>
                      <a:pt x="19" y="14"/>
                      <a:pt x="11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9"/>
                      <a:pt x="16" y="8"/>
                      <a:pt x="18" y="7"/>
                    </a:cubicBezTo>
                    <a:cubicBezTo>
                      <a:pt x="19" y="5"/>
                      <a:pt x="19" y="3"/>
                      <a:pt x="19" y="3"/>
                    </a:cubicBezTo>
                    <a:cubicBezTo>
                      <a:pt x="19" y="3"/>
                      <a:pt x="17" y="3"/>
                      <a:pt x="14" y="5"/>
                    </a:cubicBezTo>
                    <a:cubicBezTo>
                      <a:pt x="12" y="7"/>
                      <a:pt x="14" y="8"/>
                      <a:pt x="11" y="9"/>
                    </a:cubicBezTo>
                    <a:cubicBezTo>
                      <a:pt x="8" y="9"/>
                      <a:pt x="6" y="8"/>
                      <a:pt x="5" y="9"/>
                    </a:cubicBezTo>
                    <a:cubicBezTo>
                      <a:pt x="6" y="8"/>
                      <a:pt x="9" y="6"/>
                      <a:pt x="9" y="4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7" y="0"/>
                      <a:pt x="5" y="2"/>
                      <a:pt x="5" y="4"/>
                    </a:cubicBezTo>
                    <a:cubicBezTo>
                      <a:pt x="5" y="6"/>
                      <a:pt x="5" y="8"/>
                      <a:pt x="4" y="9"/>
                    </a:cubicBezTo>
                    <a:cubicBezTo>
                      <a:pt x="2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1336"/>
              <p:cNvSpPr>
                <a:spLocks noEditPoints="1"/>
              </p:cNvSpPr>
              <p:nvPr/>
            </p:nvSpPr>
            <p:spPr bwMode="auto">
              <a:xfrm>
                <a:off x="565150" y="0"/>
                <a:ext cx="242888" cy="255588"/>
              </a:xfrm>
              <a:custGeom>
                <a:avLst/>
                <a:gdLst>
                  <a:gd name="T0" fmla="*/ 143525 w 22"/>
                  <a:gd name="T1" fmla="*/ 144463 h 23"/>
                  <a:gd name="T2" fmla="*/ 187686 w 22"/>
                  <a:gd name="T3" fmla="*/ 188913 h 23"/>
                  <a:gd name="T4" fmla="*/ 187686 w 22"/>
                  <a:gd name="T5" fmla="*/ 166688 h 23"/>
                  <a:gd name="T6" fmla="*/ 209767 w 22"/>
                  <a:gd name="T7" fmla="*/ 155575 h 23"/>
                  <a:gd name="T8" fmla="*/ 242888 w 22"/>
                  <a:gd name="T9" fmla="*/ 166688 h 23"/>
                  <a:gd name="T10" fmla="*/ 198727 w 22"/>
                  <a:gd name="T11" fmla="*/ 122238 h 23"/>
                  <a:gd name="T12" fmla="*/ 198727 w 22"/>
                  <a:gd name="T13" fmla="*/ 111125 h 23"/>
                  <a:gd name="T14" fmla="*/ 143525 w 22"/>
                  <a:gd name="T15" fmla="*/ 122238 h 23"/>
                  <a:gd name="T16" fmla="*/ 143525 w 22"/>
                  <a:gd name="T17" fmla="*/ 33338 h 23"/>
                  <a:gd name="T18" fmla="*/ 132484 w 22"/>
                  <a:gd name="T19" fmla="*/ 55563 h 23"/>
                  <a:gd name="T20" fmla="*/ 66242 w 22"/>
                  <a:gd name="T21" fmla="*/ 0 h 23"/>
                  <a:gd name="T22" fmla="*/ 77283 w 22"/>
                  <a:gd name="T23" fmla="*/ 33338 h 23"/>
                  <a:gd name="T24" fmla="*/ 88323 w 22"/>
                  <a:gd name="T25" fmla="*/ 66675 h 23"/>
                  <a:gd name="T26" fmla="*/ 66242 w 22"/>
                  <a:gd name="T27" fmla="*/ 66675 h 23"/>
                  <a:gd name="T28" fmla="*/ 99363 w 22"/>
                  <a:gd name="T29" fmla="*/ 100013 h 23"/>
                  <a:gd name="T30" fmla="*/ 132484 w 22"/>
                  <a:gd name="T31" fmla="*/ 144463 h 23"/>
                  <a:gd name="T32" fmla="*/ 99363 w 22"/>
                  <a:gd name="T33" fmla="*/ 122238 h 23"/>
                  <a:gd name="T34" fmla="*/ 66242 w 22"/>
                  <a:gd name="T35" fmla="*/ 100013 h 23"/>
                  <a:gd name="T36" fmla="*/ 77283 w 22"/>
                  <a:gd name="T37" fmla="*/ 111125 h 23"/>
                  <a:gd name="T38" fmla="*/ 0 w 22"/>
                  <a:gd name="T39" fmla="*/ 133350 h 23"/>
                  <a:gd name="T40" fmla="*/ 55202 w 22"/>
                  <a:gd name="T41" fmla="*/ 155575 h 23"/>
                  <a:gd name="T42" fmla="*/ 55202 w 22"/>
                  <a:gd name="T43" fmla="*/ 188913 h 23"/>
                  <a:gd name="T44" fmla="*/ 77283 w 22"/>
                  <a:gd name="T45" fmla="*/ 177800 h 23"/>
                  <a:gd name="T46" fmla="*/ 110404 w 22"/>
                  <a:gd name="T47" fmla="*/ 144463 h 23"/>
                  <a:gd name="T48" fmla="*/ 132484 w 22"/>
                  <a:gd name="T49" fmla="*/ 144463 h 23"/>
                  <a:gd name="T50" fmla="*/ 110404 w 22"/>
                  <a:gd name="T51" fmla="*/ 200025 h 23"/>
                  <a:gd name="T52" fmla="*/ 143525 w 22"/>
                  <a:gd name="T53" fmla="*/ 255588 h 23"/>
                  <a:gd name="T54" fmla="*/ 143525 w 22"/>
                  <a:gd name="T55" fmla="*/ 144463 h 23"/>
                  <a:gd name="T56" fmla="*/ 110404 w 22"/>
                  <a:gd name="T57" fmla="*/ 55563 h 23"/>
                  <a:gd name="T58" fmla="*/ 132484 w 22"/>
                  <a:gd name="T59" fmla="*/ 122238 h 23"/>
                  <a:gd name="T60" fmla="*/ 110404 w 22"/>
                  <a:gd name="T61" fmla="*/ 55563 h 23"/>
                  <a:gd name="T62" fmla="*/ 143525 w 22"/>
                  <a:gd name="T63" fmla="*/ 133350 h 23"/>
                  <a:gd name="T64" fmla="*/ 209767 w 22"/>
                  <a:gd name="T65" fmla="*/ 144463 h 23"/>
                  <a:gd name="T66" fmla="*/ 143525 w 22"/>
                  <a:gd name="T67" fmla="*/ 133350 h 23"/>
                  <a:gd name="T68" fmla="*/ 99363 w 22"/>
                  <a:gd name="T69" fmla="*/ 144463 h 23"/>
                  <a:gd name="T70" fmla="*/ 33121 w 22"/>
                  <a:gd name="T71" fmla="*/ 122238 h 23"/>
                  <a:gd name="T72" fmla="*/ 99363 w 22"/>
                  <a:gd name="T73" fmla="*/ 144463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13" y="13"/>
                    </a:moveTo>
                    <a:cubicBezTo>
                      <a:pt x="12" y="16"/>
                      <a:pt x="17" y="16"/>
                      <a:pt x="17" y="17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0" y="14"/>
                      <a:pt x="21" y="14"/>
                      <a:pt x="22" y="15"/>
                    </a:cubicBezTo>
                    <a:cubicBezTo>
                      <a:pt x="22" y="12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6" y="8"/>
                      <a:pt x="13" y="11"/>
                    </a:cubicBezTo>
                    <a:cubicBezTo>
                      <a:pt x="15" y="8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5"/>
                    </a:cubicBezTo>
                    <a:cubicBezTo>
                      <a:pt x="12" y="2"/>
                      <a:pt x="7" y="0"/>
                      <a:pt x="6" y="0"/>
                    </a:cubicBezTo>
                    <a:cubicBezTo>
                      <a:pt x="7" y="0"/>
                      <a:pt x="7" y="2"/>
                      <a:pt x="7" y="3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1" y="10"/>
                      <a:pt x="10" y="12"/>
                      <a:pt x="12" y="13"/>
                    </a:cubicBezTo>
                    <a:cubicBezTo>
                      <a:pt x="11" y="13"/>
                      <a:pt x="9" y="13"/>
                      <a:pt x="9" y="11"/>
                    </a:cubicBezTo>
                    <a:cubicBezTo>
                      <a:pt x="8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4" y="8"/>
                      <a:pt x="0" y="11"/>
                      <a:pt x="0" y="12"/>
                    </a:cubicBezTo>
                    <a:cubicBezTo>
                      <a:pt x="1" y="11"/>
                      <a:pt x="3" y="14"/>
                      <a:pt x="5" y="14"/>
                    </a:cubicBezTo>
                    <a:cubicBezTo>
                      <a:pt x="4" y="15"/>
                      <a:pt x="4" y="16"/>
                      <a:pt x="5" y="17"/>
                    </a:cubicBezTo>
                    <a:cubicBezTo>
                      <a:pt x="5" y="15"/>
                      <a:pt x="6" y="15"/>
                      <a:pt x="7" y="16"/>
                    </a:cubicBezTo>
                    <a:cubicBezTo>
                      <a:pt x="9" y="16"/>
                      <a:pt x="10" y="14"/>
                      <a:pt x="10" y="13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2" y="13"/>
                      <a:pt x="10" y="15"/>
                      <a:pt x="10" y="18"/>
                    </a:cubicBezTo>
                    <a:cubicBezTo>
                      <a:pt x="9" y="22"/>
                      <a:pt x="13" y="23"/>
                      <a:pt x="13" y="23"/>
                    </a:cubicBezTo>
                    <a:cubicBezTo>
                      <a:pt x="7" y="20"/>
                      <a:pt x="12" y="14"/>
                      <a:pt x="13" y="13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2" y="7"/>
                      <a:pt x="12" y="11"/>
                    </a:cubicBezTo>
                    <a:cubicBezTo>
                      <a:pt x="12" y="11"/>
                      <a:pt x="9" y="5"/>
                      <a:pt x="10" y="5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8" y="11"/>
                      <a:pt x="19" y="13"/>
                    </a:cubicBezTo>
                    <a:cubicBezTo>
                      <a:pt x="19" y="14"/>
                      <a:pt x="13" y="12"/>
                      <a:pt x="13" y="12"/>
                    </a:cubicBezTo>
                    <a:close/>
                    <a:moveTo>
                      <a:pt x="9" y="13"/>
                    </a:moveTo>
                    <a:cubicBezTo>
                      <a:pt x="9" y="13"/>
                      <a:pt x="3" y="13"/>
                      <a:pt x="3" y="11"/>
                    </a:cubicBezTo>
                    <a:cubicBezTo>
                      <a:pt x="4" y="1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60" name="组合 2"/>
          <p:cNvGrpSpPr>
            <a:grpSpLocks/>
          </p:cNvGrpSpPr>
          <p:nvPr/>
        </p:nvGrpSpPr>
        <p:grpSpPr bwMode="auto">
          <a:xfrm>
            <a:off x="5134393" y="1066427"/>
            <a:ext cx="2543000" cy="830997"/>
            <a:chOff x="-371054" y="167792"/>
            <a:chExt cx="2542976" cy="830450"/>
          </a:xfrm>
        </p:grpSpPr>
        <p:sp>
          <p:nvSpPr>
            <p:cNvPr id="5154" name="文本框 647"/>
            <p:cNvSpPr txBox="1">
              <a:spLocks noChangeArrowheads="1"/>
            </p:cNvSpPr>
            <p:nvPr/>
          </p:nvSpPr>
          <p:spPr bwMode="auto">
            <a:xfrm>
              <a:off x="-371054" y="167792"/>
              <a:ext cx="492438" cy="8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1" name="文本框 656"/>
            <p:cNvSpPr txBox="1">
              <a:spLocks noChangeArrowheads="1"/>
            </p:cNvSpPr>
            <p:nvPr/>
          </p:nvSpPr>
          <p:spPr bwMode="auto">
            <a:xfrm>
              <a:off x="367406" y="352335"/>
              <a:ext cx="1804516" cy="46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70" name="组合 3"/>
          <p:cNvGrpSpPr>
            <a:grpSpLocks/>
          </p:cNvGrpSpPr>
          <p:nvPr/>
        </p:nvGrpSpPr>
        <p:grpSpPr bwMode="auto">
          <a:xfrm>
            <a:off x="5186780" y="2404243"/>
            <a:ext cx="4730978" cy="830997"/>
            <a:chOff x="-318667" y="243495"/>
            <a:chExt cx="4730932" cy="830451"/>
          </a:xfrm>
        </p:grpSpPr>
        <p:sp>
          <p:nvSpPr>
            <p:cNvPr id="5145" name="文本框 648"/>
            <p:cNvSpPr txBox="1">
              <a:spLocks noChangeArrowheads="1"/>
            </p:cNvSpPr>
            <p:nvPr/>
          </p:nvSpPr>
          <p:spPr bwMode="auto">
            <a:xfrm>
              <a:off x="-318667" y="243495"/>
              <a:ext cx="492438" cy="83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2" name="文本框 674"/>
            <p:cNvSpPr txBox="1">
              <a:spLocks noChangeArrowheads="1"/>
            </p:cNvSpPr>
            <p:nvPr/>
          </p:nvSpPr>
          <p:spPr bwMode="auto">
            <a:xfrm>
              <a:off x="467312" y="397150"/>
              <a:ext cx="3944953" cy="46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Feminist Translation Theory</a:t>
              </a:r>
              <a:endPara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36" name="文本框 649"/>
          <p:cNvSpPr txBox="1">
            <a:spLocks noChangeArrowheads="1"/>
          </p:cNvSpPr>
          <p:nvPr/>
        </p:nvSpPr>
        <p:spPr bwMode="auto">
          <a:xfrm>
            <a:off x="5162402" y="3740338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文本框 650"/>
          <p:cNvSpPr txBox="1">
            <a:spLocks noChangeArrowheads="1"/>
          </p:cNvSpPr>
          <p:nvPr/>
        </p:nvSpPr>
        <p:spPr bwMode="auto">
          <a:xfrm>
            <a:off x="5220707" y="5022099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674">
            <a:extLst>
              <a:ext uri="{FF2B5EF4-FFF2-40B4-BE49-F238E27FC236}">
                <a16:creationId xmlns:a16="http://schemas.microsoft.com/office/drawing/2014/main" id="{739741A1-9FE8-CF45-B28F-6CAF884C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860" y="3893984"/>
            <a:ext cx="5894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Feminist Translation Theory</a:t>
            </a:r>
          </a:p>
        </p:txBody>
      </p:sp>
      <p:sp>
        <p:nvSpPr>
          <p:cNvPr id="57" name="文本框 674">
            <a:extLst>
              <a:ext uri="{FF2B5EF4-FFF2-40B4-BE49-F238E27FC236}">
                <a16:creationId xmlns:a16="http://schemas.microsoft.com/office/drawing/2014/main" id="{1BFB299C-C77B-C84E-B1E8-6A04DC266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767" y="5194270"/>
            <a:ext cx="1705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eaLnBrk="1" hangingPunct="1"/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27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2" b="35516"/>
          <a:stretch>
            <a:fillRect/>
          </a:stretch>
        </p:blipFill>
        <p:spPr bwMode="auto">
          <a:xfrm rot="-2949285">
            <a:off x="2712244" y="2696369"/>
            <a:ext cx="32861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68"/>
          <a:stretch>
            <a:fillRect/>
          </a:stretch>
        </p:blipFill>
        <p:spPr bwMode="auto">
          <a:xfrm rot="2831111" flipH="1">
            <a:off x="2805906" y="570707"/>
            <a:ext cx="62023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3"/>
          <p:cNvGrpSpPr>
            <a:grpSpLocks/>
          </p:cNvGrpSpPr>
          <p:nvPr/>
        </p:nvGrpSpPr>
        <p:grpSpPr bwMode="auto">
          <a:xfrm>
            <a:off x="3740150" y="1044575"/>
            <a:ext cx="4711700" cy="4711700"/>
            <a:chOff x="0" y="0"/>
            <a:chExt cx="3096472" cy="3096470"/>
          </a:xfrm>
        </p:grpSpPr>
        <p:sp>
          <p:nvSpPr>
            <p:cNvPr id="6157" name="椭圆 4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6158" name="椭圆 5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6151" name="组合 8"/>
          <p:cNvGrpSpPr>
            <a:grpSpLocks/>
          </p:cNvGrpSpPr>
          <p:nvPr/>
        </p:nvGrpSpPr>
        <p:grpSpPr bwMode="auto">
          <a:xfrm flipV="1">
            <a:off x="5445125" y="3844925"/>
            <a:ext cx="1352550" cy="387350"/>
            <a:chOff x="0" y="0"/>
            <a:chExt cx="1395412" cy="400050"/>
          </a:xfrm>
        </p:grpSpPr>
        <p:sp>
          <p:nvSpPr>
            <p:cNvPr id="615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Freeform 1334"/>
            <p:cNvSpPr>
              <a:spLocks/>
            </p:cNvSpPr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Freeform 1335"/>
            <p:cNvSpPr>
              <a:spLocks/>
            </p:cNvSpPr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656">
            <a:extLst>
              <a:ext uri="{FF2B5EF4-FFF2-40B4-BE49-F238E27FC236}">
                <a16:creationId xmlns:a16="http://schemas.microsoft.com/office/drawing/2014/main" id="{518B7D81-3AEA-A648-B634-E00719478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765" y="3049336"/>
            <a:ext cx="2433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73"/>
          <p:cNvGrpSpPr>
            <a:grpSpLocks/>
          </p:cNvGrpSpPr>
          <p:nvPr/>
        </p:nvGrpSpPr>
        <p:grpSpPr bwMode="auto">
          <a:xfrm>
            <a:off x="276225" y="2087563"/>
            <a:ext cx="9278938" cy="3840162"/>
            <a:chOff x="0" y="0"/>
            <a:chExt cx="9278367" cy="3839317"/>
          </a:xfrm>
        </p:grpSpPr>
        <p:grpSp>
          <p:nvGrpSpPr>
            <p:cNvPr id="7184" name="组合 356"/>
            <p:cNvGrpSpPr>
              <a:grpSpLocks noChangeAspect="1"/>
            </p:cNvGrpSpPr>
            <p:nvPr/>
          </p:nvGrpSpPr>
          <p:grpSpPr bwMode="auto">
            <a:xfrm>
              <a:off x="0" y="637187"/>
              <a:ext cx="3174582" cy="2431230"/>
              <a:chOff x="0" y="0"/>
              <a:chExt cx="6829621" cy="5230414"/>
            </a:xfrm>
          </p:grpSpPr>
          <p:pic>
            <p:nvPicPr>
              <p:cNvPr id="7190" name="图片 35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3973013" flipH="1">
                <a:off x="4248830" y="1541997"/>
                <a:ext cx="2775454" cy="23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图片 3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图片 35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5" name="组合 355"/>
            <p:cNvGrpSpPr>
              <a:grpSpLocks/>
            </p:cNvGrpSpPr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7188" name="任意多边形 48"/>
              <p:cNvSpPr>
                <a:spLocks/>
              </p:cNvSpPr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pic>
            <p:nvPicPr>
              <p:cNvPr id="7189" name="组合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86" name="图片 3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64"/>
            <a:stretch>
              <a:fillRect/>
            </a:stretch>
          </p:blipFill>
          <p:spPr bwMode="auto">
            <a:xfrm rot="19170724" flipH="1">
              <a:off x="254545" y="1969222"/>
              <a:ext cx="2206287" cy="177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4" name="矩形 370"/>
          <p:cNvSpPr>
            <a:spLocks noChangeArrowheads="1"/>
          </p:cNvSpPr>
          <p:nvPr/>
        </p:nvSpPr>
        <p:spPr bwMode="auto">
          <a:xfrm>
            <a:off x="3373959" y="3573363"/>
            <a:ext cx="5220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1970s: 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wave of feminism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2" name="Group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组合 374"/>
          <p:cNvGrpSpPr>
            <a:grpSpLocks/>
          </p:cNvGrpSpPr>
          <p:nvPr/>
        </p:nvGrpSpPr>
        <p:grpSpPr bwMode="auto">
          <a:xfrm>
            <a:off x="8153400" y="2354263"/>
            <a:ext cx="3525838" cy="3378200"/>
            <a:chOff x="0" y="0"/>
            <a:chExt cx="3525739" cy="3377657"/>
          </a:xfrm>
        </p:grpSpPr>
        <p:pic>
          <p:nvPicPr>
            <p:cNvPr id="7178" name="图片 3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20"/>
            <a:stretch>
              <a:fillRect/>
            </a:stretch>
          </p:blipFill>
          <p:spPr bwMode="auto">
            <a:xfrm rot="3181340" flipH="1">
              <a:off x="773635" y="625555"/>
              <a:ext cx="3377657" cy="212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组合 1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5914" y="-1019075"/>
              <a:ext cx="4632830" cy="520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4757119" y="2500444"/>
            <a:ext cx="4103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Feminism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177" name="直接连接符 372"/>
          <p:cNvCxnSpPr>
            <a:cxnSpLocks noChangeShapeType="1"/>
          </p:cNvCxnSpPr>
          <p:nvPr/>
        </p:nvCxnSpPr>
        <p:spPr bwMode="auto">
          <a:xfrm>
            <a:off x="3586163" y="3101991"/>
            <a:ext cx="3905250" cy="95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656">
            <a:extLst>
              <a:ext uri="{FF2B5EF4-FFF2-40B4-BE49-F238E27FC236}">
                <a16:creationId xmlns:a16="http://schemas.microsoft.com/office/drawing/2014/main" id="{51DED19E-28D8-E346-B0B4-E12CEA4D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105" y="711182"/>
            <a:ext cx="2074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370">
            <a:extLst>
              <a:ext uri="{FF2B5EF4-FFF2-40B4-BE49-F238E27FC236}">
                <a16:creationId xmlns:a16="http://schemas.microsoft.com/office/drawing/2014/main" id="{2FD2A2E6-EA5E-BC4A-89AC-FD655F5C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143" y="4911177"/>
            <a:ext cx="522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Feminism +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utoUpdateAnimBg="0"/>
      <p:bldP spid="8213" grpId="0" autoUpdateAnimBg="0"/>
      <p:bldP spid="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4"/>
          <a:stretch>
            <a:fillRect/>
          </a:stretch>
        </p:blipFill>
        <p:spPr bwMode="auto">
          <a:xfrm rot="19170724" flipH="1">
            <a:off x="4373563" y="279400"/>
            <a:ext cx="2516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-746" r="65617" b="40027"/>
          <a:stretch>
            <a:fillRect/>
          </a:stretch>
        </p:blipFill>
        <p:spPr bwMode="auto">
          <a:xfrm rot="-1411897">
            <a:off x="2838450" y="2074863"/>
            <a:ext cx="21478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/>
          <a:stretch>
            <a:fillRect/>
          </a:stretch>
        </p:blipFill>
        <p:spPr bwMode="auto">
          <a:xfrm rot="3174983" flipH="1">
            <a:off x="3487738" y="931863"/>
            <a:ext cx="6157912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3"/>
          <p:cNvGrpSpPr>
            <a:grpSpLocks/>
          </p:cNvGrpSpPr>
          <p:nvPr/>
        </p:nvGrpSpPr>
        <p:grpSpPr bwMode="auto">
          <a:xfrm>
            <a:off x="3734007" y="916005"/>
            <a:ext cx="4711700" cy="4711700"/>
            <a:chOff x="0" y="0"/>
            <a:chExt cx="3096472" cy="3096470"/>
          </a:xfrm>
        </p:grpSpPr>
        <p:sp>
          <p:nvSpPr>
            <p:cNvPr id="9230" name="椭圆 4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9231" name="椭圆 5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sp>
        <p:nvSpPr>
          <p:cNvPr id="9223" name="文本框 7"/>
          <p:cNvSpPr txBox="1">
            <a:spLocks noChangeArrowheads="1"/>
          </p:cNvSpPr>
          <p:nvPr/>
        </p:nvSpPr>
        <p:spPr bwMode="auto">
          <a:xfrm>
            <a:off x="4016176" y="2589483"/>
            <a:ext cx="42376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Feminist Translation</a:t>
            </a:r>
          </a:p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zh-CN" altLang="en-US" sz="3200" b="1" dirty="0">
              <a:latin typeface="宋体" panose="02010600030101010101" pitchFamily="2" charset="-122"/>
            </a:endParaRPr>
          </a:p>
        </p:txBody>
      </p:sp>
      <p:grpSp>
        <p:nvGrpSpPr>
          <p:cNvPr id="9224" name="组合 8"/>
          <p:cNvGrpSpPr>
            <a:grpSpLocks/>
          </p:cNvGrpSpPr>
          <p:nvPr/>
        </p:nvGrpSpPr>
        <p:grpSpPr bwMode="auto">
          <a:xfrm flipV="1">
            <a:off x="5445125" y="3844925"/>
            <a:ext cx="1352550" cy="387350"/>
            <a:chOff x="0" y="0"/>
            <a:chExt cx="1395412" cy="400050"/>
          </a:xfrm>
        </p:grpSpPr>
        <p:sp>
          <p:nvSpPr>
            <p:cNvPr id="9225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7" name="Freeform 1334"/>
            <p:cNvSpPr>
              <a:spLocks/>
            </p:cNvSpPr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Freeform 1335"/>
            <p:cNvSpPr>
              <a:spLocks/>
            </p:cNvSpPr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1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组合 126"/>
          <p:cNvGrpSpPr>
            <a:grpSpLocks/>
          </p:cNvGrpSpPr>
          <p:nvPr/>
        </p:nvGrpSpPr>
        <p:grpSpPr bwMode="auto">
          <a:xfrm>
            <a:off x="4148138" y="2432050"/>
            <a:ext cx="3697287" cy="2670175"/>
            <a:chOff x="0" y="0"/>
            <a:chExt cx="3697664" cy="2670220"/>
          </a:xfrm>
        </p:grpSpPr>
        <p:grpSp>
          <p:nvGrpSpPr>
            <p:cNvPr id="8224" name="组合 93"/>
            <p:cNvGrpSpPr>
              <a:grpSpLocks noChangeAspect="1"/>
            </p:cNvGrpSpPr>
            <p:nvPr/>
          </p:nvGrpSpPr>
          <p:grpSpPr bwMode="auto">
            <a:xfrm>
              <a:off x="0" y="0"/>
              <a:ext cx="3697664" cy="2670220"/>
              <a:chOff x="0" y="0"/>
              <a:chExt cx="3697664" cy="2670220"/>
            </a:xfrm>
          </p:grpSpPr>
          <p:grpSp>
            <p:nvGrpSpPr>
              <p:cNvPr id="8234" name="组合 89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3697664" cy="2670220"/>
                <a:chOff x="0" y="0"/>
                <a:chExt cx="3697664" cy="2670220"/>
              </a:xfrm>
            </p:grpSpPr>
            <p:pic>
              <p:nvPicPr>
                <p:cNvPr id="8236" name="图片 8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-2575364">
                  <a:off x="0" y="200561"/>
                  <a:ext cx="2067638" cy="205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7" name="图片 7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-464"/>
                <a:stretch>
                  <a:fillRect/>
                </a:stretch>
              </p:blipFill>
              <p:spPr bwMode="auto">
                <a:xfrm rot="154720" flipH="1">
                  <a:off x="2048959" y="0"/>
                  <a:ext cx="1396641" cy="1126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8" name="图片 5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4178925" flipH="1">
                  <a:off x="1634365" y="606921"/>
                  <a:ext cx="2067638" cy="205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235" name="图片 8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64"/>
              <a:stretch>
                <a:fillRect/>
              </a:stretch>
            </p:blipFill>
            <p:spPr bwMode="auto">
              <a:xfrm rot="19170724" flipH="1">
                <a:off x="443911" y="1259919"/>
                <a:ext cx="1135956" cy="91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27" name="Group 4"/>
            <p:cNvGrpSpPr>
              <a:grpSpLocks/>
            </p:cNvGrpSpPr>
            <p:nvPr/>
          </p:nvGrpSpPr>
          <p:grpSpPr bwMode="auto">
            <a:xfrm>
              <a:off x="599983" y="299024"/>
              <a:ext cx="2782428" cy="2267904"/>
              <a:chOff x="0" y="0"/>
              <a:chExt cx="6538" cy="5329"/>
            </a:xfrm>
          </p:grpSpPr>
          <p:sp>
            <p:nvSpPr>
              <p:cNvPr id="8231" name="Freeform 5"/>
              <p:cNvSpPr>
                <a:spLocks/>
              </p:cNvSpPr>
              <p:nvPr/>
            </p:nvSpPr>
            <p:spPr bwMode="auto">
              <a:xfrm>
                <a:off x="0" y="-1"/>
                <a:ext cx="6536" cy="5331"/>
              </a:xfrm>
              <a:custGeom>
                <a:avLst/>
                <a:gdLst>
                  <a:gd name="T0" fmla="*/ 1196 w 2765"/>
                  <a:gd name="T1" fmla="*/ 4465 h 2253"/>
                  <a:gd name="T2" fmla="*/ 3246 w 2765"/>
                  <a:gd name="T3" fmla="*/ 5331 h 2253"/>
                  <a:gd name="T4" fmla="*/ 5295 w 2765"/>
                  <a:gd name="T5" fmla="*/ 4465 h 2253"/>
                  <a:gd name="T6" fmla="*/ 5295 w 2765"/>
                  <a:gd name="T7" fmla="*/ 4465 h 2253"/>
                  <a:gd name="T8" fmla="*/ 5716 w 2765"/>
                  <a:gd name="T9" fmla="*/ 4403 h 2253"/>
                  <a:gd name="T10" fmla="*/ 6300 w 2765"/>
                  <a:gd name="T11" fmla="*/ 3566 h 2253"/>
                  <a:gd name="T12" fmla="*/ 6262 w 2765"/>
                  <a:gd name="T13" fmla="*/ 2842 h 2253"/>
                  <a:gd name="T14" fmla="*/ 6536 w 2765"/>
                  <a:gd name="T15" fmla="*/ 2605 h 2253"/>
                  <a:gd name="T16" fmla="*/ 6262 w 2765"/>
                  <a:gd name="T17" fmla="*/ 2369 h 2253"/>
                  <a:gd name="T18" fmla="*/ 6300 w 2765"/>
                  <a:gd name="T19" fmla="*/ 1644 h 2253"/>
                  <a:gd name="T20" fmla="*/ 5716 w 2765"/>
                  <a:gd name="T21" fmla="*/ 807 h 2253"/>
                  <a:gd name="T22" fmla="*/ 5189 w 2765"/>
                  <a:gd name="T23" fmla="*/ 748 h 2253"/>
                  <a:gd name="T24" fmla="*/ 5186 w 2765"/>
                  <a:gd name="T25" fmla="*/ 748 h 2253"/>
                  <a:gd name="T26" fmla="*/ 3246 w 2765"/>
                  <a:gd name="T27" fmla="*/ 0 h 2253"/>
                  <a:gd name="T28" fmla="*/ 1307 w 2765"/>
                  <a:gd name="T29" fmla="*/ 745 h 2253"/>
                  <a:gd name="T30" fmla="*/ 1305 w 2765"/>
                  <a:gd name="T31" fmla="*/ 745 h 2253"/>
                  <a:gd name="T32" fmla="*/ 823 w 2765"/>
                  <a:gd name="T33" fmla="*/ 807 h 2253"/>
                  <a:gd name="T34" fmla="*/ 239 w 2765"/>
                  <a:gd name="T35" fmla="*/ 1644 h 2253"/>
                  <a:gd name="T36" fmla="*/ 277 w 2765"/>
                  <a:gd name="T37" fmla="*/ 2369 h 2253"/>
                  <a:gd name="T38" fmla="*/ 0 w 2765"/>
                  <a:gd name="T39" fmla="*/ 2605 h 2253"/>
                  <a:gd name="T40" fmla="*/ 277 w 2765"/>
                  <a:gd name="T41" fmla="*/ 2842 h 2253"/>
                  <a:gd name="T42" fmla="*/ 239 w 2765"/>
                  <a:gd name="T43" fmla="*/ 3566 h 2253"/>
                  <a:gd name="T44" fmla="*/ 823 w 2765"/>
                  <a:gd name="T45" fmla="*/ 4403 h 2253"/>
                  <a:gd name="T46" fmla="*/ 1196 w 2765"/>
                  <a:gd name="T47" fmla="*/ 4463 h 2253"/>
                  <a:gd name="T48" fmla="*/ 1196 w 2765"/>
                  <a:gd name="T49" fmla="*/ 4465 h 22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65" h="2253">
                    <a:moveTo>
                      <a:pt x="506" y="1887"/>
                    </a:moveTo>
                    <a:cubicBezTo>
                      <a:pt x="697" y="2108"/>
                      <a:pt x="1014" y="2253"/>
                      <a:pt x="1373" y="2253"/>
                    </a:cubicBezTo>
                    <a:cubicBezTo>
                      <a:pt x="1732" y="2253"/>
                      <a:pt x="2049" y="2108"/>
                      <a:pt x="2240" y="1887"/>
                    </a:cubicBezTo>
                    <a:cubicBezTo>
                      <a:pt x="2240" y="1887"/>
                      <a:pt x="2240" y="1887"/>
                      <a:pt x="2240" y="1887"/>
                    </a:cubicBezTo>
                    <a:cubicBezTo>
                      <a:pt x="2299" y="1887"/>
                      <a:pt x="2358" y="1880"/>
                      <a:pt x="2418" y="1861"/>
                    </a:cubicBezTo>
                    <a:cubicBezTo>
                      <a:pt x="2589" y="1808"/>
                      <a:pt x="2667" y="1656"/>
                      <a:pt x="2665" y="1507"/>
                    </a:cubicBezTo>
                    <a:cubicBezTo>
                      <a:pt x="2662" y="1373"/>
                      <a:pt x="2610" y="1290"/>
                      <a:pt x="2649" y="1201"/>
                    </a:cubicBezTo>
                    <a:cubicBezTo>
                      <a:pt x="2686" y="1115"/>
                      <a:pt x="2765" y="1101"/>
                      <a:pt x="2765" y="1101"/>
                    </a:cubicBezTo>
                    <a:cubicBezTo>
                      <a:pt x="2765" y="1101"/>
                      <a:pt x="2686" y="1087"/>
                      <a:pt x="2649" y="1001"/>
                    </a:cubicBezTo>
                    <a:cubicBezTo>
                      <a:pt x="2610" y="912"/>
                      <a:pt x="2662" y="830"/>
                      <a:pt x="2665" y="695"/>
                    </a:cubicBezTo>
                    <a:cubicBezTo>
                      <a:pt x="2667" y="546"/>
                      <a:pt x="2589" y="394"/>
                      <a:pt x="2418" y="341"/>
                    </a:cubicBezTo>
                    <a:cubicBezTo>
                      <a:pt x="2343" y="317"/>
                      <a:pt x="2267" y="312"/>
                      <a:pt x="2195" y="316"/>
                    </a:cubicBezTo>
                    <a:cubicBezTo>
                      <a:pt x="2194" y="316"/>
                      <a:pt x="2194" y="316"/>
                      <a:pt x="2194" y="316"/>
                    </a:cubicBezTo>
                    <a:cubicBezTo>
                      <a:pt x="2001" y="123"/>
                      <a:pt x="1705" y="0"/>
                      <a:pt x="1373" y="0"/>
                    </a:cubicBezTo>
                    <a:cubicBezTo>
                      <a:pt x="1042" y="0"/>
                      <a:pt x="747" y="123"/>
                      <a:pt x="553" y="315"/>
                    </a:cubicBezTo>
                    <a:cubicBezTo>
                      <a:pt x="552" y="315"/>
                      <a:pt x="552" y="315"/>
                      <a:pt x="552" y="315"/>
                    </a:cubicBezTo>
                    <a:cubicBezTo>
                      <a:pt x="486" y="313"/>
                      <a:pt x="417" y="319"/>
                      <a:pt x="348" y="341"/>
                    </a:cubicBezTo>
                    <a:cubicBezTo>
                      <a:pt x="177" y="394"/>
                      <a:pt x="99" y="546"/>
                      <a:pt x="101" y="695"/>
                    </a:cubicBezTo>
                    <a:cubicBezTo>
                      <a:pt x="104" y="830"/>
                      <a:pt x="155" y="912"/>
                      <a:pt x="117" y="1001"/>
                    </a:cubicBezTo>
                    <a:cubicBezTo>
                      <a:pt x="80" y="1087"/>
                      <a:pt x="0" y="1101"/>
                      <a:pt x="0" y="1101"/>
                    </a:cubicBezTo>
                    <a:cubicBezTo>
                      <a:pt x="0" y="1101"/>
                      <a:pt x="80" y="1115"/>
                      <a:pt x="117" y="1201"/>
                    </a:cubicBezTo>
                    <a:cubicBezTo>
                      <a:pt x="155" y="1290"/>
                      <a:pt x="104" y="1373"/>
                      <a:pt x="101" y="1507"/>
                    </a:cubicBezTo>
                    <a:cubicBezTo>
                      <a:pt x="99" y="1656"/>
                      <a:pt x="177" y="1808"/>
                      <a:pt x="348" y="1861"/>
                    </a:cubicBezTo>
                    <a:cubicBezTo>
                      <a:pt x="401" y="1878"/>
                      <a:pt x="454" y="1885"/>
                      <a:pt x="506" y="1886"/>
                    </a:cubicBezTo>
                    <a:lnTo>
                      <a:pt x="506" y="1887"/>
                    </a:lnTo>
                    <a:close/>
                  </a:path>
                </a:pathLst>
              </a:custGeom>
              <a:solidFill>
                <a:srgbClr val="D6C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" name="Freeform 6"/>
              <p:cNvSpPr>
                <a:spLocks/>
              </p:cNvSpPr>
              <p:nvPr/>
            </p:nvSpPr>
            <p:spPr bwMode="auto">
              <a:xfrm>
                <a:off x="158" y="61"/>
                <a:ext cx="6224" cy="5205"/>
              </a:xfrm>
              <a:custGeom>
                <a:avLst/>
                <a:gdLst>
                  <a:gd name="T0" fmla="*/ 1194 w 2632"/>
                  <a:gd name="T1" fmla="*/ 729 h 2200"/>
                  <a:gd name="T2" fmla="*/ 1178 w 2632"/>
                  <a:gd name="T3" fmla="*/ 745 h 2200"/>
                  <a:gd name="T4" fmla="*/ 1149 w 2632"/>
                  <a:gd name="T5" fmla="*/ 748 h 2200"/>
                  <a:gd name="T6" fmla="*/ 1145 w 2632"/>
                  <a:gd name="T7" fmla="*/ 748 h 2200"/>
                  <a:gd name="T8" fmla="*/ 683 w 2632"/>
                  <a:gd name="T9" fmla="*/ 804 h 2200"/>
                  <a:gd name="T10" fmla="*/ 144 w 2632"/>
                  <a:gd name="T11" fmla="*/ 1569 h 2200"/>
                  <a:gd name="T12" fmla="*/ 144 w 2632"/>
                  <a:gd name="T13" fmla="*/ 1583 h 2200"/>
                  <a:gd name="T14" fmla="*/ 184 w 2632"/>
                  <a:gd name="T15" fmla="*/ 1900 h 2200"/>
                  <a:gd name="T16" fmla="*/ 215 w 2632"/>
                  <a:gd name="T17" fmla="*/ 2139 h 2200"/>
                  <a:gd name="T18" fmla="*/ 175 w 2632"/>
                  <a:gd name="T19" fmla="*/ 2333 h 2200"/>
                  <a:gd name="T20" fmla="*/ 0 w 2632"/>
                  <a:gd name="T21" fmla="*/ 2543 h 2200"/>
                  <a:gd name="T22" fmla="*/ 175 w 2632"/>
                  <a:gd name="T23" fmla="*/ 2754 h 2200"/>
                  <a:gd name="T24" fmla="*/ 215 w 2632"/>
                  <a:gd name="T25" fmla="*/ 2948 h 2200"/>
                  <a:gd name="T26" fmla="*/ 184 w 2632"/>
                  <a:gd name="T27" fmla="*/ 3189 h 2200"/>
                  <a:gd name="T28" fmla="*/ 144 w 2632"/>
                  <a:gd name="T29" fmla="*/ 3506 h 2200"/>
                  <a:gd name="T30" fmla="*/ 144 w 2632"/>
                  <a:gd name="T31" fmla="*/ 3520 h 2200"/>
                  <a:gd name="T32" fmla="*/ 683 w 2632"/>
                  <a:gd name="T33" fmla="*/ 4282 h 2200"/>
                  <a:gd name="T34" fmla="*/ 1040 w 2632"/>
                  <a:gd name="T35" fmla="*/ 4339 h 2200"/>
                  <a:gd name="T36" fmla="*/ 1066 w 2632"/>
                  <a:gd name="T37" fmla="*/ 4339 h 2200"/>
                  <a:gd name="T38" fmla="*/ 1085 w 2632"/>
                  <a:gd name="T39" fmla="*/ 4360 h 2200"/>
                  <a:gd name="T40" fmla="*/ 3088 w 2632"/>
                  <a:gd name="T41" fmla="*/ 5205 h 2200"/>
                  <a:gd name="T42" fmla="*/ 5091 w 2632"/>
                  <a:gd name="T43" fmla="*/ 4363 h 2200"/>
                  <a:gd name="T44" fmla="*/ 5110 w 2632"/>
                  <a:gd name="T45" fmla="*/ 4341 h 2200"/>
                  <a:gd name="T46" fmla="*/ 5139 w 2632"/>
                  <a:gd name="T47" fmla="*/ 4341 h 2200"/>
                  <a:gd name="T48" fmla="*/ 5541 w 2632"/>
                  <a:gd name="T49" fmla="*/ 4282 h 2200"/>
                  <a:gd name="T50" fmla="*/ 6080 w 2632"/>
                  <a:gd name="T51" fmla="*/ 3520 h 2200"/>
                  <a:gd name="T52" fmla="*/ 6080 w 2632"/>
                  <a:gd name="T53" fmla="*/ 3506 h 2200"/>
                  <a:gd name="T54" fmla="*/ 6040 w 2632"/>
                  <a:gd name="T55" fmla="*/ 3189 h 2200"/>
                  <a:gd name="T56" fmla="*/ 6009 w 2632"/>
                  <a:gd name="T57" fmla="*/ 2948 h 2200"/>
                  <a:gd name="T58" fmla="*/ 6047 w 2632"/>
                  <a:gd name="T59" fmla="*/ 2754 h 2200"/>
                  <a:gd name="T60" fmla="*/ 6224 w 2632"/>
                  <a:gd name="T61" fmla="*/ 2543 h 2200"/>
                  <a:gd name="T62" fmla="*/ 6047 w 2632"/>
                  <a:gd name="T63" fmla="*/ 2333 h 2200"/>
                  <a:gd name="T64" fmla="*/ 6009 w 2632"/>
                  <a:gd name="T65" fmla="*/ 2139 h 2200"/>
                  <a:gd name="T66" fmla="*/ 6040 w 2632"/>
                  <a:gd name="T67" fmla="*/ 1900 h 2200"/>
                  <a:gd name="T68" fmla="*/ 6080 w 2632"/>
                  <a:gd name="T69" fmla="*/ 1583 h 2200"/>
                  <a:gd name="T70" fmla="*/ 6080 w 2632"/>
                  <a:gd name="T71" fmla="*/ 1569 h 2200"/>
                  <a:gd name="T72" fmla="*/ 5541 w 2632"/>
                  <a:gd name="T73" fmla="*/ 804 h 2200"/>
                  <a:gd name="T74" fmla="*/ 5035 w 2632"/>
                  <a:gd name="T75" fmla="*/ 750 h 2200"/>
                  <a:gd name="T76" fmla="*/ 5006 w 2632"/>
                  <a:gd name="T77" fmla="*/ 750 h 2200"/>
                  <a:gd name="T78" fmla="*/ 4987 w 2632"/>
                  <a:gd name="T79" fmla="*/ 731 h 2200"/>
                  <a:gd name="T80" fmla="*/ 3088 w 2632"/>
                  <a:gd name="T81" fmla="*/ 0 h 2200"/>
                  <a:gd name="T82" fmla="*/ 1194 w 2632"/>
                  <a:gd name="T83" fmla="*/ 729 h 22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32" h="2200">
                    <a:moveTo>
                      <a:pt x="505" y="308"/>
                    </a:moveTo>
                    <a:cubicBezTo>
                      <a:pt x="498" y="315"/>
                      <a:pt x="498" y="315"/>
                      <a:pt x="498" y="315"/>
                    </a:cubicBezTo>
                    <a:cubicBezTo>
                      <a:pt x="486" y="316"/>
                      <a:pt x="486" y="316"/>
                      <a:pt x="486" y="316"/>
                    </a:cubicBezTo>
                    <a:cubicBezTo>
                      <a:pt x="484" y="316"/>
                      <a:pt x="484" y="316"/>
                      <a:pt x="484" y="316"/>
                    </a:cubicBezTo>
                    <a:cubicBezTo>
                      <a:pt x="412" y="314"/>
                      <a:pt x="348" y="322"/>
                      <a:pt x="289" y="340"/>
                    </a:cubicBezTo>
                    <a:cubicBezTo>
                      <a:pt x="121" y="393"/>
                      <a:pt x="61" y="540"/>
                      <a:pt x="61" y="663"/>
                    </a:cubicBezTo>
                    <a:cubicBezTo>
                      <a:pt x="61" y="665"/>
                      <a:pt x="61" y="667"/>
                      <a:pt x="61" y="669"/>
                    </a:cubicBezTo>
                    <a:cubicBezTo>
                      <a:pt x="62" y="719"/>
                      <a:pt x="70" y="764"/>
                      <a:pt x="78" y="803"/>
                    </a:cubicBezTo>
                    <a:cubicBezTo>
                      <a:pt x="85" y="838"/>
                      <a:pt x="91" y="871"/>
                      <a:pt x="91" y="904"/>
                    </a:cubicBezTo>
                    <a:cubicBezTo>
                      <a:pt x="91" y="931"/>
                      <a:pt x="87" y="958"/>
                      <a:pt x="74" y="986"/>
                    </a:cubicBezTo>
                    <a:cubicBezTo>
                      <a:pt x="55" y="1030"/>
                      <a:pt x="26" y="1058"/>
                      <a:pt x="0" y="1075"/>
                    </a:cubicBezTo>
                    <a:cubicBezTo>
                      <a:pt x="26" y="1092"/>
                      <a:pt x="55" y="1120"/>
                      <a:pt x="74" y="1164"/>
                    </a:cubicBezTo>
                    <a:cubicBezTo>
                      <a:pt x="87" y="1192"/>
                      <a:pt x="91" y="1219"/>
                      <a:pt x="91" y="1246"/>
                    </a:cubicBezTo>
                    <a:cubicBezTo>
                      <a:pt x="91" y="1279"/>
                      <a:pt x="85" y="1312"/>
                      <a:pt x="78" y="1348"/>
                    </a:cubicBezTo>
                    <a:cubicBezTo>
                      <a:pt x="70" y="1387"/>
                      <a:pt x="62" y="1431"/>
                      <a:pt x="61" y="1482"/>
                    </a:cubicBezTo>
                    <a:cubicBezTo>
                      <a:pt x="61" y="1484"/>
                      <a:pt x="61" y="1486"/>
                      <a:pt x="61" y="1488"/>
                    </a:cubicBezTo>
                    <a:cubicBezTo>
                      <a:pt x="61" y="1610"/>
                      <a:pt x="121" y="1757"/>
                      <a:pt x="289" y="1810"/>
                    </a:cubicBezTo>
                    <a:cubicBezTo>
                      <a:pt x="334" y="1824"/>
                      <a:pt x="384" y="1832"/>
                      <a:pt x="440" y="1834"/>
                    </a:cubicBezTo>
                    <a:cubicBezTo>
                      <a:pt x="451" y="1834"/>
                      <a:pt x="451" y="1834"/>
                      <a:pt x="451" y="1834"/>
                    </a:cubicBezTo>
                    <a:cubicBezTo>
                      <a:pt x="459" y="1843"/>
                      <a:pt x="459" y="1843"/>
                      <a:pt x="459" y="1843"/>
                    </a:cubicBezTo>
                    <a:cubicBezTo>
                      <a:pt x="652" y="2066"/>
                      <a:pt x="968" y="2200"/>
                      <a:pt x="1306" y="2200"/>
                    </a:cubicBezTo>
                    <a:cubicBezTo>
                      <a:pt x="1644" y="2200"/>
                      <a:pt x="1960" y="2067"/>
                      <a:pt x="2153" y="1844"/>
                    </a:cubicBezTo>
                    <a:cubicBezTo>
                      <a:pt x="2161" y="1835"/>
                      <a:pt x="2161" y="1835"/>
                      <a:pt x="2161" y="1835"/>
                    </a:cubicBezTo>
                    <a:cubicBezTo>
                      <a:pt x="2173" y="1835"/>
                      <a:pt x="2173" y="1835"/>
                      <a:pt x="2173" y="1835"/>
                    </a:cubicBezTo>
                    <a:cubicBezTo>
                      <a:pt x="2235" y="1834"/>
                      <a:pt x="2290" y="1826"/>
                      <a:pt x="2343" y="1810"/>
                    </a:cubicBezTo>
                    <a:cubicBezTo>
                      <a:pt x="2511" y="1757"/>
                      <a:pt x="2571" y="1610"/>
                      <a:pt x="2571" y="1488"/>
                    </a:cubicBezTo>
                    <a:cubicBezTo>
                      <a:pt x="2571" y="1486"/>
                      <a:pt x="2571" y="1484"/>
                      <a:pt x="2571" y="1482"/>
                    </a:cubicBezTo>
                    <a:cubicBezTo>
                      <a:pt x="2570" y="1431"/>
                      <a:pt x="2562" y="1387"/>
                      <a:pt x="2554" y="1348"/>
                    </a:cubicBezTo>
                    <a:cubicBezTo>
                      <a:pt x="2547" y="1312"/>
                      <a:pt x="2541" y="1279"/>
                      <a:pt x="2541" y="1246"/>
                    </a:cubicBezTo>
                    <a:cubicBezTo>
                      <a:pt x="2541" y="1219"/>
                      <a:pt x="2545" y="1192"/>
                      <a:pt x="2557" y="1164"/>
                    </a:cubicBezTo>
                    <a:cubicBezTo>
                      <a:pt x="2577" y="1120"/>
                      <a:pt x="2606" y="1092"/>
                      <a:pt x="2632" y="1075"/>
                    </a:cubicBezTo>
                    <a:cubicBezTo>
                      <a:pt x="2606" y="1058"/>
                      <a:pt x="2577" y="1030"/>
                      <a:pt x="2557" y="986"/>
                    </a:cubicBezTo>
                    <a:cubicBezTo>
                      <a:pt x="2545" y="958"/>
                      <a:pt x="2541" y="931"/>
                      <a:pt x="2541" y="904"/>
                    </a:cubicBezTo>
                    <a:cubicBezTo>
                      <a:pt x="2541" y="871"/>
                      <a:pt x="2547" y="838"/>
                      <a:pt x="2554" y="803"/>
                    </a:cubicBezTo>
                    <a:cubicBezTo>
                      <a:pt x="2562" y="764"/>
                      <a:pt x="2570" y="719"/>
                      <a:pt x="2571" y="669"/>
                    </a:cubicBezTo>
                    <a:cubicBezTo>
                      <a:pt x="2571" y="667"/>
                      <a:pt x="2571" y="665"/>
                      <a:pt x="2571" y="663"/>
                    </a:cubicBezTo>
                    <a:cubicBezTo>
                      <a:pt x="2571" y="540"/>
                      <a:pt x="2511" y="393"/>
                      <a:pt x="2343" y="340"/>
                    </a:cubicBezTo>
                    <a:cubicBezTo>
                      <a:pt x="2279" y="320"/>
                      <a:pt x="2209" y="312"/>
                      <a:pt x="2129" y="317"/>
                    </a:cubicBezTo>
                    <a:cubicBezTo>
                      <a:pt x="2117" y="317"/>
                      <a:pt x="2117" y="317"/>
                      <a:pt x="2117" y="317"/>
                    </a:cubicBezTo>
                    <a:cubicBezTo>
                      <a:pt x="2109" y="309"/>
                      <a:pt x="2109" y="309"/>
                      <a:pt x="2109" y="309"/>
                    </a:cubicBezTo>
                    <a:cubicBezTo>
                      <a:pt x="1912" y="113"/>
                      <a:pt x="1619" y="0"/>
                      <a:pt x="1306" y="0"/>
                    </a:cubicBezTo>
                    <a:cubicBezTo>
                      <a:pt x="994" y="0"/>
                      <a:pt x="702" y="112"/>
                      <a:pt x="505" y="308"/>
                    </a:cubicBezTo>
                    <a:close/>
                  </a:path>
                </a:pathLst>
              </a:custGeom>
              <a:solidFill>
                <a:srgbClr val="F8F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" name="Freeform 7"/>
              <p:cNvSpPr>
                <a:spLocks/>
              </p:cNvSpPr>
              <p:nvPr/>
            </p:nvSpPr>
            <p:spPr bwMode="auto">
              <a:xfrm>
                <a:off x="213" y="92"/>
                <a:ext cx="6111" cy="5144"/>
              </a:xfrm>
              <a:custGeom>
                <a:avLst/>
                <a:gdLst>
                  <a:gd name="T0" fmla="*/ 1160 w 2586"/>
                  <a:gd name="T1" fmla="*/ 720 h 2173"/>
                  <a:gd name="T2" fmla="*/ 1137 w 2586"/>
                  <a:gd name="T3" fmla="*/ 743 h 2173"/>
                  <a:gd name="T4" fmla="*/ 1094 w 2586"/>
                  <a:gd name="T5" fmla="*/ 746 h 2173"/>
                  <a:gd name="T6" fmla="*/ 1089 w 2586"/>
                  <a:gd name="T7" fmla="*/ 746 h 2173"/>
                  <a:gd name="T8" fmla="*/ 638 w 2586"/>
                  <a:gd name="T9" fmla="*/ 802 h 2173"/>
                  <a:gd name="T10" fmla="*/ 121 w 2586"/>
                  <a:gd name="T11" fmla="*/ 1536 h 2173"/>
                  <a:gd name="T12" fmla="*/ 121 w 2586"/>
                  <a:gd name="T13" fmla="*/ 1548 h 2173"/>
                  <a:gd name="T14" fmla="*/ 161 w 2586"/>
                  <a:gd name="T15" fmla="*/ 1861 h 2173"/>
                  <a:gd name="T16" fmla="*/ 191 w 2586"/>
                  <a:gd name="T17" fmla="*/ 2107 h 2173"/>
                  <a:gd name="T18" fmla="*/ 151 w 2586"/>
                  <a:gd name="T19" fmla="*/ 2313 h 2173"/>
                  <a:gd name="T20" fmla="*/ 0 w 2586"/>
                  <a:gd name="T21" fmla="*/ 2512 h 2173"/>
                  <a:gd name="T22" fmla="*/ 151 w 2586"/>
                  <a:gd name="T23" fmla="*/ 2710 h 2173"/>
                  <a:gd name="T24" fmla="*/ 191 w 2586"/>
                  <a:gd name="T25" fmla="*/ 2916 h 2173"/>
                  <a:gd name="T26" fmla="*/ 161 w 2586"/>
                  <a:gd name="T27" fmla="*/ 3163 h 2173"/>
                  <a:gd name="T28" fmla="*/ 121 w 2586"/>
                  <a:gd name="T29" fmla="*/ 3475 h 2173"/>
                  <a:gd name="T30" fmla="*/ 121 w 2586"/>
                  <a:gd name="T31" fmla="*/ 3489 h 2173"/>
                  <a:gd name="T32" fmla="*/ 638 w 2586"/>
                  <a:gd name="T33" fmla="*/ 4221 h 2173"/>
                  <a:gd name="T34" fmla="*/ 985 w 2586"/>
                  <a:gd name="T35" fmla="*/ 4275 h 2173"/>
                  <a:gd name="T36" fmla="*/ 1026 w 2586"/>
                  <a:gd name="T37" fmla="*/ 4278 h 2173"/>
                  <a:gd name="T38" fmla="*/ 1054 w 2586"/>
                  <a:gd name="T39" fmla="*/ 4308 h 2173"/>
                  <a:gd name="T40" fmla="*/ 3032 w 2586"/>
                  <a:gd name="T41" fmla="*/ 5144 h 2173"/>
                  <a:gd name="T42" fmla="*/ 5010 w 2586"/>
                  <a:gd name="T43" fmla="*/ 4311 h 2173"/>
                  <a:gd name="T44" fmla="*/ 5038 w 2586"/>
                  <a:gd name="T45" fmla="*/ 4278 h 2173"/>
                  <a:gd name="T46" fmla="*/ 5081 w 2586"/>
                  <a:gd name="T47" fmla="*/ 4278 h 2173"/>
                  <a:gd name="T48" fmla="*/ 5473 w 2586"/>
                  <a:gd name="T49" fmla="*/ 4221 h 2173"/>
                  <a:gd name="T50" fmla="*/ 5990 w 2586"/>
                  <a:gd name="T51" fmla="*/ 3489 h 2173"/>
                  <a:gd name="T52" fmla="*/ 5990 w 2586"/>
                  <a:gd name="T53" fmla="*/ 3475 h 2173"/>
                  <a:gd name="T54" fmla="*/ 5950 w 2586"/>
                  <a:gd name="T55" fmla="*/ 3163 h 2173"/>
                  <a:gd name="T56" fmla="*/ 5920 w 2586"/>
                  <a:gd name="T57" fmla="*/ 2916 h 2173"/>
                  <a:gd name="T58" fmla="*/ 5960 w 2586"/>
                  <a:gd name="T59" fmla="*/ 2710 h 2173"/>
                  <a:gd name="T60" fmla="*/ 6111 w 2586"/>
                  <a:gd name="T61" fmla="*/ 2512 h 2173"/>
                  <a:gd name="T62" fmla="*/ 5960 w 2586"/>
                  <a:gd name="T63" fmla="*/ 2313 h 2173"/>
                  <a:gd name="T64" fmla="*/ 5920 w 2586"/>
                  <a:gd name="T65" fmla="*/ 2107 h 2173"/>
                  <a:gd name="T66" fmla="*/ 5950 w 2586"/>
                  <a:gd name="T67" fmla="*/ 1861 h 2173"/>
                  <a:gd name="T68" fmla="*/ 5990 w 2586"/>
                  <a:gd name="T69" fmla="*/ 1548 h 2173"/>
                  <a:gd name="T70" fmla="*/ 5990 w 2586"/>
                  <a:gd name="T71" fmla="*/ 1536 h 2173"/>
                  <a:gd name="T72" fmla="*/ 5473 w 2586"/>
                  <a:gd name="T73" fmla="*/ 802 h 2173"/>
                  <a:gd name="T74" fmla="*/ 4979 w 2586"/>
                  <a:gd name="T75" fmla="*/ 748 h 2173"/>
                  <a:gd name="T76" fmla="*/ 4937 w 2586"/>
                  <a:gd name="T77" fmla="*/ 750 h 2173"/>
                  <a:gd name="T78" fmla="*/ 4906 w 2586"/>
                  <a:gd name="T79" fmla="*/ 722 h 2173"/>
                  <a:gd name="T80" fmla="*/ 3032 w 2586"/>
                  <a:gd name="T81" fmla="*/ 0 h 2173"/>
                  <a:gd name="T82" fmla="*/ 1160 w 2586"/>
                  <a:gd name="T83" fmla="*/ 720 h 21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86" h="2173">
                    <a:moveTo>
                      <a:pt x="491" y="304"/>
                    </a:moveTo>
                    <a:cubicBezTo>
                      <a:pt x="481" y="314"/>
                      <a:pt x="481" y="314"/>
                      <a:pt x="481" y="314"/>
                    </a:cubicBezTo>
                    <a:cubicBezTo>
                      <a:pt x="463" y="315"/>
                      <a:pt x="463" y="315"/>
                      <a:pt x="463" y="315"/>
                    </a:cubicBezTo>
                    <a:cubicBezTo>
                      <a:pt x="461" y="315"/>
                      <a:pt x="461" y="315"/>
                      <a:pt x="461" y="315"/>
                    </a:cubicBezTo>
                    <a:cubicBezTo>
                      <a:pt x="390" y="313"/>
                      <a:pt x="328" y="321"/>
                      <a:pt x="270" y="339"/>
                    </a:cubicBezTo>
                    <a:cubicBezTo>
                      <a:pt x="109" y="389"/>
                      <a:pt x="51" y="532"/>
                      <a:pt x="51" y="649"/>
                    </a:cubicBezTo>
                    <a:cubicBezTo>
                      <a:pt x="51" y="654"/>
                      <a:pt x="51" y="654"/>
                      <a:pt x="51" y="654"/>
                    </a:cubicBezTo>
                    <a:cubicBezTo>
                      <a:pt x="52" y="704"/>
                      <a:pt x="61" y="748"/>
                      <a:pt x="68" y="786"/>
                    </a:cubicBezTo>
                    <a:cubicBezTo>
                      <a:pt x="75" y="822"/>
                      <a:pt x="81" y="856"/>
                      <a:pt x="81" y="890"/>
                    </a:cubicBezTo>
                    <a:cubicBezTo>
                      <a:pt x="81" y="921"/>
                      <a:pt x="75" y="950"/>
                      <a:pt x="64" y="977"/>
                    </a:cubicBezTo>
                    <a:cubicBezTo>
                      <a:pt x="49" y="1011"/>
                      <a:pt x="27" y="1039"/>
                      <a:pt x="0" y="1061"/>
                    </a:cubicBezTo>
                    <a:cubicBezTo>
                      <a:pt x="27" y="1083"/>
                      <a:pt x="49" y="1111"/>
                      <a:pt x="64" y="1145"/>
                    </a:cubicBezTo>
                    <a:cubicBezTo>
                      <a:pt x="75" y="1172"/>
                      <a:pt x="81" y="1201"/>
                      <a:pt x="81" y="1232"/>
                    </a:cubicBezTo>
                    <a:cubicBezTo>
                      <a:pt x="81" y="1266"/>
                      <a:pt x="75" y="1300"/>
                      <a:pt x="68" y="1336"/>
                    </a:cubicBezTo>
                    <a:cubicBezTo>
                      <a:pt x="61" y="1375"/>
                      <a:pt x="52" y="1418"/>
                      <a:pt x="51" y="1468"/>
                    </a:cubicBezTo>
                    <a:cubicBezTo>
                      <a:pt x="51" y="1474"/>
                      <a:pt x="51" y="1474"/>
                      <a:pt x="51" y="1474"/>
                    </a:cubicBezTo>
                    <a:cubicBezTo>
                      <a:pt x="51" y="1590"/>
                      <a:pt x="109" y="1733"/>
                      <a:pt x="270" y="1783"/>
                    </a:cubicBezTo>
                    <a:cubicBezTo>
                      <a:pt x="314" y="1797"/>
                      <a:pt x="362" y="1805"/>
                      <a:pt x="417" y="1806"/>
                    </a:cubicBezTo>
                    <a:cubicBezTo>
                      <a:pt x="434" y="1807"/>
                      <a:pt x="434" y="1807"/>
                      <a:pt x="434" y="1807"/>
                    </a:cubicBezTo>
                    <a:cubicBezTo>
                      <a:pt x="446" y="1820"/>
                      <a:pt x="446" y="1820"/>
                      <a:pt x="446" y="1820"/>
                    </a:cubicBezTo>
                    <a:cubicBezTo>
                      <a:pt x="636" y="2041"/>
                      <a:pt x="949" y="2173"/>
                      <a:pt x="1283" y="2173"/>
                    </a:cubicBezTo>
                    <a:cubicBezTo>
                      <a:pt x="1617" y="2173"/>
                      <a:pt x="1930" y="2041"/>
                      <a:pt x="2120" y="1821"/>
                    </a:cubicBezTo>
                    <a:cubicBezTo>
                      <a:pt x="2132" y="1807"/>
                      <a:pt x="2132" y="1807"/>
                      <a:pt x="2132" y="1807"/>
                    </a:cubicBezTo>
                    <a:cubicBezTo>
                      <a:pt x="2150" y="1807"/>
                      <a:pt x="2150" y="1807"/>
                      <a:pt x="2150" y="1807"/>
                    </a:cubicBezTo>
                    <a:cubicBezTo>
                      <a:pt x="2210" y="1807"/>
                      <a:pt x="2265" y="1799"/>
                      <a:pt x="2316" y="1783"/>
                    </a:cubicBezTo>
                    <a:cubicBezTo>
                      <a:pt x="2477" y="1733"/>
                      <a:pt x="2535" y="1590"/>
                      <a:pt x="2535" y="1474"/>
                    </a:cubicBezTo>
                    <a:cubicBezTo>
                      <a:pt x="2535" y="1468"/>
                      <a:pt x="2535" y="1468"/>
                      <a:pt x="2535" y="1468"/>
                    </a:cubicBezTo>
                    <a:cubicBezTo>
                      <a:pt x="2534" y="1418"/>
                      <a:pt x="2525" y="1375"/>
                      <a:pt x="2518" y="1336"/>
                    </a:cubicBezTo>
                    <a:cubicBezTo>
                      <a:pt x="2511" y="1300"/>
                      <a:pt x="2505" y="1266"/>
                      <a:pt x="2505" y="1232"/>
                    </a:cubicBezTo>
                    <a:cubicBezTo>
                      <a:pt x="2505" y="1201"/>
                      <a:pt x="2510" y="1172"/>
                      <a:pt x="2522" y="1145"/>
                    </a:cubicBezTo>
                    <a:cubicBezTo>
                      <a:pt x="2537" y="1111"/>
                      <a:pt x="2558" y="1083"/>
                      <a:pt x="2586" y="1061"/>
                    </a:cubicBezTo>
                    <a:cubicBezTo>
                      <a:pt x="2558" y="1039"/>
                      <a:pt x="2537" y="1011"/>
                      <a:pt x="2522" y="977"/>
                    </a:cubicBezTo>
                    <a:cubicBezTo>
                      <a:pt x="2510" y="950"/>
                      <a:pt x="2505" y="921"/>
                      <a:pt x="2505" y="890"/>
                    </a:cubicBezTo>
                    <a:cubicBezTo>
                      <a:pt x="2505" y="856"/>
                      <a:pt x="2511" y="822"/>
                      <a:pt x="2518" y="786"/>
                    </a:cubicBezTo>
                    <a:cubicBezTo>
                      <a:pt x="2525" y="748"/>
                      <a:pt x="2534" y="704"/>
                      <a:pt x="2535" y="654"/>
                    </a:cubicBezTo>
                    <a:cubicBezTo>
                      <a:pt x="2535" y="649"/>
                      <a:pt x="2535" y="649"/>
                      <a:pt x="2535" y="649"/>
                    </a:cubicBezTo>
                    <a:cubicBezTo>
                      <a:pt x="2535" y="532"/>
                      <a:pt x="2477" y="389"/>
                      <a:pt x="2316" y="339"/>
                    </a:cubicBezTo>
                    <a:cubicBezTo>
                      <a:pt x="2253" y="319"/>
                      <a:pt x="2185" y="312"/>
                      <a:pt x="2107" y="316"/>
                    </a:cubicBezTo>
                    <a:cubicBezTo>
                      <a:pt x="2089" y="317"/>
                      <a:pt x="2089" y="317"/>
                      <a:pt x="2089" y="317"/>
                    </a:cubicBezTo>
                    <a:cubicBezTo>
                      <a:pt x="2076" y="305"/>
                      <a:pt x="2076" y="305"/>
                      <a:pt x="2076" y="305"/>
                    </a:cubicBezTo>
                    <a:cubicBezTo>
                      <a:pt x="1882" y="111"/>
                      <a:pt x="1593" y="0"/>
                      <a:pt x="1283" y="0"/>
                    </a:cubicBezTo>
                    <a:cubicBezTo>
                      <a:pt x="974" y="0"/>
                      <a:pt x="686" y="110"/>
                      <a:pt x="491" y="304"/>
                    </a:cubicBezTo>
                    <a:close/>
                  </a:path>
                </a:pathLst>
              </a:custGeom>
              <a:solidFill>
                <a:srgbClr val="D6C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8226" name="直接连接符 94"/>
            <p:cNvCxnSpPr>
              <a:cxnSpLocks noChangeShapeType="1"/>
            </p:cNvCxnSpPr>
            <p:nvPr/>
          </p:nvCxnSpPr>
          <p:spPr bwMode="auto">
            <a:xfrm>
              <a:off x="1114539" y="1292247"/>
              <a:ext cx="18686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18" name="组合 104"/>
          <p:cNvGrpSpPr>
            <a:grpSpLocks/>
          </p:cNvGrpSpPr>
          <p:nvPr/>
        </p:nvGrpSpPr>
        <p:grpSpPr bwMode="auto">
          <a:xfrm>
            <a:off x="2121033" y="1644650"/>
            <a:ext cx="1388396" cy="1187323"/>
            <a:chOff x="0" y="0"/>
            <a:chExt cx="4710831" cy="4710828"/>
          </a:xfrm>
        </p:grpSpPr>
        <p:sp>
          <p:nvSpPr>
            <p:cNvPr id="8222" name="椭圆 105"/>
            <p:cNvSpPr>
              <a:spLocks noChangeArrowheads="1"/>
            </p:cNvSpPr>
            <p:nvPr/>
          </p:nvSpPr>
          <p:spPr bwMode="auto">
            <a:xfrm>
              <a:off x="203456" y="207938"/>
              <a:ext cx="4303645" cy="4294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8223" name="椭圆 106"/>
            <p:cNvSpPr>
              <a:spLocks noChangeArrowheads="1"/>
            </p:cNvSpPr>
            <p:nvPr/>
          </p:nvSpPr>
          <p:spPr bwMode="auto">
            <a:xfrm>
              <a:off x="-1477" y="3031"/>
              <a:ext cx="4713511" cy="47046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sp>
        <p:nvSpPr>
          <p:cNvPr id="51" name="文本框 248">
            <a:extLst>
              <a:ext uri="{FF2B5EF4-FFF2-40B4-BE49-F238E27FC236}">
                <a16:creationId xmlns:a16="http://schemas.microsoft.com/office/drawing/2014/main" id="{5F76ECFE-2DD5-D941-BB27-5FEB41C6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484" y="2942892"/>
            <a:ext cx="85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one</a:t>
            </a:r>
            <a:endParaRPr lang="zh-CN" altLang="en-US" sz="36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248">
            <a:extLst>
              <a:ext uri="{FF2B5EF4-FFF2-40B4-BE49-F238E27FC236}">
                <a16:creationId xmlns:a16="http://schemas.microsoft.com/office/drawing/2014/main" id="{30383BB7-0B05-4B48-8454-0247E285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256" y="3615609"/>
            <a:ext cx="173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Translator’s </a:t>
            </a:r>
          </a:p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Subjectivity</a:t>
            </a:r>
            <a:endParaRPr lang="zh-CN" altLang="en-US" sz="24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266">
            <a:extLst>
              <a:ext uri="{FF2B5EF4-FFF2-40B4-BE49-F238E27FC236}">
                <a16:creationId xmlns:a16="http://schemas.microsoft.com/office/drawing/2014/main" id="{95F54D0E-6E93-8F4F-BA86-ECA7CF7FD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248">
            <a:extLst>
              <a:ext uri="{FF2B5EF4-FFF2-40B4-BE49-F238E27FC236}">
                <a16:creationId xmlns:a16="http://schemas.microsoft.com/office/drawing/2014/main" id="{4DD7E575-7259-9544-886B-99B77C01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873" y="2861902"/>
            <a:ext cx="277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Eliminating</a:t>
            </a:r>
            <a:r>
              <a:rPr lang="en-US" altLang="zh-CN" sz="20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Discrimination</a:t>
            </a:r>
            <a:r>
              <a:rPr lang="en-US" altLang="zh-CN" sz="20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文本框 248">
            <a:extLst>
              <a:ext uri="{FF2B5EF4-FFF2-40B4-BE49-F238E27FC236}">
                <a16:creationId xmlns:a16="http://schemas.microsoft.com/office/drawing/2014/main" id="{F11DCA52-558D-534C-A705-8329CA57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094" y="1881086"/>
            <a:ext cx="127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</a:t>
            </a:r>
          </a:p>
        </p:txBody>
      </p:sp>
      <p:grpSp>
        <p:nvGrpSpPr>
          <p:cNvPr id="57" name="组合 104">
            <a:extLst>
              <a:ext uri="{FF2B5EF4-FFF2-40B4-BE49-F238E27FC236}">
                <a16:creationId xmlns:a16="http://schemas.microsoft.com/office/drawing/2014/main" id="{3E140D2F-ADF3-EB41-9DC4-730FF5ECBE12}"/>
              </a:ext>
            </a:extLst>
          </p:cNvPr>
          <p:cNvGrpSpPr>
            <a:grpSpLocks/>
          </p:cNvGrpSpPr>
          <p:nvPr/>
        </p:nvGrpSpPr>
        <p:grpSpPr bwMode="auto">
          <a:xfrm>
            <a:off x="1781674" y="4184713"/>
            <a:ext cx="1388396" cy="1187323"/>
            <a:chOff x="0" y="0"/>
            <a:chExt cx="4710831" cy="4710828"/>
          </a:xfrm>
        </p:grpSpPr>
        <p:sp>
          <p:nvSpPr>
            <p:cNvPr id="58" name="椭圆 105">
              <a:extLst>
                <a:ext uri="{FF2B5EF4-FFF2-40B4-BE49-F238E27FC236}">
                  <a16:creationId xmlns:a16="http://schemas.microsoft.com/office/drawing/2014/main" id="{C98F454C-AC33-D341-98CE-5FA94319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6" y="207938"/>
              <a:ext cx="4303645" cy="4294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59" name="椭圆 106">
              <a:extLst>
                <a:ext uri="{FF2B5EF4-FFF2-40B4-BE49-F238E27FC236}">
                  <a16:creationId xmlns:a16="http://schemas.microsoft.com/office/drawing/2014/main" id="{149CF25E-811B-3044-B6A7-7AAA0881C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7" y="3031"/>
              <a:ext cx="4713511" cy="47046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60" name="组合 104">
            <a:extLst>
              <a:ext uri="{FF2B5EF4-FFF2-40B4-BE49-F238E27FC236}">
                <a16:creationId xmlns:a16="http://schemas.microsoft.com/office/drawing/2014/main" id="{2B1EB04E-9B9D-C54D-8861-8D39E4E4BD85}"/>
              </a:ext>
            </a:extLst>
          </p:cNvPr>
          <p:cNvGrpSpPr>
            <a:grpSpLocks/>
          </p:cNvGrpSpPr>
          <p:nvPr/>
        </p:nvGrpSpPr>
        <p:grpSpPr bwMode="auto">
          <a:xfrm>
            <a:off x="9441862" y="4273445"/>
            <a:ext cx="1388396" cy="1187323"/>
            <a:chOff x="0" y="0"/>
            <a:chExt cx="4710831" cy="4710828"/>
          </a:xfrm>
        </p:grpSpPr>
        <p:sp>
          <p:nvSpPr>
            <p:cNvPr id="61" name="椭圆 105">
              <a:extLst>
                <a:ext uri="{FF2B5EF4-FFF2-40B4-BE49-F238E27FC236}">
                  <a16:creationId xmlns:a16="http://schemas.microsoft.com/office/drawing/2014/main" id="{704CDE62-A945-FA4B-B46B-89DC072D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6" y="207938"/>
              <a:ext cx="4303645" cy="4294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62" name="椭圆 106">
              <a:extLst>
                <a:ext uri="{FF2B5EF4-FFF2-40B4-BE49-F238E27FC236}">
                  <a16:creationId xmlns:a16="http://schemas.microsoft.com/office/drawing/2014/main" id="{65F3077C-1E15-DD43-A8E3-73C8835E1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7" y="3031"/>
              <a:ext cx="4713511" cy="47046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63" name="组合 104">
            <a:extLst>
              <a:ext uri="{FF2B5EF4-FFF2-40B4-BE49-F238E27FC236}">
                <a16:creationId xmlns:a16="http://schemas.microsoft.com/office/drawing/2014/main" id="{481E43AF-DFD3-6947-B5E7-B33B74014196}"/>
              </a:ext>
            </a:extLst>
          </p:cNvPr>
          <p:cNvGrpSpPr>
            <a:grpSpLocks/>
          </p:cNvGrpSpPr>
          <p:nvPr/>
        </p:nvGrpSpPr>
        <p:grpSpPr bwMode="auto">
          <a:xfrm>
            <a:off x="9271884" y="1651950"/>
            <a:ext cx="1388396" cy="1187323"/>
            <a:chOff x="0" y="0"/>
            <a:chExt cx="4710831" cy="4710828"/>
          </a:xfrm>
        </p:grpSpPr>
        <p:sp>
          <p:nvSpPr>
            <p:cNvPr id="64" name="椭圆 105">
              <a:extLst>
                <a:ext uri="{FF2B5EF4-FFF2-40B4-BE49-F238E27FC236}">
                  <a16:creationId xmlns:a16="http://schemas.microsoft.com/office/drawing/2014/main" id="{9FEC4003-284E-6445-936C-F063374C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6" y="207938"/>
              <a:ext cx="4303645" cy="4294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65" name="椭圆 106">
              <a:extLst>
                <a:ext uri="{FF2B5EF4-FFF2-40B4-BE49-F238E27FC236}">
                  <a16:creationId xmlns:a16="http://schemas.microsoft.com/office/drawing/2014/main" id="{F9DB9C6E-2B6B-AD40-BDDC-E64DE04BB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7" y="3031"/>
              <a:ext cx="4713511" cy="47046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sp>
        <p:nvSpPr>
          <p:cNvPr id="56" name="文本框 248">
            <a:extLst>
              <a:ext uri="{FF2B5EF4-FFF2-40B4-BE49-F238E27FC236}">
                <a16:creationId xmlns:a16="http://schemas.microsoft.com/office/drawing/2014/main" id="{56B34E50-43D0-414F-9B05-2A01FC9E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538" y="4401231"/>
            <a:ext cx="1261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</a:t>
            </a:r>
            <a:endParaRPr lang="zh-CN" altLang="en-US" sz="36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248">
            <a:extLst>
              <a:ext uri="{FF2B5EF4-FFF2-40B4-BE49-F238E27FC236}">
                <a16:creationId xmlns:a16="http://schemas.microsoft.com/office/drawing/2014/main" id="{586190D5-CC3D-2841-B1AF-F9B24340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340" y="1881085"/>
            <a:ext cx="1056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Four</a:t>
            </a:r>
            <a:endParaRPr lang="zh-CN" altLang="en-US" sz="36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248">
            <a:extLst>
              <a:ext uri="{FF2B5EF4-FFF2-40B4-BE49-F238E27FC236}">
                <a16:creationId xmlns:a16="http://schemas.microsoft.com/office/drawing/2014/main" id="{06BD54C1-18EE-5D4D-B059-49657316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397" y="4507310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Five</a:t>
            </a:r>
            <a:endParaRPr lang="zh-CN" altLang="en-US" sz="36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248">
            <a:extLst>
              <a:ext uri="{FF2B5EF4-FFF2-40B4-BE49-F238E27FC236}">
                <a16:creationId xmlns:a16="http://schemas.microsoft.com/office/drawing/2014/main" id="{D31B223A-B88C-FE4A-9706-46B5CBC8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679" y="5535342"/>
            <a:ext cx="277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Translation </a:t>
            </a:r>
          </a:p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a political act.</a:t>
            </a:r>
          </a:p>
        </p:txBody>
      </p:sp>
      <p:sp>
        <p:nvSpPr>
          <p:cNvPr id="69" name="文本框 248">
            <a:extLst>
              <a:ext uri="{FF2B5EF4-FFF2-40B4-BE49-F238E27FC236}">
                <a16:creationId xmlns:a16="http://schemas.microsoft.com/office/drawing/2014/main" id="{247B6766-66A9-A847-9912-AC868844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314" y="2956174"/>
            <a:ext cx="277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Equal Relationship </a:t>
            </a:r>
          </a:p>
        </p:txBody>
      </p:sp>
      <p:sp>
        <p:nvSpPr>
          <p:cNvPr id="70" name="文本框 248">
            <a:extLst>
              <a:ext uri="{FF2B5EF4-FFF2-40B4-BE49-F238E27FC236}">
                <a16:creationId xmlns:a16="http://schemas.microsoft.com/office/drawing/2014/main" id="{D805F328-58D1-4843-BA06-3F3EA5A2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51" y="5489175"/>
            <a:ext cx="277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Emphasis on Rebellion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22"/>
          <p:cNvSpPr>
            <a:spLocks noChangeArrowheads="1"/>
          </p:cNvSpPr>
          <p:nvPr/>
        </p:nvSpPr>
        <p:spPr bwMode="auto">
          <a:xfrm>
            <a:off x="4820850" y="3075908"/>
            <a:ext cx="6670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eaLnBrk="1" latinLnBrk="1" hangingPunct="1"/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1.Women Visible</a:t>
            </a:r>
          </a:p>
          <a:p>
            <a:pPr indent="457200" eaLnBrk="1" latinLnBrk="1" hangingPunct="1"/>
            <a:endParaRPr lang="en-US" altLang="zh-CN" sz="2400" b="1" u="sng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 eaLnBrk="1" latinLnBrk="1" hangingPunct="1"/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2.Overthrowing the dominant status of men.</a:t>
            </a:r>
          </a:p>
        </p:txBody>
      </p:sp>
      <p:grpSp>
        <p:nvGrpSpPr>
          <p:cNvPr id="15363" name="组合 1206"/>
          <p:cNvGrpSpPr>
            <a:grpSpLocks noChangeAspect="1"/>
          </p:cNvGrpSpPr>
          <p:nvPr/>
        </p:nvGrpSpPr>
        <p:grpSpPr bwMode="auto">
          <a:xfrm>
            <a:off x="673510" y="2521885"/>
            <a:ext cx="4016375" cy="3419475"/>
            <a:chOff x="0" y="0"/>
            <a:chExt cx="4959146" cy="4220848"/>
          </a:xfrm>
        </p:grpSpPr>
        <p:grpSp>
          <p:nvGrpSpPr>
            <p:cNvPr id="14350" name="组合 1205"/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4959146" cy="4220848"/>
              <a:chOff x="0" y="0"/>
              <a:chExt cx="4959146" cy="4220848"/>
            </a:xfrm>
          </p:grpSpPr>
          <p:pic>
            <p:nvPicPr>
              <p:cNvPr id="14352" name="图片 2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rot="4389635" flipH="1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3" name="组合 120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4942787" cy="2845025"/>
                <a:chOff x="0" y="0"/>
                <a:chExt cx="9783796" cy="5631468"/>
              </a:xfrm>
            </p:grpSpPr>
            <p:pic>
              <p:nvPicPr>
                <p:cNvPr id="14354" name="图片 24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849" b="39281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5" name="图片 24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2293282" flipH="1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351" name="图片 2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6" name="文本框 23"/>
          <p:cNvSpPr txBox="1">
            <a:spLocks noChangeArrowheads="1"/>
          </p:cNvSpPr>
          <p:nvPr/>
        </p:nvSpPr>
        <p:spPr bwMode="auto">
          <a:xfrm>
            <a:off x="5355383" y="1998665"/>
            <a:ext cx="580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fr-FR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One: The </a:t>
            </a:r>
            <a:r>
              <a:rPr lang="fr-FR" altLang="zh-CN" sz="2800" dirty="0" err="1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Subjectivity</a:t>
            </a:r>
            <a:r>
              <a:rPr lang="fr-FR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the Translator</a:t>
            </a:r>
            <a:endParaRPr lang="zh-CN" altLang="en-US" sz="28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344" name="Grou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66">
            <a:extLst>
              <a:ext uri="{FF2B5EF4-FFF2-40B4-BE49-F238E27FC236}">
                <a16:creationId xmlns:a16="http://schemas.microsoft.com/office/drawing/2014/main" id="{5925E291-1376-794B-B2C9-8E5BA5C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434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文本框 23"/>
          <p:cNvSpPr txBox="1">
            <a:spLocks noChangeArrowheads="1"/>
          </p:cNvSpPr>
          <p:nvPr/>
        </p:nvSpPr>
        <p:spPr bwMode="auto">
          <a:xfrm>
            <a:off x="5788740" y="1998665"/>
            <a:ext cx="4941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Two: Eliminating Discrimination</a:t>
            </a:r>
            <a:endParaRPr lang="zh-CN" altLang="en-US" sz="28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344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66">
            <a:extLst>
              <a:ext uri="{FF2B5EF4-FFF2-40B4-BE49-F238E27FC236}">
                <a16:creationId xmlns:a16="http://schemas.microsoft.com/office/drawing/2014/main" id="{5925E291-1376-794B-B2C9-8E5BA5C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</a:p>
          <a:p>
            <a:pPr eaLnBrk="1" hangingPunct="1"/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464D775A-15B0-F64C-BA5C-16C6170A3298}"/>
              </a:ext>
            </a:extLst>
          </p:cNvPr>
          <p:cNvSpPr/>
          <p:nvPr/>
        </p:nvSpPr>
        <p:spPr bwMode="auto">
          <a:xfrm>
            <a:off x="7067227" y="2838054"/>
            <a:ext cx="3223647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riticize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D04509D1-EC58-824E-ABDF-241D74C2A733}"/>
              </a:ext>
            </a:extLst>
          </p:cNvPr>
          <p:cNvSpPr/>
          <p:nvPr/>
        </p:nvSpPr>
        <p:spPr bwMode="auto">
          <a:xfrm>
            <a:off x="7067227" y="4017701"/>
            <a:ext cx="3223647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D917700D-6455-1145-9F43-D21BF3B9CB2F}"/>
              </a:ext>
            </a:extLst>
          </p:cNvPr>
          <p:cNvSpPr/>
          <p:nvPr/>
        </p:nvSpPr>
        <p:spPr bwMode="auto">
          <a:xfrm>
            <a:off x="7067227" y="5197348"/>
            <a:ext cx="3223647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Shake discrimination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206">
            <a:extLst>
              <a:ext uri="{FF2B5EF4-FFF2-40B4-BE49-F238E27FC236}">
                <a16:creationId xmlns:a16="http://schemas.microsoft.com/office/drawing/2014/main" id="{A3ABEA90-7832-9647-B00E-7B14743B02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1906" y="2096288"/>
            <a:ext cx="4016375" cy="3419475"/>
            <a:chOff x="0" y="0"/>
            <a:chExt cx="4959146" cy="4220848"/>
          </a:xfrm>
        </p:grpSpPr>
        <p:grpSp>
          <p:nvGrpSpPr>
            <p:cNvPr id="17" name="组合 1205">
              <a:extLst>
                <a:ext uri="{FF2B5EF4-FFF2-40B4-BE49-F238E27FC236}">
                  <a16:creationId xmlns:a16="http://schemas.microsoft.com/office/drawing/2014/main" id="{E87D0C83-9140-624B-9CB1-0607B8ADDD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4959146" cy="4220848"/>
              <a:chOff x="0" y="0"/>
              <a:chExt cx="4959146" cy="4220848"/>
            </a:xfrm>
          </p:grpSpPr>
          <p:pic>
            <p:nvPicPr>
              <p:cNvPr id="19" name="图片 248">
                <a:extLst>
                  <a:ext uri="{FF2B5EF4-FFF2-40B4-BE49-F238E27FC236}">
                    <a16:creationId xmlns:a16="http://schemas.microsoft.com/office/drawing/2014/main" id="{08E1DD63-24DD-B54A-97F4-51DD7530F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rot="4389635" flipH="1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组合 1204">
                <a:extLst>
                  <a:ext uri="{FF2B5EF4-FFF2-40B4-BE49-F238E27FC236}">
                    <a16:creationId xmlns:a16="http://schemas.microsoft.com/office/drawing/2014/main" id="{6F4DAFA3-822A-7246-A80A-8F0BEC154D6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4942787" cy="2845025"/>
                <a:chOff x="0" y="0"/>
                <a:chExt cx="9783796" cy="5631468"/>
              </a:xfrm>
            </p:grpSpPr>
            <p:pic>
              <p:nvPicPr>
                <p:cNvPr id="22" name="图片 245">
                  <a:extLst>
                    <a:ext uri="{FF2B5EF4-FFF2-40B4-BE49-F238E27FC236}">
                      <a16:creationId xmlns:a16="http://schemas.microsoft.com/office/drawing/2014/main" id="{77EDC530-7EFA-DA41-864A-1E70FF4B2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849" b="39281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图片 246">
                  <a:extLst>
                    <a:ext uri="{FF2B5EF4-FFF2-40B4-BE49-F238E27FC236}">
                      <a16:creationId xmlns:a16="http://schemas.microsoft.com/office/drawing/2014/main" id="{5AF161C1-80EC-CE4E-9328-07E521041A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2293282" flipH="1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8" name="图片 243">
              <a:extLst>
                <a:ext uri="{FF2B5EF4-FFF2-40B4-BE49-F238E27FC236}">
                  <a16:creationId xmlns:a16="http://schemas.microsoft.com/office/drawing/2014/main" id="{709412BA-DEE6-DD4A-90EB-5FBAF3B32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829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文本框 23"/>
          <p:cNvSpPr txBox="1">
            <a:spLocks noChangeArrowheads="1"/>
          </p:cNvSpPr>
          <p:nvPr/>
        </p:nvSpPr>
        <p:spPr bwMode="auto">
          <a:xfrm>
            <a:off x="6240274" y="1998665"/>
            <a:ext cx="4038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Three: Equal Relationship</a:t>
            </a:r>
            <a:r>
              <a:rPr lang="zh-CN" altLang="zh-CN" sz="2800" dirty="0">
                <a:solidFill>
                  <a:srgbClr val="2C271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2C271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344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66">
            <a:extLst>
              <a:ext uri="{FF2B5EF4-FFF2-40B4-BE49-F238E27FC236}">
                <a16:creationId xmlns:a16="http://schemas.microsoft.com/office/drawing/2014/main" id="{5925E291-1376-794B-B2C9-8E5BA5C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19" y="668044"/>
            <a:ext cx="520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Translation Theory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030BF74F-CCBE-954F-B172-2C52581C4442}"/>
              </a:ext>
            </a:extLst>
          </p:cNvPr>
          <p:cNvSpPr/>
          <p:nvPr/>
        </p:nvSpPr>
        <p:spPr bwMode="auto">
          <a:xfrm>
            <a:off x="6422666" y="2997338"/>
            <a:ext cx="3855894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“master-servant relationship”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FA39E11-EA72-8847-A4DC-804C655519AF}"/>
              </a:ext>
            </a:extLst>
          </p:cNvPr>
          <p:cNvSpPr/>
          <p:nvPr/>
        </p:nvSpPr>
        <p:spPr bwMode="auto">
          <a:xfrm>
            <a:off x="6422666" y="4863788"/>
            <a:ext cx="3855894" cy="636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Relationship”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下箭头 1">
            <a:extLst>
              <a:ext uri="{FF2B5EF4-FFF2-40B4-BE49-F238E27FC236}">
                <a16:creationId xmlns:a16="http://schemas.microsoft.com/office/drawing/2014/main" id="{441D663F-AFBB-8048-B3AC-D1AD696C0147}"/>
              </a:ext>
            </a:extLst>
          </p:cNvPr>
          <p:cNvSpPr/>
          <p:nvPr/>
        </p:nvSpPr>
        <p:spPr bwMode="auto">
          <a:xfrm>
            <a:off x="8090115" y="3828081"/>
            <a:ext cx="418454" cy="8834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7" name="组合 1206">
            <a:extLst>
              <a:ext uri="{FF2B5EF4-FFF2-40B4-BE49-F238E27FC236}">
                <a16:creationId xmlns:a16="http://schemas.microsoft.com/office/drawing/2014/main" id="{8CD41E33-9DAB-1A4B-B1E3-C079151DCC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1906" y="2096288"/>
            <a:ext cx="4016375" cy="3419475"/>
            <a:chOff x="0" y="0"/>
            <a:chExt cx="4959146" cy="4220848"/>
          </a:xfrm>
        </p:grpSpPr>
        <p:grpSp>
          <p:nvGrpSpPr>
            <p:cNvPr id="18" name="组合 1205">
              <a:extLst>
                <a:ext uri="{FF2B5EF4-FFF2-40B4-BE49-F238E27FC236}">
                  <a16:creationId xmlns:a16="http://schemas.microsoft.com/office/drawing/2014/main" id="{2832F9AA-225A-6E46-BD37-986769A815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4959146" cy="4220848"/>
              <a:chOff x="0" y="0"/>
              <a:chExt cx="4959146" cy="4220848"/>
            </a:xfrm>
          </p:grpSpPr>
          <p:pic>
            <p:nvPicPr>
              <p:cNvPr id="21" name="图片 248">
                <a:extLst>
                  <a:ext uri="{FF2B5EF4-FFF2-40B4-BE49-F238E27FC236}">
                    <a16:creationId xmlns:a16="http://schemas.microsoft.com/office/drawing/2014/main" id="{582D588C-086A-C949-AB7E-DFB239750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rot="4389635" flipH="1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组合 1204">
                <a:extLst>
                  <a:ext uri="{FF2B5EF4-FFF2-40B4-BE49-F238E27FC236}">
                    <a16:creationId xmlns:a16="http://schemas.microsoft.com/office/drawing/2014/main" id="{DFA05E17-4170-A24C-AEB5-C23007539C4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4942787" cy="2845025"/>
                <a:chOff x="0" y="0"/>
                <a:chExt cx="9783796" cy="5631468"/>
              </a:xfrm>
            </p:grpSpPr>
            <p:pic>
              <p:nvPicPr>
                <p:cNvPr id="23" name="图片 245">
                  <a:extLst>
                    <a:ext uri="{FF2B5EF4-FFF2-40B4-BE49-F238E27FC236}">
                      <a16:creationId xmlns:a16="http://schemas.microsoft.com/office/drawing/2014/main" id="{0ADF390A-A243-8C4B-8ABF-F6D579D25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849" b="39281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图片 246">
                  <a:extLst>
                    <a:ext uri="{FF2B5EF4-FFF2-40B4-BE49-F238E27FC236}">
                      <a16:creationId xmlns:a16="http://schemas.microsoft.com/office/drawing/2014/main" id="{262EBF4D-3061-5141-9D4A-60BA8558C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2293282" flipH="1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9" name="图片 243">
              <a:extLst>
                <a:ext uri="{FF2B5EF4-FFF2-40B4-BE49-F238E27FC236}">
                  <a16:creationId xmlns:a16="http://schemas.microsoft.com/office/drawing/2014/main" id="{1A6DB235-5EA6-3547-89BC-E3DF60F7D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31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Pages>0</Pages>
  <Words>484</Words>
  <Characters>0</Characters>
  <Application>Microsoft Macintosh PowerPoint</Application>
  <DocSecurity>0</DocSecurity>
  <PresentationFormat>宽屏</PresentationFormat>
  <Lines>0</Lines>
  <Paragraphs>95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顾娟娟</dc:creator>
  <cp:keywords>ppt模板</cp:keywords>
  <cp:lastModifiedBy>office user</cp:lastModifiedBy>
  <cp:revision>96</cp:revision>
  <dcterms:created xsi:type="dcterms:W3CDTF">2014-11-11T00:55:10Z</dcterms:created>
  <dcterms:modified xsi:type="dcterms:W3CDTF">2020-11-30T08:27:05Z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lXn8MQ7O1j56905.ppt</vt:lpwstr>
  </property>
  <property fmtid="{D5CDD505-2E9C-101B-9397-08002B2CF9AE}" pid="3" name="fileid">
    <vt:lpwstr>519251</vt:lpwstr>
  </property>
  <property fmtid="{D5CDD505-2E9C-101B-9397-08002B2CF9AE}" pid="4" name="KSOProductBuildVer">
    <vt:lpwstr>2052-9.1.0.5184</vt:lpwstr>
  </property>
</Properties>
</file>