
<file path=[Content_Types].xml><?xml version="1.0" encoding="utf-8"?>
<Types xmlns="http://schemas.openxmlformats.org/package/2006/content-types">
  <Default Extension="jpeg" ContentType="image/jpeg"/>
  <Default Extension="JPG" ContentType="image/.jpg"/>
  <Default Extension="gif" ContentType="image/gi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media/image2.svg" ContentType="image/svg+xml"/>
  <Override PartName="/ppt/media/image3.svg" ContentType="image/svg+xml"/>
  <Override PartName="/ppt/media/image4.svg" ContentType="image/svg+xml"/>
  <Override PartName="/ppt/media/image5.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3"/>
    <p:sldId id="257" r:id="rId4"/>
    <p:sldId id="259" r:id="rId5"/>
    <p:sldId id="262" r:id="rId6"/>
    <p:sldId id="261" r:id="rId7"/>
    <p:sldId id="260" r:id="rId8"/>
    <p:sldId id="264" r:id="rId9"/>
    <p:sldId id="263" r:id="rId10"/>
    <p:sldId id="258" r:id="rId11"/>
    <p:sldId id="268" r:id="rId12"/>
    <p:sldId id="265" r:id="rId13"/>
  </p:sldIdLst>
  <p:sldSz cx="11557000" cy="6502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622" autoAdjust="0"/>
  </p:normalViewPr>
  <p:slideViewPr>
    <p:cSldViewPr>
      <p:cViewPr varScale="1">
        <p:scale>
          <a:sx n="70" d="100"/>
          <a:sy n="70" d="100"/>
        </p:scale>
        <p:origin x="-840" y="-102"/>
      </p:cViewPr>
      <p:guideLst>
        <p:guide orient="horz" pos="2157"/>
        <p:guide pos="2876"/>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notesMaster" Target="notesMasters/notesMaster1.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6470" y="1143000"/>
            <a:ext cx="5485061"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8.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jpeg"/></Relationships>
</file>

<file path=ppt/slides/_rels/slide2.xml.rels><?xml version="1.0" encoding="UTF-8" standalone="yes"?>
<Relationships xmlns="http://schemas.openxmlformats.org/package/2006/relationships"><Relationship Id="rId9" Type="http://schemas.openxmlformats.org/officeDocument/2006/relationships/image" Target="../media/image4.svg"/><Relationship Id="rId8" Type="http://schemas.openxmlformats.org/officeDocument/2006/relationships/image" Target="../media/image7.png"/><Relationship Id="rId7" Type="http://schemas.openxmlformats.org/officeDocument/2006/relationships/image" Target="../media/image3.svg"/><Relationship Id="rId6" Type="http://schemas.openxmlformats.org/officeDocument/2006/relationships/image" Target="../media/image6.png"/><Relationship Id="rId5" Type="http://schemas.openxmlformats.org/officeDocument/2006/relationships/image" Target="../media/image2.svg"/><Relationship Id="rId4" Type="http://schemas.openxmlformats.org/officeDocument/2006/relationships/image" Target="../media/image5.png"/><Relationship Id="rId3" Type="http://schemas.openxmlformats.org/officeDocument/2006/relationships/image" Target="../media/image1.svg"/><Relationship Id="rId2" Type="http://schemas.openxmlformats.org/officeDocument/2006/relationships/image" Target="../media/image4.png"/><Relationship Id="rId13" Type="http://schemas.openxmlformats.org/officeDocument/2006/relationships/slideLayout" Target="../slideLayouts/slideLayout7.xml"/><Relationship Id="rId12" Type="http://schemas.openxmlformats.org/officeDocument/2006/relationships/image" Target="../media/image9.png"/><Relationship Id="rId11" Type="http://schemas.openxmlformats.org/officeDocument/2006/relationships/image" Target="../media/image5.svg"/><Relationship Id="rId10" Type="http://schemas.openxmlformats.org/officeDocument/2006/relationships/image" Target="../media/image8.png"/><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GIF"/><Relationship Id="rId3" Type="http://schemas.openxmlformats.org/officeDocument/2006/relationships/image" Target="../media/image11.jpeg"/><Relationship Id="rId2" Type="http://schemas.openxmlformats.org/officeDocument/2006/relationships/tags" Target="../tags/tag1.xml"/><Relationship Id="rId1"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image" Target="../media/image14.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image" Target="../media/image14.jpe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0.GIF"/><Relationship Id="rId3" Type="http://schemas.openxmlformats.org/officeDocument/2006/relationships/image" Target="../media/image19.GIF"/><Relationship Id="rId2" Type="http://schemas.openxmlformats.org/officeDocument/2006/relationships/image" Target="../media/image18.png"/><Relationship Id="rId1" Type="http://schemas.openxmlformats.org/officeDocument/2006/relationships/image" Target="../media/image14.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3.jpeg"/><Relationship Id="rId1" Type="http://schemas.openxmlformats.org/officeDocument/2006/relationships/image" Target="../media/image14.jpeg"/></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31.jpeg"/><Relationship Id="rId7" Type="http://schemas.openxmlformats.org/officeDocument/2006/relationships/image" Target="../media/image30.jpeg"/><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stretch>
            <a:fillRect t="-19" b="-19"/>
          </a:stretch>
        </a:blipFill>
        <a:effectLst/>
      </p:bgPr>
    </p:bg>
    <p:spTree>
      <p:nvGrpSpPr>
        <p:cNvPr id="1" name=""/>
        <p:cNvGrpSpPr/>
        <p:nvPr/>
      </p:nvGrpSpPr>
      <p:grpSpPr>
        <a:xfrm>
          <a:off x="0" y="0"/>
          <a:ext cx="0" cy="0"/>
          <a:chOff x="0" y="0"/>
          <a:chExt cx="0" cy="0"/>
        </a:xfrm>
      </p:grpSpPr>
      <p:sp>
        <p:nvSpPr>
          <p:cNvPr id="4" name="textbox 3"/>
          <p:cNvSpPr/>
          <p:nvPr/>
        </p:nvSpPr>
        <p:spPr>
          <a:xfrm>
            <a:off x="0" y="2459355"/>
            <a:ext cx="11553825" cy="296545"/>
          </a:xfrm>
          <a:prstGeom prst="rect">
            <a:avLst/>
          </a:prstGeom>
        </p:spPr>
        <p:txBody>
          <a:bodyPr vert="horz" wrap="square" lIns="0" tIns="0" rIns="0" bIns="0"/>
          <a:p>
            <a:pPr algn="ctr" rtl="0" eaLnBrk="0">
              <a:lnSpc>
                <a:spcPct val="111000"/>
              </a:lnSpc>
            </a:pPr>
            <a:endParaRPr lang="en-US" altLang="en-US" sz="100" dirty="0">
              <a:ln>
                <a:noFill/>
              </a:ln>
            </a:endParaRPr>
          </a:p>
          <a:p>
            <a:pPr indent="12700" algn="ctr" rtl="0" eaLnBrk="0">
              <a:lnSpc>
                <a:spcPct val="91000"/>
              </a:lnSpc>
            </a:pPr>
            <a:r>
              <a:rPr lang="en-US" sz="4800" b="1" spc="30" dirty="0">
                <a:ln>
                  <a:noFill/>
                </a:ln>
                <a:solidFill>
                  <a:schemeClr val="tx1"/>
                </a:solidFill>
                <a:effectLst>
                  <a:outerShdw blurRad="38100" dist="19050" dir="2700000" algn="tl" rotWithShape="0">
                    <a:schemeClr val="dk1">
                      <a:alpha val="40000"/>
                    </a:schemeClr>
                  </a:outerShdw>
                </a:effectLst>
                <a:latin typeface="Calisto MT" panose="02040603050505030304" charset="0"/>
                <a:ea typeface="Microsoft YaHei" panose="020B0503020204020204" charset="-122"/>
                <a:cs typeface="Calisto MT" panose="02040603050505030304" charset="0"/>
              </a:rPr>
              <a:t>Global Impact Of Chinese Language</a:t>
            </a:r>
            <a:endParaRPr lang="en-US" altLang="en-US" sz="4800" b="1" dirty="0">
              <a:ln>
                <a:noFill/>
              </a:ln>
              <a:solidFill>
                <a:schemeClr val="tx1"/>
              </a:solidFill>
              <a:effectLst>
                <a:outerShdw blurRad="38100" dist="19050" dir="2700000" algn="tl" rotWithShape="0">
                  <a:schemeClr val="dk1">
                    <a:alpha val="40000"/>
                  </a:schemeClr>
                </a:outerShdw>
              </a:effectLst>
              <a:latin typeface="Calisto MT" panose="02040603050505030304" charset="0"/>
              <a:cs typeface="Calisto MT" panose="02040603050505030304" charset="0"/>
            </a:endParaRPr>
          </a:p>
          <a:p>
            <a:pPr indent="373380" algn="ctr" rtl="0" eaLnBrk="0">
              <a:lnSpc>
                <a:spcPts val="1550"/>
              </a:lnSpc>
              <a:spcBef>
                <a:spcPts val="930"/>
              </a:spcBef>
            </a:pPr>
            <a:endParaRPr lang="en-US" altLang="en-US" sz="4800" b="1" dirty="0">
              <a:ln>
                <a:noFill/>
              </a:ln>
              <a:solidFill>
                <a:schemeClr val="tx1"/>
              </a:solidFill>
              <a:effectLst>
                <a:outerShdw blurRad="38100" dist="19050" dir="2700000" algn="tl" rotWithShape="0">
                  <a:schemeClr val="dk1">
                    <a:alpha val="40000"/>
                  </a:schemeClr>
                </a:outerShdw>
              </a:effectLst>
              <a:latin typeface="Calisto MT" panose="02040603050505030304" charset="0"/>
              <a:cs typeface="Calisto MT" panose="02040603050505030304" charset="0"/>
            </a:endParaRPr>
          </a:p>
        </p:txBody>
      </p:sp>
      <p:pic>
        <p:nvPicPr>
          <p:cNvPr id="5" name="图片 4" descr="e5c6bc82e3dcd75a"/>
          <p:cNvPicPr>
            <a:picLocks noChangeAspect="1"/>
          </p:cNvPicPr>
          <p:nvPr/>
        </p:nvPicPr>
        <p:blipFill>
          <a:blip r:embed="rId2">
            <a:alphaModFix amt="46000"/>
          </a:blip>
          <a:stretch>
            <a:fillRect/>
          </a:stretch>
        </p:blipFill>
        <p:spPr>
          <a:xfrm>
            <a:off x="-774065" y="82550"/>
            <a:ext cx="6072505" cy="6682740"/>
          </a:xfrm>
          <a:prstGeom prst="rect">
            <a:avLst/>
          </a:prstGeom>
          <a:noFill/>
          <a:effectLst>
            <a:outerShdw blurRad="50800" dist="38100" dir="18900000" algn="bl" rotWithShape="0">
              <a:prstClr val="black">
                <a:alpha val="40000"/>
              </a:prstClr>
            </a:outerShdw>
          </a:effectLst>
        </p:spPr>
      </p:pic>
      <p:sp>
        <p:nvSpPr>
          <p:cNvPr id="6" name="文本框 5"/>
          <p:cNvSpPr txBox="1"/>
          <p:nvPr/>
        </p:nvSpPr>
        <p:spPr>
          <a:xfrm>
            <a:off x="3869055" y="3611245"/>
            <a:ext cx="3815715" cy="768350"/>
          </a:xfrm>
          <a:prstGeom prst="rect">
            <a:avLst/>
          </a:prstGeom>
          <a:noFill/>
        </p:spPr>
        <p:txBody>
          <a:bodyPr wrap="none" rtlCol="0" anchor="t">
            <a:spAutoFit/>
          </a:bodyPr>
          <a:p>
            <a:r>
              <a:rPr lang="en-US" altLang="zh-CN" sz="4400" b="1" spc="-30" dirty="0">
                <a:effectLst>
                  <a:outerShdw blurRad="50800" dist="38100" dir="2700000" algn="tl" rotWithShape="0">
                    <a:prstClr val="black">
                      <a:alpha val="40000"/>
                    </a:prstClr>
                  </a:outerShdw>
                </a:effectLst>
                <a:latin typeface="Javanese Text" panose="02000000000000000000" charset="0"/>
                <a:ea typeface="Microsoft YaHei" panose="020B0503020204020204" charset="-122"/>
                <a:cs typeface="Javanese Text" panose="02000000000000000000" charset="0"/>
                <a:sym typeface="+mn-ea"/>
              </a:rPr>
              <a:t>-</a:t>
            </a:r>
            <a:r>
              <a:rPr lang="zh-CN" altLang="en-US" sz="4400" b="1" spc="-30" dirty="0">
                <a:effectLst>
                  <a:outerShdw blurRad="50800" dist="38100" dir="2700000" algn="tl" rotWithShape="0">
                    <a:prstClr val="black">
                      <a:alpha val="40000"/>
                    </a:prstClr>
                  </a:outerShdw>
                </a:effectLst>
                <a:latin typeface="Javanese Text" panose="02000000000000000000" charset="0"/>
                <a:ea typeface="Microsoft YaHei" panose="020B0503020204020204" charset="-122"/>
                <a:cs typeface="Javanese Text" panose="02000000000000000000" charset="0"/>
                <a:sym typeface="+mn-ea"/>
              </a:rPr>
              <a:t>Chinese fever</a:t>
            </a:r>
            <a:r>
              <a:rPr lang="en-US" altLang="zh-CN" sz="4400" b="1" spc="-30" dirty="0">
                <a:effectLst>
                  <a:outerShdw blurRad="50800" dist="38100" dir="2700000" algn="tl" rotWithShape="0">
                    <a:prstClr val="black">
                      <a:alpha val="40000"/>
                    </a:prstClr>
                  </a:outerShdw>
                </a:effectLst>
                <a:latin typeface="Javanese Text" panose="02000000000000000000" charset="0"/>
                <a:ea typeface="Microsoft YaHei" panose="020B0503020204020204" charset="-122"/>
                <a:cs typeface="Javanese Text" panose="02000000000000000000" charset="0"/>
                <a:sym typeface="+mn-ea"/>
              </a:rPr>
              <a:t>-</a:t>
            </a:r>
            <a:endParaRPr lang="en-US" altLang="zh-CN" sz="4400" b="1" spc="-30" dirty="0">
              <a:effectLst>
                <a:outerShdw blurRad="50800" dist="38100" dir="2700000" algn="tl" rotWithShape="0">
                  <a:prstClr val="black">
                    <a:alpha val="40000"/>
                  </a:prstClr>
                </a:outerShdw>
              </a:effectLst>
              <a:latin typeface="Javanese Text" panose="02000000000000000000" charset="0"/>
              <a:ea typeface="Microsoft YaHei" panose="020B0503020204020204" charset="-122"/>
              <a:cs typeface="Javanese Text" panose="02000000000000000000"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a:picLocks noChangeAspect="1"/>
          </p:cNvPicPr>
          <p:nvPr/>
        </p:nvPicPr>
        <p:blipFill>
          <a:blip r:embed="rId1"/>
          <a:stretch>
            <a:fillRect/>
          </a:stretch>
        </p:blipFill>
        <p:spPr>
          <a:xfrm rot="5400000">
            <a:off x="-126701" y="947255"/>
            <a:ext cx="4692774" cy="4259597"/>
          </a:xfrm>
          <a:prstGeom prst="rect">
            <a:avLst/>
          </a:prstGeom>
        </p:spPr>
      </p:pic>
      <p:pic>
        <p:nvPicPr>
          <p:cNvPr id="5" name="图片 4" descr="e5c6bc82e3dcd75a"/>
          <p:cNvPicPr>
            <a:picLocks noChangeAspect="1"/>
          </p:cNvPicPr>
          <p:nvPr/>
        </p:nvPicPr>
        <p:blipFill>
          <a:blip r:embed="rId2">
            <a:alphaModFix amt="72000"/>
          </a:blip>
          <a:stretch>
            <a:fillRect/>
          </a:stretch>
        </p:blipFill>
        <p:spPr>
          <a:xfrm>
            <a:off x="-774065" y="82550"/>
            <a:ext cx="6072505" cy="6682740"/>
          </a:xfrm>
          <a:prstGeom prst="rect">
            <a:avLst/>
          </a:prstGeom>
          <a:noFill/>
          <a:effectLst>
            <a:outerShdw blurRad="50800" dist="38100" dir="18900000" algn="bl" rotWithShape="0">
              <a:prstClr val="black">
                <a:alpha val="40000"/>
              </a:prstClr>
            </a:outerShdw>
          </a:effectLst>
        </p:spPr>
      </p:pic>
      <p:sp>
        <p:nvSpPr>
          <p:cNvPr id="4" name="文本框 3"/>
          <p:cNvSpPr txBox="1"/>
          <p:nvPr/>
        </p:nvSpPr>
        <p:spPr>
          <a:xfrm>
            <a:off x="4841875" y="946785"/>
            <a:ext cx="3109595" cy="706755"/>
          </a:xfrm>
          <a:prstGeom prst="rect">
            <a:avLst/>
          </a:prstGeom>
          <a:noFill/>
        </p:spPr>
        <p:txBody>
          <a:bodyPr wrap="square" rtlCol="0">
            <a:spAutoFit/>
          </a:bodyPr>
          <a:p>
            <a:r>
              <a:rPr lang="en-US" altLang="zh-CN" sz="4000" b="1">
                <a:latin typeface="Javanese Text" panose="02000000000000000000" charset="0"/>
                <a:cs typeface="Javanese Text" panose="02000000000000000000" charset="0"/>
              </a:rPr>
              <a:t>Reference:</a:t>
            </a:r>
            <a:r>
              <a:rPr lang="en-US" altLang="zh-CN">
                <a:latin typeface="Javanese Text" panose="02000000000000000000" charset="0"/>
                <a:cs typeface="Javanese Text" panose="02000000000000000000" charset="0"/>
              </a:rPr>
              <a:t> </a:t>
            </a:r>
            <a:endParaRPr lang="en-US" altLang="zh-CN">
              <a:latin typeface="Javanese Text" panose="02000000000000000000" charset="0"/>
              <a:cs typeface="Javanese Text" panose="02000000000000000000" charset="0"/>
            </a:endParaRPr>
          </a:p>
        </p:txBody>
      </p:sp>
      <p:sp>
        <p:nvSpPr>
          <p:cNvPr id="9" name="文本框 8"/>
          <p:cNvSpPr txBox="1"/>
          <p:nvPr/>
        </p:nvSpPr>
        <p:spPr>
          <a:xfrm>
            <a:off x="4841875" y="2242820"/>
            <a:ext cx="6346825" cy="3969385"/>
          </a:xfrm>
          <a:prstGeom prst="rect">
            <a:avLst/>
          </a:prstGeom>
          <a:noFill/>
        </p:spPr>
        <p:txBody>
          <a:bodyPr wrap="square" rtlCol="0" anchor="t">
            <a:spAutoFit/>
          </a:bodyPr>
          <a:p>
            <a:r>
              <a:rPr lang="en-US" altLang="en-US">
                <a:latin typeface="DilleniaUPC" panose="02020603050405020304" charset="0"/>
                <a:cs typeface="DilleniaUPC" panose="02020603050405020304" charset="0"/>
              </a:rPr>
              <a:t>Caleb Silver.(2022). The Top 25 Economies in the World</a:t>
            </a:r>
            <a:endParaRPr lang="en-US" altLang="en-US">
              <a:latin typeface="DilleniaUPC" panose="02020603050405020304" charset="0"/>
              <a:cs typeface="DilleniaUPC" panose="02020603050405020304" charset="0"/>
            </a:endParaRPr>
          </a:p>
          <a:p>
            <a:r>
              <a:rPr lang="en-US" altLang="en-US">
                <a:latin typeface="DilleniaUPC" panose="02020603050405020304" charset="0"/>
                <a:cs typeface="DilleniaUPC" panose="02020603050405020304" charset="0"/>
              </a:rPr>
              <a:t>	</a:t>
            </a:r>
            <a:r>
              <a:rPr lang="en-US" altLang="en-US">
                <a:solidFill>
                  <a:srgbClr val="0070C0"/>
                </a:solidFill>
                <a:latin typeface="DilleniaUPC" panose="02020603050405020304" charset="0"/>
                <a:cs typeface="DilleniaUPC" panose="02020603050405020304" charset="0"/>
              </a:rPr>
              <a:t>https://www.investopedia.com/insights/worlds-top-economies/</a:t>
            </a:r>
            <a:endParaRPr lang="en-US" altLang="en-US">
              <a:solidFill>
                <a:srgbClr val="0070C0"/>
              </a:solidFill>
              <a:latin typeface="DilleniaUPC" panose="02020603050405020304" charset="0"/>
              <a:cs typeface="DilleniaUPC" panose="02020603050405020304" charset="0"/>
            </a:endParaRPr>
          </a:p>
          <a:p>
            <a:endParaRPr lang="en-US" altLang="en-US">
              <a:latin typeface="DilleniaUPC" panose="02020603050405020304" charset="0"/>
              <a:cs typeface="DilleniaUPC" panose="02020603050405020304" charset="0"/>
            </a:endParaRPr>
          </a:p>
          <a:p>
            <a:r>
              <a:rPr lang="en-US" altLang="zh-CN">
                <a:latin typeface="DilleniaUPC" panose="02020603050405020304" charset="0"/>
                <a:cs typeface="DilleniaUPC" panose="02020603050405020304" charset="0"/>
              </a:rPr>
              <a:t>“Chinese Cultural Fever”.(2021), from</a:t>
            </a:r>
            <a:endParaRPr lang="en-US" altLang="zh-CN">
              <a:latin typeface="DilleniaUPC" panose="02020603050405020304" charset="0"/>
              <a:cs typeface="DilleniaUPC" panose="02020603050405020304" charset="0"/>
            </a:endParaRPr>
          </a:p>
          <a:p>
            <a:r>
              <a:rPr lang="en-US" altLang="zh-CN">
                <a:latin typeface="DilleniaUPC" panose="02020603050405020304" charset="0"/>
                <a:cs typeface="DilleniaUPC" panose="02020603050405020304" charset="0"/>
              </a:rPr>
              <a:t>	</a:t>
            </a:r>
            <a:r>
              <a:rPr lang="en-US" altLang="zh-CN">
                <a:solidFill>
                  <a:srgbClr val="0070C0"/>
                </a:solidFill>
                <a:latin typeface="DilleniaUPC" panose="02020603050405020304" charset="0"/>
                <a:cs typeface="DilleniaUPC" panose="02020603050405020304" charset="0"/>
              </a:rPr>
              <a:t>https://en.wikipedia.org/wiki/Chinese_Cultural_Feve</a:t>
            </a:r>
            <a:endParaRPr lang="en-US" altLang="zh-CN">
              <a:solidFill>
                <a:srgbClr val="0070C0"/>
              </a:solidFill>
              <a:latin typeface="DilleniaUPC" panose="02020603050405020304" charset="0"/>
              <a:cs typeface="DilleniaUPC" panose="02020603050405020304" charset="0"/>
            </a:endParaRPr>
          </a:p>
          <a:p>
            <a:endParaRPr lang="en-US" altLang="zh-CN">
              <a:solidFill>
                <a:srgbClr val="0070C0"/>
              </a:solidFill>
              <a:latin typeface="DilleniaUPC" panose="02020603050405020304" charset="0"/>
              <a:cs typeface="DilleniaUPC" panose="02020603050405020304" charset="0"/>
            </a:endParaRPr>
          </a:p>
          <a:p>
            <a:r>
              <a:rPr lang="zh-CN" altLang="en-US">
                <a:latin typeface="DilleniaUPC" panose="02020603050405020304" charset="0"/>
                <a:cs typeface="DilleniaUPC" panose="02020603050405020304" charset="0"/>
                <a:sym typeface="+mn-ea"/>
              </a:rPr>
              <a:t>Sin Yee Koh</a:t>
            </a:r>
            <a:r>
              <a:rPr lang="en-US" altLang="en-US">
                <a:latin typeface="DilleniaUPC" panose="02020603050405020304" charset="0"/>
                <a:cs typeface="DilleniaUPC" panose="02020603050405020304" charset="0"/>
                <a:sym typeface="+mn-ea"/>
              </a:rPr>
              <a:t>.(2020). “Mandarin Fever” and Chinese Language-learning in Brunei’s Middle Schools: Discrepant Discourses, Multifaceted Realities and Institutional Barriers</a:t>
            </a:r>
            <a:endParaRPr lang="en-US" altLang="en-US">
              <a:latin typeface="DilleniaUPC" panose="02020603050405020304" charset="0"/>
              <a:cs typeface="DilleniaUPC" panose="02020603050405020304" charset="0"/>
            </a:endParaRPr>
          </a:p>
          <a:p>
            <a:endParaRPr lang="en-US" altLang="zh-CN">
              <a:solidFill>
                <a:srgbClr val="0070C0"/>
              </a:solidFill>
              <a:latin typeface="DilleniaUPC" panose="02020603050405020304" charset="0"/>
              <a:cs typeface="DilleniaUPC" panose="02020603050405020304" charset="0"/>
            </a:endParaRPr>
          </a:p>
          <a:p>
            <a:r>
              <a:rPr lang="en-US" altLang="zh-CN">
                <a:solidFill>
                  <a:schemeClr val="tx1"/>
                </a:solidFill>
                <a:latin typeface="DilleniaUPC" panose="02020603050405020304" charset="0"/>
                <a:cs typeface="DilleniaUPC" panose="02020603050405020304" charset="0"/>
              </a:rPr>
              <a:t>Wu yuci.(2021).Analysis of the International Influence of Chinese</a:t>
            </a:r>
            <a:r>
              <a:rPr lang="en-US" altLang="zh-CN" sz="1400">
                <a:solidFill>
                  <a:schemeClr val="tx1"/>
                </a:solidFill>
                <a:latin typeface="KaiTi" panose="02010609060101010101" charset="-122"/>
                <a:ea typeface="KaiTi" panose="02010609060101010101" charset="-122"/>
                <a:cs typeface="KaiTi" panose="02010609060101010101" charset="-122"/>
              </a:rPr>
              <a:t> (汉语的国际影响力分析)</a:t>
            </a:r>
            <a:endParaRPr lang="en-US" altLang="zh-CN" sz="1400">
              <a:solidFill>
                <a:srgbClr val="0070C0"/>
              </a:solidFill>
              <a:latin typeface="KaiTi" panose="02010609060101010101" charset="-122"/>
              <a:ea typeface="KaiTi" panose="02010609060101010101" charset="-122"/>
              <a:cs typeface="KaiTi" panose="02010609060101010101" charset="-122"/>
            </a:endParaRPr>
          </a:p>
          <a:p>
            <a:endParaRPr lang="en-US" altLang="zh-CN"/>
          </a:p>
          <a:p>
            <a:endParaRPr lang="en-US" altLang="zh-CN"/>
          </a:p>
          <a:p>
            <a:endParaRPr lang="en-US" altLang="zh-CN"/>
          </a:p>
          <a:p>
            <a:endParaRPr lang="en-US" altLang="zh-C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1"/>
          <a:stretch>
            <a:fillRect l="-12" r="-12"/>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19800000">
            <a:off x="7288621" y="910635"/>
            <a:ext cx="2346710" cy="1771395"/>
          </a:xfrm>
          <a:prstGeom prst="rect">
            <a:avLst/>
          </a:prstGeom>
        </p:spPr>
      </p:pic>
      <p:pic>
        <p:nvPicPr>
          <p:cNvPr id="3" name="Picture 2"/>
          <p:cNvPicPr>
            <a:picLocks noChangeAspect="1"/>
          </p:cNvPicPr>
          <p:nvPr/>
        </p:nvPicPr>
        <p:blipFill>
          <a:blip r:embed="rId3"/>
          <a:stretch>
            <a:fillRect/>
          </a:stretch>
        </p:blipFill>
        <p:spPr>
          <a:xfrm rot="20760000">
            <a:off x="1046996" y="448640"/>
            <a:ext cx="4068768" cy="3648482"/>
          </a:xfrm>
          <a:prstGeom prst="rect">
            <a:avLst/>
          </a:prstGeom>
        </p:spPr>
      </p:pic>
      <p:sp>
        <p:nvSpPr>
          <p:cNvPr id="4" name="TextBox 3"/>
          <p:cNvSpPr txBox="1"/>
          <p:nvPr/>
        </p:nvSpPr>
        <p:spPr>
          <a:xfrm>
            <a:off x="3258366" y="1595304"/>
            <a:ext cx="5291633" cy="983615"/>
          </a:xfrm>
          <a:prstGeom prst="rect">
            <a:avLst/>
          </a:prstGeom>
        </p:spPr>
        <p:txBody>
          <a:bodyPr lIns="127000" tIns="63500" rIns="127000" bIns="63500" rtlCol="0" anchor="t">
            <a:spAutoFit/>
          </a:bodyPr>
          <a:lstStyle/>
          <a:p>
            <a:pPr algn="ctr">
              <a:lnSpc>
                <a:spcPct val="116000"/>
              </a:lnSpc>
            </a:pPr>
            <a:r>
              <a:rPr lang="en-US" sz="4800" u="none">
                <a:solidFill>
                  <a:srgbClr val="344682"/>
                </a:solidFill>
                <a:latin typeface="STKaiti" panose="02010600040101010101" charset="-122"/>
                <a:ea typeface="STKaiti" panose="02010600040101010101" charset="-122"/>
              </a:rPr>
              <a:t>感谢观看</a:t>
            </a:r>
            <a:endParaRPr lang="en-US" sz="4800" u="none">
              <a:solidFill>
                <a:srgbClr val="344682"/>
              </a:solidFill>
              <a:latin typeface="STKaiti" panose="02010600040101010101" charset="-122"/>
              <a:ea typeface="STKaiti" panose="02010600040101010101" charset="-122"/>
            </a:endParaRPr>
          </a:p>
        </p:txBody>
      </p:sp>
      <p:sp>
        <p:nvSpPr>
          <p:cNvPr id="5" name="TextBox 4"/>
          <p:cNvSpPr txBox="1"/>
          <p:nvPr/>
        </p:nvSpPr>
        <p:spPr>
          <a:xfrm>
            <a:off x="4050665" y="2578735"/>
            <a:ext cx="3685540" cy="840105"/>
          </a:xfrm>
          <a:prstGeom prst="rect">
            <a:avLst/>
          </a:prstGeom>
        </p:spPr>
        <p:txBody>
          <a:bodyPr wrap="square" lIns="127000" tIns="63500" rIns="127000" bIns="63500" rtlCol="0" anchor="t">
            <a:spAutoFit/>
          </a:bodyPr>
          <a:lstStyle/>
          <a:p>
            <a:pPr algn="ctr">
              <a:lnSpc>
                <a:spcPct val="116000"/>
              </a:lnSpc>
            </a:pPr>
            <a:r>
              <a:rPr lang="en-US" sz="4000" b="1" u="none">
                <a:solidFill>
                  <a:srgbClr val="344682"/>
                </a:solidFill>
                <a:latin typeface="SimSun" panose="02010600030101010101" pitchFamily="2" charset="-122"/>
                <a:ea typeface="SimSun" panose="02010600030101010101" pitchFamily="2" charset="-122"/>
              </a:rPr>
              <a:t>Thank you</a:t>
            </a:r>
            <a:endParaRPr lang="en-US" sz="4000" b="1" u="none">
              <a:solidFill>
                <a:srgbClr val="344682"/>
              </a:solidFill>
              <a:latin typeface="SimSun" panose="02010600030101010101" pitchFamily="2" charset="-122"/>
              <a:ea typeface="SimSun"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1"/>
          <a:stretch>
            <a:fillRect t="-19" b="-19"/>
          </a:stretch>
        </a:blipFill>
        <a:effectLst/>
      </p:bgPr>
    </p:bg>
    <p:spTree>
      <p:nvGrpSpPr>
        <p:cNvPr id="1" name=""/>
        <p:cNvGrpSpPr/>
        <p:nvPr/>
      </p:nvGrpSpPr>
      <p:grpSpPr>
        <a:xfrm>
          <a:off x="0" y="0"/>
          <a:ext cx="0" cy="0"/>
          <a:chOff x="0" y="0"/>
          <a:chExt cx="0" cy="0"/>
        </a:xfrm>
      </p:grpSpPr>
      <p:sp>
        <p:nvSpPr>
          <p:cNvPr id="23" name="矩形 22"/>
          <p:cNvSpPr/>
          <p:nvPr/>
        </p:nvSpPr>
        <p:spPr>
          <a:xfrm>
            <a:off x="4770755" y="965835"/>
            <a:ext cx="5882005" cy="4872990"/>
          </a:xfrm>
          <a:prstGeom prst="rect">
            <a:avLst/>
          </a:prstGeom>
          <a:solidFill>
            <a:schemeClr val="bg1">
              <a:alpha val="37000"/>
            </a:schemeClr>
          </a:solidFill>
          <a:ln w="28575" cmpd="sng">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文本框 13"/>
          <p:cNvSpPr txBox="1"/>
          <p:nvPr/>
        </p:nvSpPr>
        <p:spPr>
          <a:xfrm>
            <a:off x="5850890" y="5020310"/>
            <a:ext cx="2938145" cy="526415"/>
          </a:xfrm>
          <a:prstGeom prst="rect">
            <a:avLst/>
          </a:prstGeom>
          <a:noFill/>
        </p:spPr>
        <p:txBody>
          <a:bodyPr wrap="square" rtlCol="0" anchor="t">
            <a:spAutoFit/>
            <a:scene3d>
              <a:camera prst="orthographicFront"/>
              <a:lightRig rig="threePt" dir="t"/>
            </a:scene3d>
          </a:bodyPr>
          <a:p>
            <a:pPr algn="l" rtl="0" eaLnBrk="0">
              <a:lnSpc>
                <a:spcPct val="118000"/>
              </a:lnSpc>
            </a:pPr>
            <a:r>
              <a:rPr lang="en-US" altLang="zh-CN" sz="2400" b="1" spc="-30" dirty="0">
                <a:solidFill>
                  <a:schemeClr val="tx1"/>
                </a:solidFill>
                <a:effectLst>
                  <a:outerShdw blurRad="50800" dist="38100" dir="10800000" algn="r" rotWithShape="0">
                    <a:prstClr val="black">
                      <a:alpha val="40000"/>
                    </a:prstClr>
                  </a:outerShdw>
                </a:effectLst>
                <a:latin typeface="Javanese Text" panose="02000000000000000000" charset="0"/>
                <a:ea typeface="Microsoft YaHei" panose="020B0503020204020204" charset="-122"/>
                <a:cs typeface="Javanese Text" panose="02000000000000000000" charset="0"/>
                <a:sym typeface="+mn-ea"/>
              </a:rPr>
              <a:t>How to increase?</a:t>
            </a:r>
            <a:endParaRPr lang="en-US" altLang="zh-CN" sz="2400" b="1" spc="-30" dirty="0">
              <a:solidFill>
                <a:schemeClr val="tx1"/>
              </a:solidFill>
              <a:effectLst>
                <a:outerShdw blurRad="50800" dist="38100" dir="10800000" algn="r" rotWithShape="0">
                  <a:prstClr val="black">
                    <a:alpha val="40000"/>
                  </a:prstClr>
                </a:outerShdw>
              </a:effectLst>
              <a:latin typeface="Javanese Text" panose="02000000000000000000" charset="0"/>
              <a:ea typeface="Microsoft YaHei" panose="020B0503020204020204" charset="-122"/>
              <a:cs typeface="Javanese Text" panose="02000000000000000000" charset="0"/>
              <a:sym typeface="+mn-ea"/>
            </a:endParaRPr>
          </a:p>
        </p:txBody>
      </p:sp>
      <p:pic>
        <p:nvPicPr>
          <p:cNvPr id="15" name="图片 14" descr="31393935333132353b31393939353539343b3f3f31"/>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68875" y="1210945"/>
            <a:ext cx="632460" cy="632460"/>
          </a:xfrm>
          <a:prstGeom prst="rect">
            <a:avLst/>
          </a:prstGeom>
        </p:spPr>
      </p:pic>
      <p:sp>
        <p:nvSpPr>
          <p:cNvPr id="16" name="文本框 15"/>
          <p:cNvSpPr txBox="1"/>
          <p:nvPr/>
        </p:nvSpPr>
        <p:spPr>
          <a:xfrm>
            <a:off x="5850890" y="2264410"/>
            <a:ext cx="5763260" cy="526415"/>
          </a:xfrm>
          <a:prstGeom prst="rect">
            <a:avLst/>
          </a:prstGeom>
          <a:noFill/>
        </p:spPr>
        <p:txBody>
          <a:bodyPr wrap="square" rtlCol="0" anchor="t">
            <a:spAutoFit/>
            <a:scene3d>
              <a:camera prst="orthographicFront"/>
              <a:lightRig rig="threePt" dir="t"/>
            </a:scene3d>
          </a:bodyPr>
          <a:p>
            <a:pPr algn="l" rtl="0" eaLnBrk="0">
              <a:lnSpc>
                <a:spcPct val="118000"/>
              </a:lnSpc>
            </a:pPr>
            <a:r>
              <a:rPr lang="zh-CN" altLang="en-US" sz="2400" b="1" spc="-30" dirty="0">
                <a:solidFill>
                  <a:schemeClr val="tx1"/>
                </a:solidFill>
                <a:effectLst>
                  <a:outerShdw blurRad="50800" dist="38100" dir="10800000" algn="r" rotWithShape="0">
                    <a:prstClr val="black">
                      <a:alpha val="40000"/>
                    </a:prstClr>
                  </a:outerShdw>
                </a:effectLst>
                <a:latin typeface="Javanese Text" panose="02000000000000000000" charset="0"/>
                <a:ea typeface="Microsoft YaHei" panose="020B0503020204020204" charset="-122"/>
                <a:cs typeface="Javanese Text" panose="02000000000000000000" charset="0"/>
                <a:sym typeface="+mn-ea"/>
              </a:rPr>
              <a:t>"Chinese fever"</a:t>
            </a:r>
            <a:r>
              <a:rPr lang="en-US" altLang="zh-CN" sz="2400" b="1" spc="-30" dirty="0">
                <a:solidFill>
                  <a:schemeClr val="tx1"/>
                </a:solidFill>
                <a:effectLst>
                  <a:outerShdw blurRad="50800" dist="38100" dir="10800000" algn="r" rotWithShape="0">
                    <a:prstClr val="black">
                      <a:alpha val="40000"/>
                    </a:prstClr>
                  </a:outerShdw>
                </a:effectLst>
                <a:latin typeface="Javanese Text" panose="02000000000000000000" charset="0"/>
                <a:ea typeface="Microsoft YaHei" panose="020B0503020204020204" charset="-122"/>
                <a:cs typeface="Javanese Text" panose="02000000000000000000" charset="0"/>
                <a:sym typeface="+mn-ea"/>
              </a:rPr>
              <a:t> and the Reasons</a:t>
            </a:r>
            <a:endParaRPr lang="en-US" altLang="zh-CN" sz="2400" b="1" spc="-30" dirty="0">
              <a:solidFill>
                <a:schemeClr val="tx1"/>
              </a:solidFill>
              <a:effectLst>
                <a:outerShdw blurRad="50800" dist="38100" dir="10800000" algn="r" rotWithShape="0">
                  <a:prstClr val="black">
                    <a:alpha val="40000"/>
                  </a:prstClr>
                </a:outerShdw>
              </a:effectLst>
              <a:latin typeface="Javanese Text" panose="02000000000000000000" charset="0"/>
              <a:ea typeface="Microsoft YaHei" panose="020B0503020204020204" charset="-122"/>
              <a:cs typeface="Javanese Text" panose="02000000000000000000" charset="0"/>
              <a:sym typeface="+mn-ea"/>
            </a:endParaRPr>
          </a:p>
        </p:txBody>
      </p:sp>
      <p:pic>
        <p:nvPicPr>
          <p:cNvPr id="17" name="图片 16" descr="31393935333132353b31393939353539353b3f3f32"/>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63795" y="2147570"/>
            <a:ext cx="643255" cy="643255"/>
          </a:xfrm>
          <a:prstGeom prst="rect">
            <a:avLst/>
          </a:prstGeom>
        </p:spPr>
      </p:pic>
      <p:pic>
        <p:nvPicPr>
          <p:cNvPr id="18" name="图片 17" descr="31393935333132353b31393939353539363b3f3f33"/>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58080" y="3083560"/>
            <a:ext cx="643255" cy="643255"/>
          </a:xfrm>
          <a:prstGeom prst="rect">
            <a:avLst/>
          </a:prstGeom>
        </p:spPr>
      </p:pic>
      <p:pic>
        <p:nvPicPr>
          <p:cNvPr id="19" name="图片 18" descr="31393935333132353b31393939353539373b3f3f34"/>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68875" y="4019550"/>
            <a:ext cx="642620" cy="642620"/>
          </a:xfrm>
          <a:prstGeom prst="rect">
            <a:avLst/>
          </a:prstGeom>
        </p:spPr>
      </p:pic>
      <p:sp>
        <p:nvSpPr>
          <p:cNvPr id="20" name="文本框 19"/>
          <p:cNvSpPr txBox="1"/>
          <p:nvPr/>
        </p:nvSpPr>
        <p:spPr>
          <a:xfrm>
            <a:off x="5850890" y="3083560"/>
            <a:ext cx="4189095" cy="829945"/>
          </a:xfrm>
          <a:prstGeom prst="rect">
            <a:avLst/>
          </a:prstGeom>
          <a:noFill/>
        </p:spPr>
        <p:txBody>
          <a:bodyPr wrap="square" rtlCol="0" anchor="t">
            <a:spAutoFit/>
            <a:scene3d>
              <a:camera prst="orthographicFront"/>
              <a:lightRig rig="threePt" dir="t"/>
            </a:scene3d>
          </a:bodyPr>
          <a:p>
            <a:pPr algn="l">
              <a:lnSpc>
                <a:spcPct val="100000"/>
              </a:lnSpc>
            </a:pPr>
            <a:r>
              <a:rPr lang="en-US" sz="2400" b="1" spc="-30" dirty="0">
                <a:effectLst>
                  <a:outerShdw blurRad="50800" dist="38100" dir="2700000" algn="tl" rotWithShape="0">
                    <a:prstClr val="black">
                      <a:alpha val="40000"/>
                    </a:prstClr>
                  </a:outerShdw>
                </a:effectLst>
                <a:latin typeface="Javanese Text" panose="02000000000000000000" charset="0"/>
                <a:ea typeface="Microsoft YaHei" panose="020B0503020204020204" charset="-122"/>
                <a:cs typeface="Javanese Text" panose="02000000000000000000" charset="0"/>
                <a:sym typeface="+mn-ea"/>
              </a:rPr>
              <a:t>S</a:t>
            </a:r>
            <a:r>
              <a:rPr sz="2400" b="1" spc="-30" dirty="0">
                <a:effectLst>
                  <a:outerShdw blurRad="50800" dist="38100" dir="2700000" algn="tl" rotWithShape="0">
                    <a:prstClr val="black">
                      <a:alpha val="40000"/>
                    </a:prstClr>
                  </a:outerShdw>
                </a:effectLst>
                <a:latin typeface="Javanese Text" panose="02000000000000000000" charset="0"/>
                <a:ea typeface="Microsoft YaHei" panose="020B0503020204020204" charset="-122"/>
                <a:cs typeface="Javanese Text" panose="02000000000000000000" charset="0"/>
                <a:sym typeface="+mn-ea"/>
              </a:rPr>
              <a:t>ituation of “Chinese fever” in America</a:t>
            </a:r>
            <a:r>
              <a:rPr lang="en-US" sz="2400" b="1" spc="-30" dirty="0">
                <a:effectLst>
                  <a:outerShdw blurRad="50800" dist="38100" dir="2700000" algn="tl" rotWithShape="0">
                    <a:prstClr val="black">
                      <a:alpha val="40000"/>
                    </a:prstClr>
                  </a:outerShdw>
                </a:effectLst>
                <a:latin typeface="Javanese Text" panose="02000000000000000000" charset="0"/>
                <a:ea typeface="Microsoft YaHei" panose="020B0503020204020204" charset="-122"/>
                <a:cs typeface="Javanese Text" panose="02000000000000000000" charset="0"/>
                <a:sym typeface="+mn-ea"/>
              </a:rPr>
              <a:t>  21st Century</a:t>
            </a:r>
            <a:endParaRPr lang="zh-CN" altLang="en-US" sz="2400" b="1" spc="-30" dirty="0">
              <a:solidFill>
                <a:schemeClr val="tx1"/>
              </a:solidFill>
              <a:effectLst>
                <a:outerShdw blurRad="50800" dist="38100" dir="10800000" algn="r" rotWithShape="0">
                  <a:prstClr val="black">
                    <a:alpha val="40000"/>
                  </a:prstClr>
                </a:outerShdw>
              </a:effectLst>
              <a:latin typeface="Javanese Text" panose="02000000000000000000" charset="0"/>
              <a:ea typeface="Microsoft YaHei" panose="020B0503020204020204" charset="-122"/>
              <a:cs typeface="Javanese Text" panose="02000000000000000000" charset="0"/>
              <a:sym typeface="+mn-ea"/>
            </a:endParaRPr>
          </a:p>
        </p:txBody>
      </p:sp>
      <p:sp>
        <p:nvSpPr>
          <p:cNvPr id="21" name="文本框 20"/>
          <p:cNvSpPr txBox="1"/>
          <p:nvPr/>
        </p:nvSpPr>
        <p:spPr>
          <a:xfrm>
            <a:off x="5850890" y="4161155"/>
            <a:ext cx="4958715" cy="755650"/>
          </a:xfrm>
          <a:prstGeom prst="rect">
            <a:avLst/>
          </a:prstGeom>
          <a:noFill/>
        </p:spPr>
        <p:txBody>
          <a:bodyPr wrap="square" rtlCol="0" anchor="t">
            <a:spAutoFit/>
            <a:scene3d>
              <a:camera prst="orthographicFront"/>
              <a:lightRig rig="threePt" dir="t"/>
            </a:scene3d>
          </a:bodyPr>
          <a:p>
            <a:pPr indent="19685" algn="l" rtl="0" eaLnBrk="0">
              <a:lnSpc>
                <a:spcPct val="90000"/>
              </a:lnSpc>
              <a:spcBef>
                <a:spcPts val="845"/>
              </a:spcBef>
            </a:pPr>
            <a:r>
              <a:rPr lang="en-US" sz="2400" b="1" spc="-20" dirty="0">
                <a:solidFill>
                  <a:schemeClr val="tx1"/>
                </a:solidFill>
                <a:effectLst>
                  <a:outerShdw blurRad="50800" dist="38100" dir="10800000" algn="r" rotWithShape="0">
                    <a:prstClr val="black">
                      <a:alpha val="40000"/>
                    </a:prstClr>
                  </a:outerShdw>
                </a:effectLst>
                <a:latin typeface="Javanese Text" panose="02000000000000000000" charset="0"/>
                <a:ea typeface="Microsoft YaHei" panose="020B0503020204020204" charset="-122"/>
                <a:cs typeface="Javanese Text" panose="02000000000000000000" charset="0"/>
                <a:sym typeface="+mn-ea"/>
              </a:rPr>
              <a:t>How to define the importance and influence of a language?</a:t>
            </a:r>
            <a:endParaRPr lang="en-US" sz="2400" b="1" spc="-20" dirty="0">
              <a:solidFill>
                <a:schemeClr val="tx1"/>
              </a:solidFill>
              <a:effectLst>
                <a:outerShdw blurRad="50800" dist="38100" dir="10800000" algn="r" rotWithShape="0">
                  <a:prstClr val="black">
                    <a:alpha val="40000"/>
                  </a:prstClr>
                </a:outerShdw>
              </a:effectLst>
              <a:latin typeface="Javanese Text" panose="02000000000000000000" charset="0"/>
              <a:ea typeface="Microsoft YaHei" panose="020B0503020204020204" charset="-122"/>
              <a:cs typeface="Javanese Text" panose="02000000000000000000" charset="0"/>
              <a:sym typeface="+mn-ea"/>
            </a:endParaRPr>
          </a:p>
        </p:txBody>
      </p:sp>
      <p:pic>
        <p:nvPicPr>
          <p:cNvPr id="22" name="图片 21" descr="31393935333132353b31393939353539383b3f3f35"/>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968875" y="4954905"/>
            <a:ext cx="641985" cy="643255"/>
          </a:xfrm>
          <a:prstGeom prst="rect">
            <a:avLst/>
          </a:prstGeom>
        </p:spPr>
      </p:pic>
      <p:sp>
        <p:nvSpPr>
          <p:cNvPr id="27" name="文本框 26"/>
          <p:cNvSpPr txBox="1"/>
          <p:nvPr/>
        </p:nvSpPr>
        <p:spPr>
          <a:xfrm>
            <a:off x="5850890" y="1306830"/>
            <a:ext cx="4391025" cy="739775"/>
          </a:xfrm>
          <a:prstGeom prst="rect">
            <a:avLst/>
          </a:prstGeom>
          <a:noFill/>
        </p:spPr>
        <p:txBody>
          <a:bodyPr wrap="square" rtlCol="0" anchor="t">
            <a:spAutoFit/>
            <a:scene3d>
              <a:camera prst="orthographicFront"/>
              <a:lightRig rig="threePt" dir="t"/>
            </a:scene3d>
          </a:bodyPr>
          <a:p>
            <a:pPr algn="l" rtl="0" eaLnBrk="0">
              <a:lnSpc>
                <a:spcPct val="88000"/>
              </a:lnSpc>
            </a:pPr>
            <a:r>
              <a:rPr lang="en-US" sz="2400" b="1" spc="-30" dirty="0">
                <a:solidFill>
                  <a:schemeClr val="tx1"/>
                </a:solidFill>
                <a:effectLst>
                  <a:outerShdw blurRad="50800" dist="38100" dir="10800000" algn="r" rotWithShape="0">
                    <a:prstClr val="black">
                      <a:alpha val="40000"/>
                    </a:prstClr>
                  </a:outerShdw>
                </a:effectLst>
                <a:latin typeface="Javanese Text" panose="02000000000000000000" charset="0"/>
                <a:ea typeface="Microsoft YaHei" panose="020B0503020204020204" charset="-122"/>
                <a:cs typeface="Javanese Text" panose="02000000000000000000" charset="0"/>
                <a:sym typeface="+mn-ea"/>
              </a:rPr>
              <a:t>Why does the Chinese language have a global impact?</a:t>
            </a:r>
            <a:endParaRPr lang="en-US" sz="2400" b="1" spc="-30" dirty="0">
              <a:solidFill>
                <a:schemeClr val="tx1"/>
              </a:solidFill>
              <a:effectLst>
                <a:outerShdw blurRad="50800" dist="38100" dir="10800000" algn="r" rotWithShape="0">
                  <a:prstClr val="black">
                    <a:alpha val="40000"/>
                  </a:prstClr>
                </a:outerShdw>
              </a:effectLst>
              <a:latin typeface="Javanese Text" panose="02000000000000000000" charset="0"/>
              <a:ea typeface="Microsoft YaHei" panose="020B0503020204020204" charset="-122"/>
              <a:cs typeface="Javanese Text" panose="02000000000000000000" charset="0"/>
              <a:sym typeface="+mn-ea"/>
            </a:endParaRPr>
          </a:p>
        </p:txBody>
      </p:sp>
      <p:pic>
        <p:nvPicPr>
          <p:cNvPr id="29" name="图片 28" descr="png-transparent-computer-icons-language-english-translation-symbol-symbol-miscellaneous-text-spanish-removebg-preview"/>
          <p:cNvPicPr>
            <a:picLocks noChangeAspect="1"/>
          </p:cNvPicPr>
          <p:nvPr/>
        </p:nvPicPr>
        <p:blipFill>
          <a:blip r:embed="rId12"/>
          <a:stretch>
            <a:fillRect/>
          </a:stretch>
        </p:blipFill>
        <p:spPr>
          <a:xfrm>
            <a:off x="1242060" y="-77470"/>
            <a:ext cx="3633470" cy="3633470"/>
          </a:xfrm>
          <a:prstGeom prst="rect">
            <a:avLst/>
          </a:prstGeom>
        </p:spPr>
      </p:pic>
      <p:sp>
        <p:nvSpPr>
          <p:cNvPr id="30" name="文本框 29"/>
          <p:cNvSpPr txBox="1"/>
          <p:nvPr/>
        </p:nvSpPr>
        <p:spPr>
          <a:xfrm>
            <a:off x="1962150" y="3083560"/>
            <a:ext cx="1939925" cy="706755"/>
          </a:xfrm>
          <a:prstGeom prst="rect">
            <a:avLst/>
          </a:prstGeom>
          <a:noFill/>
        </p:spPr>
        <p:txBody>
          <a:bodyPr wrap="none" rtlCol="0" anchor="t">
            <a:spAutoFit/>
            <a:scene3d>
              <a:camera prst="orthographicFront"/>
              <a:lightRig rig="threePt" dir="t"/>
            </a:scene3d>
          </a:bodyPr>
          <a:p>
            <a:pPr algn="l"/>
            <a:r>
              <a:rPr lang="en-US" sz="4000" spc="-320" dirty="0">
                <a:solidFill>
                  <a:schemeClr val="tx1"/>
                </a:solidFill>
                <a:effectLst>
                  <a:outerShdw blurRad="38100" dist="19050" dir="2700000" algn="tl" rotWithShape="0">
                    <a:schemeClr val="dk1">
                      <a:alpha val="40000"/>
                    </a:schemeClr>
                  </a:outerShdw>
                </a:effectLst>
                <a:latin typeface="Javanese Text" panose="02000000000000000000" charset="0"/>
                <a:ea typeface="Microsoft YaHei" panose="020B0503020204020204" charset="-122"/>
                <a:cs typeface="Javanese Text" panose="02000000000000000000" charset="0"/>
                <a:sym typeface="+mn-ea"/>
              </a:rPr>
              <a:t>Contents:</a:t>
            </a:r>
            <a:endParaRPr lang="en-US" altLang="en-US" sz="4000" spc="-320" dirty="0">
              <a:solidFill>
                <a:schemeClr val="tx1"/>
              </a:solidFill>
              <a:effectLst>
                <a:outerShdw blurRad="38100" dist="19050" dir="2700000" algn="tl" rotWithShape="0">
                  <a:schemeClr val="dk1">
                    <a:alpha val="40000"/>
                  </a:schemeClr>
                </a:outerShdw>
              </a:effectLst>
              <a:latin typeface="Javanese Text" panose="02000000000000000000" charset="0"/>
              <a:ea typeface="Microsoft YaHei" panose="020B0503020204020204" charset="-122"/>
              <a:cs typeface="Javanese Text" panose="02000000000000000000"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stretch>
            <a:fillRect l="-12" r="-12"/>
          </a:stretch>
        </a:blipFill>
        <a:effectLst/>
      </p:bgPr>
    </p:bg>
    <p:spTree>
      <p:nvGrpSpPr>
        <p:cNvPr id="1" name=""/>
        <p:cNvGrpSpPr/>
        <p:nvPr/>
      </p:nvGrpSpPr>
      <p:grpSpPr>
        <a:xfrm>
          <a:off x="0" y="0"/>
          <a:ext cx="0" cy="0"/>
          <a:chOff x="0" y="0"/>
          <a:chExt cx="0" cy="0"/>
        </a:xfrm>
      </p:grpSpPr>
      <p:sp>
        <p:nvSpPr>
          <p:cNvPr id="7" name="文本框 6"/>
          <p:cNvSpPr txBox="1"/>
          <p:nvPr/>
        </p:nvSpPr>
        <p:spPr>
          <a:xfrm>
            <a:off x="9594850" y="226695"/>
            <a:ext cx="2284730" cy="419735"/>
          </a:xfrm>
          <a:prstGeom prst="rect">
            <a:avLst/>
          </a:prstGeom>
          <a:noFill/>
        </p:spPr>
        <p:txBody>
          <a:bodyPr wrap="square" rtlCol="0" anchor="t">
            <a:spAutoFit/>
          </a:bodyPr>
          <a:p>
            <a:pPr indent="416560" algn="l" rtl="0" eaLnBrk="0">
              <a:lnSpc>
                <a:spcPct val="89000"/>
              </a:lnSpc>
              <a:spcBef>
                <a:spcPts val="5"/>
              </a:spcBef>
            </a:pPr>
            <a:r>
              <a:rPr sz="2400" spc="11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icrosoft YaHei" panose="020B0503020204020204" charset="-122"/>
                <a:ea typeface="Microsoft YaHei" panose="020B0503020204020204" charset="-122"/>
                <a:cs typeface="Microsoft YaHei" panose="020B0503020204020204" charset="-122"/>
                <a:sym typeface="+mn-ea"/>
              </a:rPr>
              <a:t>P</a:t>
            </a:r>
            <a:r>
              <a:rPr sz="2400" spc="13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icrosoft YaHei" panose="020B0503020204020204" charset="-122"/>
                <a:ea typeface="Microsoft YaHei" panose="020B0503020204020204" charset="-122"/>
                <a:cs typeface="Microsoft YaHei" panose="020B0503020204020204" charset="-122"/>
                <a:sym typeface="+mn-ea"/>
              </a:rPr>
              <a:t>A</a:t>
            </a:r>
            <a:r>
              <a:rPr sz="2400" spc="12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icrosoft YaHei" panose="020B0503020204020204" charset="-122"/>
                <a:ea typeface="Microsoft YaHei" panose="020B0503020204020204" charset="-122"/>
                <a:cs typeface="Microsoft YaHei" panose="020B0503020204020204" charset="-122"/>
                <a:sym typeface="+mn-ea"/>
              </a:rPr>
              <a:t>R</a:t>
            </a:r>
            <a:r>
              <a:rPr sz="2400" spc="11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icrosoft YaHei" panose="020B0503020204020204" charset="-122"/>
                <a:ea typeface="Microsoft YaHei" panose="020B0503020204020204" charset="-122"/>
                <a:cs typeface="Microsoft YaHei" panose="020B0503020204020204" charset="-122"/>
                <a:sym typeface="+mn-ea"/>
              </a:rPr>
              <a:t>T</a:t>
            </a:r>
            <a:r>
              <a:rPr sz="2400" spc="5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icrosoft YaHei" panose="020B0503020204020204" charset="-122"/>
                <a:ea typeface="Microsoft YaHei" panose="020B0503020204020204" charset="-122"/>
                <a:cs typeface="Microsoft YaHei" panose="020B0503020204020204" charset="-122"/>
                <a:sym typeface="+mn-ea"/>
              </a:rPr>
              <a:t>.</a:t>
            </a:r>
            <a:r>
              <a:rPr sz="2400" spc="11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icrosoft YaHei" panose="020B0503020204020204" charset="-122"/>
                <a:ea typeface="Microsoft YaHei" panose="020B0503020204020204" charset="-122"/>
                <a:cs typeface="Microsoft YaHei" panose="020B0503020204020204" charset="-122"/>
                <a:sym typeface="+mn-ea"/>
              </a:rPr>
              <a:t>0</a:t>
            </a:r>
            <a:r>
              <a:rPr lang="en-US" sz="2400" spc="11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icrosoft YaHei" panose="020B0503020204020204" charset="-122"/>
                <a:ea typeface="Microsoft YaHei" panose="020B0503020204020204" charset="-122"/>
                <a:cs typeface="Microsoft YaHei" panose="020B0503020204020204" charset="-122"/>
                <a:sym typeface="+mn-ea"/>
              </a:rPr>
              <a:t>1</a:t>
            </a:r>
            <a:endParaRPr lang="en-US" sz="2400" spc="11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icrosoft YaHei" panose="020B0503020204020204" charset="-122"/>
              <a:ea typeface="Microsoft YaHei" panose="020B0503020204020204" charset="-122"/>
              <a:cs typeface="Microsoft YaHei" panose="020B0503020204020204" charset="-122"/>
              <a:sym typeface="+mn-ea"/>
            </a:endParaRPr>
          </a:p>
        </p:txBody>
      </p:sp>
      <p:sp>
        <p:nvSpPr>
          <p:cNvPr id="9" name="文本框 8"/>
          <p:cNvSpPr txBox="1"/>
          <p:nvPr/>
        </p:nvSpPr>
        <p:spPr>
          <a:xfrm>
            <a:off x="-53975" y="298450"/>
            <a:ext cx="9789160" cy="737235"/>
          </a:xfrm>
          <a:prstGeom prst="rect">
            <a:avLst/>
          </a:prstGeom>
          <a:noFill/>
          <a:ln w="28575" cmpd="sng">
            <a:solidFill>
              <a:schemeClr val="accent1">
                <a:shade val="50000"/>
              </a:schemeClr>
            </a:solidFill>
            <a:prstDash val="solid"/>
          </a:ln>
        </p:spPr>
        <p:txBody>
          <a:bodyPr wrap="square" rtlCol="0">
            <a:spAutoFit/>
          </a:bodyPr>
          <a:p>
            <a:pPr algn="ctr">
              <a:lnSpc>
                <a:spcPct val="150000"/>
              </a:lnSpc>
            </a:pPr>
            <a:r>
              <a:rPr lang="en-US" sz="2800" b="1" spc="-30" dirty="0">
                <a:effectLst>
                  <a:outerShdw blurRad="50800" dist="38100" dir="2700000" algn="tl" rotWithShape="0">
                    <a:prstClr val="black">
                      <a:alpha val="40000"/>
                    </a:prstClr>
                  </a:outerShdw>
                </a:effectLst>
                <a:latin typeface="Javanese Text" panose="02000000000000000000" charset="0"/>
                <a:ea typeface="Microsoft YaHei" panose="020B0503020204020204" charset="-122"/>
                <a:cs typeface="Javanese Text" panose="02000000000000000000" charset="0"/>
                <a:sym typeface="+mn-ea"/>
              </a:rPr>
              <a:t>             </a:t>
            </a:r>
            <a:r>
              <a:rPr sz="2800" b="1" spc="-30" dirty="0">
                <a:effectLst>
                  <a:outerShdw blurRad="50800" dist="38100" dir="2700000" algn="tl" rotWithShape="0">
                    <a:prstClr val="black">
                      <a:alpha val="40000"/>
                    </a:prstClr>
                  </a:outerShdw>
                </a:effectLst>
                <a:latin typeface="Javanese Text" panose="02000000000000000000" charset="0"/>
                <a:ea typeface="Microsoft YaHei" panose="020B0503020204020204" charset="-122"/>
                <a:cs typeface="Javanese Text" panose="02000000000000000000" charset="0"/>
                <a:sym typeface="+mn-ea"/>
              </a:rPr>
              <a:t>Why does the </a:t>
            </a:r>
            <a:r>
              <a:rPr sz="2800" b="1" spc="-30" dirty="0">
                <a:solidFill>
                  <a:schemeClr val="accent2">
                    <a:lumMod val="75000"/>
                  </a:schemeClr>
                </a:solidFill>
                <a:effectLst>
                  <a:outerShdw blurRad="50800" dist="38100" dir="2700000" algn="tl" rotWithShape="0">
                    <a:prstClr val="black">
                      <a:alpha val="40000"/>
                    </a:prstClr>
                  </a:outerShdw>
                </a:effectLst>
                <a:latin typeface="Javanese Text" panose="02000000000000000000" charset="0"/>
                <a:ea typeface="Microsoft YaHei" panose="020B0503020204020204" charset="-122"/>
                <a:cs typeface="Javanese Text" panose="02000000000000000000" charset="0"/>
                <a:sym typeface="+mn-ea"/>
              </a:rPr>
              <a:t>Chinese language</a:t>
            </a:r>
            <a:r>
              <a:rPr sz="2800" b="1" spc="-30" dirty="0">
                <a:effectLst>
                  <a:outerShdw blurRad="50800" dist="38100" dir="2700000" algn="tl" rotWithShape="0">
                    <a:prstClr val="black">
                      <a:alpha val="40000"/>
                    </a:prstClr>
                  </a:outerShdw>
                </a:effectLst>
                <a:latin typeface="Javanese Text" panose="02000000000000000000" charset="0"/>
                <a:ea typeface="Microsoft YaHei" panose="020B0503020204020204" charset="-122"/>
                <a:cs typeface="Javanese Text" panose="02000000000000000000" charset="0"/>
                <a:sym typeface="+mn-ea"/>
              </a:rPr>
              <a:t> have a global impact?</a:t>
            </a:r>
            <a:endParaRPr sz="2800" b="1" spc="-30" dirty="0">
              <a:effectLst>
                <a:outerShdw blurRad="50800" dist="38100" dir="2700000" algn="tl" rotWithShape="0">
                  <a:prstClr val="black">
                    <a:alpha val="40000"/>
                  </a:prstClr>
                </a:outerShdw>
              </a:effectLst>
              <a:latin typeface="Javanese Text" panose="02000000000000000000" charset="0"/>
              <a:ea typeface="Microsoft YaHei" panose="020B0503020204020204" charset="-122"/>
              <a:cs typeface="Javanese Text" panose="02000000000000000000" charset="0"/>
              <a:sym typeface="+mn-ea"/>
            </a:endParaRPr>
          </a:p>
        </p:txBody>
      </p:sp>
      <p:pic>
        <p:nvPicPr>
          <p:cNvPr id="12" name="图片 11" descr="Untitled-design"/>
          <p:cNvPicPr>
            <a:picLocks noChangeAspect="1"/>
          </p:cNvPicPr>
          <p:nvPr>
            <p:custDataLst>
              <p:tags r:id="rId2"/>
            </p:custDataLst>
          </p:nvPr>
        </p:nvPicPr>
        <p:blipFill>
          <a:blip r:embed="rId3"/>
          <a:stretch>
            <a:fillRect/>
          </a:stretch>
        </p:blipFill>
        <p:spPr>
          <a:xfrm>
            <a:off x="424815" y="1666875"/>
            <a:ext cx="2035810" cy="1425575"/>
          </a:xfrm>
          <a:prstGeom prst="rect">
            <a:avLst/>
          </a:prstGeom>
        </p:spPr>
      </p:pic>
      <p:sp>
        <p:nvSpPr>
          <p:cNvPr id="15" name="文本框 14"/>
          <p:cNvSpPr txBox="1"/>
          <p:nvPr/>
        </p:nvSpPr>
        <p:spPr>
          <a:xfrm>
            <a:off x="5058410" y="1666875"/>
            <a:ext cx="6132195" cy="4154170"/>
          </a:xfrm>
          <a:prstGeom prst="rect">
            <a:avLst/>
          </a:prstGeom>
          <a:noFill/>
        </p:spPr>
        <p:txBody>
          <a:bodyPr wrap="square" rtlCol="0" anchor="t">
            <a:spAutoFit/>
          </a:bodyPr>
          <a:p>
            <a:pPr algn="just"/>
            <a:r>
              <a:rPr lang="zh-CN" altLang="en-US" sz="2200">
                <a:latin typeface="Javanese Text" panose="02000000000000000000" charset="0"/>
                <a:cs typeface="Javanese Text" panose="02000000000000000000" charset="0"/>
              </a:rPr>
              <a:t>Chinese is the most spoken language in the world with over an estimated billion people in China and various other parts of the world speaking it. China as a country is growing by leaps and bounds as a world power and shows no sign of slowing down. </a:t>
            </a:r>
            <a:endParaRPr lang="zh-CN" altLang="en-US" sz="2200">
              <a:latin typeface="Javanese Text" panose="02000000000000000000" charset="0"/>
              <a:cs typeface="Javanese Text" panose="02000000000000000000" charset="0"/>
            </a:endParaRPr>
          </a:p>
          <a:p>
            <a:pPr algn="just"/>
            <a:endParaRPr lang="zh-CN" altLang="en-US" sz="2200">
              <a:latin typeface="Javanese Text" panose="02000000000000000000" charset="0"/>
              <a:cs typeface="Javanese Text" panose="02000000000000000000" charset="0"/>
            </a:endParaRPr>
          </a:p>
          <a:p>
            <a:pPr algn="just"/>
            <a:r>
              <a:rPr lang="zh-CN" altLang="en-US" sz="2200">
                <a:latin typeface="Javanese Text" panose="02000000000000000000" charset="0"/>
                <a:cs typeface="Javanese Text" panose="02000000000000000000" charset="0"/>
              </a:rPr>
              <a:t>In terms of education has been shown that Chinese has become a popular choice as a second language among college students in many countries. Surpassing the previous favorite that includes Spanish, French, and German languages. </a:t>
            </a:r>
            <a:endParaRPr lang="zh-CN" altLang="en-US" sz="2200">
              <a:latin typeface="Javanese Text" panose="02000000000000000000" charset="0"/>
              <a:cs typeface="Javanese Text" panose="02000000000000000000" charset="0"/>
            </a:endParaRPr>
          </a:p>
        </p:txBody>
      </p:sp>
      <p:pic>
        <p:nvPicPr>
          <p:cNvPr id="16" name="图片 15" descr="aa3ed00cee79f1e55391dfb7aa0b723f"/>
          <p:cNvPicPr>
            <a:picLocks noChangeAspect="1"/>
          </p:cNvPicPr>
          <p:nvPr/>
        </p:nvPicPr>
        <p:blipFill>
          <a:blip r:embed="rId4"/>
          <a:stretch>
            <a:fillRect/>
          </a:stretch>
        </p:blipFill>
        <p:spPr>
          <a:xfrm>
            <a:off x="424180" y="3145790"/>
            <a:ext cx="4269740" cy="2675255"/>
          </a:xfrm>
          <a:prstGeom prst="rect">
            <a:avLst/>
          </a:prstGeom>
        </p:spPr>
      </p:pic>
      <p:pic>
        <p:nvPicPr>
          <p:cNvPr id="18" name="图片 17" descr="CHINSES"/>
          <p:cNvPicPr>
            <a:picLocks noChangeAspect="1"/>
          </p:cNvPicPr>
          <p:nvPr/>
        </p:nvPicPr>
        <p:blipFill>
          <a:blip r:embed="rId5"/>
          <a:stretch>
            <a:fillRect/>
          </a:stretch>
        </p:blipFill>
        <p:spPr>
          <a:xfrm>
            <a:off x="2543175" y="1666875"/>
            <a:ext cx="2150745" cy="14249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1"/>
          <a:stretch>
            <a:fillRect t="-19" b="-19"/>
          </a:stretch>
        </a:blipFill>
        <a:effectLst/>
      </p:bgPr>
    </p:bg>
    <p:spTree>
      <p:nvGrpSpPr>
        <p:cNvPr id="1" name=""/>
        <p:cNvGrpSpPr/>
        <p:nvPr/>
      </p:nvGrpSpPr>
      <p:grpSpPr>
        <a:xfrm>
          <a:off x="0" y="0"/>
          <a:ext cx="0" cy="0"/>
          <a:chOff x="0" y="0"/>
          <a:chExt cx="0" cy="0"/>
        </a:xfrm>
      </p:grpSpPr>
      <p:sp>
        <p:nvSpPr>
          <p:cNvPr id="2" name="Freeform 1"/>
          <p:cNvSpPr/>
          <p:nvPr/>
        </p:nvSpPr>
        <p:spPr>
          <a:xfrm>
            <a:off x="-1880" y="2138552"/>
            <a:ext cx="1532096" cy="1970159"/>
          </a:xfrm>
          <a:custGeom>
            <a:avLst/>
            <a:gdLst/>
            <a:ahLst/>
            <a:cxnLst/>
            <a:rect l="l" t="t" r="r" b="b"/>
            <a:pathLst>
              <a:path w="1532096" h="1970159">
                <a:moveTo>
                  <a:pt x="0" y="0"/>
                </a:moveTo>
                <a:lnTo>
                  <a:pt x="1532095" y="0"/>
                </a:lnTo>
                <a:lnTo>
                  <a:pt x="1532095" y="1970159"/>
                </a:lnTo>
                <a:lnTo>
                  <a:pt x="0" y="1970159"/>
                </a:lnTo>
                <a:lnTo>
                  <a:pt x="0" y="0"/>
                </a:lnTo>
                <a:close/>
              </a:path>
            </a:pathLst>
          </a:custGeom>
          <a:solidFill>
            <a:schemeClr val="accent1">
              <a:lumMod val="40000"/>
              <a:lumOff val="60000"/>
            </a:schemeClr>
          </a:solidFill>
        </p:spPr>
        <p:txBody>
          <a:bodyPr lIns="127000" rIns="127000" rtlCol="0" anchor="ctr"/>
          <a:lstStyle/>
          <a:p>
            <a:pPr algn="l"/>
            <a:endParaRPr lang="en-US" sz="1100"/>
          </a:p>
        </p:txBody>
      </p:sp>
      <p:sp>
        <p:nvSpPr>
          <p:cNvPr id="9" name="文本框 8"/>
          <p:cNvSpPr txBox="1"/>
          <p:nvPr/>
        </p:nvSpPr>
        <p:spPr>
          <a:xfrm>
            <a:off x="9378950" y="154940"/>
            <a:ext cx="2284730" cy="748665"/>
          </a:xfrm>
          <a:prstGeom prst="rect">
            <a:avLst/>
          </a:prstGeom>
          <a:noFill/>
        </p:spPr>
        <p:txBody>
          <a:bodyPr wrap="square" rtlCol="0" anchor="t">
            <a:spAutoFit/>
          </a:bodyPr>
          <a:p>
            <a:pPr indent="416560" algn="l" rtl="0" eaLnBrk="0">
              <a:lnSpc>
                <a:spcPct val="89000"/>
              </a:lnSpc>
              <a:spcBef>
                <a:spcPts val="5"/>
              </a:spcBef>
            </a:pPr>
            <a:r>
              <a:rPr sz="2400" spc="11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icrosoft YaHei" panose="020B0503020204020204" charset="-122"/>
                <a:ea typeface="Microsoft YaHei" panose="020B0503020204020204" charset="-122"/>
                <a:cs typeface="Microsoft YaHei" panose="020B0503020204020204" charset="-122"/>
                <a:sym typeface="+mn-ea"/>
              </a:rPr>
              <a:t>P</a:t>
            </a:r>
            <a:r>
              <a:rPr sz="2400" spc="13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icrosoft YaHei" panose="020B0503020204020204" charset="-122"/>
                <a:ea typeface="Microsoft YaHei" panose="020B0503020204020204" charset="-122"/>
                <a:cs typeface="Microsoft YaHei" panose="020B0503020204020204" charset="-122"/>
                <a:sym typeface="+mn-ea"/>
              </a:rPr>
              <a:t>A</a:t>
            </a:r>
            <a:r>
              <a:rPr sz="2400" spc="12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icrosoft YaHei" panose="020B0503020204020204" charset="-122"/>
                <a:ea typeface="Microsoft YaHei" panose="020B0503020204020204" charset="-122"/>
                <a:cs typeface="Microsoft YaHei" panose="020B0503020204020204" charset="-122"/>
                <a:sym typeface="+mn-ea"/>
              </a:rPr>
              <a:t>R</a:t>
            </a:r>
            <a:r>
              <a:rPr sz="2400" spc="11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icrosoft YaHei" panose="020B0503020204020204" charset="-122"/>
                <a:ea typeface="Microsoft YaHei" panose="020B0503020204020204" charset="-122"/>
                <a:cs typeface="Microsoft YaHei" panose="020B0503020204020204" charset="-122"/>
                <a:sym typeface="+mn-ea"/>
              </a:rPr>
              <a:t>T</a:t>
            </a:r>
            <a:r>
              <a:rPr sz="2400" spc="5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icrosoft YaHei" panose="020B0503020204020204" charset="-122"/>
                <a:ea typeface="Microsoft YaHei" panose="020B0503020204020204" charset="-122"/>
                <a:cs typeface="Microsoft YaHei" panose="020B0503020204020204" charset="-122"/>
                <a:sym typeface="+mn-ea"/>
              </a:rPr>
              <a:t>.</a:t>
            </a:r>
            <a:r>
              <a:rPr sz="2400" spc="11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icrosoft YaHei" panose="020B0503020204020204" charset="-122"/>
                <a:ea typeface="Microsoft YaHei" panose="020B0503020204020204" charset="-122"/>
                <a:cs typeface="Microsoft YaHei" panose="020B0503020204020204" charset="-122"/>
                <a:sym typeface="+mn-ea"/>
              </a:rPr>
              <a:t>0</a:t>
            </a:r>
            <a:r>
              <a:rPr lang="en-US" sz="2400" spc="11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icrosoft YaHei" panose="020B0503020204020204" charset="-122"/>
                <a:ea typeface="Microsoft YaHei" panose="020B0503020204020204" charset="-122"/>
                <a:cs typeface="Microsoft YaHei" panose="020B0503020204020204" charset="-122"/>
                <a:sym typeface="+mn-ea"/>
              </a:rPr>
              <a:t>1</a:t>
            </a:r>
            <a:endParaRPr lang="en-US" sz="2400" spc="11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icrosoft YaHei" panose="020B0503020204020204" charset="-122"/>
              <a:ea typeface="Microsoft YaHei" panose="020B0503020204020204" charset="-122"/>
              <a:cs typeface="Microsoft YaHei" panose="020B0503020204020204" charset="-122"/>
              <a:sym typeface="+mn-ea"/>
            </a:endParaRPr>
          </a:p>
          <a:p>
            <a:pPr indent="416560" algn="l" rtl="0" eaLnBrk="0">
              <a:lnSpc>
                <a:spcPct val="89000"/>
              </a:lnSpc>
              <a:spcBef>
                <a:spcPts val="5"/>
              </a:spcBef>
            </a:pPr>
            <a:r>
              <a:rPr lang="en-US" sz="2400" spc="11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icrosoft YaHei" panose="020B0503020204020204" charset="-122"/>
                <a:ea typeface="Microsoft YaHei" panose="020B0503020204020204" charset="-122"/>
                <a:cs typeface="Microsoft YaHei" panose="020B0503020204020204" charset="-122"/>
                <a:sym typeface="+mn-ea"/>
              </a:rPr>
              <a:t>continue</a:t>
            </a:r>
            <a:endParaRPr lang="en-US" sz="2400" spc="11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icrosoft YaHei" panose="020B0503020204020204" charset="-122"/>
              <a:ea typeface="Microsoft YaHei" panose="020B0503020204020204" charset="-122"/>
              <a:cs typeface="Microsoft YaHei" panose="020B0503020204020204" charset="-122"/>
              <a:sym typeface="+mn-ea"/>
            </a:endParaRPr>
          </a:p>
        </p:txBody>
      </p:sp>
      <p:pic>
        <p:nvPicPr>
          <p:cNvPr id="11" name="图片 10"/>
          <p:cNvPicPr>
            <a:picLocks noChangeAspect="1"/>
          </p:cNvPicPr>
          <p:nvPr/>
        </p:nvPicPr>
        <p:blipFill>
          <a:blip r:embed="rId2">
            <a:alphaModFix amt="78000"/>
          </a:blip>
          <a:srcRect l="6102" r="2002"/>
          <a:stretch>
            <a:fillRect/>
          </a:stretch>
        </p:blipFill>
        <p:spPr>
          <a:xfrm>
            <a:off x="6858635" y="1018540"/>
            <a:ext cx="4416425" cy="4691380"/>
          </a:xfrm>
          <a:prstGeom prst="rect">
            <a:avLst/>
          </a:prstGeom>
          <a:solidFill>
            <a:schemeClr val="accent4">
              <a:lumMod val="20000"/>
              <a:lumOff val="80000"/>
              <a:alpha val="31000"/>
            </a:schemeClr>
          </a:solidFill>
          <a:effectLst>
            <a:glow rad="12700">
              <a:schemeClr val="accent1">
                <a:alpha val="40000"/>
              </a:schemeClr>
            </a:glow>
            <a:reflection endPos="0" dir="5400000" sy="-100000" algn="bl" rotWithShape="0"/>
          </a:effectLst>
        </p:spPr>
      </p:pic>
      <p:sp>
        <p:nvSpPr>
          <p:cNvPr id="12" name="文本框 11"/>
          <p:cNvSpPr txBox="1"/>
          <p:nvPr/>
        </p:nvSpPr>
        <p:spPr>
          <a:xfrm>
            <a:off x="234315" y="1235075"/>
            <a:ext cx="6560820" cy="4292600"/>
          </a:xfrm>
          <a:prstGeom prst="rect">
            <a:avLst/>
          </a:prstGeom>
          <a:noFill/>
        </p:spPr>
        <p:txBody>
          <a:bodyPr wrap="square" rtlCol="0" anchor="t">
            <a:spAutoFit/>
          </a:bodyPr>
          <a:p>
            <a:pPr algn="just"/>
            <a:r>
              <a:rPr lang="zh-CN" altLang="en-US" sz="2100">
                <a:latin typeface="Javanese Text" panose="02000000000000000000" charset="0"/>
                <a:cs typeface="Javanese Text" panose="02000000000000000000" charset="0"/>
              </a:rPr>
              <a:t>Chinese is becoming one of the most important languages when it comes to operating an international business. The Chinese market is the biggest growing market even in this economic downturn. </a:t>
            </a:r>
            <a:endParaRPr lang="zh-CN" altLang="en-US" sz="2100">
              <a:latin typeface="Javanese Text" panose="02000000000000000000" charset="0"/>
              <a:cs typeface="Javanese Text" panose="02000000000000000000" charset="0"/>
            </a:endParaRPr>
          </a:p>
          <a:p>
            <a:pPr algn="just"/>
            <a:endParaRPr lang="zh-CN" altLang="en-US" sz="2100">
              <a:latin typeface="Javanese Text" panose="02000000000000000000" charset="0"/>
              <a:cs typeface="Javanese Text" panose="02000000000000000000" charset="0"/>
            </a:endParaRPr>
          </a:p>
          <a:p>
            <a:pPr algn="just"/>
            <a:r>
              <a:rPr lang="zh-CN" altLang="en-US" sz="2100">
                <a:latin typeface="Javanese Text" panose="02000000000000000000" charset="0"/>
                <a:cs typeface="Javanese Text" panose="02000000000000000000" charset="0"/>
              </a:rPr>
              <a:t>Expertise in Chinese has grown increasingly important to the overall global economy and many business owners are looking to break into this international market. Any business in the twenty-first century will be trying to do business in China and in doing so will require Chinese speakers to negotiate agreements and develop these trade deals. </a:t>
            </a:r>
            <a:endParaRPr lang="zh-CN" altLang="en-US" sz="2100">
              <a:latin typeface="Javanese Text" panose="02000000000000000000" charset="0"/>
              <a:cs typeface="Javanese Text" panose="02000000000000000000" charset="0"/>
            </a:endParaRPr>
          </a:p>
          <a:p>
            <a:pPr algn="just"/>
            <a:endParaRPr lang="zh-CN" altLang="en-US" sz="2100">
              <a:latin typeface="Javanese Text" panose="02000000000000000000" charset="0"/>
              <a:cs typeface="Javanese Text" panose="02000000000000000000" charset="0"/>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stretch>
            <a:fillRect t="-19" b="-19"/>
          </a:stretch>
        </a:blipFill>
        <a:effectLst/>
      </p:bgPr>
    </p:bg>
    <p:spTree>
      <p:nvGrpSpPr>
        <p:cNvPr id="1" name=""/>
        <p:cNvGrpSpPr/>
        <p:nvPr/>
      </p:nvGrpSpPr>
      <p:grpSpPr>
        <a:xfrm>
          <a:off x="0" y="0"/>
          <a:ext cx="0" cy="0"/>
          <a:chOff x="0" y="0"/>
          <a:chExt cx="0" cy="0"/>
        </a:xfrm>
      </p:grpSpPr>
      <p:sp>
        <p:nvSpPr>
          <p:cNvPr id="9" name="文本框 8"/>
          <p:cNvSpPr txBox="1"/>
          <p:nvPr/>
        </p:nvSpPr>
        <p:spPr>
          <a:xfrm>
            <a:off x="-126365" y="298450"/>
            <a:ext cx="7049135" cy="922020"/>
          </a:xfrm>
          <a:prstGeom prst="rect">
            <a:avLst/>
          </a:prstGeom>
          <a:noFill/>
          <a:ln w="28575" cmpd="sng">
            <a:solidFill>
              <a:schemeClr val="tx1"/>
            </a:solidFill>
            <a:prstDash val="solid"/>
          </a:ln>
        </p:spPr>
        <p:txBody>
          <a:bodyPr wrap="square" rtlCol="0">
            <a:spAutoFit/>
          </a:bodyPr>
          <a:p>
            <a:pPr algn="just">
              <a:lnSpc>
                <a:spcPct val="150000"/>
              </a:lnSpc>
            </a:pPr>
            <a:r>
              <a:rPr lang="en-US" altLang="zh-CN" sz="3600" b="1" spc="-30" dirty="0">
                <a:effectLst>
                  <a:outerShdw blurRad="50800" dist="38100" dir="2700000" algn="tl" rotWithShape="0">
                    <a:prstClr val="black">
                      <a:alpha val="40000"/>
                    </a:prstClr>
                  </a:outerShdw>
                </a:effectLst>
                <a:latin typeface="Javanese Text" panose="02000000000000000000" charset="0"/>
                <a:ea typeface="Microsoft YaHei" panose="020B0503020204020204" charset="-122"/>
                <a:cs typeface="Javanese Text" panose="02000000000000000000" charset="0"/>
                <a:sym typeface="+mn-ea"/>
              </a:rPr>
              <a:t>    “</a:t>
            </a:r>
            <a:r>
              <a:rPr lang="zh-CN" altLang="en-US" sz="3600" b="1" spc="-30" dirty="0">
                <a:effectLst>
                  <a:outerShdw blurRad="50800" dist="38100" dir="2700000" algn="tl" rotWithShape="0">
                    <a:prstClr val="black">
                      <a:alpha val="40000"/>
                    </a:prstClr>
                  </a:outerShdw>
                </a:effectLst>
                <a:latin typeface="Javanese Text" panose="02000000000000000000" charset="0"/>
                <a:ea typeface="Microsoft YaHei" panose="020B0503020204020204" charset="-122"/>
                <a:cs typeface="Javanese Text" panose="02000000000000000000" charset="0"/>
                <a:sym typeface="+mn-ea"/>
              </a:rPr>
              <a:t>Chinese fever</a:t>
            </a:r>
            <a:r>
              <a:rPr lang="en-US" altLang="zh-CN" sz="3600" b="1" spc="-30" dirty="0">
                <a:effectLst>
                  <a:outerShdw blurRad="50800" dist="38100" dir="2700000" algn="tl" rotWithShape="0">
                    <a:prstClr val="black">
                      <a:alpha val="40000"/>
                    </a:prstClr>
                  </a:outerShdw>
                </a:effectLst>
                <a:latin typeface="Javanese Text" panose="02000000000000000000" charset="0"/>
                <a:ea typeface="Microsoft YaHei" panose="020B0503020204020204" charset="-122"/>
                <a:cs typeface="Javanese Text" panose="02000000000000000000" charset="0"/>
                <a:sym typeface="+mn-ea"/>
              </a:rPr>
              <a:t>” </a:t>
            </a:r>
            <a:r>
              <a:rPr lang="en-US" altLang="zh-CN" sz="3600" b="1" spc="-30" dirty="0">
                <a:effectLst>
                  <a:outerShdw blurRad="50800" dist="38100" dir="10800000" algn="r" rotWithShape="0">
                    <a:prstClr val="black">
                      <a:alpha val="40000"/>
                    </a:prstClr>
                  </a:outerShdw>
                </a:effectLst>
                <a:latin typeface="Javanese Text" panose="02000000000000000000" charset="0"/>
                <a:ea typeface="Microsoft YaHei" panose="020B0503020204020204" charset="-122"/>
                <a:cs typeface="Javanese Text" panose="02000000000000000000" charset="0"/>
                <a:sym typeface="+mn-ea"/>
              </a:rPr>
              <a:t>and the Reasons</a:t>
            </a:r>
            <a:endParaRPr lang="en-US" altLang="zh-CN" sz="3600" b="1" spc="-30" dirty="0">
              <a:effectLst>
                <a:outerShdw blurRad="50800" dist="38100" dir="2700000" algn="tl" rotWithShape="0">
                  <a:prstClr val="black">
                    <a:alpha val="40000"/>
                  </a:prstClr>
                </a:outerShdw>
              </a:effectLst>
              <a:latin typeface="Javanese Text" panose="02000000000000000000" charset="0"/>
              <a:ea typeface="Microsoft YaHei" panose="020B0503020204020204" charset="-122"/>
              <a:cs typeface="Javanese Text" panose="02000000000000000000" charset="0"/>
              <a:sym typeface="+mn-ea"/>
            </a:endParaRPr>
          </a:p>
        </p:txBody>
      </p:sp>
      <p:sp>
        <p:nvSpPr>
          <p:cNvPr id="11" name="文本框 10"/>
          <p:cNvSpPr txBox="1"/>
          <p:nvPr/>
        </p:nvSpPr>
        <p:spPr>
          <a:xfrm>
            <a:off x="9594850" y="226695"/>
            <a:ext cx="2284730" cy="419735"/>
          </a:xfrm>
          <a:prstGeom prst="rect">
            <a:avLst/>
          </a:prstGeom>
          <a:noFill/>
        </p:spPr>
        <p:txBody>
          <a:bodyPr wrap="square" rtlCol="0" anchor="t">
            <a:spAutoFit/>
          </a:bodyPr>
          <a:p>
            <a:pPr indent="416560" algn="l" rtl="0" eaLnBrk="0">
              <a:lnSpc>
                <a:spcPct val="89000"/>
              </a:lnSpc>
              <a:spcBef>
                <a:spcPts val="5"/>
              </a:spcBef>
            </a:pPr>
            <a:r>
              <a:rPr sz="2400" spc="11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icrosoft YaHei" panose="020B0503020204020204" charset="-122"/>
                <a:ea typeface="Microsoft YaHei" panose="020B0503020204020204" charset="-122"/>
                <a:cs typeface="Microsoft YaHei" panose="020B0503020204020204" charset="-122"/>
                <a:sym typeface="+mn-ea"/>
              </a:rPr>
              <a:t>P</a:t>
            </a:r>
            <a:r>
              <a:rPr sz="2400" spc="13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icrosoft YaHei" panose="020B0503020204020204" charset="-122"/>
                <a:ea typeface="Microsoft YaHei" panose="020B0503020204020204" charset="-122"/>
                <a:cs typeface="Microsoft YaHei" panose="020B0503020204020204" charset="-122"/>
                <a:sym typeface="+mn-ea"/>
              </a:rPr>
              <a:t>A</a:t>
            </a:r>
            <a:r>
              <a:rPr sz="2400" spc="12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icrosoft YaHei" panose="020B0503020204020204" charset="-122"/>
                <a:ea typeface="Microsoft YaHei" panose="020B0503020204020204" charset="-122"/>
                <a:cs typeface="Microsoft YaHei" panose="020B0503020204020204" charset="-122"/>
                <a:sym typeface="+mn-ea"/>
              </a:rPr>
              <a:t>R</a:t>
            </a:r>
            <a:r>
              <a:rPr sz="2400" spc="11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icrosoft YaHei" panose="020B0503020204020204" charset="-122"/>
                <a:ea typeface="Microsoft YaHei" panose="020B0503020204020204" charset="-122"/>
                <a:cs typeface="Microsoft YaHei" panose="020B0503020204020204" charset="-122"/>
                <a:sym typeface="+mn-ea"/>
              </a:rPr>
              <a:t>T</a:t>
            </a:r>
            <a:r>
              <a:rPr sz="2400" spc="5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icrosoft YaHei" panose="020B0503020204020204" charset="-122"/>
                <a:ea typeface="Microsoft YaHei" panose="020B0503020204020204" charset="-122"/>
                <a:cs typeface="Microsoft YaHei" panose="020B0503020204020204" charset="-122"/>
                <a:sym typeface="+mn-ea"/>
              </a:rPr>
              <a:t>.</a:t>
            </a:r>
            <a:r>
              <a:rPr sz="2400" spc="11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icrosoft YaHei" panose="020B0503020204020204" charset="-122"/>
                <a:ea typeface="Microsoft YaHei" panose="020B0503020204020204" charset="-122"/>
                <a:cs typeface="Microsoft YaHei" panose="020B0503020204020204" charset="-122"/>
                <a:sym typeface="+mn-ea"/>
              </a:rPr>
              <a:t>0</a:t>
            </a:r>
            <a:r>
              <a:rPr lang="en-US" sz="2400" spc="11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icrosoft YaHei" panose="020B0503020204020204" charset="-122"/>
                <a:ea typeface="Microsoft YaHei" panose="020B0503020204020204" charset="-122"/>
                <a:cs typeface="Microsoft YaHei" panose="020B0503020204020204" charset="-122"/>
                <a:sym typeface="+mn-ea"/>
              </a:rPr>
              <a:t>2</a:t>
            </a:r>
            <a:endParaRPr lang="en-US" sz="2400" spc="11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icrosoft YaHei" panose="020B0503020204020204" charset="-122"/>
              <a:ea typeface="Microsoft YaHei" panose="020B0503020204020204" charset="-122"/>
              <a:cs typeface="Microsoft YaHei" panose="020B0503020204020204" charset="-122"/>
              <a:sym typeface="+mn-ea"/>
            </a:endParaRPr>
          </a:p>
        </p:txBody>
      </p:sp>
      <p:sp>
        <p:nvSpPr>
          <p:cNvPr id="12" name="文本框 11"/>
          <p:cNvSpPr txBox="1"/>
          <p:nvPr/>
        </p:nvSpPr>
        <p:spPr>
          <a:xfrm>
            <a:off x="306070" y="4618990"/>
            <a:ext cx="6677025" cy="1335405"/>
          </a:xfrm>
          <a:prstGeom prst="rect">
            <a:avLst/>
          </a:prstGeom>
          <a:noFill/>
        </p:spPr>
        <p:txBody>
          <a:bodyPr wrap="square" rtlCol="0" anchor="t">
            <a:spAutoFit/>
          </a:bodyPr>
          <a:p>
            <a:pPr algn="just">
              <a:lnSpc>
                <a:spcPct val="90000"/>
              </a:lnSpc>
            </a:pPr>
            <a:r>
              <a:rPr lang="zh-CN" altLang="en-US"/>
              <a:t>“Time Magazine”</a:t>
            </a:r>
            <a:r>
              <a:rPr lang="en-US" altLang="zh-CN"/>
              <a:t>(American news magazine)</a:t>
            </a:r>
            <a:r>
              <a:rPr lang="zh-CN" altLang="en-US"/>
              <a:t> expounded its viewpoint on the importance of learning about</a:t>
            </a:r>
            <a:r>
              <a:rPr lang="en-US" altLang="zh-CN"/>
              <a:t> </a:t>
            </a:r>
            <a:r>
              <a:rPr lang="zh-CN" altLang="en-US"/>
              <a:t>China. Up till now, learning Chinese has become a hot issue that people have pursued and concentrated on and mandarin fever can be said to become a global issue.</a:t>
            </a:r>
            <a:endParaRPr lang="zh-CN" altLang="en-US"/>
          </a:p>
        </p:txBody>
      </p:sp>
      <p:sp>
        <p:nvSpPr>
          <p:cNvPr id="16" name="文本框 15"/>
          <p:cNvSpPr txBox="1"/>
          <p:nvPr/>
        </p:nvSpPr>
        <p:spPr>
          <a:xfrm>
            <a:off x="233680" y="1522730"/>
            <a:ext cx="7320915" cy="526415"/>
          </a:xfrm>
          <a:prstGeom prst="rect">
            <a:avLst/>
          </a:prstGeom>
          <a:noFill/>
        </p:spPr>
        <p:txBody>
          <a:bodyPr wrap="square" rtlCol="0" anchor="t">
            <a:spAutoFit/>
            <a:scene3d>
              <a:camera prst="orthographicFront"/>
              <a:lightRig rig="threePt" dir="t"/>
            </a:scene3d>
          </a:bodyPr>
          <a:p>
            <a:pPr marL="342900" indent="-342900" algn="l" rtl="0" eaLnBrk="0">
              <a:lnSpc>
                <a:spcPct val="118000"/>
              </a:lnSpc>
              <a:buFont typeface="Wingdings" panose="05000000000000000000" charset="0"/>
              <a:buChar char="l"/>
            </a:pPr>
            <a:r>
              <a:rPr lang="en-US" sz="2400" b="1" spc="-30" dirty="0">
                <a:effectLst>
                  <a:outerShdw blurRad="50800" dist="38100" dir="10800000" algn="r" rotWithShape="0">
                    <a:prstClr val="black">
                      <a:alpha val="40000"/>
                    </a:prstClr>
                  </a:outerShdw>
                </a:effectLst>
                <a:latin typeface="Javanese Text" panose="02000000000000000000" charset="0"/>
                <a:ea typeface="Microsoft YaHei" panose="020B0503020204020204" charset="-122"/>
                <a:cs typeface="Javanese Text" panose="02000000000000000000" charset="0"/>
                <a:sym typeface="+mn-ea"/>
              </a:rPr>
              <a:t>What is </a:t>
            </a:r>
            <a:r>
              <a:rPr sz="2400" b="1" spc="-30" dirty="0">
                <a:effectLst>
                  <a:outerShdw blurRad="50800" dist="38100" dir="10800000" algn="r" rotWithShape="0">
                    <a:prstClr val="black">
                      <a:alpha val="40000"/>
                    </a:prstClr>
                  </a:outerShdw>
                </a:effectLst>
                <a:latin typeface="Javanese Text" panose="02000000000000000000" charset="0"/>
                <a:ea typeface="Microsoft YaHei" panose="020B0503020204020204" charset="-122"/>
                <a:cs typeface="Javanese Text" panose="02000000000000000000" charset="0"/>
                <a:sym typeface="+mn-ea"/>
              </a:rPr>
              <a:t>“Chinese fever” or “Mandarin fever”</a:t>
            </a:r>
            <a:r>
              <a:rPr lang="en-US" sz="2400" b="1" spc="-30" dirty="0">
                <a:effectLst>
                  <a:outerShdw blurRad="50800" dist="38100" dir="10800000" algn="r" rotWithShape="0">
                    <a:prstClr val="black">
                      <a:alpha val="40000"/>
                    </a:prstClr>
                  </a:outerShdw>
                </a:effectLst>
                <a:latin typeface="Javanese Text" panose="02000000000000000000" charset="0"/>
                <a:ea typeface="Microsoft YaHei" panose="020B0503020204020204" charset="-122"/>
                <a:cs typeface="Javanese Text" panose="02000000000000000000" charset="0"/>
                <a:sym typeface="+mn-ea"/>
              </a:rPr>
              <a:t> </a:t>
            </a:r>
            <a:r>
              <a:rPr lang="zh-CN" sz="2400" b="1" spc="-30" dirty="0">
                <a:effectLst>
                  <a:outerShdw blurRad="50800" dist="38100" dir="10800000" algn="r" rotWithShape="0">
                    <a:prstClr val="black">
                      <a:alpha val="40000"/>
                    </a:prstClr>
                  </a:outerShdw>
                </a:effectLst>
                <a:latin typeface="Javanese Text" panose="02000000000000000000" charset="0"/>
                <a:ea typeface="Microsoft YaHei" panose="020B0503020204020204" charset="-122"/>
                <a:cs typeface="Javanese Text" panose="02000000000000000000" charset="0"/>
                <a:sym typeface="+mn-ea"/>
              </a:rPr>
              <a:t>？</a:t>
            </a:r>
            <a:r>
              <a:rPr sz="2400" b="1" spc="-30" dirty="0">
                <a:effectLst>
                  <a:outerShdw blurRad="50800" dist="38100" dir="10800000" algn="r" rotWithShape="0">
                    <a:prstClr val="black">
                      <a:alpha val="40000"/>
                    </a:prstClr>
                  </a:outerShdw>
                </a:effectLst>
                <a:latin typeface="Javanese Text" panose="02000000000000000000" charset="0"/>
                <a:ea typeface="Microsoft YaHei" panose="020B0503020204020204" charset="-122"/>
                <a:cs typeface="Javanese Text" panose="02000000000000000000" charset="0"/>
                <a:sym typeface="+mn-ea"/>
              </a:rPr>
              <a:t> </a:t>
            </a:r>
            <a:r>
              <a:rPr lang="en-US" altLang="zh-CN" sz="2400" b="1" spc="-30" dirty="0">
                <a:solidFill>
                  <a:schemeClr val="tx1"/>
                </a:solidFill>
                <a:effectLst>
                  <a:outerShdw blurRad="50800" dist="38100" dir="10800000" algn="r" rotWithShape="0">
                    <a:prstClr val="black">
                      <a:alpha val="40000"/>
                    </a:prstClr>
                  </a:outerShdw>
                </a:effectLst>
                <a:latin typeface="Javanese Text" panose="02000000000000000000" charset="0"/>
                <a:ea typeface="Microsoft YaHei" panose="020B0503020204020204" charset="-122"/>
                <a:cs typeface="Javanese Text" panose="02000000000000000000" charset="0"/>
                <a:sym typeface="+mn-ea"/>
              </a:rPr>
              <a:t> </a:t>
            </a:r>
            <a:endParaRPr lang="en-US" altLang="zh-CN" sz="2400" b="1" spc="-30" dirty="0">
              <a:solidFill>
                <a:schemeClr val="tx1"/>
              </a:solidFill>
              <a:effectLst>
                <a:outerShdw blurRad="50800" dist="38100" dir="10800000" algn="r" rotWithShape="0">
                  <a:prstClr val="black">
                    <a:alpha val="40000"/>
                  </a:prstClr>
                </a:outerShdw>
              </a:effectLst>
              <a:latin typeface="Javanese Text" panose="02000000000000000000" charset="0"/>
              <a:ea typeface="Microsoft YaHei" panose="020B0503020204020204" charset="-122"/>
              <a:cs typeface="Javanese Text" panose="02000000000000000000" charset="0"/>
              <a:sym typeface="+mn-ea"/>
            </a:endParaRPr>
          </a:p>
        </p:txBody>
      </p:sp>
      <p:pic>
        <p:nvPicPr>
          <p:cNvPr id="15" name="图片 14" descr="src=http___cn.chinadaily.com.cn_img_attachement_gif_site1_20171010_d8cb8a3d71831b469fae4b.gif&amp;refer=http___cn.chinadaily.com"/>
          <p:cNvPicPr>
            <a:picLocks noChangeAspect="1"/>
          </p:cNvPicPr>
          <p:nvPr/>
        </p:nvPicPr>
        <p:blipFill>
          <a:blip r:embed="rId2"/>
          <a:stretch>
            <a:fillRect/>
          </a:stretch>
        </p:blipFill>
        <p:spPr>
          <a:xfrm>
            <a:off x="7362825" y="1378585"/>
            <a:ext cx="3877945" cy="2186305"/>
          </a:xfrm>
          <a:prstGeom prst="rect">
            <a:avLst/>
          </a:prstGeom>
        </p:spPr>
      </p:pic>
      <p:pic>
        <p:nvPicPr>
          <p:cNvPr id="17" name="图片 16" descr="5"/>
          <p:cNvPicPr>
            <a:picLocks noChangeAspect="1"/>
          </p:cNvPicPr>
          <p:nvPr/>
        </p:nvPicPr>
        <p:blipFill>
          <a:blip r:embed="rId3"/>
          <a:stretch>
            <a:fillRect/>
          </a:stretch>
        </p:blipFill>
        <p:spPr>
          <a:xfrm>
            <a:off x="7362825" y="3683000"/>
            <a:ext cx="3877945" cy="2181860"/>
          </a:xfrm>
          <a:prstGeom prst="rect">
            <a:avLst/>
          </a:prstGeom>
        </p:spPr>
      </p:pic>
      <p:sp>
        <p:nvSpPr>
          <p:cNvPr id="18" name="文本框 17"/>
          <p:cNvSpPr txBox="1"/>
          <p:nvPr/>
        </p:nvSpPr>
        <p:spPr>
          <a:xfrm>
            <a:off x="306070" y="2171065"/>
            <a:ext cx="6643370" cy="2330450"/>
          </a:xfrm>
          <a:prstGeom prst="rect">
            <a:avLst/>
          </a:prstGeom>
          <a:noFill/>
        </p:spPr>
        <p:txBody>
          <a:bodyPr wrap="square" rtlCol="0" anchor="t">
            <a:spAutoFit/>
          </a:bodyPr>
          <a:p>
            <a:pPr algn="just">
              <a:lnSpc>
                <a:spcPct val="90000"/>
              </a:lnSpc>
            </a:pPr>
            <a:r>
              <a:rPr lang="zh-CN" altLang="en-US"/>
              <a:t>I</a:t>
            </a:r>
            <a:r>
              <a:rPr lang="zh-CN" altLang="en-US">
                <a:latin typeface="Javanese Text" panose="02000000000000000000" charset="0"/>
                <a:cs typeface="Javanese Text" panose="02000000000000000000" charset="0"/>
              </a:rPr>
              <a:t>s the rise of learning Chinese traditional culture and language.</a:t>
            </a:r>
            <a:r>
              <a:rPr lang="en-US" altLang="zh-CN">
                <a:latin typeface="Javanese Text" panose="02000000000000000000" charset="0"/>
                <a:cs typeface="Javanese Text" panose="02000000000000000000" charset="0"/>
              </a:rPr>
              <a:t> </a:t>
            </a:r>
            <a:r>
              <a:rPr lang="zh-CN" altLang="en-US">
                <a:latin typeface="Javanese Text" panose="02000000000000000000" charset="0"/>
                <a:cs typeface="Javanese Text" panose="02000000000000000000" charset="0"/>
              </a:rPr>
              <a:t>During the 21st century, many scholars who studied ancient Chinese literature called for and encouraged them</a:t>
            </a:r>
            <a:r>
              <a:rPr lang="en-US" altLang="zh-CN">
                <a:latin typeface="Javanese Text" panose="02000000000000000000" charset="0"/>
                <a:cs typeface="Javanese Text" panose="02000000000000000000" charset="0"/>
              </a:rPr>
              <a:t> </a:t>
            </a:r>
            <a:r>
              <a:rPr lang="zh-CN" altLang="en-US">
                <a:latin typeface="Javanese Text" panose="02000000000000000000" charset="0"/>
                <a:cs typeface="Javanese Text" panose="02000000000000000000" charset="0"/>
              </a:rPr>
              <a:t>to learn traditional Chinese culture and not forget its roots.</a:t>
            </a:r>
            <a:endParaRPr lang="zh-CN" altLang="en-US">
              <a:latin typeface="Javanese Text" panose="02000000000000000000" charset="0"/>
              <a:cs typeface="Javanese Text" panose="02000000000000000000" charset="0"/>
            </a:endParaRPr>
          </a:p>
          <a:p>
            <a:pPr algn="just">
              <a:lnSpc>
                <a:spcPct val="90000"/>
              </a:lnSpc>
            </a:pPr>
            <a:endParaRPr lang="zh-CN" altLang="en-US">
              <a:latin typeface="Javanese Text" panose="02000000000000000000" charset="0"/>
              <a:cs typeface="Javanese Text" panose="02000000000000000000" charset="0"/>
            </a:endParaRPr>
          </a:p>
          <a:p>
            <a:pPr algn="just">
              <a:lnSpc>
                <a:spcPct val="90000"/>
              </a:lnSpc>
            </a:pPr>
            <a:r>
              <a:rPr lang="zh-CN" altLang="en-US">
                <a:latin typeface="Javanese Text" panose="02000000000000000000" charset="0"/>
                <a:cs typeface="Javanese Text" panose="02000000000000000000" charset="0"/>
              </a:rPr>
              <a:t>As a result, these scholars carried out propaganda with different influences in different ways. Arousing the passion of the people to re-learn traditional Chinese culture, until becoming a phenomenon of Chinese culture fever and Chinese fever.</a:t>
            </a:r>
            <a:endParaRPr lang="zh-CN" altLang="en-US">
              <a:latin typeface="Javanese Text" panose="02000000000000000000" charset="0"/>
              <a:cs typeface="Javanese Text" panose="02000000000000000000" charset="0"/>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1"/>
          <a:stretch>
            <a:fillRect t="-19" b="-19"/>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5400000">
            <a:off x="298749" y="1121245"/>
            <a:ext cx="4692774" cy="4259597"/>
          </a:xfrm>
          <a:prstGeom prst="rect">
            <a:avLst/>
          </a:prstGeom>
        </p:spPr>
      </p:pic>
      <p:sp>
        <p:nvSpPr>
          <p:cNvPr id="9" name="文本框 8"/>
          <p:cNvSpPr txBox="1"/>
          <p:nvPr/>
        </p:nvSpPr>
        <p:spPr>
          <a:xfrm>
            <a:off x="9378950" y="154940"/>
            <a:ext cx="2284730" cy="748665"/>
          </a:xfrm>
          <a:prstGeom prst="rect">
            <a:avLst/>
          </a:prstGeom>
          <a:noFill/>
        </p:spPr>
        <p:txBody>
          <a:bodyPr wrap="square" rtlCol="0" anchor="t">
            <a:spAutoFit/>
          </a:bodyPr>
          <a:p>
            <a:pPr indent="416560" algn="l" rtl="0" eaLnBrk="0">
              <a:lnSpc>
                <a:spcPct val="89000"/>
              </a:lnSpc>
              <a:spcBef>
                <a:spcPts val="5"/>
              </a:spcBef>
            </a:pPr>
            <a:r>
              <a:rPr sz="2400" spc="11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icrosoft YaHei" panose="020B0503020204020204" charset="-122"/>
                <a:ea typeface="Microsoft YaHei" panose="020B0503020204020204" charset="-122"/>
                <a:cs typeface="Microsoft YaHei" panose="020B0503020204020204" charset="-122"/>
                <a:sym typeface="+mn-ea"/>
              </a:rPr>
              <a:t>P</a:t>
            </a:r>
            <a:r>
              <a:rPr sz="2400" spc="13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icrosoft YaHei" panose="020B0503020204020204" charset="-122"/>
                <a:ea typeface="Microsoft YaHei" panose="020B0503020204020204" charset="-122"/>
                <a:cs typeface="Microsoft YaHei" panose="020B0503020204020204" charset="-122"/>
                <a:sym typeface="+mn-ea"/>
              </a:rPr>
              <a:t>A</a:t>
            </a:r>
            <a:r>
              <a:rPr sz="2400" spc="12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icrosoft YaHei" panose="020B0503020204020204" charset="-122"/>
                <a:ea typeface="Microsoft YaHei" panose="020B0503020204020204" charset="-122"/>
                <a:cs typeface="Microsoft YaHei" panose="020B0503020204020204" charset="-122"/>
                <a:sym typeface="+mn-ea"/>
              </a:rPr>
              <a:t>R</a:t>
            </a:r>
            <a:r>
              <a:rPr sz="2400" spc="11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icrosoft YaHei" panose="020B0503020204020204" charset="-122"/>
                <a:ea typeface="Microsoft YaHei" panose="020B0503020204020204" charset="-122"/>
                <a:cs typeface="Microsoft YaHei" panose="020B0503020204020204" charset="-122"/>
                <a:sym typeface="+mn-ea"/>
              </a:rPr>
              <a:t>T</a:t>
            </a:r>
            <a:r>
              <a:rPr sz="2400" spc="5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icrosoft YaHei" panose="020B0503020204020204" charset="-122"/>
                <a:ea typeface="Microsoft YaHei" panose="020B0503020204020204" charset="-122"/>
                <a:cs typeface="Microsoft YaHei" panose="020B0503020204020204" charset="-122"/>
                <a:sym typeface="+mn-ea"/>
              </a:rPr>
              <a:t>.</a:t>
            </a:r>
            <a:r>
              <a:rPr sz="2400" spc="11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icrosoft YaHei" panose="020B0503020204020204" charset="-122"/>
                <a:ea typeface="Microsoft YaHei" panose="020B0503020204020204" charset="-122"/>
                <a:cs typeface="Microsoft YaHei" panose="020B0503020204020204" charset="-122"/>
                <a:sym typeface="+mn-ea"/>
              </a:rPr>
              <a:t>0</a:t>
            </a:r>
            <a:r>
              <a:rPr lang="en-US" sz="2400" spc="11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icrosoft YaHei" panose="020B0503020204020204" charset="-122"/>
                <a:ea typeface="Microsoft YaHei" panose="020B0503020204020204" charset="-122"/>
                <a:cs typeface="Microsoft YaHei" panose="020B0503020204020204" charset="-122"/>
                <a:sym typeface="+mn-ea"/>
              </a:rPr>
              <a:t>2</a:t>
            </a:r>
            <a:endParaRPr lang="en-US" sz="2400" spc="11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icrosoft YaHei" panose="020B0503020204020204" charset="-122"/>
              <a:ea typeface="Microsoft YaHei" panose="020B0503020204020204" charset="-122"/>
              <a:cs typeface="Microsoft YaHei" panose="020B0503020204020204" charset="-122"/>
              <a:sym typeface="+mn-ea"/>
            </a:endParaRPr>
          </a:p>
          <a:p>
            <a:pPr indent="416560" algn="l" rtl="0" eaLnBrk="0">
              <a:lnSpc>
                <a:spcPct val="89000"/>
              </a:lnSpc>
              <a:spcBef>
                <a:spcPts val="5"/>
              </a:spcBef>
            </a:pPr>
            <a:r>
              <a:rPr lang="en-US" sz="2400" spc="11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icrosoft YaHei" panose="020B0503020204020204" charset="-122"/>
                <a:ea typeface="Microsoft YaHei" panose="020B0503020204020204" charset="-122"/>
                <a:cs typeface="Microsoft YaHei" panose="020B0503020204020204" charset="-122"/>
                <a:sym typeface="+mn-ea"/>
              </a:rPr>
              <a:t>continue</a:t>
            </a:r>
            <a:endParaRPr lang="en-US" sz="2400" spc="11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icrosoft YaHei" panose="020B0503020204020204" charset="-122"/>
              <a:ea typeface="Microsoft YaHei" panose="020B0503020204020204" charset="-122"/>
              <a:cs typeface="Microsoft YaHei" panose="020B0503020204020204" charset="-122"/>
              <a:sym typeface="+mn-ea"/>
            </a:endParaRPr>
          </a:p>
        </p:txBody>
      </p:sp>
      <p:sp>
        <p:nvSpPr>
          <p:cNvPr id="16" name="文本框 15"/>
          <p:cNvSpPr txBox="1"/>
          <p:nvPr/>
        </p:nvSpPr>
        <p:spPr>
          <a:xfrm>
            <a:off x="377825" y="514350"/>
            <a:ext cx="5907405" cy="526415"/>
          </a:xfrm>
          <a:prstGeom prst="rect">
            <a:avLst/>
          </a:prstGeom>
          <a:noFill/>
        </p:spPr>
        <p:txBody>
          <a:bodyPr wrap="square" rtlCol="0" anchor="t">
            <a:spAutoFit/>
            <a:scene3d>
              <a:camera prst="orthographicFront"/>
              <a:lightRig rig="threePt" dir="t"/>
            </a:scene3d>
          </a:bodyPr>
          <a:p>
            <a:pPr marL="342900" indent="-342900" algn="l" rtl="0" eaLnBrk="0">
              <a:lnSpc>
                <a:spcPct val="118000"/>
              </a:lnSpc>
              <a:buFont typeface="Wingdings" panose="05000000000000000000" charset="0"/>
              <a:buChar char="l"/>
            </a:pPr>
            <a:r>
              <a:rPr lang="en-US" altLang="zh-CN" sz="2400" b="1" spc="-30" dirty="0">
                <a:solidFill>
                  <a:schemeClr val="tx1"/>
                </a:solidFill>
                <a:effectLst>
                  <a:outerShdw blurRad="50800" dist="38100" dir="10800000" algn="r" rotWithShape="0">
                    <a:prstClr val="black">
                      <a:alpha val="40000"/>
                    </a:prstClr>
                  </a:outerShdw>
                </a:effectLst>
                <a:latin typeface="Javanese Text" panose="02000000000000000000" charset="0"/>
                <a:ea typeface="Microsoft YaHei" panose="020B0503020204020204" charset="-122"/>
                <a:cs typeface="Javanese Text" panose="02000000000000000000" charset="0"/>
                <a:sym typeface="+mn-ea"/>
              </a:rPr>
              <a:t>The Reasons for the “</a:t>
            </a:r>
            <a:r>
              <a:rPr lang="zh-CN" altLang="en-US" sz="2400" b="1" spc="-30" dirty="0">
                <a:effectLst>
                  <a:outerShdw blurRad="50800" dist="38100" dir="10800000" algn="r" rotWithShape="0">
                    <a:prstClr val="black">
                      <a:alpha val="40000"/>
                    </a:prstClr>
                  </a:outerShdw>
                </a:effectLst>
                <a:latin typeface="Javanese Text" panose="02000000000000000000" charset="0"/>
                <a:ea typeface="Microsoft YaHei" panose="020B0503020204020204" charset="-122"/>
                <a:cs typeface="Javanese Text" panose="02000000000000000000" charset="0"/>
                <a:sym typeface="+mn-ea"/>
              </a:rPr>
              <a:t>Chinese fever</a:t>
            </a:r>
            <a:r>
              <a:rPr lang="en-US" altLang="zh-CN" sz="2400" b="1" spc="-30" dirty="0">
                <a:effectLst>
                  <a:outerShdw blurRad="50800" dist="38100" dir="10800000" algn="r" rotWithShape="0">
                    <a:prstClr val="black">
                      <a:alpha val="40000"/>
                    </a:prstClr>
                  </a:outerShdw>
                </a:effectLst>
                <a:latin typeface="Javanese Text" panose="02000000000000000000" charset="0"/>
                <a:ea typeface="Microsoft YaHei" panose="020B0503020204020204" charset="-122"/>
                <a:cs typeface="Javanese Text" panose="02000000000000000000" charset="0"/>
                <a:sym typeface="+mn-ea"/>
              </a:rPr>
              <a:t>”</a:t>
            </a:r>
            <a:r>
              <a:rPr lang="en-US" altLang="zh-CN" sz="2400" b="1" spc="-30" dirty="0">
                <a:solidFill>
                  <a:schemeClr val="tx1"/>
                </a:solidFill>
                <a:effectLst>
                  <a:outerShdw blurRad="50800" dist="38100" dir="10800000" algn="r" rotWithShape="0">
                    <a:prstClr val="black">
                      <a:alpha val="40000"/>
                    </a:prstClr>
                  </a:outerShdw>
                </a:effectLst>
                <a:latin typeface="Javanese Text" panose="02000000000000000000" charset="0"/>
                <a:ea typeface="Microsoft YaHei" panose="020B0503020204020204" charset="-122"/>
                <a:cs typeface="Javanese Text" panose="02000000000000000000" charset="0"/>
                <a:sym typeface="+mn-ea"/>
              </a:rPr>
              <a:t> </a:t>
            </a:r>
            <a:endParaRPr lang="en-US" altLang="zh-CN" sz="2400" b="1" spc="-30" dirty="0">
              <a:solidFill>
                <a:schemeClr val="tx1"/>
              </a:solidFill>
              <a:effectLst>
                <a:outerShdw blurRad="50800" dist="38100" dir="10800000" algn="r" rotWithShape="0">
                  <a:prstClr val="black">
                    <a:alpha val="40000"/>
                  </a:prstClr>
                </a:outerShdw>
              </a:effectLst>
              <a:latin typeface="Javanese Text" panose="02000000000000000000" charset="0"/>
              <a:ea typeface="Microsoft YaHei" panose="020B0503020204020204" charset="-122"/>
              <a:cs typeface="Javanese Text" panose="02000000000000000000" charset="0"/>
              <a:sym typeface="+mn-ea"/>
            </a:endParaRPr>
          </a:p>
        </p:txBody>
      </p:sp>
      <p:sp>
        <p:nvSpPr>
          <p:cNvPr id="6" name="文本框 5"/>
          <p:cNvSpPr txBox="1"/>
          <p:nvPr/>
        </p:nvSpPr>
        <p:spPr>
          <a:xfrm>
            <a:off x="5130800" y="1306830"/>
            <a:ext cx="5533390" cy="368300"/>
          </a:xfrm>
          <a:prstGeom prst="rect">
            <a:avLst/>
          </a:prstGeom>
          <a:noFill/>
        </p:spPr>
        <p:txBody>
          <a:bodyPr wrap="square" rtlCol="0" anchor="t">
            <a:spAutoFit/>
          </a:bodyPr>
          <a:p>
            <a:pPr algn="just"/>
            <a:r>
              <a:rPr lang="zh-CN" altLang="en-US">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Javanese Text" panose="02000000000000000000" charset="0"/>
                <a:cs typeface="Javanese Text" panose="02000000000000000000" charset="0"/>
              </a:rPr>
              <a:t>1</a:t>
            </a:r>
            <a:r>
              <a:rPr lang="en-US" altLang="zh-CN">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Javanese Text" panose="02000000000000000000" charset="0"/>
                <a:cs typeface="Javanese Text" panose="02000000000000000000" charset="0"/>
              </a:rPr>
              <a:t>.</a:t>
            </a:r>
            <a:r>
              <a:rPr lang="en-US" altLang="zh-CN">
                <a:latin typeface="Javanese Text" panose="02000000000000000000" charset="0"/>
                <a:cs typeface="Javanese Text" panose="02000000000000000000" charset="0"/>
              </a:rPr>
              <a:t> </a:t>
            </a:r>
            <a:r>
              <a:rPr lang="zh-CN" altLang="en-US">
                <a:latin typeface="Javanese Text" panose="02000000000000000000" charset="0"/>
                <a:cs typeface="Javanese Text" panose="02000000000000000000" charset="0"/>
              </a:rPr>
              <a:t>Rapid rising and continuously developed China </a:t>
            </a:r>
            <a:endParaRPr lang="zh-CN" altLang="en-US">
              <a:latin typeface="Javanese Text" panose="02000000000000000000" charset="0"/>
              <a:cs typeface="Javanese Text" panose="02000000000000000000" charset="0"/>
            </a:endParaRPr>
          </a:p>
        </p:txBody>
      </p:sp>
      <p:sp>
        <p:nvSpPr>
          <p:cNvPr id="7" name="文本框 6"/>
          <p:cNvSpPr txBox="1"/>
          <p:nvPr/>
        </p:nvSpPr>
        <p:spPr>
          <a:xfrm>
            <a:off x="5130800" y="1738630"/>
            <a:ext cx="5893435" cy="922020"/>
          </a:xfrm>
          <a:prstGeom prst="rect">
            <a:avLst/>
          </a:prstGeom>
          <a:noFill/>
        </p:spPr>
        <p:txBody>
          <a:bodyPr wrap="square" rtlCol="0" anchor="t">
            <a:spAutoFit/>
          </a:bodyPr>
          <a:p>
            <a:pPr algn="just"/>
            <a:r>
              <a:rPr lang="zh-CN" altLang="en-US">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Javanese Text" panose="02000000000000000000" charset="0"/>
                <a:cs typeface="Javanese Text" panose="02000000000000000000" charset="0"/>
              </a:rPr>
              <a:t>2</a:t>
            </a:r>
            <a:r>
              <a:rPr lang="en-US" altLang="zh-CN">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Javanese Text" panose="02000000000000000000" charset="0"/>
                <a:cs typeface="Javanese Text" panose="02000000000000000000" charset="0"/>
              </a:rPr>
              <a:t>.</a:t>
            </a:r>
            <a:r>
              <a:rPr lang="en-US" altLang="zh-CN">
                <a:latin typeface="Javanese Text" panose="02000000000000000000" charset="0"/>
                <a:cs typeface="Javanese Text" panose="02000000000000000000" charset="0"/>
              </a:rPr>
              <a:t> </a:t>
            </a:r>
            <a:r>
              <a:rPr lang="zh-CN" altLang="en-US">
                <a:latin typeface="Javanese Text" panose="02000000000000000000" charset="0"/>
                <a:cs typeface="Javanese Text" panose="02000000000000000000" charset="0"/>
              </a:rPr>
              <a:t>Swiftly developed economy and daily growing comprehensive national strength have attracted the eyeball of the whole world</a:t>
            </a:r>
            <a:endParaRPr lang="zh-CN" altLang="en-US">
              <a:latin typeface="Javanese Text" panose="02000000000000000000" charset="0"/>
              <a:cs typeface="Javanese Text" panose="02000000000000000000" charset="0"/>
            </a:endParaRPr>
          </a:p>
        </p:txBody>
      </p:sp>
      <p:sp>
        <p:nvSpPr>
          <p:cNvPr id="8" name="文本框 7"/>
          <p:cNvSpPr txBox="1"/>
          <p:nvPr/>
        </p:nvSpPr>
        <p:spPr>
          <a:xfrm>
            <a:off x="5130165" y="2660650"/>
            <a:ext cx="6199505" cy="1476375"/>
          </a:xfrm>
          <a:prstGeom prst="rect">
            <a:avLst/>
          </a:prstGeom>
          <a:noFill/>
        </p:spPr>
        <p:txBody>
          <a:bodyPr wrap="square" rtlCol="0" anchor="t">
            <a:spAutoFit/>
          </a:bodyPr>
          <a:p>
            <a:pPr algn="just"/>
            <a:r>
              <a:rPr lang="zh-CN" altLang="en-US">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Javanese Text" panose="02000000000000000000" charset="0"/>
                <a:cs typeface="Javanese Text" panose="02000000000000000000" charset="0"/>
              </a:rPr>
              <a:t>3</a:t>
            </a:r>
            <a:r>
              <a:rPr lang="en-US" altLang="zh-CN">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Javanese Text" panose="02000000000000000000" charset="0"/>
                <a:cs typeface="Javanese Text" panose="02000000000000000000" charset="0"/>
              </a:rPr>
              <a:t>.</a:t>
            </a:r>
            <a:r>
              <a:rPr lang="en-US" altLang="zh-CN">
                <a:latin typeface="Javanese Text" panose="02000000000000000000" charset="0"/>
                <a:cs typeface="Javanese Text" panose="02000000000000000000" charset="0"/>
              </a:rPr>
              <a:t> </a:t>
            </a:r>
            <a:r>
              <a:rPr lang="zh-CN" altLang="en-US">
                <a:latin typeface="Javanese Text" panose="02000000000000000000" charset="0"/>
                <a:cs typeface="Javanese Text" panose="02000000000000000000" charset="0"/>
              </a:rPr>
              <a:t>The vigorously developing country with infinite potential has produced infinite hope and incessant illusion among people from all over the world Most importantly, “mandarin fever” has reflected the forecast and anticipation of the world in the future of China.</a:t>
            </a:r>
            <a:endParaRPr lang="zh-CN" altLang="en-US">
              <a:latin typeface="Javanese Text" panose="02000000000000000000" charset="0"/>
              <a:cs typeface="Javanese Text" panose="02000000000000000000" charset="0"/>
            </a:endParaRPr>
          </a:p>
        </p:txBody>
      </p:sp>
      <p:sp>
        <p:nvSpPr>
          <p:cNvPr id="10" name="文本框 9"/>
          <p:cNvSpPr txBox="1"/>
          <p:nvPr/>
        </p:nvSpPr>
        <p:spPr>
          <a:xfrm>
            <a:off x="5130800" y="4114800"/>
            <a:ext cx="6285865" cy="1753235"/>
          </a:xfrm>
          <a:prstGeom prst="rect">
            <a:avLst/>
          </a:prstGeom>
          <a:noFill/>
        </p:spPr>
        <p:txBody>
          <a:bodyPr wrap="square" rtlCol="0" anchor="t">
            <a:spAutoFit/>
          </a:bodyPr>
          <a:p>
            <a:pPr algn="just"/>
            <a:r>
              <a:rPr lang="zh-CN" altLang="en-US">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Javanese Text" panose="02000000000000000000" charset="0"/>
                <a:cs typeface="Javanese Text" panose="02000000000000000000" charset="0"/>
              </a:rPr>
              <a:t>4</a:t>
            </a:r>
            <a:r>
              <a:rPr lang="en-US" altLang="zh-CN">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Javanese Text" panose="02000000000000000000" charset="0"/>
                <a:cs typeface="Javanese Text" panose="02000000000000000000" charset="0"/>
              </a:rPr>
              <a:t>.</a:t>
            </a:r>
            <a:r>
              <a:rPr lang="en-US" altLang="zh-CN">
                <a:latin typeface="Javanese Text" panose="02000000000000000000" charset="0"/>
                <a:cs typeface="Javanese Text" panose="02000000000000000000" charset="0"/>
              </a:rPr>
              <a:t> </a:t>
            </a:r>
            <a:r>
              <a:rPr lang="zh-CN" altLang="en-US">
                <a:latin typeface="Javanese Text" panose="02000000000000000000" charset="0"/>
                <a:cs typeface="Javanese Text" panose="02000000000000000000" charset="0"/>
              </a:rPr>
              <a:t>Longstanding ancient culture and square characters with peculiar charm contain profound connotations and are highlighted with attractive glory Chinese characters are the intermediary of Chinese inheritance and the ancient and beautiful Chinese characters are the carrier of Chinese culture and are the attestation of Chinese culture</a:t>
            </a:r>
            <a:endParaRPr lang="zh-CN" altLang="en-US">
              <a:latin typeface="Javanese Text" panose="02000000000000000000" charset="0"/>
              <a:cs typeface="Javanese Text" panose="02000000000000000000" charset="0"/>
            </a:endParaRPr>
          </a:p>
        </p:txBody>
      </p:sp>
      <p:pic>
        <p:nvPicPr>
          <p:cNvPr id="13" name="图片 12" descr="GreedyHappyImperatorangel-size_restricted"/>
          <p:cNvPicPr>
            <a:picLocks noChangeAspect="1"/>
          </p:cNvPicPr>
          <p:nvPr/>
        </p:nvPicPr>
        <p:blipFill>
          <a:blip r:embed="rId3"/>
          <a:stretch>
            <a:fillRect/>
          </a:stretch>
        </p:blipFill>
        <p:spPr>
          <a:xfrm>
            <a:off x="449580" y="3538855"/>
            <a:ext cx="3964940" cy="2275840"/>
          </a:xfrm>
          <a:prstGeom prst="rect">
            <a:avLst/>
          </a:prstGeom>
          <a:ln w="12700" cmpd="sng">
            <a:solidFill>
              <a:schemeClr val="accent1">
                <a:shade val="50000"/>
              </a:schemeClr>
            </a:solidFill>
            <a:prstDash val="solid"/>
          </a:ln>
        </p:spPr>
      </p:pic>
      <p:pic>
        <p:nvPicPr>
          <p:cNvPr id="3" name="图片 2" descr="src=http___img95.699pic.com_photo_40165_3449.gif_wh860.gif&amp;refer=http___img95.699pic"/>
          <p:cNvPicPr>
            <a:picLocks noChangeAspect="1"/>
          </p:cNvPicPr>
          <p:nvPr/>
        </p:nvPicPr>
        <p:blipFill>
          <a:blip r:embed="rId4"/>
          <a:stretch>
            <a:fillRect/>
          </a:stretch>
        </p:blipFill>
        <p:spPr>
          <a:xfrm>
            <a:off x="449580" y="1162685"/>
            <a:ext cx="3965575" cy="22542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1"/>
          <a:stretch>
            <a:fillRect t="-19" b="-19"/>
          </a:stretch>
        </a:blipFill>
        <a:effectLst/>
      </p:bgPr>
    </p:bg>
    <p:spTree>
      <p:nvGrpSpPr>
        <p:cNvPr id="1" name=""/>
        <p:cNvGrpSpPr/>
        <p:nvPr/>
      </p:nvGrpSpPr>
      <p:grpSpPr>
        <a:xfrm>
          <a:off x="0" y="0"/>
          <a:ext cx="0" cy="0"/>
          <a:chOff x="0" y="0"/>
          <a:chExt cx="0" cy="0"/>
        </a:xfrm>
      </p:grpSpPr>
      <p:sp>
        <p:nvSpPr>
          <p:cNvPr id="2" name="Freeform 1"/>
          <p:cNvSpPr/>
          <p:nvPr/>
        </p:nvSpPr>
        <p:spPr>
          <a:xfrm>
            <a:off x="8155509" y="-60930"/>
            <a:ext cx="2107153" cy="5185690"/>
          </a:xfrm>
          <a:custGeom>
            <a:avLst/>
            <a:gdLst/>
            <a:ahLst/>
            <a:cxnLst/>
            <a:rect l="l" t="t" r="r" b="b"/>
            <a:pathLst>
              <a:path w="2107153" h="5185690">
                <a:moveTo>
                  <a:pt x="0" y="0"/>
                </a:moveTo>
                <a:lnTo>
                  <a:pt x="2107154" y="0"/>
                </a:lnTo>
                <a:lnTo>
                  <a:pt x="2107154" y="5185689"/>
                </a:lnTo>
                <a:lnTo>
                  <a:pt x="0" y="5185689"/>
                </a:lnTo>
                <a:lnTo>
                  <a:pt x="0" y="0"/>
                </a:lnTo>
                <a:close/>
              </a:path>
            </a:pathLst>
          </a:custGeom>
          <a:solidFill>
            <a:srgbClr val="C5D2E8"/>
          </a:solidFill>
        </p:spPr>
      </p:sp>
      <p:sp>
        <p:nvSpPr>
          <p:cNvPr id="9" name="文本框 8"/>
          <p:cNvSpPr txBox="1"/>
          <p:nvPr/>
        </p:nvSpPr>
        <p:spPr>
          <a:xfrm>
            <a:off x="-558165" y="299085"/>
            <a:ext cx="11365230" cy="922020"/>
          </a:xfrm>
          <a:prstGeom prst="rect">
            <a:avLst/>
          </a:prstGeom>
          <a:noFill/>
          <a:ln>
            <a:solidFill>
              <a:schemeClr val="accent4">
                <a:lumMod val="75000"/>
              </a:schemeClr>
            </a:solidFill>
          </a:ln>
        </p:spPr>
        <p:style>
          <a:lnRef idx="2">
            <a:schemeClr val="dk1"/>
          </a:lnRef>
          <a:fillRef idx="1">
            <a:schemeClr val="lt1"/>
          </a:fillRef>
          <a:effectRef idx="0">
            <a:schemeClr val="dk1"/>
          </a:effectRef>
          <a:fontRef idx="minor">
            <a:schemeClr val="dk1"/>
          </a:fontRef>
        </p:style>
        <p:txBody>
          <a:bodyPr wrap="square" rtlCol="0">
            <a:spAutoFit/>
          </a:bodyPr>
          <a:p>
            <a:pPr algn="ctr">
              <a:lnSpc>
                <a:spcPct val="150000"/>
              </a:lnSpc>
            </a:pPr>
            <a:r>
              <a:rPr lang="en-US" sz="3600" b="1" spc="-30" dirty="0">
                <a:effectLst>
                  <a:outerShdw blurRad="50800" dist="38100" dir="2700000" algn="tl" rotWithShape="0">
                    <a:prstClr val="black">
                      <a:alpha val="40000"/>
                    </a:prstClr>
                  </a:outerShdw>
                </a:effectLst>
                <a:latin typeface="Javanese Text" panose="02000000000000000000" charset="0"/>
                <a:ea typeface="Microsoft YaHei" panose="020B0503020204020204" charset="-122"/>
                <a:cs typeface="Javanese Text" panose="02000000000000000000" charset="0"/>
                <a:sym typeface="+mn-ea"/>
              </a:rPr>
              <a:t>       S</a:t>
            </a:r>
            <a:r>
              <a:rPr sz="3600" b="1" spc="-30" dirty="0">
                <a:effectLst>
                  <a:outerShdw blurRad="50800" dist="38100" dir="2700000" algn="tl" rotWithShape="0">
                    <a:prstClr val="black">
                      <a:alpha val="40000"/>
                    </a:prstClr>
                  </a:outerShdw>
                </a:effectLst>
                <a:latin typeface="Javanese Text" panose="02000000000000000000" charset="0"/>
                <a:ea typeface="Microsoft YaHei" panose="020B0503020204020204" charset="-122"/>
                <a:cs typeface="Javanese Text" panose="02000000000000000000" charset="0"/>
                <a:sym typeface="+mn-ea"/>
              </a:rPr>
              <a:t>ituation of “Chinese fever” in America</a:t>
            </a:r>
            <a:r>
              <a:rPr lang="en-US" sz="3600" b="1" spc="-30" dirty="0">
                <a:effectLst>
                  <a:outerShdw blurRad="50800" dist="38100" dir="2700000" algn="tl" rotWithShape="0">
                    <a:prstClr val="black">
                      <a:alpha val="40000"/>
                    </a:prstClr>
                  </a:outerShdw>
                </a:effectLst>
                <a:latin typeface="Javanese Text" panose="02000000000000000000" charset="0"/>
                <a:ea typeface="Microsoft YaHei" panose="020B0503020204020204" charset="-122"/>
                <a:cs typeface="Javanese Text" panose="02000000000000000000" charset="0"/>
                <a:sym typeface="+mn-ea"/>
              </a:rPr>
              <a:t>  21st Century</a:t>
            </a:r>
            <a:endParaRPr lang="en-US" sz="3600" b="1" spc="-30" dirty="0">
              <a:effectLst>
                <a:outerShdw blurRad="50800" dist="38100" dir="2700000" algn="tl" rotWithShape="0">
                  <a:prstClr val="black">
                    <a:alpha val="40000"/>
                  </a:prstClr>
                </a:outerShdw>
              </a:effectLst>
              <a:latin typeface="Javanese Text" panose="02000000000000000000" charset="0"/>
              <a:ea typeface="Microsoft YaHei" panose="020B0503020204020204" charset="-122"/>
              <a:cs typeface="Javanese Text" panose="02000000000000000000" charset="0"/>
              <a:sym typeface="+mn-ea"/>
            </a:endParaRPr>
          </a:p>
        </p:txBody>
      </p:sp>
      <p:sp>
        <p:nvSpPr>
          <p:cNvPr id="11" name="文本框 10"/>
          <p:cNvSpPr txBox="1"/>
          <p:nvPr/>
        </p:nvSpPr>
        <p:spPr>
          <a:xfrm>
            <a:off x="9451340" y="1377950"/>
            <a:ext cx="2284730" cy="419735"/>
          </a:xfrm>
          <a:prstGeom prst="rect">
            <a:avLst/>
          </a:prstGeom>
          <a:noFill/>
        </p:spPr>
        <p:txBody>
          <a:bodyPr wrap="square" rtlCol="0" anchor="t">
            <a:spAutoFit/>
          </a:bodyPr>
          <a:p>
            <a:pPr indent="416560" algn="l" rtl="0" eaLnBrk="0">
              <a:lnSpc>
                <a:spcPct val="89000"/>
              </a:lnSpc>
              <a:spcBef>
                <a:spcPts val="5"/>
              </a:spcBef>
            </a:pPr>
            <a:r>
              <a:rPr sz="2400" spc="11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icrosoft YaHei" panose="020B0503020204020204" charset="-122"/>
                <a:ea typeface="Microsoft YaHei" panose="020B0503020204020204" charset="-122"/>
                <a:cs typeface="Microsoft YaHei" panose="020B0503020204020204" charset="-122"/>
                <a:sym typeface="+mn-ea"/>
              </a:rPr>
              <a:t>P</a:t>
            </a:r>
            <a:r>
              <a:rPr sz="2400" spc="13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icrosoft YaHei" panose="020B0503020204020204" charset="-122"/>
                <a:ea typeface="Microsoft YaHei" panose="020B0503020204020204" charset="-122"/>
                <a:cs typeface="Microsoft YaHei" panose="020B0503020204020204" charset="-122"/>
                <a:sym typeface="+mn-ea"/>
              </a:rPr>
              <a:t>A</a:t>
            </a:r>
            <a:r>
              <a:rPr sz="2400" spc="12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icrosoft YaHei" panose="020B0503020204020204" charset="-122"/>
                <a:ea typeface="Microsoft YaHei" panose="020B0503020204020204" charset="-122"/>
                <a:cs typeface="Microsoft YaHei" panose="020B0503020204020204" charset="-122"/>
                <a:sym typeface="+mn-ea"/>
              </a:rPr>
              <a:t>R</a:t>
            </a:r>
            <a:r>
              <a:rPr sz="2400" spc="11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icrosoft YaHei" panose="020B0503020204020204" charset="-122"/>
                <a:ea typeface="Microsoft YaHei" panose="020B0503020204020204" charset="-122"/>
                <a:cs typeface="Microsoft YaHei" panose="020B0503020204020204" charset="-122"/>
                <a:sym typeface="+mn-ea"/>
              </a:rPr>
              <a:t>T</a:t>
            </a:r>
            <a:r>
              <a:rPr sz="2400" spc="5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icrosoft YaHei" panose="020B0503020204020204" charset="-122"/>
                <a:ea typeface="Microsoft YaHei" panose="020B0503020204020204" charset="-122"/>
                <a:cs typeface="Microsoft YaHei" panose="020B0503020204020204" charset="-122"/>
                <a:sym typeface="+mn-ea"/>
              </a:rPr>
              <a:t>.</a:t>
            </a:r>
            <a:r>
              <a:rPr sz="2400" spc="11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icrosoft YaHei" panose="020B0503020204020204" charset="-122"/>
                <a:ea typeface="Microsoft YaHei" panose="020B0503020204020204" charset="-122"/>
                <a:cs typeface="Microsoft YaHei" panose="020B0503020204020204" charset="-122"/>
                <a:sym typeface="+mn-ea"/>
              </a:rPr>
              <a:t>0</a:t>
            </a:r>
            <a:r>
              <a:rPr lang="en-US" sz="2400" spc="11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icrosoft YaHei" panose="020B0503020204020204" charset="-122"/>
                <a:ea typeface="Microsoft YaHei" panose="020B0503020204020204" charset="-122"/>
                <a:cs typeface="Microsoft YaHei" panose="020B0503020204020204" charset="-122"/>
                <a:sym typeface="+mn-ea"/>
              </a:rPr>
              <a:t>3</a:t>
            </a:r>
            <a:endParaRPr lang="en-US" sz="2400" spc="11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icrosoft YaHei" panose="020B0503020204020204" charset="-122"/>
              <a:ea typeface="Microsoft YaHei" panose="020B0503020204020204" charset="-122"/>
              <a:cs typeface="Microsoft YaHei" panose="020B0503020204020204" charset="-122"/>
              <a:sym typeface="+mn-ea"/>
            </a:endParaRPr>
          </a:p>
        </p:txBody>
      </p:sp>
      <p:sp>
        <p:nvSpPr>
          <p:cNvPr id="13" name="文本框 12"/>
          <p:cNvSpPr txBox="1"/>
          <p:nvPr/>
        </p:nvSpPr>
        <p:spPr>
          <a:xfrm>
            <a:off x="6675120" y="1954530"/>
            <a:ext cx="4759960" cy="2768600"/>
          </a:xfrm>
          <a:prstGeom prst="rect">
            <a:avLst/>
          </a:prstGeom>
          <a:noFill/>
        </p:spPr>
        <p:txBody>
          <a:bodyPr wrap="square" rtlCol="0" anchor="t">
            <a:spAutoFit/>
          </a:bodyPr>
          <a:p>
            <a:pPr algn="just"/>
            <a:r>
              <a:rPr lang="zh-CN" altLang="en-US" sz="2000" b="1">
                <a:latin typeface="Javanese Text" panose="02000000000000000000" charset="0"/>
                <a:cs typeface="Javanese Text" panose="02000000000000000000" charset="0"/>
              </a:rPr>
              <a:t>Interview:</a:t>
            </a:r>
            <a:r>
              <a:rPr lang="zh-CN" altLang="en-US" sz="1400" b="1">
                <a:latin typeface="Javanese Text" panose="02000000000000000000" charset="0"/>
                <a:cs typeface="Javanese Text" panose="02000000000000000000" charset="0"/>
              </a:rPr>
              <a:t> Reasons for foreign students to learn Chinese</a:t>
            </a:r>
            <a:endParaRPr lang="zh-CN" altLang="en-US" sz="1400" b="1">
              <a:latin typeface="Javanese Text" panose="02000000000000000000" charset="0"/>
              <a:cs typeface="Javanese Text" panose="02000000000000000000" charset="0"/>
            </a:endParaRPr>
          </a:p>
          <a:p>
            <a:pPr algn="just"/>
            <a:endParaRPr lang="zh-CN" altLang="en-US" sz="1400" b="1">
              <a:latin typeface="Javanese Text" panose="02000000000000000000" charset="0"/>
              <a:cs typeface="Javanese Text" panose="02000000000000000000" charset="0"/>
            </a:endParaRPr>
          </a:p>
          <a:p>
            <a:pPr algn="just"/>
            <a:r>
              <a:rPr lang="zh-CN" altLang="en-US" sz="1400" b="1">
                <a:latin typeface="Javanese Text" panose="02000000000000000000" charset="0"/>
                <a:cs typeface="Javanese Text" panose="02000000000000000000" charset="0"/>
              </a:rPr>
              <a:t>Student</a:t>
            </a:r>
            <a:r>
              <a:rPr lang="en-US" altLang="zh-CN" sz="1400" b="1">
                <a:latin typeface="Javanese Text" panose="02000000000000000000" charset="0"/>
                <a:cs typeface="Javanese Text" panose="02000000000000000000" charset="0"/>
              </a:rPr>
              <a:t>,</a:t>
            </a:r>
            <a:endParaRPr lang="zh-CN" altLang="en-US" sz="1400" b="1">
              <a:latin typeface="Javanese Text" panose="02000000000000000000" charset="0"/>
              <a:cs typeface="Javanese Text" panose="02000000000000000000" charset="0"/>
            </a:endParaRPr>
          </a:p>
          <a:p>
            <a:pPr algn="just"/>
            <a:r>
              <a:rPr lang="zh-CN" altLang="en-US" sz="1400" b="1">
                <a:latin typeface="Javanese Text" panose="02000000000000000000" charset="0"/>
                <a:cs typeface="Javanese Text" panose="02000000000000000000" charset="0"/>
              </a:rPr>
              <a:t>Dori Samet, 15, is from Israel. "If I were to start my own </a:t>
            </a:r>
            <a:r>
              <a:rPr lang="zh-CN" altLang="en-US" sz="1400" b="1">
                <a:solidFill>
                  <a:schemeClr val="accent2">
                    <a:lumMod val="75000"/>
                  </a:schemeClr>
                </a:solidFill>
                <a:latin typeface="Javanese Text" panose="02000000000000000000" charset="0"/>
                <a:cs typeface="Javanese Text" panose="02000000000000000000" charset="0"/>
              </a:rPr>
              <a:t>business China</a:t>
            </a:r>
            <a:r>
              <a:rPr lang="zh-CN" altLang="en-US" sz="1400" b="1">
                <a:latin typeface="Javanese Text" panose="02000000000000000000" charset="0"/>
                <a:cs typeface="Javanese Text" panose="02000000000000000000" charset="0"/>
              </a:rPr>
              <a:t> would be the ideal place," he said.</a:t>
            </a:r>
            <a:endParaRPr lang="zh-CN" altLang="en-US" sz="1400" b="1">
              <a:latin typeface="Javanese Text" panose="02000000000000000000" charset="0"/>
              <a:cs typeface="Javanese Text" panose="02000000000000000000" charset="0"/>
            </a:endParaRPr>
          </a:p>
          <a:p>
            <a:pPr algn="just"/>
            <a:endParaRPr lang="zh-CN" altLang="en-US" sz="1400" b="1">
              <a:latin typeface="Javanese Text" panose="02000000000000000000" charset="0"/>
              <a:cs typeface="Javanese Text" panose="02000000000000000000" charset="0"/>
            </a:endParaRPr>
          </a:p>
          <a:p>
            <a:pPr algn="just"/>
            <a:r>
              <a:rPr lang="zh-CN" altLang="en-US" sz="1400" b="1">
                <a:latin typeface="Javanese Text" panose="02000000000000000000" charset="0"/>
                <a:cs typeface="Javanese Text" panose="02000000000000000000" charset="0"/>
              </a:rPr>
              <a:t>Alex Kozakov, 14, already speaks Russian fluently and hopes to become a diplomat. "If you want </a:t>
            </a:r>
            <a:r>
              <a:rPr lang="zh-CN" altLang="en-US" sz="1400" b="1">
                <a:solidFill>
                  <a:schemeClr val="accent2">
                    <a:lumMod val="75000"/>
                  </a:schemeClr>
                </a:solidFill>
                <a:latin typeface="Javanese Text" panose="02000000000000000000" charset="0"/>
                <a:cs typeface="Javanese Text" panose="02000000000000000000" charset="0"/>
              </a:rPr>
              <a:t>to be a diplomat</a:t>
            </a:r>
            <a:r>
              <a:rPr lang="zh-CN" altLang="en-US" sz="1400" b="1">
                <a:latin typeface="Javanese Text" panose="02000000000000000000" charset="0"/>
                <a:cs typeface="Javanese Text" panose="02000000000000000000" charset="0"/>
              </a:rPr>
              <a:t>, Chinese is very useful," Kozakov said.</a:t>
            </a:r>
            <a:endParaRPr lang="zh-CN" altLang="en-US" sz="1400" b="1">
              <a:latin typeface="Javanese Text" panose="02000000000000000000" charset="0"/>
              <a:cs typeface="Javanese Text" panose="02000000000000000000" charset="0"/>
            </a:endParaRPr>
          </a:p>
          <a:p>
            <a:pPr algn="just"/>
            <a:endParaRPr lang="zh-CN" altLang="en-US" sz="1400" b="1">
              <a:latin typeface="Javanese Text" panose="02000000000000000000" charset="0"/>
              <a:cs typeface="Javanese Text" panose="02000000000000000000" charset="0"/>
            </a:endParaRPr>
          </a:p>
          <a:p>
            <a:pPr algn="just"/>
            <a:endParaRPr lang="zh-CN" altLang="en-US" sz="1400" b="1">
              <a:latin typeface="Javanese Text" panose="02000000000000000000" charset="0"/>
              <a:cs typeface="Javanese Text" panose="02000000000000000000" charset="0"/>
            </a:endParaRPr>
          </a:p>
        </p:txBody>
      </p:sp>
      <p:sp>
        <p:nvSpPr>
          <p:cNvPr id="14" name="文本框 13"/>
          <p:cNvSpPr txBox="1"/>
          <p:nvPr/>
        </p:nvSpPr>
        <p:spPr>
          <a:xfrm>
            <a:off x="285750" y="3394710"/>
            <a:ext cx="6071870" cy="1322070"/>
          </a:xfrm>
          <a:prstGeom prst="rect">
            <a:avLst/>
          </a:prstGeom>
          <a:noFill/>
        </p:spPr>
        <p:txBody>
          <a:bodyPr wrap="square" rtlCol="0" anchor="t">
            <a:spAutoFit/>
          </a:bodyPr>
          <a:p>
            <a:pPr algn="just"/>
            <a:r>
              <a:rPr lang="zh-CN" altLang="en-US" sz="1600">
                <a:latin typeface="Javanese Text" panose="02000000000000000000" charset="0"/>
                <a:cs typeface="Javanese Text" panose="02000000000000000000" charset="0"/>
              </a:rPr>
              <a:t>With</a:t>
            </a:r>
            <a:r>
              <a:rPr lang="zh-CN" altLang="en-US" sz="1600" b="1">
                <a:latin typeface="Javanese Text" panose="02000000000000000000" charset="0"/>
                <a:cs typeface="Javanese Text" panose="02000000000000000000" charset="0"/>
              </a:rPr>
              <a:t> China's growing international influence</a:t>
            </a:r>
            <a:r>
              <a:rPr lang="zh-CN" altLang="en-US" sz="1600">
                <a:latin typeface="Javanese Text" panose="02000000000000000000" charset="0"/>
                <a:cs typeface="Javanese Text" panose="02000000000000000000" charset="0"/>
              </a:rPr>
              <a:t>, learning Chinese has become a popular trend in the United States. The United States Council on the teaching of foreign languages estimates has more students study Chinese has been ten times more than the original. </a:t>
            </a:r>
            <a:endParaRPr lang="zh-CN" altLang="en-US" sz="1600">
              <a:latin typeface="Javanese Text" panose="02000000000000000000" charset="0"/>
              <a:cs typeface="Javanese Text" panose="02000000000000000000" charset="0"/>
            </a:endParaRPr>
          </a:p>
        </p:txBody>
      </p:sp>
      <p:cxnSp>
        <p:nvCxnSpPr>
          <p:cNvPr id="15" name="直接连接符 14"/>
          <p:cNvCxnSpPr/>
          <p:nvPr/>
        </p:nvCxnSpPr>
        <p:spPr>
          <a:xfrm>
            <a:off x="6479540" y="1307465"/>
            <a:ext cx="41275" cy="4432300"/>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图片 15" descr="08f457e6-869a-4d24-93e5-1b4af1906904"/>
          <p:cNvPicPr>
            <a:picLocks noChangeAspect="1"/>
          </p:cNvPicPr>
          <p:nvPr/>
        </p:nvPicPr>
        <p:blipFill>
          <a:blip r:embed="rId2"/>
          <a:stretch>
            <a:fillRect/>
          </a:stretch>
        </p:blipFill>
        <p:spPr>
          <a:xfrm>
            <a:off x="593725" y="4691380"/>
            <a:ext cx="2847340" cy="1708785"/>
          </a:xfrm>
          <a:prstGeom prst="rect">
            <a:avLst/>
          </a:prstGeom>
        </p:spPr>
      </p:pic>
      <p:pic>
        <p:nvPicPr>
          <p:cNvPr id="17" name="图片 16" descr="f8bc126e4b4e19ebf5d73a"/>
          <p:cNvPicPr>
            <a:picLocks noChangeAspect="1"/>
          </p:cNvPicPr>
          <p:nvPr/>
        </p:nvPicPr>
        <p:blipFill>
          <a:blip r:embed="rId3"/>
          <a:srcRect l="1836" t="2240" r="2456" b="22753"/>
          <a:stretch>
            <a:fillRect/>
          </a:stretch>
        </p:blipFill>
        <p:spPr>
          <a:xfrm>
            <a:off x="3834130" y="4695190"/>
            <a:ext cx="2350770" cy="1701165"/>
          </a:xfrm>
          <a:prstGeom prst="rect">
            <a:avLst/>
          </a:prstGeom>
        </p:spPr>
      </p:pic>
      <p:sp>
        <p:nvSpPr>
          <p:cNvPr id="18" name="文本框 17"/>
          <p:cNvSpPr txBox="1"/>
          <p:nvPr/>
        </p:nvSpPr>
        <p:spPr>
          <a:xfrm>
            <a:off x="269875" y="1432560"/>
            <a:ext cx="6036310" cy="1814830"/>
          </a:xfrm>
          <a:prstGeom prst="rect">
            <a:avLst/>
          </a:prstGeom>
          <a:noFill/>
        </p:spPr>
        <p:txBody>
          <a:bodyPr wrap="square" rtlCol="0" anchor="t">
            <a:spAutoFit/>
          </a:bodyPr>
          <a:p>
            <a:pPr algn="just"/>
            <a:r>
              <a:rPr lang="zh-CN" altLang="en-US" sz="1600">
                <a:latin typeface="Javanese Text" panose="02000000000000000000" charset="0"/>
                <a:cs typeface="Javanese Text" panose="02000000000000000000" charset="0"/>
              </a:rPr>
              <a:t>The Chinese culture has seeped into American society. Chinese food has seen a severe climb in popularity. Immigration helps to integrate Chinese cuisine into American culture. </a:t>
            </a:r>
            <a:endParaRPr lang="zh-CN" altLang="en-US" sz="1600">
              <a:latin typeface="Javanese Text" panose="02000000000000000000" charset="0"/>
              <a:cs typeface="Javanese Text" panose="02000000000000000000" charset="0"/>
            </a:endParaRPr>
          </a:p>
          <a:p>
            <a:pPr algn="just"/>
            <a:endParaRPr lang="zh-CN" altLang="en-US" sz="1600">
              <a:latin typeface="Javanese Text" panose="02000000000000000000" charset="0"/>
              <a:cs typeface="Javanese Text" panose="02000000000000000000" charset="0"/>
            </a:endParaRPr>
          </a:p>
          <a:p>
            <a:pPr algn="just"/>
            <a:r>
              <a:rPr lang="zh-CN" altLang="en-US" sz="1600">
                <a:latin typeface="Javanese Text" panose="02000000000000000000" charset="0"/>
                <a:cs typeface="Javanese Text" panose="02000000000000000000" charset="0"/>
              </a:rPr>
              <a:t>Chinese language class enrollments are increasing rapidly as well. With the growing economy of China, classes in the language are skyrocketing, </a:t>
            </a:r>
            <a:endParaRPr lang="zh-CN" altLang="en-US" sz="1600">
              <a:latin typeface="Javanese Text" panose="02000000000000000000" charset="0"/>
              <a:cs typeface="Javanese Text" panose="02000000000000000000" charset="0"/>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1"/>
          <a:stretch>
            <a:fillRect t="-19" b="-19"/>
          </a:stretch>
        </a:blipFill>
        <a:effectLst/>
      </p:bgPr>
    </p:bg>
    <p:spTree>
      <p:nvGrpSpPr>
        <p:cNvPr id="1" name=""/>
        <p:cNvGrpSpPr/>
        <p:nvPr/>
      </p:nvGrpSpPr>
      <p:grpSpPr>
        <a:xfrm>
          <a:off x="0" y="0"/>
          <a:ext cx="0" cy="0"/>
          <a:chOff x="0" y="0"/>
          <a:chExt cx="0" cy="0"/>
        </a:xfrm>
      </p:grpSpPr>
      <p:sp>
        <p:nvSpPr>
          <p:cNvPr id="16" name="文本框 15"/>
          <p:cNvSpPr txBox="1"/>
          <p:nvPr/>
        </p:nvSpPr>
        <p:spPr>
          <a:xfrm>
            <a:off x="2086610" y="154940"/>
            <a:ext cx="9367520" cy="737235"/>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p>
            <a:pPr indent="19685" algn="ctr" rtl="0" eaLnBrk="0">
              <a:lnSpc>
                <a:spcPct val="150000"/>
              </a:lnSpc>
              <a:spcBef>
                <a:spcPts val="845"/>
              </a:spcBef>
            </a:pPr>
            <a:r>
              <a:rPr lang="en-US" sz="2800" b="1" spc="-20" dirty="0">
                <a:solidFill>
                  <a:schemeClr val="tx1"/>
                </a:solidFill>
                <a:effectLst>
                  <a:outerShdw blurRad="50800" dist="38100" dir="10800000" algn="r" rotWithShape="0">
                    <a:prstClr val="black">
                      <a:alpha val="40000"/>
                    </a:prstClr>
                  </a:outerShdw>
                </a:effectLst>
                <a:latin typeface="Javanese Text" panose="02000000000000000000" charset="0"/>
                <a:ea typeface="Microsoft YaHei" panose="020B0503020204020204" charset="-122"/>
                <a:cs typeface="Javanese Text" panose="02000000000000000000" charset="0"/>
                <a:sym typeface="+mn-ea"/>
              </a:rPr>
              <a:t>How to define the importance and influence </a:t>
            </a:r>
            <a:r>
              <a:rPr lang="en-US" sz="2800" b="1" spc="-20" dirty="0">
                <a:effectLst>
                  <a:outerShdw blurRad="50800" dist="38100" dir="10800000" algn="r" rotWithShape="0">
                    <a:prstClr val="black">
                      <a:alpha val="40000"/>
                    </a:prstClr>
                  </a:outerShdw>
                </a:effectLst>
                <a:latin typeface="Javanese Text" panose="02000000000000000000" charset="0"/>
                <a:ea typeface="Microsoft YaHei" panose="020B0503020204020204" charset="-122"/>
                <a:cs typeface="Javanese Text" panose="02000000000000000000" charset="0"/>
                <a:sym typeface="+mn-ea"/>
              </a:rPr>
              <a:t>of a language?</a:t>
            </a:r>
            <a:r>
              <a:rPr lang="en-US" sz="2800" b="1" spc="-20" dirty="0">
                <a:solidFill>
                  <a:schemeClr val="tx1"/>
                </a:solidFill>
                <a:effectLst>
                  <a:outerShdw blurRad="50800" dist="38100" dir="10800000" algn="r" rotWithShape="0">
                    <a:prstClr val="black">
                      <a:alpha val="40000"/>
                    </a:prstClr>
                  </a:outerShdw>
                </a:effectLst>
                <a:latin typeface="Javanese Text" panose="02000000000000000000" charset="0"/>
                <a:ea typeface="Microsoft YaHei" panose="020B0503020204020204" charset="-122"/>
                <a:cs typeface="Javanese Text" panose="02000000000000000000" charset="0"/>
                <a:sym typeface="+mn-ea"/>
              </a:rPr>
              <a:t> </a:t>
            </a:r>
            <a:endParaRPr lang="en-US" sz="2800" b="1" spc="-20" dirty="0">
              <a:solidFill>
                <a:schemeClr val="tx1"/>
              </a:solidFill>
              <a:effectLst>
                <a:outerShdw blurRad="50800" dist="38100" dir="10800000" algn="r" rotWithShape="0">
                  <a:prstClr val="black">
                    <a:alpha val="40000"/>
                  </a:prstClr>
                </a:outerShdw>
              </a:effectLst>
              <a:latin typeface="Javanese Text" panose="02000000000000000000" charset="0"/>
              <a:ea typeface="Microsoft YaHei" panose="020B0503020204020204" charset="-122"/>
              <a:cs typeface="Javanese Text" panose="02000000000000000000" charset="0"/>
              <a:sym typeface="+mn-ea"/>
            </a:endParaRPr>
          </a:p>
        </p:txBody>
      </p:sp>
      <p:sp>
        <p:nvSpPr>
          <p:cNvPr id="17" name="文本框 16"/>
          <p:cNvSpPr txBox="1"/>
          <p:nvPr/>
        </p:nvSpPr>
        <p:spPr>
          <a:xfrm>
            <a:off x="-198120" y="298450"/>
            <a:ext cx="2284730" cy="419735"/>
          </a:xfrm>
          <a:prstGeom prst="rect">
            <a:avLst/>
          </a:prstGeom>
          <a:noFill/>
        </p:spPr>
        <p:txBody>
          <a:bodyPr wrap="square" rtlCol="0" anchor="t">
            <a:spAutoFit/>
          </a:bodyPr>
          <a:p>
            <a:pPr indent="416560" algn="l" rtl="0" eaLnBrk="0">
              <a:lnSpc>
                <a:spcPct val="89000"/>
              </a:lnSpc>
              <a:spcBef>
                <a:spcPts val="5"/>
              </a:spcBef>
            </a:pPr>
            <a:r>
              <a:rPr sz="2400" spc="11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icrosoft YaHei" panose="020B0503020204020204" charset="-122"/>
                <a:ea typeface="Microsoft YaHei" panose="020B0503020204020204" charset="-122"/>
                <a:cs typeface="Microsoft YaHei" panose="020B0503020204020204" charset="-122"/>
                <a:sym typeface="+mn-ea"/>
              </a:rPr>
              <a:t>P</a:t>
            </a:r>
            <a:r>
              <a:rPr sz="2400" spc="13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icrosoft YaHei" panose="020B0503020204020204" charset="-122"/>
                <a:ea typeface="Microsoft YaHei" panose="020B0503020204020204" charset="-122"/>
                <a:cs typeface="Microsoft YaHei" panose="020B0503020204020204" charset="-122"/>
                <a:sym typeface="+mn-ea"/>
              </a:rPr>
              <a:t>A</a:t>
            </a:r>
            <a:r>
              <a:rPr sz="2400" spc="12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icrosoft YaHei" panose="020B0503020204020204" charset="-122"/>
                <a:ea typeface="Microsoft YaHei" panose="020B0503020204020204" charset="-122"/>
                <a:cs typeface="Microsoft YaHei" panose="020B0503020204020204" charset="-122"/>
                <a:sym typeface="+mn-ea"/>
              </a:rPr>
              <a:t>R</a:t>
            </a:r>
            <a:r>
              <a:rPr sz="2400" spc="11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icrosoft YaHei" panose="020B0503020204020204" charset="-122"/>
                <a:ea typeface="Microsoft YaHei" panose="020B0503020204020204" charset="-122"/>
                <a:cs typeface="Microsoft YaHei" panose="020B0503020204020204" charset="-122"/>
                <a:sym typeface="+mn-ea"/>
              </a:rPr>
              <a:t>T</a:t>
            </a:r>
            <a:r>
              <a:rPr sz="2400" spc="5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icrosoft YaHei" panose="020B0503020204020204" charset="-122"/>
                <a:ea typeface="Microsoft YaHei" panose="020B0503020204020204" charset="-122"/>
                <a:cs typeface="Microsoft YaHei" panose="020B0503020204020204" charset="-122"/>
                <a:sym typeface="+mn-ea"/>
              </a:rPr>
              <a:t>.</a:t>
            </a:r>
            <a:r>
              <a:rPr sz="2400" spc="11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icrosoft YaHei" panose="020B0503020204020204" charset="-122"/>
                <a:ea typeface="Microsoft YaHei" panose="020B0503020204020204" charset="-122"/>
                <a:cs typeface="Microsoft YaHei" panose="020B0503020204020204" charset="-122"/>
                <a:sym typeface="+mn-ea"/>
              </a:rPr>
              <a:t>0</a:t>
            </a:r>
            <a:r>
              <a:rPr lang="en-US" sz="2400" spc="11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icrosoft YaHei" panose="020B0503020204020204" charset="-122"/>
                <a:ea typeface="Microsoft YaHei" panose="020B0503020204020204" charset="-122"/>
                <a:cs typeface="Microsoft YaHei" panose="020B0503020204020204" charset="-122"/>
                <a:sym typeface="+mn-ea"/>
              </a:rPr>
              <a:t>4</a:t>
            </a:r>
            <a:endParaRPr lang="en-US" sz="2400" spc="11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icrosoft YaHei" panose="020B0503020204020204" charset="-122"/>
              <a:ea typeface="Microsoft YaHei" panose="020B0503020204020204" charset="-122"/>
              <a:cs typeface="Microsoft YaHei" panose="020B0503020204020204" charset="-122"/>
              <a:sym typeface="+mn-ea"/>
            </a:endParaRPr>
          </a:p>
        </p:txBody>
      </p:sp>
      <p:sp>
        <p:nvSpPr>
          <p:cNvPr id="20" name="文本框 19"/>
          <p:cNvSpPr txBox="1"/>
          <p:nvPr/>
        </p:nvSpPr>
        <p:spPr>
          <a:xfrm>
            <a:off x="378460" y="1235075"/>
            <a:ext cx="4994910" cy="3415030"/>
          </a:xfrm>
          <a:prstGeom prst="rect">
            <a:avLst/>
          </a:prstGeom>
          <a:noFill/>
        </p:spPr>
        <p:txBody>
          <a:bodyPr wrap="square" rtlCol="0" anchor="t">
            <a:spAutoFit/>
          </a:bodyPr>
          <a:p>
            <a:pPr algn="just"/>
            <a:r>
              <a:rPr lang="en-US" altLang="zh-CN" b="1">
                <a:latin typeface="Javanese Text" panose="02000000000000000000" charset="0"/>
                <a:cs typeface="Javanese Text" panose="02000000000000000000" charset="0"/>
              </a:rPr>
              <a:t>1. L</a:t>
            </a:r>
            <a:r>
              <a:rPr lang="zh-CN" altLang="en-US" b="1">
                <a:latin typeface="Javanese Text" panose="02000000000000000000" charset="0"/>
                <a:cs typeface="Javanese Text" panose="02000000000000000000" charset="0"/>
              </a:rPr>
              <a:t>anguage, like </a:t>
            </a:r>
            <a:r>
              <a:rPr lang="zh-CN" altLang="en-US"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Javanese Text" panose="02000000000000000000" charset="0"/>
                <a:cs typeface="Javanese Text" panose="02000000000000000000" charset="0"/>
              </a:rPr>
              <a:t>money</a:t>
            </a:r>
            <a:r>
              <a:rPr lang="zh-CN" altLang="en-US" b="1">
                <a:latin typeface="Javanese Text" panose="02000000000000000000" charset="0"/>
                <a:cs typeface="Javanese Text" panose="02000000000000000000" charset="0"/>
              </a:rPr>
              <a:t>, is a currency and a tool. Money simplifies economic transactions,</a:t>
            </a:r>
            <a:endParaRPr lang="zh-CN" altLang="en-US" b="1">
              <a:latin typeface="Javanese Text" panose="02000000000000000000" charset="0"/>
              <a:cs typeface="Javanese Text" panose="02000000000000000000" charset="0"/>
            </a:endParaRPr>
          </a:p>
          <a:p>
            <a:pPr algn="just"/>
            <a:endParaRPr lang="zh-CN" altLang="en-US">
              <a:latin typeface="Javanese Text" panose="02000000000000000000" charset="0"/>
              <a:cs typeface="Javanese Text" panose="02000000000000000000" charset="0"/>
            </a:endParaRPr>
          </a:p>
          <a:p>
            <a:pPr algn="just"/>
            <a:r>
              <a:rPr lang="zh-CN" altLang="en-US">
                <a:latin typeface="Javanese Text" panose="02000000000000000000" charset="0"/>
                <a:cs typeface="Javanese Text" panose="02000000000000000000" charset="0"/>
              </a:rPr>
              <a:t>A language widely used in the world, widely used by many people to contact and Exchange messages, and has a large number of data messages to support. If a language can provide a large amount of data and literature, it can also help to enhance its international hub position and influence. </a:t>
            </a:r>
            <a:endParaRPr lang="zh-CN" altLang="en-US">
              <a:latin typeface="Javanese Text" panose="02000000000000000000" charset="0"/>
              <a:cs typeface="Javanese Text" panose="02000000000000000000" charset="0"/>
            </a:endParaRPr>
          </a:p>
          <a:p>
            <a:pPr algn="just"/>
            <a:endParaRPr lang="zh-CN" altLang="en-US">
              <a:latin typeface="Javanese Text" panose="02000000000000000000" charset="0"/>
              <a:cs typeface="Javanese Text" panose="02000000000000000000" charset="0"/>
            </a:endParaRPr>
          </a:p>
          <a:p>
            <a:pPr algn="just"/>
            <a:endParaRPr lang="zh-CN" altLang="en-US">
              <a:latin typeface="Javanese Text" panose="02000000000000000000" charset="0"/>
              <a:cs typeface="Javanese Text" panose="02000000000000000000" charset="0"/>
            </a:endParaRPr>
          </a:p>
        </p:txBody>
      </p:sp>
      <p:cxnSp>
        <p:nvCxnSpPr>
          <p:cNvPr id="21" name="直接连接符 20"/>
          <p:cNvCxnSpPr/>
          <p:nvPr/>
        </p:nvCxnSpPr>
        <p:spPr>
          <a:xfrm>
            <a:off x="5562600" y="1163320"/>
            <a:ext cx="41275" cy="4432300"/>
          </a:xfrm>
          <a:prstGeom prst="line">
            <a:avLst/>
          </a:prstGeom>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5778500" y="1163320"/>
            <a:ext cx="5029835" cy="2584450"/>
          </a:xfrm>
          <a:prstGeom prst="rect">
            <a:avLst/>
          </a:prstGeom>
          <a:noFill/>
        </p:spPr>
        <p:txBody>
          <a:bodyPr wrap="square" rtlCol="0" anchor="t">
            <a:spAutoFit/>
          </a:bodyPr>
          <a:p>
            <a:pPr algn="just"/>
            <a:r>
              <a:rPr lang="en-US" altLang="zh-CN" b="1">
                <a:latin typeface="Javanese Text" panose="02000000000000000000" charset="0"/>
                <a:cs typeface="Javanese Text" panose="02000000000000000000" charset="0"/>
              </a:rPr>
              <a:t>2.</a:t>
            </a:r>
            <a:r>
              <a:rPr lang="zh-CN" altLang="en-US" b="1">
                <a:latin typeface="Javanese Text" panose="02000000000000000000" charset="0"/>
                <a:cs typeface="Javanese Text" panose="02000000000000000000" charset="0"/>
              </a:rPr>
              <a:t> </a:t>
            </a:r>
            <a:r>
              <a:rPr lang="en-US" altLang="zh-CN" b="1">
                <a:latin typeface="Javanese Text" panose="02000000000000000000" charset="0"/>
                <a:cs typeface="Javanese Text" panose="02000000000000000000" charset="0"/>
              </a:rPr>
              <a:t>S</a:t>
            </a:r>
            <a:r>
              <a:rPr lang="zh-CN" altLang="en-US" b="1">
                <a:latin typeface="Javanese Text" panose="02000000000000000000" charset="0"/>
                <a:cs typeface="Javanese Text" panose="02000000000000000000" charset="0"/>
              </a:rPr>
              <a:t>cholars at MIT and Harvard measure the influence of a language based on </a:t>
            </a:r>
            <a:r>
              <a:rPr lang="zh-CN" altLang="en-US"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Javanese Text" panose="02000000000000000000" charset="0"/>
                <a:cs typeface="Javanese Text" panose="02000000000000000000" charset="0"/>
              </a:rPr>
              <a:t>international information hubs. </a:t>
            </a:r>
            <a:endParaRPr lang="zh-CN" altLang="en-US">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Javanese Text" panose="02000000000000000000" charset="0"/>
              <a:cs typeface="Javanese Text" panose="02000000000000000000" charset="0"/>
            </a:endParaRPr>
          </a:p>
          <a:p>
            <a:pPr algn="just"/>
            <a:endParaRPr lang="zh-CN" altLang="en-US">
              <a:latin typeface="Javanese Text" panose="02000000000000000000" charset="0"/>
              <a:cs typeface="Javanese Text" panose="02000000000000000000" charset="0"/>
            </a:endParaRPr>
          </a:p>
          <a:p>
            <a:pPr algn="just"/>
            <a:r>
              <a:rPr lang="zh-CN" altLang="en-US">
                <a:latin typeface="Javanese Text" panose="02000000000000000000" charset="0"/>
                <a:cs typeface="Javanese Text" panose="02000000000000000000" charset="0"/>
              </a:rPr>
              <a:t>They use data to measure the frequency of language use worldwide. Three channels include translated books, Wikipedia</a:t>
            </a:r>
            <a:r>
              <a:rPr lang="en-US" altLang="zh-CN">
                <a:latin typeface="Javanese Text" panose="02000000000000000000" charset="0"/>
                <a:cs typeface="Javanese Text" panose="02000000000000000000" charset="0"/>
              </a:rPr>
              <a:t>,</a:t>
            </a:r>
            <a:r>
              <a:rPr lang="zh-CN" altLang="en-US">
                <a:latin typeface="Javanese Text" panose="02000000000000000000" charset="0"/>
                <a:cs typeface="Javanese Text" panose="02000000000000000000" charset="0"/>
              </a:rPr>
              <a:t> and Twitter, an online social platform that covers both traditional and electronic information. </a:t>
            </a:r>
            <a:endParaRPr lang="zh-CN" altLang="en-US">
              <a:latin typeface="Javanese Text" panose="02000000000000000000" charset="0"/>
              <a:cs typeface="Javanese Text" panose="02000000000000000000" charset="0"/>
            </a:endParaRPr>
          </a:p>
        </p:txBody>
      </p:sp>
      <p:sp>
        <p:nvSpPr>
          <p:cNvPr id="23" name="文本框 22"/>
          <p:cNvSpPr txBox="1"/>
          <p:nvPr/>
        </p:nvSpPr>
        <p:spPr>
          <a:xfrm>
            <a:off x="5850890" y="3827145"/>
            <a:ext cx="5116195" cy="2306955"/>
          </a:xfrm>
          <a:prstGeom prst="rect">
            <a:avLst/>
          </a:prstGeom>
          <a:noFill/>
        </p:spPr>
        <p:txBody>
          <a:bodyPr wrap="square" rtlCol="0" anchor="t">
            <a:spAutoFit/>
          </a:bodyPr>
          <a:p>
            <a:pPr algn="just"/>
            <a:r>
              <a:rPr lang="en-US" altLang="zh-CN" b="1">
                <a:latin typeface="Javanese Text" panose="02000000000000000000" charset="0"/>
                <a:cs typeface="Javanese Text" panose="02000000000000000000" charset="0"/>
              </a:rPr>
              <a:t>3.</a:t>
            </a:r>
            <a:r>
              <a:rPr lang="zh-CN" altLang="en-US" b="1">
                <a:latin typeface="Javanese Text" panose="02000000000000000000" charset="0"/>
                <a:cs typeface="Javanese Text" panose="02000000000000000000" charset="0"/>
              </a:rPr>
              <a:t> The study also found a positive relationship between the influence of a language and the </a:t>
            </a:r>
            <a:r>
              <a:rPr lang="zh-CN" altLang="en-US"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Javanese Text" panose="02000000000000000000" charset="0"/>
                <a:cs typeface="Javanese Text" panose="02000000000000000000" charset="0"/>
              </a:rPr>
              <a:t>number </a:t>
            </a:r>
            <a:r>
              <a:rPr lang="zh-CN" altLang="en-US" b="1">
                <a:latin typeface="Javanese Text" panose="02000000000000000000" charset="0"/>
                <a:cs typeface="Javanese Text" panose="02000000000000000000" charset="0"/>
              </a:rPr>
              <a:t>of celebrities who speak it as their mother tongue. </a:t>
            </a:r>
            <a:endParaRPr lang="zh-CN" altLang="en-US" b="1">
              <a:latin typeface="Javanese Text" panose="02000000000000000000" charset="0"/>
              <a:cs typeface="Javanese Text" panose="02000000000000000000" charset="0"/>
            </a:endParaRPr>
          </a:p>
          <a:p>
            <a:pPr algn="just"/>
            <a:endParaRPr lang="zh-CN" altLang="en-US">
              <a:latin typeface="Javanese Text" panose="02000000000000000000" charset="0"/>
              <a:cs typeface="Javanese Text" panose="02000000000000000000" charset="0"/>
            </a:endParaRPr>
          </a:p>
          <a:p>
            <a:pPr algn="just"/>
            <a:r>
              <a:rPr lang="zh-CN" altLang="en-US">
                <a:latin typeface="Javanese Text" panose="02000000000000000000" charset="0"/>
                <a:cs typeface="Javanese Text" panose="02000000000000000000" charset="0"/>
              </a:rPr>
              <a:t>In other words, the more influential a language is, the more prominent people use it as their mother tongue. </a:t>
            </a:r>
            <a:endParaRPr lang="zh-CN" altLang="en-US">
              <a:latin typeface="Javanese Text" panose="02000000000000000000" charset="0"/>
              <a:cs typeface="Javanese Text" panose="02000000000000000000" charset="0"/>
            </a:endParaRPr>
          </a:p>
        </p:txBody>
      </p:sp>
      <p:pic>
        <p:nvPicPr>
          <p:cNvPr id="24" name="图片 23" descr="a264e613e2ddbccef5f4f21c86e9bd21b0a027a8"/>
          <p:cNvPicPr>
            <a:picLocks noChangeAspect="1"/>
          </p:cNvPicPr>
          <p:nvPr/>
        </p:nvPicPr>
        <p:blipFill>
          <a:blip r:embed="rId2"/>
          <a:stretch>
            <a:fillRect/>
          </a:stretch>
        </p:blipFill>
        <p:spPr>
          <a:xfrm>
            <a:off x="258445" y="4113530"/>
            <a:ext cx="5234305" cy="17341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1"/>
          <a:stretch>
            <a:fillRect t="-19" b="-19"/>
          </a:stretch>
        </a:blipFill>
        <a:effectLst/>
      </p:bgPr>
    </p:bg>
    <p:spTree>
      <p:nvGrpSpPr>
        <p:cNvPr id="1" name=""/>
        <p:cNvGrpSpPr/>
        <p:nvPr/>
      </p:nvGrpSpPr>
      <p:grpSpPr>
        <a:xfrm>
          <a:off x="0" y="0"/>
          <a:ext cx="0" cy="0"/>
          <a:chOff x="0" y="0"/>
          <a:chExt cx="0" cy="0"/>
        </a:xfrm>
      </p:grpSpPr>
      <p:sp>
        <p:nvSpPr>
          <p:cNvPr id="2" name="Freeform 1"/>
          <p:cNvSpPr/>
          <p:nvPr/>
        </p:nvSpPr>
        <p:spPr>
          <a:xfrm>
            <a:off x="1890570" y="298600"/>
            <a:ext cx="9740921" cy="2135459"/>
          </a:xfrm>
          <a:custGeom>
            <a:avLst/>
            <a:gdLst/>
            <a:ahLst/>
            <a:cxnLst/>
            <a:rect l="l" t="t" r="r" b="b"/>
            <a:pathLst>
              <a:path w="9740921" h="2135459">
                <a:moveTo>
                  <a:pt x="0" y="0"/>
                </a:moveTo>
                <a:lnTo>
                  <a:pt x="9740921" y="0"/>
                </a:lnTo>
                <a:lnTo>
                  <a:pt x="9740921" y="2135459"/>
                </a:lnTo>
                <a:lnTo>
                  <a:pt x="0" y="2135459"/>
                </a:lnTo>
                <a:lnTo>
                  <a:pt x="0" y="0"/>
                </a:lnTo>
                <a:close/>
              </a:path>
            </a:pathLst>
          </a:custGeom>
          <a:solidFill>
            <a:srgbClr val="C5D2E8"/>
          </a:solidFill>
        </p:spPr>
        <p:txBody>
          <a:bodyPr lIns="127000" rIns="127000" rtlCol="0" anchor="ctr"/>
          <a:lstStyle/>
          <a:p>
            <a:pPr algn="l"/>
            <a:endParaRPr lang="en-US" sz="1100"/>
          </a:p>
        </p:txBody>
      </p:sp>
      <p:sp>
        <p:nvSpPr>
          <p:cNvPr id="4" name="TextBox 3"/>
          <p:cNvSpPr txBox="1"/>
          <p:nvPr/>
        </p:nvSpPr>
        <p:spPr>
          <a:xfrm>
            <a:off x="7938848" y="442550"/>
            <a:ext cx="3594199" cy="768985"/>
          </a:xfrm>
          <a:prstGeom prst="rect">
            <a:avLst/>
          </a:prstGeom>
          <a:ln>
            <a:solidFill>
              <a:schemeClr val="tx2"/>
            </a:solidFill>
          </a:ln>
        </p:spPr>
        <p:txBody>
          <a:bodyPr lIns="127000" tIns="63500" rIns="127000" bIns="63500" rtlCol="0" anchor="t">
            <a:spAutoFit/>
          </a:bodyPr>
          <a:lstStyle/>
          <a:p>
            <a:pPr algn="l">
              <a:lnSpc>
                <a:spcPct val="116000"/>
              </a:lnSpc>
            </a:pPr>
            <a:r>
              <a:rPr lang="en-US" altLang="zh-CN" sz="3600" b="1">
                <a:latin typeface="Javanese Text" panose="02000000000000000000" charset="0"/>
                <a:cs typeface="Javanese Text" panose="02000000000000000000" charset="0"/>
              </a:rPr>
              <a:t>How to increase?</a:t>
            </a:r>
            <a:endParaRPr lang="en-US" sz="1100"/>
          </a:p>
        </p:txBody>
      </p:sp>
      <p:sp>
        <p:nvSpPr>
          <p:cNvPr id="6" name="文本框 5"/>
          <p:cNvSpPr txBox="1"/>
          <p:nvPr/>
        </p:nvSpPr>
        <p:spPr>
          <a:xfrm>
            <a:off x="464820" y="3251200"/>
            <a:ext cx="10627995" cy="2168525"/>
          </a:xfrm>
          <a:prstGeom prst="rect">
            <a:avLst/>
          </a:prstGeom>
          <a:noFill/>
        </p:spPr>
        <p:txBody>
          <a:bodyPr wrap="square" rtlCol="0" anchor="t">
            <a:spAutoFit/>
          </a:bodyPr>
          <a:p>
            <a:pPr indent="0" algn="just" fontAlgn="auto">
              <a:lnSpc>
                <a:spcPct val="150000"/>
              </a:lnSpc>
            </a:pPr>
            <a:r>
              <a:rPr lang="en-US" altLang="zh-CN">
                <a:latin typeface="Javanese Text" panose="02000000000000000000" charset="0"/>
                <a:cs typeface="Javanese Text" panose="02000000000000000000" charset="0"/>
                <a:sym typeface="+mn-ea"/>
              </a:rPr>
              <a:t>	</a:t>
            </a:r>
            <a:r>
              <a:rPr lang="zh-CN" altLang="en-US">
                <a:latin typeface="Javanese Text" panose="02000000000000000000" charset="0"/>
                <a:cs typeface="Javanese Text" panose="02000000000000000000" charset="0"/>
                <a:sym typeface="+mn-ea"/>
              </a:rPr>
              <a:t>If China wants to enhance the International influence of Mandarin and Chinese and hopes that Chinese can provide complementary and </a:t>
            </a:r>
            <a:r>
              <a:rPr lang="zh-CN" altLang="en-US" b="1">
                <a:latin typeface="Javanese Text" panose="02000000000000000000" charset="0"/>
                <a:cs typeface="Javanese Text" panose="02000000000000000000" charset="0"/>
                <a:sym typeface="+mn-ea"/>
              </a:rPr>
              <a:t>benign interaction with economic development</a:t>
            </a:r>
            <a:r>
              <a:rPr lang="zh-CN" altLang="en-US">
                <a:latin typeface="Javanese Text" panose="02000000000000000000" charset="0"/>
                <a:cs typeface="Javanese Text" panose="02000000000000000000" charset="0"/>
                <a:sym typeface="+mn-ea"/>
              </a:rPr>
              <a:t>, the simplest answer is to t</a:t>
            </a:r>
            <a:r>
              <a:rPr lang="zh-CN" altLang="en-US" b="1">
                <a:latin typeface="Javanese Text" panose="02000000000000000000" charset="0"/>
                <a:cs typeface="Javanese Text" panose="02000000000000000000" charset="0"/>
                <a:sym typeface="+mn-ea"/>
              </a:rPr>
              <a:t>ranslate a large number of foreign documents into Chinese, translate more Chinese documents into multiple languages</a:t>
            </a:r>
            <a:r>
              <a:rPr lang="zh-CN" altLang="en-US">
                <a:latin typeface="Javanese Text" panose="02000000000000000000" charset="0"/>
                <a:cs typeface="Javanese Text" panose="02000000000000000000" charset="0"/>
                <a:sym typeface="+mn-ea"/>
              </a:rPr>
              <a:t>, and allow and encourage </a:t>
            </a:r>
            <a:r>
              <a:rPr lang="zh-CN" altLang="en-US" b="1">
                <a:latin typeface="Javanese Text" panose="02000000000000000000" charset="0"/>
                <a:cs typeface="Javanese Text" panose="02000000000000000000" charset="0"/>
                <a:sym typeface="+mn-ea"/>
              </a:rPr>
              <a:t>the use of global common platforms to increase the links between Chinese and other languages</a:t>
            </a:r>
            <a:r>
              <a:rPr lang="zh-CN" altLang="en-US">
                <a:latin typeface="Javanese Text" panose="02000000000000000000" charset="0"/>
                <a:cs typeface="Javanese Text" panose="02000000000000000000" charset="0"/>
                <a:sym typeface="+mn-ea"/>
              </a:rPr>
              <a:t>, thus enhancing the pivotal position of Chinese.</a:t>
            </a:r>
            <a:r>
              <a:rPr lang="zh-CN" altLang="en-US">
                <a:sym typeface="+mn-ea"/>
              </a:rPr>
              <a:t> </a:t>
            </a:r>
            <a:endParaRPr lang="zh-CN" altLang="en-US"/>
          </a:p>
        </p:txBody>
      </p:sp>
      <p:sp>
        <p:nvSpPr>
          <p:cNvPr id="17" name="文本框 16"/>
          <p:cNvSpPr txBox="1"/>
          <p:nvPr/>
        </p:nvSpPr>
        <p:spPr>
          <a:xfrm>
            <a:off x="-198120" y="298450"/>
            <a:ext cx="2284730" cy="419735"/>
          </a:xfrm>
          <a:prstGeom prst="rect">
            <a:avLst/>
          </a:prstGeom>
          <a:noFill/>
        </p:spPr>
        <p:txBody>
          <a:bodyPr wrap="square" rtlCol="0" anchor="t">
            <a:spAutoFit/>
          </a:bodyPr>
          <a:p>
            <a:pPr indent="416560" algn="l" rtl="0" eaLnBrk="0">
              <a:lnSpc>
                <a:spcPct val="89000"/>
              </a:lnSpc>
              <a:spcBef>
                <a:spcPts val="5"/>
              </a:spcBef>
            </a:pPr>
            <a:r>
              <a:rPr sz="2400" spc="11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icrosoft YaHei" panose="020B0503020204020204" charset="-122"/>
                <a:ea typeface="Microsoft YaHei" panose="020B0503020204020204" charset="-122"/>
                <a:cs typeface="Microsoft YaHei" panose="020B0503020204020204" charset="-122"/>
                <a:sym typeface="+mn-ea"/>
              </a:rPr>
              <a:t>P</a:t>
            </a:r>
            <a:r>
              <a:rPr sz="2400" spc="13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icrosoft YaHei" panose="020B0503020204020204" charset="-122"/>
                <a:ea typeface="Microsoft YaHei" panose="020B0503020204020204" charset="-122"/>
                <a:cs typeface="Microsoft YaHei" panose="020B0503020204020204" charset="-122"/>
                <a:sym typeface="+mn-ea"/>
              </a:rPr>
              <a:t>A</a:t>
            </a:r>
            <a:r>
              <a:rPr sz="2400" spc="12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icrosoft YaHei" panose="020B0503020204020204" charset="-122"/>
                <a:ea typeface="Microsoft YaHei" panose="020B0503020204020204" charset="-122"/>
                <a:cs typeface="Microsoft YaHei" panose="020B0503020204020204" charset="-122"/>
                <a:sym typeface="+mn-ea"/>
              </a:rPr>
              <a:t>R</a:t>
            </a:r>
            <a:r>
              <a:rPr sz="2400" spc="11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icrosoft YaHei" panose="020B0503020204020204" charset="-122"/>
                <a:ea typeface="Microsoft YaHei" panose="020B0503020204020204" charset="-122"/>
                <a:cs typeface="Microsoft YaHei" panose="020B0503020204020204" charset="-122"/>
                <a:sym typeface="+mn-ea"/>
              </a:rPr>
              <a:t>T</a:t>
            </a:r>
            <a:r>
              <a:rPr sz="2400" spc="5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icrosoft YaHei" panose="020B0503020204020204" charset="-122"/>
                <a:ea typeface="Microsoft YaHei" panose="020B0503020204020204" charset="-122"/>
                <a:cs typeface="Microsoft YaHei" panose="020B0503020204020204" charset="-122"/>
                <a:sym typeface="+mn-ea"/>
              </a:rPr>
              <a:t>.</a:t>
            </a:r>
            <a:r>
              <a:rPr sz="2400" spc="11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icrosoft YaHei" panose="020B0503020204020204" charset="-122"/>
                <a:ea typeface="Microsoft YaHei" panose="020B0503020204020204" charset="-122"/>
                <a:cs typeface="Microsoft YaHei" panose="020B0503020204020204" charset="-122"/>
                <a:sym typeface="+mn-ea"/>
              </a:rPr>
              <a:t>0</a:t>
            </a:r>
            <a:r>
              <a:rPr lang="en-US" sz="2400" spc="11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icrosoft YaHei" panose="020B0503020204020204" charset="-122"/>
                <a:ea typeface="Microsoft YaHei" panose="020B0503020204020204" charset="-122"/>
                <a:cs typeface="Microsoft YaHei" panose="020B0503020204020204" charset="-122"/>
                <a:sym typeface="+mn-ea"/>
              </a:rPr>
              <a:t>5</a:t>
            </a:r>
            <a:endParaRPr lang="en-US" sz="2400" spc="11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icrosoft YaHei" panose="020B0503020204020204" charset="-122"/>
              <a:ea typeface="Microsoft YaHei" panose="020B0503020204020204" charset="-122"/>
              <a:cs typeface="Microsoft YaHei" panose="020B0503020204020204" charset="-122"/>
              <a:sym typeface="+mn-ea"/>
            </a:endParaRPr>
          </a:p>
        </p:txBody>
      </p:sp>
      <p:pic>
        <p:nvPicPr>
          <p:cNvPr id="7" name="图片 6" descr="14-of-the-best-authors-in-literature"/>
          <p:cNvPicPr>
            <a:picLocks noChangeAspect="1"/>
          </p:cNvPicPr>
          <p:nvPr/>
        </p:nvPicPr>
        <p:blipFill>
          <a:blip r:embed="rId2"/>
          <a:stretch>
            <a:fillRect/>
          </a:stretch>
        </p:blipFill>
        <p:spPr>
          <a:xfrm>
            <a:off x="2599055" y="1410335"/>
            <a:ext cx="2145665" cy="1430020"/>
          </a:xfrm>
          <a:prstGeom prst="rect">
            <a:avLst/>
          </a:prstGeom>
        </p:spPr>
      </p:pic>
      <p:pic>
        <p:nvPicPr>
          <p:cNvPr id="9" name="图片 8" descr="patrick-tomasso-oaqk7qqnh_c-unsplash-1"/>
          <p:cNvPicPr>
            <a:picLocks noChangeAspect="1"/>
          </p:cNvPicPr>
          <p:nvPr/>
        </p:nvPicPr>
        <p:blipFill>
          <a:blip r:embed="rId3"/>
          <a:stretch>
            <a:fillRect/>
          </a:stretch>
        </p:blipFill>
        <p:spPr>
          <a:xfrm>
            <a:off x="0" y="1409700"/>
            <a:ext cx="2599055" cy="1409700"/>
          </a:xfrm>
          <a:prstGeom prst="rect">
            <a:avLst/>
          </a:prstGeom>
        </p:spPr>
      </p:pic>
      <p:pic>
        <p:nvPicPr>
          <p:cNvPr id="10" name="图片 9" descr="120329101600302"/>
          <p:cNvPicPr>
            <a:picLocks noChangeAspect="1"/>
          </p:cNvPicPr>
          <p:nvPr/>
        </p:nvPicPr>
        <p:blipFill>
          <a:blip r:embed="rId4"/>
          <a:srcRect r="9023" b="36109"/>
          <a:stretch>
            <a:fillRect/>
          </a:stretch>
        </p:blipFill>
        <p:spPr>
          <a:xfrm>
            <a:off x="8300720" y="1421130"/>
            <a:ext cx="3342005" cy="1424305"/>
          </a:xfrm>
          <a:prstGeom prst="rect">
            <a:avLst/>
          </a:prstGeom>
        </p:spPr>
      </p:pic>
      <p:pic>
        <p:nvPicPr>
          <p:cNvPr id="11" name="图片 10" descr="158770"/>
          <p:cNvPicPr>
            <a:picLocks noChangeAspect="1"/>
          </p:cNvPicPr>
          <p:nvPr/>
        </p:nvPicPr>
        <p:blipFill>
          <a:blip r:embed="rId5"/>
          <a:stretch>
            <a:fillRect/>
          </a:stretch>
        </p:blipFill>
        <p:spPr>
          <a:xfrm>
            <a:off x="6503670" y="1412240"/>
            <a:ext cx="884555" cy="1427480"/>
          </a:xfrm>
          <a:prstGeom prst="rect">
            <a:avLst/>
          </a:prstGeom>
        </p:spPr>
      </p:pic>
      <p:pic>
        <p:nvPicPr>
          <p:cNvPr id="12" name="图片 11" descr="A-Dream-of-Red-Mansions"/>
          <p:cNvPicPr>
            <a:picLocks noChangeAspect="1"/>
          </p:cNvPicPr>
          <p:nvPr/>
        </p:nvPicPr>
        <p:blipFill>
          <a:blip r:embed="rId6"/>
          <a:stretch>
            <a:fillRect/>
          </a:stretch>
        </p:blipFill>
        <p:spPr>
          <a:xfrm>
            <a:off x="4744720" y="1412240"/>
            <a:ext cx="882650" cy="1432560"/>
          </a:xfrm>
          <a:prstGeom prst="rect">
            <a:avLst/>
          </a:prstGeom>
        </p:spPr>
      </p:pic>
      <p:pic>
        <p:nvPicPr>
          <p:cNvPr id="13" name="图片 12" descr="Journey-to-the-west"/>
          <p:cNvPicPr>
            <a:picLocks noChangeAspect="1"/>
          </p:cNvPicPr>
          <p:nvPr/>
        </p:nvPicPr>
        <p:blipFill>
          <a:blip r:embed="rId7"/>
          <a:stretch>
            <a:fillRect/>
          </a:stretch>
        </p:blipFill>
        <p:spPr>
          <a:xfrm>
            <a:off x="7386320" y="1421130"/>
            <a:ext cx="914400" cy="1414780"/>
          </a:xfrm>
          <a:prstGeom prst="rect">
            <a:avLst/>
          </a:prstGeom>
        </p:spPr>
      </p:pic>
      <p:pic>
        <p:nvPicPr>
          <p:cNvPr id="14" name="图片 13" descr="Outlaws-of-the-Marsh"/>
          <p:cNvPicPr>
            <a:picLocks noChangeAspect="1"/>
          </p:cNvPicPr>
          <p:nvPr/>
        </p:nvPicPr>
        <p:blipFill>
          <a:blip r:embed="rId8"/>
          <a:stretch>
            <a:fillRect/>
          </a:stretch>
        </p:blipFill>
        <p:spPr>
          <a:xfrm>
            <a:off x="5618480" y="1412240"/>
            <a:ext cx="885190" cy="14331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tags/tag1.xml><?xml version="1.0" encoding="utf-8"?>
<p:tagLst xmlns:p="http://schemas.openxmlformats.org/presentationml/2006/main">
  <p:tag name="KSO_WM_UNIT_PLACING_PICTURE_USER_VIEWPORT" val="{&quot;height&quot;:3202,&quot;width&quot;:4800}"/>
  <p:tag name="KSO_WM_UNIT_PLACING_PICTURE_USER_RELATIVERECTANGLE" val="{&quot;bottom&quot;:0,&quot;left&quot;:0,&quot;right&quot;:0,&quot;top&quot;:0}"/>
  <p:tag name="KSO_WM_UNIT_PLACING_PICTURE_COLLAGE_RELATIVERECTANGLE" val="{&quot;bottom&quot;:0.22403147822081868,&quot;left&quot;:0,&quot;right&quot;:0,&quot;top&quot;:0.22403147822081868}"/>
  <p:tag name="KSO_WM_UNIT_PLACING_PICTURE_COLLAGE_VIEWPORT" val="{&quot;height&quot;:2702.4967302432888,&quot;width&quot;:7339.99128064877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5993</Words>
  <Application>WPS 演示</Application>
  <PresentationFormat>自定义</PresentationFormat>
  <Paragraphs>121</Paragraphs>
  <Slides>11</Slides>
  <Notes>0</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11</vt:i4>
      </vt:variant>
    </vt:vector>
  </HeadingPairs>
  <TitlesOfParts>
    <vt:vector size="32" baseType="lpstr">
      <vt:lpstr>Arial</vt:lpstr>
      <vt:lpstr>SimSun</vt:lpstr>
      <vt:lpstr>Wingdings</vt:lpstr>
      <vt:lpstr>Calisto MT</vt:lpstr>
      <vt:lpstr>Microsoft YaHei</vt:lpstr>
      <vt:lpstr>Javanese Text</vt:lpstr>
      <vt:lpstr>Wingdings</vt:lpstr>
      <vt:lpstr>STKaiti</vt:lpstr>
      <vt:lpstr>Calibri</vt:lpstr>
      <vt:lpstr>TH Sarabun PSK</vt:lpstr>
      <vt:lpstr>Arial Unicode MS</vt:lpstr>
      <vt:lpstr>HakusyuSousyo_kk</vt:lpstr>
      <vt:lpstr>Times New Roman</vt:lpstr>
      <vt:lpstr>DengXian</vt:lpstr>
      <vt:lpstr>Cordia New</vt:lpstr>
      <vt:lpstr>Modern No. 20</vt:lpstr>
      <vt:lpstr>Bell MT</vt:lpstr>
      <vt:lpstr>DilleniaUPC</vt:lpstr>
      <vt:lpstr>Gabriola</vt:lpstr>
      <vt:lpstr>KaiTi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
  <cp:lastModifiedBy>Akira</cp:lastModifiedBy>
  <cp:revision>16</cp:revision>
  <dcterms:created xsi:type="dcterms:W3CDTF">2006-08-16T00:00:00Z</dcterms:created>
  <dcterms:modified xsi:type="dcterms:W3CDTF">2022-04-03T06:48:38Z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KSOTemplateUUID">
    <vt:lpwstr>v1.0_mb_BE8Jt+d1pkRXJab23Vgm0w==</vt:lpwstr>
  </property>
  <property fmtid="{D5CDD505-2E9C-101B-9397-08002B2CF9AE}" pid="4" name="ICV">
    <vt:lpwstr>0D14FD49C63D42A9AF6F5DA7F30FEEFC</vt:lpwstr>
  </property>
</Properties>
</file>