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23" r:id="rId3"/>
    <p:sldId id="324" r:id="rId4"/>
    <p:sldId id="257" r:id="rId5"/>
    <p:sldId id="258" r:id="rId6"/>
    <p:sldId id="325" r:id="rId7"/>
    <p:sldId id="326" r:id="rId8"/>
    <p:sldId id="262" r:id="rId9"/>
    <p:sldId id="327" r:id="rId10"/>
    <p:sldId id="328" r:id="rId11"/>
    <p:sldId id="329" r:id="rId12"/>
    <p:sldId id="330" r:id="rId13"/>
    <p:sldId id="333" r:id="rId14"/>
    <p:sldId id="331" r:id="rId15"/>
    <p:sldId id="332" r:id="rId16"/>
    <p:sldId id="334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65" userDrawn="1">
          <p15:clr>
            <a:srgbClr val="A4A3A4"/>
          </p15:clr>
        </p15:guide>
        <p15:guide id="4" pos="415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4A4"/>
    <a:srgbClr val="EBC22D"/>
    <a:srgbClr val="F0D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64" y="53"/>
      </p:cViewPr>
      <p:guideLst>
        <p:guide orient="horz" pos="2160"/>
        <p:guide pos="3840"/>
        <p:guide pos="7265"/>
        <p:guide pos="415"/>
        <p:guide orient="horz" pos="709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2676E-3043-46B1-836A-A528531B7DA3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133C-FF5C-468A-899F-27D72859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3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133C-FF5C-468A-899F-27D728592E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3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133C-FF5C-468A-899F-27D728592E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00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133C-FF5C-468A-899F-27D728592E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1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133C-FF5C-468A-899F-27D728592E8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133C-FF5C-468A-899F-27D728592E8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0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C458B1-BA55-4B42-AB87-32FE86E5D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1348644-E4FF-4F51-ACB4-0C2C25DF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1906E6-BAFF-4435-BB36-FA9727C6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A20C07-5768-4848-B0C7-E6D19E83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D59AF78-B714-4B85-AAC2-4AE35868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5324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B1353C-D200-408C-BE69-C9FEF1EF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855EF20-B1D9-44B4-A463-C55340204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E9DE73-7933-425F-8CA3-3E575092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DADC2A-69E8-4473-9AA3-E7037416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3363C2-64A2-40D6-B005-6691150E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79242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91CC8D9-A547-4939-BC2F-79EBB16EE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3D88ED3-3593-4557-8CCB-732004E04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75F9FD-A9E7-4949-9DA1-D17D2743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4D5FCA-24E4-4BB3-B000-0583D0B2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2F5AE8-160B-4DB0-8241-88D2E7D4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16556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8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71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9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802B05-A319-4636-BACE-C059F73F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62CD11C-FD95-409C-9A40-4722A150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1596BD-8B85-4ADD-82A4-F471B8B6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48489A-B8CD-4F2E-A481-DE84A62B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AFE3F8-D436-4CC8-AE55-BBA5B7F9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288313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F3914C-5C8A-4236-9E0F-0A0A4CB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E2EEA37-82C7-4C23-B502-DF9872E3A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2FE76-FD51-4D99-A56B-797961B8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044840-355C-49C2-8A21-D38CBAAD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5859AE-9916-4D70-81E0-810D2CC5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7523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F5A29-E0CF-4FCC-9C47-EA4C6BC2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AC30844-980E-4813-892A-DE943298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5E1F503-385B-4461-B029-A4BD9937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F13B752-ADFD-43D7-9596-7E8DE574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6ACBB6-E2F2-44B0-BDB5-58A1E448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A32019-8E63-461D-9C28-8792A532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97308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74575C-1A3E-4E89-BF2E-F12B397F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F2D06C0-DC7E-4CD9-B6E1-2D449586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BDBB2FD-DE85-4D6A-A689-4D66FE9DD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DEC2B91-BA39-4922-B642-CBC62D73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6F04F10-A0D3-4896-84CD-289D3D57C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1244889-0E7F-4773-9461-FDC1A29B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FB252FF-FA18-4D7D-A320-C9743CD7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26749B3-634C-4499-80F8-C49D76F0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87039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95495B8-88BC-4F09-99C0-25D44694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271A960-298A-4197-B552-5D650413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20AE598-2910-41A4-9064-ACD60757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45225B4-2B8C-487C-948C-397005F8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53905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E9E5FD9-DE97-432A-B306-7F2062DD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EBC1310-63C9-405A-AA62-153583C4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1690485-AA41-4EC8-9A47-49DDC18B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07408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56C593-04A5-4C87-8E78-D44E556C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E09FEE0-9782-4EE6-B689-EF10A9F36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84E4E38-788E-49A6-86C5-5B9202F81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434E712-D4B0-4095-B6E1-F0190195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7985C9-1928-4310-A80E-D3694576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B8D590A-6EC2-4458-BE6D-549E15B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74677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32AABB-E9F6-4E99-829B-86282F34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49E5102-F6BB-4CCE-BEEA-EC99A275B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AE5C3F6-C508-4A25-BC3D-5E06E2FE3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23E1477-2B5B-44F5-B73F-E301281D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6EB08E3-E143-4E18-AE42-022001CB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B34FBBA-2D5B-4078-BE1F-3DD6BD53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7758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CD3BB09-E614-4471-81CE-D92AEB44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F302A30-02F2-45C5-8B94-4597CC44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DFA71B1-DF4B-468C-A792-52C1C0282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7350-D4B0-4FCB-99AE-3A1CD739BC4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0D5737-3233-46E1-9E47-539F62B9D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E3996E-5854-4C88-9BB7-5AB1B20AD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F4D6-FE11-40C8-BD00-4CB4044C9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3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D5BB-1E04-49CD-A527-969E76E4B2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8E18-91F0-4C6F-82D8-646663019F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7120" y="1726250"/>
            <a:ext cx="10769600" cy="237839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 Morning Tea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Yuan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Xiaolin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47A2EB5-6C4B-4914-8665-88D250728741}"/>
              </a:ext>
            </a:extLst>
          </p:cNvPr>
          <p:cNvSpPr txBox="1"/>
          <p:nvPr/>
        </p:nvSpPr>
        <p:spPr>
          <a:xfrm rot="16200000">
            <a:off x="8455579" y="-329196"/>
            <a:ext cx="2739211" cy="4733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600" spc="1000" dirty="0" smtClean="0">
                <a:solidFill>
                  <a:prstClr val="white">
                    <a:lumMod val="9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en-US" altLang="zh-CN" sz="16600" spc="1000" dirty="0">
              <a:solidFill>
                <a:prstClr val="white">
                  <a:lumMod val="9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3AE432D-0319-4B68-9E52-B2BDB95C4584}"/>
              </a:ext>
            </a:extLst>
          </p:cNvPr>
          <p:cNvSpPr txBox="1"/>
          <p:nvPr/>
        </p:nvSpPr>
        <p:spPr>
          <a:xfrm rot="16200000">
            <a:off x="8579179" y="1298930"/>
            <a:ext cx="1046440" cy="18282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</a:t>
            </a:r>
            <a:r>
              <a:rPr lang="en-US" altLang="zh-CN" sz="2800" dirty="0" smtClean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three</a:t>
            </a:r>
            <a:endParaRPr lang="en-US" altLang="zh-CN" sz="28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B1F9331-EA82-45E5-BB23-EF5C55CAD0C0}"/>
              </a:ext>
            </a:extLst>
          </p:cNvPr>
          <p:cNvSpPr txBox="1"/>
          <p:nvPr/>
        </p:nvSpPr>
        <p:spPr>
          <a:xfrm rot="16200000">
            <a:off x="11041840" y="756924"/>
            <a:ext cx="694549" cy="3065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spc="100" dirty="0" smtClean="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Etiquette</a:t>
            </a:r>
            <a:endParaRPr lang="zh-CN" altLang="en-US" sz="2800" spc="100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F7DA905-E6A1-42B5-BC65-4FBBAC250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381659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052E847-9EFB-4D58-B4DB-4C1F17EAF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5" y="234847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EAA8508-CF24-40F4-8EE6-0E3FC7EE54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88035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228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48" y="1285119"/>
            <a:ext cx="3792523" cy="25861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8788" y="4623276"/>
            <a:ext cx="467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no water is left in your teapot, you can lift the teapot lid and put it beside to let the waiter know.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09" y="1612947"/>
            <a:ext cx="3806120" cy="22582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7155" y="4623276"/>
            <a:ext cx="527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others pour tea for you, you can tap your fingers or knock  your hand on the table to express your thanks.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312" y="278659"/>
            <a:ext cx="3121688" cy="41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6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2723" y="-578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The origin of </a:t>
            </a:r>
            <a:r>
              <a:rPr lang="zh-CN" altLang="en-US" sz="3200" b="1" dirty="0" smtClean="0"/>
              <a:t>“叩手礼”</a:t>
            </a:r>
            <a:endParaRPr lang="zh-CN" altLang="en-US" sz="32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56189" y="1714529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In Qing Dynasty, the emperor Qianlong and his officials went to </a:t>
            </a:r>
            <a:r>
              <a:rPr lang="en-US" altLang="zh-CN" dirty="0" err="1" smtClean="0"/>
              <a:t>Jiangnan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 In a teahouse, Qianlong poured tea for his officials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According to the etiquette system, </a:t>
            </a:r>
            <a:r>
              <a:rPr lang="en-US" altLang="zh-CN" dirty="0"/>
              <a:t>officials should </a:t>
            </a:r>
            <a:r>
              <a:rPr lang="en-US" altLang="zh-CN" dirty="0" smtClean="0"/>
              <a:t>kowtow to the emperor. </a:t>
            </a:r>
          </a:p>
          <a:p>
            <a:r>
              <a:rPr lang="en-US" altLang="zh-CN" dirty="0" smtClean="0"/>
              <a:t>But they didn’t want others to know their social status. </a:t>
            </a:r>
          </a:p>
          <a:p>
            <a:r>
              <a:rPr lang="en-US" altLang="zh-CN" dirty="0" smtClean="0"/>
              <a:t>So the official tapped his fingers on the table in place of the kowtow ceremony to show his respect to the emperor.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44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47A2EB5-6C4B-4914-8665-88D250728741}"/>
              </a:ext>
            </a:extLst>
          </p:cNvPr>
          <p:cNvSpPr txBox="1"/>
          <p:nvPr/>
        </p:nvSpPr>
        <p:spPr>
          <a:xfrm rot="16200000">
            <a:off x="8390710" y="-244137"/>
            <a:ext cx="2739211" cy="4733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600" spc="1000" dirty="0" smtClean="0">
                <a:solidFill>
                  <a:prstClr val="white">
                    <a:lumMod val="9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endParaRPr lang="en-US" altLang="zh-CN" sz="16600" spc="1000" dirty="0">
              <a:solidFill>
                <a:prstClr val="white">
                  <a:lumMod val="9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3AE432D-0319-4B68-9E52-B2BDB95C4584}"/>
              </a:ext>
            </a:extLst>
          </p:cNvPr>
          <p:cNvSpPr txBox="1"/>
          <p:nvPr/>
        </p:nvSpPr>
        <p:spPr>
          <a:xfrm rot="16200000">
            <a:off x="8579179" y="1298930"/>
            <a:ext cx="1046440" cy="18282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</a:t>
            </a:r>
            <a:r>
              <a:rPr lang="en-US" altLang="zh-CN" sz="2800" dirty="0" smtClean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four</a:t>
            </a:r>
            <a:endParaRPr lang="en-US" altLang="zh-CN" sz="28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B1F9331-EA82-45E5-BB23-EF5C55CAD0C0}"/>
              </a:ext>
            </a:extLst>
          </p:cNvPr>
          <p:cNvSpPr txBox="1"/>
          <p:nvPr/>
        </p:nvSpPr>
        <p:spPr>
          <a:xfrm rot="16200000">
            <a:off x="10724542" y="589865"/>
            <a:ext cx="694549" cy="3065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spc="100" dirty="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D</a:t>
            </a:r>
            <a:r>
              <a:rPr lang="en-US" altLang="zh-CN" sz="2800" spc="100" dirty="0" smtClean="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evelopment</a:t>
            </a:r>
            <a:endParaRPr lang="zh-CN" altLang="en-US" sz="2800" spc="100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F7DA905-E6A1-42B5-BC65-4FBBAC250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381659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052E847-9EFB-4D58-B4DB-4C1F17EAF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5" y="234847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EAA8508-CF24-40F4-8EE6-0E3FC7EE54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88035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67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96" y="1570267"/>
            <a:ext cx="4426891" cy="2945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2000" y="505535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Morning tea bus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938" y="737021"/>
            <a:ext cx="3280847" cy="40129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7999" y="507530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Morning tea boat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89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9364" y="1597981"/>
            <a:ext cx="10769600" cy="243248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listening.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387" cy="1325563"/>
          </a:xfrm>
          <a:solidFill>
            <a:schemeClr val="bg1">
              <a:alpha val="33000"/>
            </a:schemeClr>
          </a:solidFill>
        </p:spPr>
        <p:txBody>
          <a:bodyPr>
            <a:no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Guangdong Morning Tea</a:t>
            </a:r>
            <a:b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5400" dirty="0" smtClean="0"/>
              <a:t>饮茶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8952" cy="4351338"/>
          </a:xfrm>
          <a:solidFill>
            <a:schemeClr val="bg1">
              <a:alpha val="33000"/>
            </a:schemeClr>
          </a:solidFill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sz="4000" dirty="0" smtClean="0"/>
              <a:t>a symbol of Cantonese culture</a:t>
            </a: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It is significant to Cantonese people </a:t>
            </a: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leisure          gathering       </a:t>
            </a:r>
            <a:r>
              <a:rPr lang="en-US" altLang="zh-CN" sz="4000" dirty="0" smtClean="0"/>
              <a:t> business negotiation 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232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2F1E878-9DAA-451A-A059-49FCCCB5AB9A}"/>
              </a:ext>
            </a:extLst>
          </p:cNvPr>
          <p:cNvSpPr/>
          <p:nvPr/>
        </p:nvSpPr>
        <p:spPr>
          <a:xfrm>
            <a:off x="478465" y="531628"/>
            <a:ext cx="11238614" cy="5826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FE457F4E-9BA0-4678-9BC3-A9542618F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409" y="691116"/>
            <a:ext cx="10919638" cy="5475768"/>
          </a:xfrm>
          <a:custGeom>
            <a:avLst/>
            <a:gdLst>
              <a:gd name="connsiteX0" fmla="*/ 0 w 10919638"/>
              <a:gd name="connsiteY0" fmla="*/ 0 h 5475768"/>
              <a:gd name="connsiteX1" fmla="*/ 10919638 w 10919638"/>
              <a:gd name="connsiteY1" fmla="*/ 0 h 5475768"/>
              <a:gd name="connsiteX2" fmla="*/ 10919638 w 10919638"/>
              <a:gd name="connsiteY2" fmla="*/ 5475768 h 5475768"/>
              <a:gd name="connsiteX3" fmla="*/ 0 w 10919638"/>
              <a:gd name="connsiteY3" fmla="*/ 5475768 h 547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9638" h="5475768">
                <a:moveTo>
                  <a:pt x="0" y="0"/>
                </a:moveTo>
                <a:lnTo>
                  <a:pt x="10919638" y="0"/>
                </a:lnTo>
                <a:lnTo>
                  <a:pt x="10919638" y="5475768"/>
                </a:lnTo>
                <a:lnTo>
                  <a:pt x="0" y="5475768"/>
                </a:lnTo>
                <a:close/>
              </a:path>
            </a:pathLst>
          </a:custGeom>
        </p:spPr>
      </p:pic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605CD615-8032-40B1-987E-FA7BF05D42CA}"/>
              </a:ext>
            </a:extLst>
          </p:cNvPr>
          <p:cNvSpPr/>
          <p:nvPr/>
        </p:nvSpPr>
        <p:spPr>
          <a:xfrm>
            <a:off x="658813" y="3126607"/>
            <a:ext cx="10874375" cy="1673993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40AAE4A-E03E-4425-8757-57AE4AEE2FA2}"/>
              </a:ext>
            </a:extLst>
          </p:cNvPr>
          <p:cNvGrpSpPr/>
          <p:nvPr/>
        </p:nvGrpSpPr>
        <p:grpSpPr>
          <a:xfrm>
            <a:off x="379671" y="218401"/>
            <a:ext cx="1298346" cy="1316824"/>
            <a:chOff x="379671" y="218401"/>
            <a:chExt cx="1298346" cy="1316824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4FAA5784-6FC0-4E1E-A45D-D2A549C78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671" y="406400"/>
              <a:ext cx="1116702" cy="112882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直角三角形 4">
              <a:extLst>
                <a:ext uri="{FF2B5EF4-FFF2-40B4-BE49-F238E27FC236}">
                  <a16:creationId xmlns="" xmlns:a16="http://schemas.microsoft.com/office/drawing/2014/main" id="{EA5FDA8B-CA30-443B-910D-70EA101FB1F4}"/>
                </a:ext>
              </a:extLst>
            </p:cNvPr>
            <p:cNvSpPr/>
            <p:nvPr/>
          </p:nvSpPr>
          <p:spPr>
            <a:xfrm rot="5400000">
              <a:off x="461022" y="218401"/>
              <a:ext cx="1216995" cy="121699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88A60A53-6DCA-4991-BB81-B5787B5BD24D}"/>
              </a:ext>
            </a:extLst>
          </p:cNvPr>
          <p:cNvGrpSpPr/>
          <p:nvPr/>
        </p:nvGrpSpPr>
        <p:grpSpPr>
          <a:xfrm>
            <a:off x="10556199" y="5129889"/>
            <a:ext cx="1316824" cy="1298348"/>
            <a:chOff x="10556199" y="5129889"/>
            <a:chExt cx="1316824" cy="1298348"/>
          </a:xfrm>
        </p:grpSpPr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FAD16C46-42A9-49D2-8625-9BC533ED91CB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10556199" y="5129889"/>
              <a:ext cx="1316824" cy="129834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="" xmlns:a16="http://schemas.microsoft.com/office/drawing/2014/main" id="{D3DBD394-5A91-4B03-A6A8-0441E29DF3FF}"/>
                </a:ext>
              </a:extLst>
            </p:cNvPr>
            <p:cNvSpPr/>
            <p:nvPr/>
          </p:nvSpPr>
          <p:spPr>
            <a:xfrm flipH="1">
              <a:off x="10656028" y="5129889"/>
              <a:ext cx="1216995" cy="121699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菱形 14">
            <a:extLst>
              <a:ext uri="{FF2B5EF4-FFF2-40B4-BE49-F238E27FC236}">
                <a16:creationId xmlns="" xmlns:a16="http://schemas.microsoft.com/office/drawing/2014/main" id="{470D2D82-033F-4DB3-879F-49A3EE958D52}"/>
              </a:ext>
            </a:extLst>
          </p:cNvPr>
          <p:cNvSpPr/>
          <p:nvPr/>
        </p:nvSpPr>
        <p:spPr>
          <a:xfrm>
            <a:off x="5029333" y="1231060"/>
            <a:ext cx="2129790" cy="2129790"/>
          </a:xfrm>
          <a:prstGeom prst="diamond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AB47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80112DD-0C9F-4FE6-BAF0-0E0E7F45D225}"/>
              </a:ext>
            </a:extLst>
          </p:cNvPr>
          <p:cNvSpPr txBox="1"/>
          <p:nvPr/>
        </p:nvSpPr>
        <p:spPr>
          <a:xfrm>
            <a:off x="5001444" y="1801049"/>
            <a:ext cx="219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900" dirty="0">
                <a:solidFill>
                  <a:srgbClr val="F0D06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CONTENT</a:t>
            </a:r>
          </a:p>
        </p:txBody>
      </p:sp>
      <p:sp>
        <p:nvSpPr>
          <p:cNvPr id="17" name="菱形 16">
            <a:extLst>
              <a:ext uri="{FF2B5EF4-FFF2-40B4-BE49-F238E27FC236}">
                <a16:creationId xmlns="" xmlns:a16="http://schemas.microsoft.com/office/drawing/2014/main" id="{C8AA246A-FF88-4C46-B772-88379F49DF84}"/>
              </a:ext>
            </a:extLst>
          </p:cNvPr>
          <p:cNvSpPr/>
          <p:nvPr/>
        </p:nvSpPr>
        <p:spPr>
          <a:xfrm>
            <a:off x="4819031" y="1023384"/>
            <a:ext cx="2543175" cy="2543175"/>
          </a:xfrm>
          <a:prstGeom prst="diamond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B2CAA9-006F-4B98-AE86-2FE3E4D79280}"/>
              </a:ext>
            </a:extLst>
          </p:cNvPr>
          <p:cNvGrpSpPr/>
          <p:nvPr/>
        </p:nvGrpSpPr>
        <p:grpSpPr>
          <a:xfrm>
            <a:off x="2470294" y="3110013"/>
            <a:ext cx="3622856" cy="941923"/>
            <a:chOff x="1838860" y="2057649"/>
            <a:chExt cx="3622856" cy="941923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CDE9FD5F-B535-4B62-ACCA-72599B6F2F0D}"/>
                </a:ext>
              </a:extLst>
            </p:cNvPr>
            <p:cNvSpPr txBox="1"/>
            <p:nvPr/>
          </p:nvSpPr>
          <p:spPr>
            <a:xfrm rot="16200000">
              <a:off x="2345324" y="1551186"/>
              <a:ext cx="553998" cy="15669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Part one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0A0744C0-D19A-4AE2-8A24-839C6BCCD89F}"/>
                </a:ext>
              </a:extLst>
            </p:cNvPr>
            <p:cNvSpPr txBox="1"/>
            <p:nvPr/>
          </p:nvSpPr>
          <p:spPr>
            <a:xfrm rot="16200000">
              <a:off x="3413877" y="951733"/>
              <a:ext cx="472822" cy="3622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spc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Light" panose="020B0300000000000000" pitchFamily="34" charset="-122"/>
                  <a:cs typeface="Times New Roman" panose="02020603050405020304" pitchFamily="18" charset="0"/>
                  <a:sym typeface="+mn-ea"/>
                </a:rPr>
                <a:t>Dishes in Guangdong Morning Tea</a:t>
              </a:r>
              <a:endParaRPr lang="zh-CN" altLang="en-US" sz="1600" spc="1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D255C271-086A-4FB4-A5C4-636524749960}"/>
              </a:ext>
            </a:extLst>
          </p:cNvPr>
          <p:cNvGrpSpPr/>
          <p:nvPr/>
        </p:nvGrpSpPr>
        <p:grpSpPr>
          <a:xfrm>
            <a:off x="2478401" y="3926337"/>
            <a:ext cx="2791284" cy="823399"/>
            <a:chOff x="1751840" y="3508036"/>
            <a:chExt cx="2791284" cy="823399"/>
          </a:xfrm>
        </p:grpSpPr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C7981300-6B9A-416D-AF8C-09F09C917F69}"/>
                </a:ext>
              </a:extLst>
            </p:cNvPr>
            <p:cNvSpPr txBox="1"/>
            <p:nvPr/>
          </p:nvSpPr>
          <p:spPr>
            <a:xfrm rot="16200000">
              <a:off x="2258303" y="3001573"/>
              <a:ext cx="553998" cy="15669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Part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three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207B2FB6-F672-4F01-A411-FE0720578FAE}"/>
                </a:ext>
              </a:extLst>
            </p:cNvPr>
            <p:cNvSpPr txBox="1"/>
            <p:nvPr/>
          </p:nvSpPr>
          <p:spPr>
            <a:xfrm rot="16200000">
              <a:off x="2919177" y="2707487"/>
              <a:ext cx="472822" cy="2775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spc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Light" panose="020B0300000000000000" pitchFamily="34" charset="-122"/>
                  <a:cs typeface="Times New Roman" panose="02020603050405020304" pitchFamily="18" charset="0"/>
                  <a:sym typeface="+mn-ea"/>
                </a:rPr>
                <a:t>Etiquette</a:t>
              </a:r>
              <a:endParaRPr lang="zh-CN" altLang="en-US" sz="1600" spc="1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5690BD69-AC9A-4B65-B471-5B09A39594D2}"/>
              </a:ext>
            </a:extLst>
          </p:cNvPr>
          <p:cNvGrpSpPr/>
          <p:nvPr/>
        </p:nvGrpSpPr>
        <p:grpSpPr>
          <a:xfrm>
            <a:off x="8050688" y="3127193"/>
            <a:ext cx="2973388" cy="839366"/>
            <a:chOff x="5114357" y="3127193"/>
            <a:chExt cx="2973388" cy="839366"/>
          </a:xfrm>
        </p:grpSpPr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0C5AFD93-89C9-453B-8E46-1C5ACAC8C210}"/>
                </a:ext>
              </a:extLst>
            </p:cNvPr>
            <p:cNvSpPr txBox="1"/>
            <p:nvPr/>
          </p:nvSpPr>
          <p:spPr>
            <a:xfrm rot="16200000">
              <a:off x="5620820" y="2620730"/>
              <a:ext cx="553998" cy="15669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Part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two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4C806039-834B-44F4-82D7-EC3895414A1E}"/>
                </a:ext>
              </a:extLst>
            </p:cNvPr>
            <p:cNvSpPr txBox="1"/>
            <p:nvPr/>
          </p:nvSpPr>
          <p:spPr>
            <a:xfrm rot="16200000">
              <a:off x="6356781" y="2235594"/>
              <a:ext cx="504754" cy="2957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spc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Light" panose="020B0300000000000000" pitchFamily="34" charset="-122"/>
                  <a:cs typeface="Times New Roman" panose="02020603050405020304" pitchFamily="18" charset="0"/>
                  <a:sym typeface="+mn-ea"/>
                </a:rPr>
                <a:t>Habit</a:t>
              </a:r>
              <a:endParaRPr lang="zh-CN" altLang="en-US" sz="1600" spc="1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C418591-1B5C-4E47-8B1D-17F5858DE731}"/>
              </a:ext>
            </a:extLst>
          </p:cNvPr>
          <p:cNvGrpSpPr/>
          <p:nvPr/>
        </p:nvGrpSpPr>
        <p:grpSpPr>
          <a:xfrm>
            <a:off x="8058793" y="3920980"/>
            <a:ext cx="3081838" cy="839367"/>
            <a:chOff x="1838861" y="2057649"/>
            <a:chExt cx="3081838" cy="839367"/>
          </a:xfrm>
        </p:grpSpPr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F45A4D1-9740-4DB9-81A7-913B4D823E0A}"/>
                </a:ext>
              </a:extLst>
            </p:cNvPr>
            <p:cNvSpPr txBox="1"/>
            <p:nvPr/>
          </p:nvSpPr>
          <p:spPr>
            <a:xfrm rot="16200000">
              <a:off x="2345324" y="1551186"/>
              <a:ext cx="553998" cy="15669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Part four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021C0640-C757-4984-87FA-D94280E1A121}"/>
                </a:ext>
              </a:extLst>
            </p:cNvPr>
            <p:cNvSpPr txBox="1"/>
            <p:nvPr/>
          </p:nvSpPr>
          <p:spPr>
            <a:xfrm rot="16200000">
              <a:off x="3135510" y="1111826"/>
              <a:ext cx="504754" cy="30656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spc="1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Light" panose="020B0300000000000000" pitchFamily="34" charset="-122"/>
                  <a:cs typeface="Times New Roman" panose="02020603050405020304" pitchFamily="18" charset="0"/>
                  <a:sym typeface="+mn-ea"/>
                </a:rPr>
                <a:t>D</a:t>
              </a:r>
              <a:r>
                <a:rPr lang="en-US" altLang="zh-CN" sz="1600" spc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Light" panose="020B0300000000000000" pitchFamily="34" charset="-122"/>
                  <a:cs typeface="Times New Roman" panose="02020603050405020304" pitchFamily="18" charset="0"/>
                  <a:sym typeface="+mn-ea"/>
                </a:rPr>
                <a:t>evelopment</a:t>
              </a:r>
              <a:endParaRPr lang="zh-CN" altLang="en-US" sz="1600" spc="1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41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15" grpId="0" animBg="1"/>
      <p:bldP spid="16" grpId="0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40405DB-1F91-4668-932D-B38118CF285B}"/>
              </a:ext>
            </a:extLst>
          </p:cNvPr>
          <p:cNvSpPr txBox="1"/>
          <p:nvPr/>
        </p:nvSpPr>
        <p:spPr>
          <a:xfrm rot="16200000">
            <a:off x="4462097" y="-1507996"/>
            <a:ext cx="2739211" cy="4733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600" spc="1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3398A70-38DA-4651-8203-5C26130A7F76}"/>
              </a:ext>
            </a:extLst>
          </p:cNvPr>
          <p:cNvSpPr txBox="1"/>
          <p:nvPr/>
        </p:nvSpPr>
        <p:spPr>
          <a:xfrm>
            <a:off x="4964528" y="2034886"/>
            <a:ext cx="7332870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spc="100" dirty="0" smtClean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  <a:sym typeface="+mn-ea"/>
              </a:rPr>
              <a:t>How many kinds of dishes are mentioned in the video?</a:t>
            </a:r>
            <a:endParaRPr lang="zh-CN" altLang="en-US" sz="3600" spc="100" dirty="0"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487A44F-CDB0-44D5-893D-1C95A021F2EA}"/>
              </a:ext>
            </a:extLst>
          </p:cNvPr>
          <p:cNvSpPr txBox="1"/>
          <p:nvPr/>
        </p:nvSpPr>
        <p:spPr>
          <a:xfrm rot="16200000">
            <a:off x="4302021" y="180773"/>
            <a:ext cx="615553" cy="1566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one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098BB5E-8078-43DB-8F40-BBF100813E8C}"/>
              </a:ext>
            </a:extLst>
          </p:cNvPr>
          <p:cNvSpPr txBox="1"/>
          <p:nvPr/>
        </p:nvSpPr>
        <p:spPr>
          <a:xfrm rot="16200000">
            <a:off x="7189860" y="-1480890"/>
            <a:ext cx="664797" cy="5115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spc="100" dirty="0">
                <a:solidFill>
                  <a:schemeClr val="accent2"/>
                </a:solidFill>
                <a:latin typeface="Times New Roman" panose="02020603050405020304" pitchFamily="18" charset="0"/>
                <a:ea typeface="思源黑体 CN Bold" panose="020B0800000000000000"/>
                <a:cs typeface="Times New Roman" panose="02020603050405020304" pitchFamily="18" charset="0"/>
                <a:sym typeface="+mn-ea"/>
              </a:rPr>
              <a:t>Dishes in Guangdong Morning Tea</a:t>
            </a:r>
            <a:endParaRPr lang="zh-CN" altLang="en-US" sz="2400" spc="100" dirty="0">
              <a:solidFill>
                <a:schemeClr val="accent2"/>
              </a:solidFill>
              <a:latin typeface="Times New Roman" panose="02020603050405020304" pitchFamily="18" charset="0"/>
              <a:ea typeface="思源黑体 CN Bold" panose="020B080000000000000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92" y="1544944"/>
            <a:ext cx="4044006" cy="4044006"/>
          </a:xfrm>
          <a:prstGeom prst="diamond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09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pc="100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  <a:sym typeface="+mn-ea"/>
              </a:rPr>
              <a:t>How many kinds of dishes are mentioned in the video?</a:t>
            </a:r>
            <a:r>
              <a:rPr lang="zh-CN" altLang="en-US" spc="100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/>
            </a:r>
            <a:br>
              <a:rPr lang="zh-CN" altLang="en-US" spc="100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3838"/>
            <a:ext cx="790575" cy="3937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7" y="1887538"/>
            <a:ext cx="2740308" cy="1421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830" y="1864828"/>
            <a:ext cx="2287596" cy="1432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518" y="1400893"/>
            <a:ext cx="1486701" cy="19822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320" y="1590887"/>
            <a:ext cx="3229525" cy="1816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4" y="4204791"/>
            <a:ext cx="2867338" cy="2080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309" y="4204791"/>
            <a:ext cx="2671338" cy="21352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449" y="4204791"/>
            <a:ext cx="2097101" cy="2097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352" y="4204791"/>
            <a:ext cx="2061448" cy="2061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6384" y="3572266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Glutinous Rice Chicken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359040" y="353213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Glutinous rice </a:t>
            </a:r>
            <a:r>
              <a:rPr lang="en-US" altLang="zh-CN" dirty="0" smtClean="0"/>
              <a:t>dumplings/</a:t>
            </a:r>
          </a:p>
          <a:p>
            <a:r>
              <a:rPr lang="en-US" altLang="zh-CN" dirty="0"/>
              <a:t>Glutinous Paste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26801" y="355042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taro croquette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825550" y="364275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Chicken Claw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156530" y="641513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Bao</a:t>
            </a:r>
            <a:r>
              <a:rPr lang="en-US" altLang="zh-CN" dirty="0" smtClean="0"/>
              <a:t> Chi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463219" y="6415139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Ox Tripe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505931" y="640226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ribs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476298" y="640226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Shao-Mai/</a:t>
            </a:r>
            <a:r>
              <a:rPr lang="en-US" altLang="zh-CN" dirty="0"/>
              <a:t>Siu Mai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614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2" y="868422"/>
            <a:ext cx="2592984" cy="1729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9427" y="296069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Shrimp dumplings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935" y="320979"/>
            <a:ext cx="2824385" cy="2824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22863" y="296069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Barbecue pork bun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644" y="725524"/>
            <a:ext cx="2015294" cy="2015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2" y="3920295"/>
            <a:ext cx="2795817" cy="18647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354" y="3947736"/>
            <a:ext cx="2756020" cy="18373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06255" y="6033457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Sampan </a:t>
            </a:r>
            <a:r>
              <a:rPr lang="en-US" altLang="zh-CN" dirty="0" smtClean="0"/>
              <a:t>Congee/</a:t>
            </a:r>
            <a:r>
              <a:rPr lang="en-US" altLang="zh-CN" dirty="0" err="1"/>
              <a:t>Tingzai</a:t>
            </a:r>
            <a:r>
              <a:rPr lang="en-US" altLang="zh-CN" dirty="0"/>
              <a:t> porridge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76" y="3847470"/>
            <a:ext cx="2660591" cy="18707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047289" y="6033457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Stir-Fried Rice Noodles with Beef</a:t>
            </a:r>
            <a:r>
              <a:rPr lang="en-US" altLang="zh-CN" dirty="0" smtClean="0"/>
              <a:t>/</a:t>
            </a:r>
          </a:p>
          <a:p>
            <a:r>
              <a:rPr lang="en-US" altLang="zh-CN" dirty="0" smtClean="0"/>
              <a:t>Beef </a:t>
            </a:r>
            <a:r>
              <a:rPr lang="en-US" altLang="zh-CN" dirty="0"/>
              <a:t>Chow Fun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64767" y="603200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Rice </a:t>
            </a:r>
            <a:r>
              <a:rPr lang="en-US" altLang="zh-CN" dirty="0" smtClean="0"/>
              <a:t>noodle </a:t>
            </a:r>
            <a:r>
              <a:rPr lang="en-US" altLang="zh-CN" dirty="0"/>
              <a:t>r</a:t>
            </a:r>
            <a:r>
              <a:rPr lang="en-US" altLang="zh-CN" dirty="0" smtClean="0"/>
              <a:t>olls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175476" y="296069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Cream Custard Bun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742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47A2EB5-6C4B-4914-8665-88D250728741}"/>
              </a:ext>
            </a:extLst>
          </p:cNvPr>
          <p:cNvSpPr txBox="1"/>
          <p:nvPr/>
        </p:nvSpPr>
        <p:spPr>
          <a:xfrm rot="16200000">
            <a:off x="8390710" y="-244137"/>
            <a:ext cx="2739211" cy="4733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600" spc="1000" dirty="0">
                <a:solidFill>
                  <a:schemeClr val="bg1">
                    <a:lumMod val="9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3AE432D-0319-4B68-9E52-B2BDB95C4584}"/>
              </a:ext>
            </a:extLst>
          </p:cNvPr>
          <p:cNvSpPr txBox="1"/>
          <p:nvPr/>
        </p:nvSpPr>
        <p:spPr>
          <a:xfrm rot="16200000">
            <a:off x="8794622" y="1298930"/>
            <a:ext cx="615553" cy="18282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B1F9331-EA82-45E5-BB23-EF5C55CAD0C0}"/>
              </a:ext>
            </a:extLst>
          </p:cNvPr>
          <p:cNvSpPr txBox="1"/>
          <p:nvPr/>
        </p:nvSpPr>
        <p:spPr>
          <a:xfrm rot="16200000">
            <a:off x="10618520" y="900720"/>
            <a:ext cx="694549" cy="3065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spc="1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Habit</a:t>
            </a:r>
            <a:endParaRPr lang="zh-CN" altLang="en-US" sz="2800" spc="1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F7DA905-E6A1-42B5-BC65-4FBBAC250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381659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052E847-9EFB-4D58-B4DB-4C1F17EAF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5" y="234847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EAA8508-CF24-40F4-8EE6-0E3FC7EE54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775" y="880355"/>
            <a:ext cx="2818765" cy="2818765"/>
          </a:xfrm>
          <a:custGeom>
            <a:avLst/>
            <a:gdLst>
              <a:gd name="connsiteX0" fmla="*/ 1409383 w 2818765"/>
              <a:gd name="connsiteY0" fmla="*/ 0 h 2818765"/>
              <a:gd name="connsiteX1" fmla="*/ 2818765 w 2818765"/>
              <a:gd name="connsiteY1" fmla="*/ 1409383 h 2818765"/>
              <a:gd name="connsiteX2" fmla="*/ 1409383 w 2818765"/>
              <a:gd name="connsiteY2" fmla="*/ 2818765 h 2818765"/>
              <a:gd name="connsiteX3" fmla="*/ 0 w 2818765"/>
              <a:gd name="connsiteY3" fmla="*/ 1409383 h 28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765" h="2818765">
                <a:moveTo>
                  <a:pt x="1409383" y="0"/>
                </a:moveTo>
                <a:lnTo>
                  <a:pt x="2818765" y="1409383"/>
                </a:lnTo>
                <a:lnTo>
                  <a:pt x="1409383" y="2818765"/>
                </a:lnTo>
                <a:lnTo>
                  <a:pt x="0" y="1409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6316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9839" y="784375"/>
            <a:ext cx="97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Some people especially old people choose to have morning tea early mainly to talk with friends.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9839" y="1760322"/>
            <a:ext cx="102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Some people choose to have morning tea at around lunch time to have breakfast and lunch together.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72" y="2973552"/>
            <a:ext cx="3740277" cy="26443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1062" y="17776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The timing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932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296" y="239282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Types of ordering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50" y="1794431"/>
            <a:ext cx="3012839" cy="21007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2786" y="1063023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Use a menu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478" y="1694882"/>
            <a:ext cx="2602882" cy="25985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0413" y="108011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Use a card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6110244" y="4691643"/>
            <a:ext cx="559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Take the dishes you want from a handcart and then the waiter will stamp on the card.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95269" y="4691643"/>
            <a:ext cx="4392538" cy="6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Tick the dishes you want and give the menu to the waiter.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110244" y="5426580"/>
            <a:ext cx="548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Or you can go to the order area, choose what you want and give the card to the waiter, then he will deliver the dishes and the card to your table.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549" y="1635020"/>
            <a:ext cx="4875192" cy="27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四月你好自然通用简约画册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378</Words>
  <Application>Microsoft Office PowerPoint</Application>
  <PresentationFormat>宽屏</PresentationFormat>
  <Paragraphs>70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思源黑体 CN Bold</vt:lpstr>
      <vt:lpstr>思源黑体 CN Light</vt:lpstr>
      <vt:lpstr>思源黑体 CN Medium</vt:lpstr>
      <vt:lpstr>宋体</vt:lpstr>
      <vt:lpstr>Arial</vt:lpstr>
      <vt:lpstr>Calibri</vt:lpstr>
      <vt:lpstr>Calibri Light</vt:lpstr>
      <vt:lpstr>Times New Roman</vt:lpstr>
      <vt:lpstr>Office 主题​​</vt:lpstr>
      <vt:lpstr>Office 主题</vt:lpstr>
      <vt:lpstr>Guangdong Morning Tea                                 Presenter: Yuan Xiaolin</vt:lpstr>
      <vt:lpstr>Guangdong Morning Tea 饮茶</vt:lpstr>
      <vt:lpstr>PowerPoint 演示文稿</vt:lpstr>
      <vt:lpstr>PowerPoint 演示文稿</vt:lpstr>
      <vt:lpstr>How many kinds of dishes are mentioned in the video?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origin of “叩手礼”</vt:lpstr>
      <vt:lpstr>PowerPoint 演示文稿</vt:lpstr>
      <vt:lpstr>PowerPoint 演示文稿</vt:lpstr>
      <vt:lpstr>Thanks for your listening.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四月你好自然通用简约画册ppt模板</dc:title>
  <dc:creator>应 娜</dc:creator>
  <cp:lastModifiedBy>ASUS</cp:lastModifiedBy>
  <cp:revision>85</cp:revision>
  <dcterms:created xsi:type="dcterms:W3CDTF">2019-04-02T05:16:09Z</dcterms:created>
  <dcterms:modified xsi:type="dcterms:W3CDTF">2025-06-20T14:10:04Z</dcterms:modified>
</cp:coreProperties>
</file>