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308" r:id="rId4"/>
    <p:sldId id="286" r:id="rId6"/>
    <p:sldId id="288" r:id="rId7"/>
    <p:sldId id="289" r:id="rId8"/>
    <p:sldId id="272" r:id="rId9"/>
    <p:sldId id="306" r:id="rId10"/>
    <p:sldId id="341" r:id="rId11"/>
    <p:sldId id="329" r:id="rId12"/>
    <p:sldId id="342" r:id="rId13"/>
    <p:sldId id="344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07" r:id="rId22"/>
    <p:sldId id="340" r:id="rId23"/>
    <p:sldId id="345" r:id="rId24"/>
    <p:sldId id="29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380" autoAdjust="0"/>
  </p:normalViewPr>
  <p:slideViewPr>
    <p:cSldViewPr snapToGrid="0" showGuides="1">
      <p:cViewPr varScale="1">
        <p:scale>
          <a:sx n="71" d="100"/>
          <a:sy n="71" d="100"/>
        </p:scale>
        <p:origin x="-618" y="-96"/>
      </p:cViewPr>
      <p:guideLst>
        <p:guide orient="horz" pos="21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F889A-6EDD-4AE8-83F2-62484FC83D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09A48-6AC9-47AE-8F4B-B5C05D303F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大侠素材铺   </a:t>
            </a:r>
            <a:r>
              <a:rPr lang="en-US" altLang="zh-CN" dirty="0" smtClean="0"/>
              <a:t>https://dxpu.taobao.com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865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86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868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大侠素材铺  淘宝店：</a:t>
            </a:r>
            <a:r>
              <a:rPr lang="en-US" altLang="zh-CN" dirty="0" smtClean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9A48-6AC9-47AE-8F4B-B5C05D303F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466A-D7A8-428D-8868-04325B7B2E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86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863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28D-747D-45EC-AD1D-D64547CB13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4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4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28D-747D-45EC-AD1D-D64547CB13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Chinese Languages and Cultures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507257" y="172235"/>
            <a:ext cx="4160770" cy="344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500126" y="974061"/>
            <a:ext cx="491363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595">
                <a:latin typeface="华文行楷" panose="02010800040101010101" pitchFamily="2" charset="-122"/>
                <a:ea typeface="华文行楷" panose="02010800040101010101" pitchFamily="2" charset="-122"/>
              </a:rPr>
              <a:t>江 雪</a:t>
            </a:r>
            <a:endParaRPr lang="zh-CN" altLang="en-US" sz="16595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0287" y="3174428"/>
            <a:ext cx="677100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latin typeface="Ravie" panose="04040805050809020602" charset="0"/>
                <a:cs typeface="Ravie" panose="04040805050809020602" charset="0"/>
              </a:rPr>
              <a:t>    Fishing in Snow</a:t>
            </a:r>
            <a:endParaRPr lang="en-US" altLang="zh-CN" sz="6000">
              <a:latin typeface="Ravie" panose="04040805050809020602" charset="0"/>
              <a:cs typeface="Ravie" panose="04040805050809020602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36288" y="4825021"/>
            <a:ext cx="526983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Lei Fangyuan(</a:t>
            </a:r>
            <a:r>
              <a:rPr lang="zh-CN" altLang="en-US" b="1"/>
              <a:t>雷方圆）   </a:t>
            </a:r>
            <a:r>
              <a:rPr lang="en-US" altLang="zh-CN" b="1"/>
              <a:t>Guan Qinqing(</a:t>
            </a:r>
            <a:r>
              <a:rPr lang="zh-CN" altLang="en-US" b="1"/>
              <a:t>管钦清）</a:t>
            </a:r>
            <a:endParaRPr lang="zh-CN" altLang="en-US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96915" y="601203"/>
            <a:ext cx="11310620" cy="5655945"/>
            <a:chOff x="1668715" y="1653398"/>
            <a:chExt cx="11310620" cy="5655945"/>
          </a:xfrm>
        </p:grpSpPr>
        <p:sp>
          <p:nvSpPr>
            <p:cNvPr id="4" name="TextBox 20"/>
            <p:cNvSpPr txBox="1"/>
            <p:nvPr/>
          </p:nvSpPr>
          <p:spPr>
            <a:xfrm>
              <a:off x="1668715" y="1977339"/>
              <a:ext cx="110272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微软简标宋" pitchFamily="2" charset="-122"/>
              </a:endParaRP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2358325" y="1653398"/>
              <a:ext cx="10621010" cy="565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      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River Snow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 hundred mountains and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no bird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,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 thousand paths without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footprint</a:t>
              </a: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,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 little boat,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 bamboo cloak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,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An old man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fishing in  the cold river-snow.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                                                                                             </a:t>
              </a:r>
              <a:r>
                <a:rPr lang="zh-CN" altLang="en-US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</a:t>
              </a: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Witter Bynner, 1929:550</a:t>
              </a:r>
              <a:r>
                <a:rPr lang="en-US" altLang="zh-CN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[4]</a:t>
              </a:r>
              <a:endParaRPr lang="en-US" altLang="zh-CN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1028700"/>
            <a:ext cx="4943475" cy="45853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244668" y="358843"/>
            <a:ext cx="794664" cy="57986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92480" y="453390"/>
            <a:ext cx="75399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Translation Comparison and Appreciation</a:t>
            </a:r>
            <a:endParaRPr lang="en-US" altLang="zh-CN" sz="3200" b="1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Chinese Languages and Cultures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6"/>
          <p:cNvGrpSpPr/>
          <p:nvPr/>
        </p:nvGrpSpPr>
        <p:grpSpPr>
          <a:xfrm>
            <a:off x="5817515" y="-13641"/>
            <a:ext cx="679383" cy="1491556"/>
            <a:chOff x="9247" y="-23"/>
            <a:chExt cx="704" cy="1991"/>
          </a:xfrm>
        </p:grpSpPr>
        <p:grpSp>
          <p:nvGrpSpPr>
            <p:cNvPr id="32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1048599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048600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1048601" name="文本框 5"/>
            <p:cNvSpPr txBox="1"/>
            <p:nvPr/>
          </p:nvSpPr>
          <p:spPr>
            <a:xfrm>
              <a:off x="9393" y="-23"/>
              <a:ext cx="476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r"/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诗名赏析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48602" name="椭圆 1"/>
          <p:cNvSpPr/>
          <p:nvPr/>
        </p:nvSpPr>
        <p:spPr>
          <a:xfrm>
            <a:off x="2210759" y="1651438"/>
            <a:ext cx="2026420" cy="2026420"/>
          </a:xfrm>
          <a:prstGeom prst="ellipse">
            <a:avLst/>
          </a:prstGeom>
          <a:blipFill rotWithShape="1">
            <a:blip r:embed="rId1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048603" name="椭圆 7"/>
          <p:cNvSpPr/>
          <p:nvPr/>
        </p:nvSpPr>
        <p:spPr>
          <a:xfrm>
            <a:off x="7672954" y="1651438"/>
            <a:ext cx="2026420" cy="202642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048605" name="文本框 14"/>
          <p:cNvSpPr txBox="1"/>
          <p:nvPr/>
        </p:nvSpPr>
        <p:spPr>
          <a:xfrm>
            <a:off x="2257103" y="3844823"/>
            <a:ext cx="1933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译文一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06" name="文本框 15"/>
          <p:cNvSpPr txBox="1"/>
          <p:nvPr/>
        </p:nvSpPr>
        <p:spPr>
          <a:xfrm>
            <a:off x="789557" y="4856128"/>
            <a:ext cx="4083312" cy="836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30000"/>
              </a:lnSpc>
            </a:pPr>
            <a:r>
              <a:rPr lang="zh-CN" altLang="en-US" sz="37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Fishing in Snow</a:t>
            </a:r>
            <a:endParaRPr lang="zh-CN" altLang="en-US" sz="37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方正清刻本悦宋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1048607" name="文本框 13"/>
          <p:cNvSpPr txBox="1"/>
          <p:nvPr/>
        </p:nvSpPr>
        <p:spPr>
          <a:xfrm>
            <a:off x="7560945" y="3844925"/>
            <a:ext cx="2249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译文二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08" name="文本框 16"/>
          <p:cNvSpPr txBox="1"/>
          <p:nvPr/>
        </p:nvSpPr>
        <p:spPr>
          <a:xfrm>
            <a:off x="7298055" y="4855845"/>
            <a:ext cx="3103245" cy="836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30000"/>
              </a:lnSpc>
            </a:pPr>
            <a:r>
              <a:rPr lang="zh-CN" altLang="en-US" sz="37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River Snow</a:t>
            </a:r>
            <a:endParaRPr lang="zh-CN" altLang="en-US" sz="37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方正清刻本悦宋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1048611" name="矩形 25"/>
          <p:cNvSpPr/>
          <p:nvPr/>
        </p:nvSpPr>
        <p:spPr>
          <a:xfrm>
            <a:off x="233434" y="413918"/>
            <a:ext cx="2983763" cy="1237615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200000"/>
              </a:lnSpc>
            </a:pP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方正仿宋简体" panose="02010601030101010101" pitchFamily="2" charset="-122"/>
              </a:rPr>
              <a:t>诗名：江雪</a:t>
            </a:r>
            <a:endParaRPr lang="zh-CN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sym typeface="方正仿宋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bldLvl="0" animBg="1"/>
      <p:bldP spid="1048603" grpId="0" bldLvl="0" animBg="1"/>
      <p:bldP spid="1048605" grpId="0"/>
      <p:bldP spid="1048606" grpId="0"/>
      <p:bldP spid="1048607" grpId="0"/>
      <p:bldP spid="1048608" grpId="0"/>
      <p:bldP spid="10486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extBox 54"/>
          <p:cNvSpPr txBox="1"/>
          <p:nvPr/>
        </p:nvSpPr>
        <p:spPr>
          <a:xfrm>
            <a:off x="6849347" y="1757246"/>
            <a:ext cx="2494511" cy="541655"/>
          </a:xfrm>
          <a:prstGeom prst="rect">
            <a:avLst/>
          </a:prstGeom>
          <a:noFill/>
        </p:spPr>
        <p:txBody>
          <a:bodyPr wrap="square" lIns="49621" tIns="24809" rIns="49621" bIns="24809" rtlCol="0">
            <a:spAutoFit/>
          </a:bodyPr>
          <a:p>
            <a:r>
              <a:rPr lang="zh-CN" altLang="id-ID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译文</a:t>
            </a:r>
            <a:r>
              <a:rPr lang="id-ID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id-ID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</a:rPr>
              <a:t>hill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1048617" name="TextBox 56"/>
          <p:cNvSpPr txBox="1"/>
          <p:nvPr/>
        </p:nvSpPr>
        <p:spPr>
          <a:xfrm>
            <a:off x="6849347" y="2971913"/>
            <a:ext cx="2724747" cy="541655"/>
          </a:xfrm>
          <a:prstGeom prst="rect">
            <a:avLst/>
          </a:prstGeom>
          <a:noFill/>
        </p:spPr>
        <p:txBody>
          <a:bodyPr wrap="square" lIns="49621" tIns="24809" rIns="49621" bIns="24809" rtlCol="0">
            <a:spAutoFit/>
          </a:bodyPr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译文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2: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</a:rPr>
              <a:t>peaks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1048618" name="TextBox 58"/>
          <p:cNvSpPr txBox="1"/>
          <p:nvPr/>
        </p:nvSpPr>
        <p:spPr>
          <a:xfrm>
            <a:off x="6849347" y="4240114"/>
            <a:ext cx="3507721" cy="541655"/>
          </a:xfrm>
          <a:prstGeom prst="rect">
            <a:avLst/>
          </a:prstGeom>
          <a:noFill/>
        </p:spPr>
        <p:txBody>
          <a:bodyPr wrap="square" lIns="49621" tIns="24809" rIns="49621" bIns="24809" rtlCol="0">
            <a:spAutoFit/>
          </a:bodyPr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译文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3: peaks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</a:endParaRPr>
          </a:p>
        </p:txBody>
      </p:sp>
      <p:cxnSp>
        <p:nvCxnSpPr>
          <p:cNvPr id="3145728" name="直接连接符 27"/>
          <p:cNvCxnSpPr/>
          <p:nvPr/>
        </p:nvCxnSpPr>
        <p:spPr>
          <a:xfrm>
            <a:off x="6849278" y="2468051"/>
            <a:ext cx="4257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28"/>
          <p:cNvCxnSpPr/>
          <p:nvPr/>
        </p:nvCxnSpPr>
        <p:spPr>
          <a:xfrm>
            <a:off x="6849278" y="3690818"/>
            <a:ext cx="4257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9" name="TextBox 58"/>
          <p:cNvSpPr txBox="1"/>
          <p:nvPr/>
        </p:nvSpPr>
        <p:spPr>
          <a:xfrm>
            <a:off x="6849347" y="5204022"/>
            <a:ext cx="4476915" cy="541655"/>
          </a:xfrm>
          <a:prstGeom prst="rect">
            <a:avLst/>
          </a:prstGeom>
          <a:noFill/>
        </p:spPr>
        <p:txBody>
          <a:bodyPr wrap="square" lIns="49621" tIns="24809" rIns="49621" bIns="24809" rtlCol="0">
            <a:spAutoFit/>
          </a:bodyPr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译文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4: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</a:rPr>
              <a:t>mountains</a:t>
            </a:r>
            <a:endParaRPr lang="id-ID" sz="3200" dirty="0">
              <a:solidFill>
                <a:schemeClr val="bg1">
                  <a:lumMod val="50000"/>
                </a:schemeClr>
              </a:solidFill>
              <a:latin typeface="Arial" panose="020B0604020202090204" pitchFamily="34" charset="0"/>
              <a:ea typeface="方正清刻本悦宋简体" panose="02000000000000000000" pitchFamily="2" charset="-122"/>
              <a:cs typeface="Arial" panose="020B0604020202090204" pitchFamily="34" charset="0"/>
            </a:endParaRPr>
          </a:p>
        </p:txBody>
      </p:sp>
      <p:cxnSp>
        <p:nvCxnSpPr>
          <p:cNvPr id="3145730" name="直接连接符 33"/>
          <p:cNvCxnSpPr/>
          <p:nvPr/>
        </p:nvCxnSpPr>
        <p:spPr>
          <a:xfrm>
            <a:off x="6849277" y="4977731"/>
            <a:ext cx="4257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186" y="1757246"/>
            <a:ext cx="5702585" cy="4298312"/>
          </a:xfrm>
          <a:prstGeom prst="rect">
            <a:avLst/>
          </a:prstGeom>
        </p:spPr>
      </p:pic>
      <p:sp>
        <p:nvSpPr>
          <p:cNvPr id="1048620" name="矩形 7"/>
          <p:cNvSpPr/>
          <p:nvPr/>
        </p:nvSpPr>
        <p:spPr>
          <a:xfrm>
            <a:off x="400186" y="91417"/>
            <a:ext cx="8532293" cy="1237615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200000"/>
              </a:lnSpc>
            </a:pP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原诗：千</a:t>
            </a:r>
            <a:r>
              <a:rPr lang="zh-CN" altLang="en-US" sz="373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山</a:t>
            </a: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鸟飞绝,万径人踪灭。</a:t>
            </a:r>
            <a:endParaRPr lang="zh-CN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方正仿宋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17" grpId="0"/>
      <p:bldP spid="1048618" grpId="0"/>
      <p:bldP spid="1048619" grpId="0"/>
      <p:bldP spid="10486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" descr="锦鲤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06195" y="1637473"/>
            <a:ext cx="2729826" cy="4384863"/>
          </a:xfrm>
          <a:prstGeom prst="rect">
            <a:avLst/>
          </a:prstGeom>
        </p:spPr>
      </p:pic>
      <p:grpSp>
        <p:nvGrpSpPr>
          <p:cNvPr id="39" name="组合 10"/>
          <p:cNvGrpSpPr/>
          <p:nvPr/>
        </p:nvGrpSpPr>
        <p:grpSpPr>
          <a:xfrm>
            <a:off x="1046880" y="2159314"/>
            <a:ext cx="555276" cy="1476222"/>
            <a:chOff x="1122" y="2004"/>
            <a:chExt cx="874" cy="5476"/>
          </a:xfrm>
        </p:grpSpPr>
        <p:sp>
          <p:nvSpPr>
            <p:cNvPr id="1048624" name="矩形 7"/>
            <p:cNvSpPr/>
            <p:nvPr/>
          </p:nvSpPr>
          <p:spPr>
            <a:xfrm>
              <a:off x="1171" y="2052"/>
              <a:ext cx="744" cy="53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048625" name="L 形 8"/>
            <p:cNvSpPr/>
            <p:nvPr/>
          </p:nvSpPr>
          <p:spPr>
            <a:xfrm>
              <a:off x="1122" y="6926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048626" name="L 形 9"/>
            <p:cNvSpPr/>
            <p:nvPr/>
          </p:nvSpPr>
          <p:spPr>
            <a:xfrm flipH="1" flipV="1">
              <a:off x="1442" y="2004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048627" name="文本框 11"/>
          <p:cNvSpPr txBox="1"/>
          <p:nvPr/>
        </p:nvSpPr>
        <p:spPr>
          <a:xfrm>
            <a:off x="1048003" y="2308290"/>
            <a:ext cx="593090" cy="12502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2665" b="1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译文一</a:t>
            </a:r>
            <a:endParaRPr lang="zh-CN" altLang="en-US" sz="2665" b="1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28" name="文本框 12"/>
          <p:cNvSpPr txBox="1"/>
          <p:nvPr/>
        </p:nvSpPr>
        <p:spPr>
          <a:xfrm>
            <a:off x="2203988" y="2010337"/>
            <a:ext cx="6726799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From hill to hill no bird in flight 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;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 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From path to path no man in sight.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cxnSp>
        <p:nvCxnSpPr>
          <p:cNvPr id="3145731" name="直接连接符 13"/>
          <p:cNvCxnSpPr/>
          <p:nvPr/>
        </p:nvCxnSpPr>
        <p:spPr>
          <a:xfrm>
            <a:off x="2360582" y="3830221"/>
            <a:ext cx="57288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文本框 14"/>
          <p:cNvSpPr txBox="1"/>
          <p:nvPr/>
        </p:nvSpPr>
        <p:spPr>
          <a:xfrm>
            <a:off x="2204085" y="3917315"/>
            <a:ext cx="6873240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方正仿宋简体" panose="02010601030101010101" pitchFamily="2" charset="-122"/>
              </a:rPr>
              <a:t>A hundred mountains and no bird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方正仿宋简体" panose="02010601030101010101" pitchFamily="2" charset="-122"/>
              </a:rPr>
              <a:t>;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方正仿宋简体" panose="02010601030101010101" pitchFamily="2" charset="-122"/>
              </a:rPr>
              <a:t>A thousand paths without a footprint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方正仿宋简体" panose="02010601030101010101" pitchFamily="2" charset="-122"/>
              </a:rPr>
              <a:t>.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sp>
        <p:nvSpPr>
          <p:cNvPr id="1048630" name="矩形 25"/>
          <p:cNvSpPr/>
          <p:nvPr/>
        </p:nvSpPr>
        <p:spPr>
          <a:xfrm>
            <a:off x="958848" y="383445"/>
            <a:ext cx="8532293" cy="1237615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200000"/>
              </a:lnSpc>
            </a:pP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原诗：千山鸟飞绝,万径人踪灭。</a:t>
            </a:r>
            <a:endParaRPr lang="zh-CN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方正仿宋简体" panose="02010601030101010101" pitchFamily="2" charset="-122"/>
            </a:endParaRPr>
          </a:p>
        </p:txBody>
      </p:sp>
      <p:grpSp>
        <p:nvGrpSpPr>
          <p:cNvPr id="40" name="组合 28"/>
          <p:cNvGrpSpPr/>
          <p:nvPr/>
        </p:nvGrpSpPr>
        <p:grpSpPr>
          <a:xfrm>
            <a:off x="1088356" y="4469296"/>
            <a:ext cx="555276" cy="1458447"/>
            <a:chOff x="1122" y="2004"/>
            <a:chExt cx="874" cy="5476"/>
          </a:xfrm>
        </p:grpSpPr>
        <p:sp>
          <p:nvSpPr>
            <p:cNvPr id="1048631" name="矩形 29"/>
            <p:cNvSpPr/>
            <p:nvPr/>
          </p:nvSpPr>
          <p:spPr>
            <a:xfrm>
              <a:off x="1171" y="2052"/>
              <a:ext cx="744" cy="53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048632" name="L 形 30"/>
            <p:cNvSpPr/>
            <p:nvPr/>
          </p:nvSpPr>
          <p:spPr>
            <a:xfrm>
              <a:off x="1122" y="6926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048633" name="L 形 31"/>
            <p:cNvSpPr/>
            <p:nvPr/>
          </p:nvSpPr>
          <p:spPr>
            <a:xfrm flipH="1" flipV="1">
              <a:off x="1442" y="2004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048634" name="文本框 32"/>
          <p:cNvSpPr txBox="1"/>
          <p:nvPr/>
        </p:nvSpPr>
        <p:spPr>
          <a:xfrm>
            <a:off x="1058161" y="4469296"/>
            <a:ext cx="593090" cy="14702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2665" b="1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译文四</a:t>
            </a:r>
            <a:endParaRPr lang="zh-CN" altLang="en-US" sz="2665" b="1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  <p:bldP spid="1048628" grpId="0"/>
      <p:bldP spid="1048629" grpId="0"/>
      <p:bldP spid="1048630" grpId="0"/>
      <p:bldP spid="1048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2" name="直接连接符 13"/>
          <p:cNvCxnSpPr/>
          <p:nvPr/>
        </p:nvCxnSpPr>
        <p:spPr>
          <a:xfrm>
            <a:off x="4766447" y="1822671"/>
            <a:ext cx="0" cy="37065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14"/>
          <p:cNvCxnSpPr/>
          <p:nvPr/>
        </p:nvCxnSpPr>
        <p:spPr>
          <a:xfrm>
            <a:off x="7545790" y="1822671"/>
            <a:ext cx="0" cy="37065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9" name="矩形 25"/>
          <p:cNvSpPr/>
          <p:nvPr/>
        </p:nvSpPr>
        <p:spPr>
          <a:xfrm>
            <a:off x="766703" y="275945"/>
            <a:ext cx="8532293" cy="1237615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200000"/>
              </a:lnSpc>
            </a:pP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原诗：</a:t>
            </a:r>
            <a:r>
              <a:rPr lang="zh-CN" altLang="en-US" sz="373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千</a:t>
            </a: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山鸟飞绝,万径人踪灭。</a:t>
            </a:r>
            <a:endParaRPr lang="zh-CN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方正仿宋简体" panose="02010601030101010101" pitchFamily="2" charset="-122"/>
            </a:endParaRPr>
          </a:p>
        </p:txBody>
      </p:sp>
      <p:pic>
        <p:nvPicPr>
          <p:cNvPr id="2097156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920" y="560567"/>
            <a:ext cx="2450495" cy="5332683"/>
          </a:xfrm>
          <a:prstGeom prst="rect">
            <a:avLst/>
          </a:prstGeom>
        </p:spPr>
      </p:pic>
      <p:sp>
        <p:nvSpPr>
          <p:cNvPr id="1048640" name="矩形 3"/>
          <p:cNvSpPr/>
          <p:nvPr/>
        </p:nvSpPr>
        <p:spPr>
          <a:xfrm>
            <a:off x="430659" y="1822423"/>
            <a:ext cx="4335556" cy="3042920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译文一: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方正仿宋简体" panose="02010601030101010101" pitchFamily="2" charset="-122"/>
              <a:ea typeface="方正仿宋简体" panose="02010601030101010101" pitchFamily="2" charset="-122"/>
              <a:sym typeface="方正仿宋简体" panose="02010601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From hill to hill no bird in flight ;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From path to path no man in sight.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sp>
        <p:nvSpPr>
          <p:cNvPr id="1048641" name="矩形 4"/>
          <p:cNvSpPr/>
          <p:nvPr/>
        </p:nvSpPr>
        <p:spPr>
          <a:xfrm>
            <a:off x="7545705" y="1822450"/>
            <a:ext cx="4447540" cy="3289300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译文二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: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方正仿宋简体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These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thousand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 peaks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cut off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 the flight of birds,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On all the trails, human tracks are gone.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/>
      <p:bldP spid="1048640" grpId="0"/>
      <p:bldP spid="10486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25" descr="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7983601" y="885395"/>
            <a:ext cx="4013480" cy="5295227"/>
          </a:xfrm>
          <a:prstGeom prst="rect">
            <a:avLst/>
          </a:prstGeom>
        </p:spPr>
      </p:pic>
      <p:sp>
        <p:nvSpPr>
          <p:cNvPr id="1048646" name="6"/>
          <p:cNvSpPr>
            <a:spLocks noChangeArrowheads="1"/>
          </p:cNvSpPr>
          <p:nvPr/>
        </p:nvSpPr>
        <p:spPr bwMode="auto">
          <a:xfrm>
            <a:off x="1510739" y="1694608"/>
            <a:ext cx="4290694" cy="970040"/>
          </a:xfrm>
          <a:prstGeom prst="rect">
            <a:avLst/>
          </a:prstGeom>
          <a:noFill/>
          <a:ln w="12700">
            <a:solidFill>
              <a:srgbClr val="40404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048647" name="10"/>
          <p:cNvSpPr>
            <a:spLocks noChangeArrowheads="1"/>
          </p:cNvSpPr>
          <p:nvPr/>
        </p:nvSpPr>
        <p:spPr bwMode="auto">
          <a:xfrm>
            <a:off x="1510739" y="2665495"/>
            <a:ext cx="4972939" cy="968348"/>
          </a:xfrm>
          <a:prstGeom prst="rect">
            <a:avLst/>
          </a:prstGeom>
          <a:noFill/>
          <a:ln w="12700">
            <a:solidFill>
              <a:srgbClr val="40404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048648" name="13"/>
          <p:cNvSpPr>
            <a:spLocks noChangeArrowheads="1"/>
          </p:cNvSpPr>
          <p:nvPr/>
        </p:nvSpPr>
        <p:spPr bwMode="auto">
          <a:xfrm>
            <a:off x="1510739" y="3633843"/>
            <a:ext cx="5507900" cy="967501"/>
          </a:xfrm>
          <a:prstGeom prst="rect">
            <a:avLst/>
          </a:prstGeom>
          <a:noFill/>
          <a:ln w="12700">
            <a:solidFill>
              <a:srgbClr val="40404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048649" name="17"/>
          <p:cNvSpPr>
            <a:spLocks noChangeArrowheads="1"/>
          </p:cNvSpPr>
          <p:nvPr/>
        </p:nvSpPr>
        <p:spPr bwMode="auto">
          <a:xfrm>
            <a:off x="1510739" y="4601344"/>
            <a:ext cx="6472862" cy="999667"/>
          </a:xfrm>
          <a:prstGeom prst="rect">
            <a:avLst/>
          </a:prstGeom>
          <a:noFill/>
          <a:ln w="12700">
            <a:solidFill>
              <a:srgbClr val="404040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048650" name="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10739" y="1831734"/>
            <a:ext cx="4290694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译文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1:</a:t>
            </a:r>
            <a:r>
              <a: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微软雅黑" charset="-122"/>
              </a:rPr>
              <a:t>lonely</a:t>
            </a:r>
            <a:endParaRPr lang="en-US" altLang="zh-CN" sz="32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  <a:sym typeface="微软雅黑" charset="-122"/>
            </a:endParaRPr>
          </a:p>
        </p:txBody>
      </p:sp>
      <p:sp>
        <p:nvSpPr>
          <p:cNvPr id="1048651" name="1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0739" y="2858290"/>
            <a:ext cx="497378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译文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2:</a:t>
            </a:r>
            <a:r>
              <a: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微软雅黑" charset="-122"/>
              </a:rPr>
              <a:t>single</a:t>
            </a:r>
            <a:endParaRPr lang="en-US" altLang="zh-CN" sz="32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  <a:sym typeface="微软雅黑" charset="-122"/>
            </a:endParaRPr>
          </a:p>
        </p:txBody>
      </p:sp>
      <p:sp>
        <p:nvSpPr>
          <p:cNvPr id="1048652" name="1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10739" y="3769276"/>
            <a:ext cx="550790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译文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3:</a:t>
            </a:r>
            <a:r>
              <a: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微软雅黑" charset="-122"/>
              </a:rPr>
              <a:t>lone</a:t>
            </a:r>
            <a:endParaRPr lang="en-US" altLang="zh-CN" sz="32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  <a:sym typeface="微软雅黑" charset="-122"/>
            </a:endParaRPr>
          </a:p>
        </p:txBody>
      </p:sp>
      <p:sp>
        <p:nvSpPr>
          <p:cNvPr id="1048653" name="1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0739" y="4775714"/>
            <a:ext cx="6472862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</a:pPr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译文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charset="-122"/>
              </a:rPr>
              <a:t>4:little</a:t>
            </a:r>
            <a:endParaRPr lang="en-US" altLang="zh-CN" sz="3200" b="1">
              <a:solidFill>
                <a:schemeClr val="bg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charset="-122"/>
            </a:endParaRPr>
          </a:p>
        </p:txBody>
      </p:sp>
      <p:sp>
        <p:nvSpPr>
          <p:cNvPr id="1048654" name="矩形 7"/>
          <p:cNvSpPr/>
          <p:nvPr/>
        </p:nvSpPr>
        <p:spPr>
          <a:xfrm>
            <a:off x="1510739" y="-114272"/>
            <a:ext cx="8532293" cy="1237615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200000"/>
              </a:lnSpc>
            </a:pP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原诗：</a:t>
            </a:r>
            <a:r>
              <a:rPr lang="zh-CN" altLang="en-US" sz="373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孤</a:t>
            </a: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舟蓑笠翁,独钓寒江雪。</a:t>
            </a:r>
            <a:endParaRPr lang="zh-CN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方正仿宋简体" panose="02010601030101010101" pitchFamily="2" charset="-122"/>
            </a:endParaRPr>
          </a:p>
        </p:txBody>
      </p:sp>
    </p:spTree>
  </p:cSld>
  <p:clrMapOvr>
    <a:masterClrMapping/>
  </p:clrMapOvr>
  <p:transition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bldLvl="0" animBg="1"/>
      <p:bldP spid="1048647" grpId="0" bldLvl="0" animBg="1"/>
      <p:bldP spid="1048648" grpId="0" bldLvl="0" animBg="1"/>
      <p:bldP spid="1048649" grpId="0" bldLvl="0" animBg="1"/>
      <p:bldP spid="1048650" grpId="0"/>
      <p:bldP spid="1048651" grpId="0"/>
      <p:bldP spid="1048652" grpId="0"/>
      <p:bldP spid="1048653" grpId="0"/>
      <p:bldP spid="1048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6"/>
          <p:cNvSpPr>
            <a:spLocks noChangeArrowheads="1"/>
          </p:cNvSpPr>
          <p:nvPr/>
        </p:nvSpPr>
        <p:spPr bwMode="auto">
          <a:xfrm>
            <a:off x="1510869" y="1225988"/>
            <a:ext cx="4069123" cy="2162037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17" tIns="45708" rIns="91417" bIns="45708" numCol="1" anchor="t" anchorCtr="0" compatLnSpc="1"/>
          <a:p>
            <a:endParaRPr lang="zh-CN" altLang="en-US" dirty="0">
              <a:latin typeface="Avant GardeBook" pitchFamily="50" charset="0"/>
              <a:ea typeface="方正清刻本悦宋简体" panose="02000000000000000000" pitchFamily="2" charset="-122"/>
            </a:endParaRPr>
          </a:p>
        </p:txBody>
      </p:sp>
      <p:sp>
        <p:nvSpPr>
          <p:cNvPr id="1048660" name="Rectangle 7"/>
          <p:cNvSpPr>
            <a:spLocks noChangeArrowheads="1"/>
          </p:cNvSpPr>
          <p:nvPr/>
        </p:nvSpPr>
        <p:spPr bwMode="auto">
          <a:xfrm>
            <a:off x="7740970" y="1225988"/>
            <a:ext cx="3082933" cy="21620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17" tIns="45708" rIns="91417" bIns="45708" numCol="1" anchor="t" anchorCtr="0" compatLnSpc="1"/>
          <a:p>
            <a:endParaRPr lang="zh-CN" altLang="en-US" dirty="0">
              <a:latin typeface="Avant GardeBook" pitchFamily="50" charset="0"/>
              <a:ea typeface="方正清刻本悦宋简体" panose="02000000000000000000" pitchFamily="2" charset="-122"/>
            </a:endParaRPr>
          </a:p>
        </p:txBody>
      </p:sp>
      <p:sp>
        <p:nvSpPr>
          <p:cNvPr id="1048661" name="Rectangle 8"/>
          <p:cNvSpPr>
            <a:spLocks noChangeArrowheads="1"/>
          </p:cNvSpPr>
          <p:nvPr/>
        </p:nvSpPr>
        <p:spPr bwMode="auto">
          <a:xfrm>
            <a:off x="5579146" y="1225988"/>
            <a:ext cx="2162037" cy="2162037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vert="horz" wrap="square" lIns="91417" tIns="45708" rIns="91417" bIns="45708" numCol="1" anchor="ctr" anchorCtr="0" compatLnSpc="1"/>
          <a:p>
            <a:pPr algn="ctr"/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48662" name="TextBox 13"/>
          <p:cNvSpPr txBox="1"/>
          <p:nvPr/>
        </p:nvSpPr>
        <p:spPr>
          <a:xfrm>
            <a:off x="1510739" y="3462858"/>
            <a:ext cx="5986149" cy="73850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黑体" panose="02010600040101010101" pitchFamily="2" charset="-122"/>
              </a:rPr>
              <a:t>译文一：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fisherman</a:t>
            </a:r>
            <a:endParaRPr lang="zh-CN" altLang="en-US" sz="3200" b="1" dirty="0">
              <a:solidFill>
                <a:srgbClr val="C00000"/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sp>
        <p:nvSpPr>
          <p:cNvPr id="1048664" name="TextBox 15"/>
          <p:cNvSpPr txBox="1"/>
          <p:nvPr/>
        </p:nvSpPr>
        <p:spPr>
          <a:xfrm>
            <a:off x="1510739" y="4856128"/>
            <a:ext cx="10977709" cy="73850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黑体" panose="02010600040101010101" pitchFamily="2" charset="-122"/>
              </a:rPr>
              <a:t>译文三：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</a:rPr>
              <a:t>In a lone boat,</a:t>
            </a:r>
            <a:r>
              <a:rPr lang="zh-CN" altLang="en-US" sz="3200" dirty="0">
                <a:solidFill>
                  <a:srgbClr val="C0000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</a:rPr>
              <a:t>rain cloak and hat of reeds</a:t>
            </a:r>
            <a:endParaRPr lang="zh-CN" altLang="en-US" sz="3200" dirty="0">
              <a:solidFill>
                <a:srgbClr val="C00000"/>
              </a:solidFill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</p:txBody>
      </p:sp>
      <p:sp>
        <p:nvSpPr>
          <p:cNvPr id="1048665" name="TextBox 18"/>
          <p:cNvSpPr txBox="1"/>
          <p:nvPr/>
        </p:nvSpPr>
        <p:spPr>
          <a:xfrm>
            <a:off x="1510868" y="4200968"/>
            <a:ext cx="10125327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黑体" panose="02010600040101010101" pitchFamily="2" charset="-122"/>
                <a:sym typeface="+mn-ea"/>
              </a:rPr>
              <a:t>译文二：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  <a:sym typeface="方正仿宋简体" panose="02010601030101010101" pitchFamily="2" charset="-122"/>
              </a:rPr>
              <a:t>A single boat—</a:t>
            </a:r>
            <a:r>
              <a:rPr lang="en-US" altLang="zh-CN" sz="3200" dirty="0">
                <a:solidFill>
                  <a:srgbClr val="C0000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  <a:sym typeface="方正仿宋简体" panose="02010601030101010101" pitchFamily="2" charset="-122"/>
              </a:rPr>
              <a:t>b</a:t>
            </a:r>
            <a:r>
              <a:rPr lang="zh-CN" altLang="en-US" sz="3200" dirty="0">
                <a:solidFill>
                  <a:srgbClr val="C0000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  <a:sym typeface="方正仿宋简体" panose="02010601030101010101" pitchFamily="2" charset="-122"/>
              </a:rPr>
              <a:t>oat—hat—an old man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方正仿宋简体" panose="02010601030101010101" pitchFamily="2" charset="-122"/>
              <a:ea typeface="方正仿宋简体" panose="02010601030101010101" pitchFamily="2" charset="-122"/>
              <a:sym typeface="方正仿宋简体" panose="02010601030101010101" pitchFamily="2" charset="-122"/>
            </a:endParaRPr>
          </a:p>
        </p:txBody>
      </p:sp>
      <p:sp>
        <p:nvSpPr>
          <p:cNvPr id="1048666" name="TextBox 19"/>
          <p:cNvSpPr txBox="1"/>
          <p:nvPr/>
        </p:nvSpPr>
        <p:spPr>
          <a:xfrm>
            <a:off x="1510739" y="5594239"/>
            <a:ext cx="10274303" cy="73850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黑体" panose="02010600040101010101" pitchFamily="2" charset="-122"/>
              </a:rPr>
              <a:t>译文四：</a:t>
            </a:r>
            <a:r>
              <a:rPr lang="zh-CN" altLang="en-US" sz="3200" dirty="0">
                <a:solidFill>
                  <a:schemeClr val="tx1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  <a:sym typeface="方正仿宋简体" panose="02010601030101010101" pitchFamily="2" charset="-122"/>
              </a:rPr>
              <a:t>A little boat, </a:t>
            </a:r>
            <a:r>
              <a:rPr lang="zh-CN" altLang="en-US" sz="3200" dirty="0">
                <a:solidFill>
                  <a:srgbClr val="C0000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  <a:sym typeface="方正仿宋简体" panose="02010601030101010101" pitchFamily="2" charset="-122"/>
              </a:rPr>
              <a:t>a bamboo cloak</a:t>
            </a:r>
            <a:endParaRPr lang="zh-CN" altLang="en-US" sz="3200" dirty="0">
              <a:solidFill>
                <a:srgbClr val="C00000"/>
              </a:solidFill>
              <a:latin typeface="方正仿宋简体" panose="02010601030101010101" pitchFamily="2" charset="-122"/>
              <a:ea typeface="方正仿宋简体" panose="02010601030101010101" pitchFamily="2" charset="-122"/>
              <a:sym typeface="方正仿宋简体" panose="02010601030101010101" pitchFamily="2" charset="-122"/>
            </a:endParaRPr>
          </a:p>
        </p:txBody>
      </p:sp>
      <p:sp>
        <p:nvSpPr>
          <p:cNvPr id="1048667" name="矩形 25"/>
          <p:cNvSpPr/>
          <p:nvPr/>
        </p:nvSpPr>
        <p:spPr>
          <a:xfrm>
            <a:off x="1510739" y="-114272"/>
            <a:ext cx="8532293" cy="1237615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200000"/>
              </a:lnSpc>
            </a:pP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原诗：孤舟</a:t>
            </a:r>
            <a:r>
              <a:rPr lang="zh-CN" altLang="en-US" sz="373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蓑笠翁</a:t>
            </a: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,独钓寒江雪。</a:t>
            </a:r>
            <a:endParaRPr lang="zh-CN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方正仿宋简体" panose="02010601030101010101" pitchFamily="2" charset="-122"/>
            </a:endParaRPr>
          </a:p>
        </p:txBody>
      </p:sp>
      <p:sp>
        <p:nvSpPr>
          <p:cNvPr id="1048668" name="文本框 21"/>
          <p:cNvSpPr txBox="1"/>
          <p:nvPr/>
        </p:nvSpPr>
        <p:spPr>
          <a:xfrm>
            <a:off x="5823441" y="1958703"/>
            <a:ext cx="1605915" cy="664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蓑笠翁</a:t>
            </a:r>
            <a:endParaRPr lang="zh-CN" altLang="en-US" sz="373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8"/>
          <p:cNvGrpSpPr/>
          <p:nvPr/>
        </p:nvGrpSpPr>
        <p:grpSpPr>
          <a:xfrm>
            <a:off x="1333407" y="1558117"/>
            <a:ext cx="886876" cy="887512"/>
            <a:chOff x="1546" y="2981"/>
            <a:chExt cx="1397" cy="1398"/>
          </a:xfrm>
        </p:grpSpPr>
        <p:pic>
          <p:nvPicPr>
            <p:cNvPr id="2097158" name="图片 1" descr="墨点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048673" name="文本框 7"/>
            <p:cNvSpPr txBox="1"/>
            <p:nvPr/>
          </p:nvSpPr>
          <p:spPr>
            <a:xfrm>
              <a:off x="1829" y="3272"/>
              <a:ext cx="8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壹</a:t>
              </a:r>
              <a:endPara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4" name="组合 9"/>
          <p:cNvGrpSpPr/>
          <p:nvPr/>
        </p:nvGrpSpPr>
        <p:grpSpPr>
          <a:xfrm>
            <a:off x="6372157" y="1558117"/>
            <a:ext cx="886876" cy="887512"/>
            <a:chOff x="1546" y="2981"/>
            <a:chExt cx="1397" cy="1398"/>
          </a:xfrm>
        </p:grpSpPr>
        <p:pic>
          <p:nvPicPr>
            <p:cNvPr id="2097159" name="图片 10" descr="墨点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048674" name="文本框 11"/>
            <p:cNvSpPr txBox="1"/>
            <p:nvPr/>
          </p:nvSpPr>
          <p:spPr>
            <a:xfrm>
              <a:off x="1829" y="3272"/>
              <a:ext cx="8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贰</a:t>
              </a:r>
              <a:endPara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5" name="组合 12"/>
          <p:cNvGrpSpPr/>
          <p:nvPr/>
        </p:nvGrpSpPr>
        <p:grpSpPr>
          <a:xfrm>
            <a:off x="1332771" y="3953381"/>
            <a:ext cx="886876" cy="887512"/>
            <a:chOff x="1546" y="2981"/>
            <a:chExt cx="1397" cy="1398"/>
          </a:xfrm>
        </p:grpSpPr>
        <p:pic>
          <p:nvPicPr>
            <p:cNvPr id="2097160" name="图片 13" descr="墨点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048675" name="文本框 14"/>
            <p:cNvSpPr txBox="1"/>
            <p:nvPr/>
          </p:nvSpPr>
          <p:spPr>
            <a:xfrm>
              <a:off x="1829" y="3272"/>
              <a:ext cx="8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叁</a:t>
              </a:r>
              <a:endPara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6" name="组合 15"/>
          <p:cNvGrpSpPr/>
          <p:nvPr/>
        </p:nvGrpSpPr>
        <p:grpSpPr>
          <a:xfrm>
            <a:off x="6402630" y="3953381"/>
            <a:ext cx="886876" cy="887512"/>
            <a:chOff x="1546" y="2981"/>
            <a:chExt cx="1397" cy="1398"/>
          </a:xfrm>
        </p:grpSpPr>
        <p:pic>
          <p:nvPicPr>
            <p:cNvPr id="2097161" name="图片 16" descr="墨点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048676" name="文本框 17"/>
            <p:cNvSpPr txBox="1"/>
            <p:nvPr/>
          </p:nvSpPr>
          <p:spPr>
            <a:xfrm>
              <a:off x="1829" y="3272"/>
              <a:ext cx="8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肆</a:t>
              </a:r>
              <a:endPara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048677" name="文本框 18"/>
          <p:cNvSpPr txBox="1"/>
          <p:nvPr/>
        </p:nvSpPr>
        <p:spPr>
          <a:xfrm>
            <a:off x="2342172" y="1773329"/>
            <a:ext cx="34281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译文一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78" name="文本框 19"/>
          <p:cNvSpPr txBox="1"/>
          <p:nvPr/>
        </p:nvSpPr>
        <p:spPr>
          <a:xfrm>
            <a:off x="1333829" y="2445416"/>
            <a:ext cx="4592879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Is fishing snow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in 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a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 lonely boat.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sp>
        <p:nvSpPr>
          <p:cNvPr id="1048679" name="文本框 20"/>
          <p:cNvSpPr txBox="1"/>
          <p:nvPr/>
        </p:nvSpPr>
        <p:spPr>
          <a:xfrm>
            <a:off x="7411395" y="1773329"/>
            <a:ext cx="34281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译文二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80" name="文本框 21"/>
          <p:cNvSpPr txBox="1"/>
          <p:nvPr/>
        </p:nvSpPr>
        <p:spPr>
          <a:xfrm>
            <a:off x="6402418" y="2445416"/>
            <a:ext cx="5436798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Alone 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fishing chill river snow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.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sp>
        <p:nvSpPr>
          <p:cNvPr id="1048681" name="文本框 22"/>
          <p:cNvSpPr txBox="1"/>
          <p:nvPr/>
        </p:nvSpPr>
        <p:spPr>
          <a:xfrm>
            <a:off x="2341538" y="4168592"/>
            <a:ext cx="34281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译文三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82" name="文本框 23"/>
          <p:cNvSpPr txBox="1"/>
          <p:nvPr/>
        </p:nvSpPr>
        <p:spPr>
          <a:xfrm>
            <a:off x="1332983" y="4840891"/>
            <a:ext cx="5099907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An old man’s fishing the cold river snow.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sp>
        <p:nvSpPr>
          <p:cNvPr id="1048683" name="文本框 24"/>
          <p:cNvSpPr txBox="1"/>
          <p:nvPr/>
        </p:nvSpPr>
        <p:spPr>
          <a:xfrm>
            <a:off x="7441233" y="4168592"/>
            <a:ext cx="34281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译文四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84" name="文本框 25"/>
          <p:cNvSpPr txBox="1"/>
          <p:nvPr/>
        </p:nvSpPr>
        <p:spPr>
          <a:xfrm>
            <a:off x="6432890" y="4840891"/>
            <a:ext cx="5407172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方正仿宋简体" panose="02010601030101010101" pitchFamily="2" charset="-122"/>
                <a:cs typeface="Arial" panose="020B0604020202090204" pitchFamily="34" charset="0"/>
                <a:sym typeface="方正仿宋简体" panose="02010601030101010101" pitchFamily="2" charset="-122"/>
              </a:rPr>
              <a:t>An old man fishing in  the cold river-snow.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方正仿宋简体" panose="02010601030101010101" pitchFamily="2" charset="-122"/>
              <a:cs typeface="Arial" panose="020B0604020202090204" pitchFamily="34" charset="0"/>
              <a:sym typeface="方正仿宋简体" panose="02010601030101010101" pitchFamily="2" charset="-122"/>
            </a:endParaRPr>
          </a:p>
        </p:txBody>
      </p:sp>
      <p:sp>
        <p:nvSpPr>
          <p:cNvPr id="1048685" name="矩形 26"/>
          <p:cNvSpPr/>
          <p:nvPr/>
        </p:nvSpPr>
        <p:spPr>
          <a:xfrm>
            <a:off x="1510739" y="-114272"/>
            <a:ext cx="8532293" cy="1237615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p>
            <a:pPr>
              <a:lnSpc>
                <a:spcPct val="200000"/>
              </a:lnSpc>
            </a:pP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原诗：孤舟蓑笠翁,独</a:t>
            </a:r>
            <a:r>
              <a:rPr lang="zh-CN" altLang="en-US" sz="373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钓寒江雪</a:t>
            </a:r>
            <a:r>
              <a:rPr lang="zh-CN" altLang="en-US" sz="373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。</a:t>
            </a:r>
            <a:endParaRPr lang="zh-CN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方正仿宋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7" grpId="0"/>
      <p:bldP spid="1048678" grpId="0"/>
      <p:bldP spid="1048679" grpId="0"/>
      <p:bldP spid="1048680" grpId="0"/>
      <p:bldP spid="1048681" grpId="0"/>
      <p:bldP spid="1048682" grpId="0"/>
      <p:bldP spid="1048683" grpId="0"/>
      <p:bldP spid="1048684" grpId="0"/>
      <p:bldP spid="10486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096000" y="866120"/>
            <a:ext cx="4161797" cy="3448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08505" y="3545840"/>
            <a:ext cx="854392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Translation Strategies of Poetry</a:t>
            </a:r>
            <a:endParaRPr lang="en-US" altLang="zh-CN" sz="4400" dirty="0">
              <a:latin typeface="Times New Roman" panose="02020503050405090304" charset="0"/>
              <a:ea typeface="华文行楷" panose="02010800040101010101" pitchFamily="2" charset="-122"/>
              <a:cs typeface="Times New Roman" panose="02020503050405090304" charset="0"/>
            </a:endParaRPr>
          </a:p>
        </p:txBody>
      </p:sp>
      <p:pic>
        <p:nvPicPr>
          <p:cNvPr id="13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0000">
            <a:off x="4817993" y="697050"/>
            <a:ext cx="2925584" cy="27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481955" y="1819910"/>
            <a:ext cx="15970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Algerian" panose="04020705040A02060702" charset="0"/>
                <a:ea typeface="华文行楷" panose="02010800040101010101" pitchFamily="2" charset="-122"/>
                <a:cs typeface="Algerian" panose="04020705040A02060702" charset="0"/>
              </a:rPr>
              <a:t>Three</a:t>
            </a:r>
            <a:endParaRPr lang="en-US" altLang="zh-CN" sz="3600" b="1">
              <a:latin typeface="Algerian" panose="04020705040A02060702" charset="0"/>
              <a:ea typeface="华文行楷" panose="02010800040101010101" pitchFamily="2" charset="-122"/>
              <a:cs typeface="Algerian" panose="04020705040A0206070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9084" y="3198167"/>
            <a:ext cx="1069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——————————————————————————————————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534" y="3187776"/>
            <a:ext cx="983427" cy="4468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7493" y="3180027"/>
            <a:ext cx="983427" cy="44680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19340">
            <a:off x="4057897" y="3204802"/>
            <a:ext cx="983427" cy="4468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681674">
            <a:off x="9824509" y="3195525"/>
            <a:ext cx="983427" cy="446809"/>
          </a:xfrm>
          <a:prstGeom prst="rect">
            <a:avLst/>
          </a:prstGeom>
        </p:spPr>
      </p:pic>
      <p:sp>
        <p:nvSpPr>
          <p:cNvPr id="41" name="文本框 29"/>
          <p:cNvSpPr txBox="1">
            <a:spLocks noChangeArrowheads="1"/>
          </p:cNvSpPr>
          <p:nvPr/>
        </p:nvSpPr>
        <p:spPr bwMode="auto">
          <a:xfrm>
            <a:off x="818515" y="3898900"/>
            <a:ext cx="19291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音位翻译法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Phonemic Translation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4" name="文本框 29"/>
          <p:cNvSpPr txBox="1">
            <a:spLocks noChangeArrowheads="1"/>
          </p:cNvSpPr>
          <p:nvPr/>
        </p:nvSpPr>
        <p:spPr bwMode="auto">
          <a:xfrm>
            <a:off x="6620510" y="3898900"/>
            <a:ext cx="18491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谐韵翻译法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Rhyme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7" name="文本框 29"/>
          <p:cNvSpPr txBox="1">
            <a:spLocks noChangeArrowheads="1"/>
          </p:cNvSpPr>
          <p:nvPr/>
        </p:nvSpPr>
        <p:spPr bwMode="auto">
          <a:xfrm>
            <a:off x="5112385" y="1921510"/>
            <a:ext cx="18173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散文翻译法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Poetry into Prose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0" name="文本框 29"/>
          <p:cNvSpPr txBox="1">
            <a:spLocks noChangeArrowheads="1"/>
          </p:cNvSpPr>
          <p:nvPr/>
        </p:nvSpPr>
        <p:spPr bwMode="auto">
          <a:xfrm>
            <a:off x="9135745" y="3898900"/>
            <a:ext cx="23393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解释和拟作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Interpretation and Imitation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244668" y="358843"/>
            <a:ext cx="794664" cy="579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35400" y="233634"/>
            <a:ext cx="5694045" cy="829945"/>
          </a:xfrm>
          <a:prstGeom prst="rect">
            <a:avLst/>
          </a:prstGeom>
        </p:spPr>
        <p:txBody>
          <a:bodyPr wrap="none">
            <a:spAutoFit/>
          </a:bodyPr>
          <a:p>
            <a:pPr algn="dist">
              <a:lnSpc>
                <a:spcPct val="150000"/>
              </a:lnSpc>
            </a:pPr>
            <a:r>
              <a:rPr lang="en-US" altLang="zh-CN" sz="3200" b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Translation Strategies of Poetry</a:t>
            </a:r>
            <a:endParaRPr lang="en-US" altLang="zh-CN" sz="3200" b="1" dirty="0">
              <a:latin typeface="Times New Roman" panose="02020503050405090304" charset="0"/>
              <a:ea typeface="隶书" panose="02010509060101010101" pitchFamily="49" charset="-122"/>
              <a:cs typeface="Times New Roman" panose="0202050305040509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19340">
            <a:off x="2779642" y="3204802"/>
            <a:ext cx="983427" cy="4468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19340">
            <a:off x="5604122" y="3204802"/>
            <a:ext cx="983427" cy="446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19340">
            <a:off x="8500992" y="3231472"/>
            <a:ext cx="983427" cy="446809"/>
          </a:xfrm>
          <a:prstGeom prst="rect">
            <a:avLst/>
          </a:prstGeom>
        </p:spPr>
      </p:pic>
      <p:sp>
        <p:nvSpPr>
          <p:cNvPr id="6" name="文本框 29"/>
          <p:cNvSpPr txBox="1">
            <a:spLocks noChangeArrowheads="1"/>
          </p:cNvSpPr>
          <p:nvPr/>
        </p:nvSpPr>
        <p:spPr bwMode="auto">
          <a:xfrm>
            <a:off x="3562350" y="3898900"/>
            <a:ext cx="18757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韵律翻译法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Metrical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Translation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文本框 29"/>
          <p:cNvSpPr txBox="1">
            <a:spLocks noChangeArrowheads="1"/>
          </p:cNvSpPr>
          <p:nvPr/>
        </p:nvSpPr>
        <p:spPr bwMode="auto">
          <a:xfrm>
            <a:off x="2199640" y="1878965"/>
            <a:ext cx="21431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直译法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Literal Translation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文本框 29"/>
          <p:cNvSpPr txBox="1">
            <a:spLocks noChangeArrowheads="1"/>
          </p:cNvSpPr>
          <p:nvPr/>
        </p:nvSpPr>
        <p:spPr bwMode="auto">
          <a:xfrm>
            <a:off x="7900670" y="1921510"/>
            <a:ext cx="21850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无韵诗翻译法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Blank Verse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0330" y="5587365"/>
            <a:ext cx="37547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《当代美国翻译理论》</a:t>
            </a:r>
            <a:r>
              <a:rPr lang="en-US" altLang="zh-CN"/>
              <a:t>,2001:68</a:t>
            </a:r>
            <a:r>
              <a:rPr lang="zh-CN" altLang="en-US" baseline="30000"/>
              <a:t>【</a:t>
            </a:r>
            <a:r>
              <a:rPr lang="en-US" altLang="zh-CN" baseline="30000"/>
              <a:t>5</a:t>
            </a:r>
            <a:r>
              <a:rPr lang="zh-CN" altLang="en-US" baseline="30000"/>
              <a:t>】</a:t>
            </a:r>
            <a:endParaRPr lang="zh-CN" altLang="en-US" baseline="30000"/>
          </a:p>
        </p:txBody>
      </p:sp>
      <p:sp>
        <p:nvSpPr>
          <p:cNvPr id="11" name="文本框 10"/>
          <p:cNvSpPr txBox="1"/>
          <p:nvPr/>
        </p:nvSpPr>
        <p:spPr>
          <a:xfrm>
            <a:off x="818515" y="6329680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200" smtClean="0">
                <a:solidFill>
                  <a:schemeClr val="tx1">
                    <a:tint val="75000"/>
                  </a:schemeClr>
                </a:solidFill>
              </a:rPr>
              <a:t>2020-11-16</a:t>
            </a:r>
            <a:endParaRPr lang="zh-CN" altLang="en-US" sz="120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03165" y="6329680"/>
            <a:ext cx="2494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200" smtClean="0">
                <a:solidFill>
                  <a:schemeClr val="tx1">
                    <a:tint val="75000"/>
                  </a:schemeClr>
                </a:solidFill>
              </a:rPr>
              <a:t>Chinese Languages and Cultures</a:t>
            </a:r>
            <a:endParaRPr lang="zh-CN" altLang="en-US" sz="120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02265" y="6329045"/>
            <a:ext cx="3460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smtClean="0">
                <a:solidFill>
                  <a:schemeClr val="tx1">
                    <a:tint val="75000"/>
                  </a:schemeClr>
                </a:solidFill>
              </a:rPr>
              <a:t>12</a:t>
            </a:r>
            <a:endParaRPr lang="zh-CN" altLang="en-US" sz="120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94" b="62942"/>
          <a:stretch>
            <a:fillRect/>
          </a:stretch>
        </p:blipFill>
        <p:spPr>
          <a:xfrm>
            <a:off x="0" y="6701"/>
            <a:ext cx="2914650" cy="2536474"/>
          </a:xfrm>
          <a:prstGeom prst="rect">
            <a:avLst/>
          </a:prstGeom>
        </p:spPr>
      </p:pic>
      <p:pic>
        <p:nvPicPr>
          <p:cNvPr id="43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6715" y="1933575"/>
            <a:ext cx="72644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10" y="308888"/>
            <a:ext cx="1525694" cy="135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1" y="6504750"/>
            <a:ext cx="12192001" cy="389536"/>
            <a:chOff x="-1" y="6504750"/>
            <a:chExt cx="12192001" cy="38953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3552000" y="6504750"/>
              <a:ext cx="8640000" cy="35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 t="-1" r="58231" b="-10272"/>
            <a:stretch>
              <a:fillRect/>
            </a:stretch>
          </p:blipFill>
          <p:spPr bwMode="auto">
            <a:xfrm flipH="1">
              <a:off x="-1" y="6504750"/>
              <a:ext cx="3608822" cy="38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4650105" y="918845"/>
            <a:ext cx="2891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latin typeface="Times New Roman" panose="02020503050405090304" charset="0"/>
                <a:cs typeface="Times New Roman" panose="02020503050405090304" charset="0"/>
              </a:rPr>
              <a:t>Contents</a:t>
            </a:r>
            <a:endParaRPr lang="en-US" altLang="zh-CN" sz="6000"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14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10" y="2339022"/>
            <a:ext cx="60960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35" y="3488054"/>
            <a:ext cx="60960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40" y="4746306"/>
            <a:ext cx="609600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280895" y="2444115"/>
            <a:ext cx="62007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503050405090304" charset="0"/>
                <a:cs typeface="Times New Roman" panose="02020503050405090304" charset="0"/>
              </a:rPr>
              <a:t>A Brief Introduction of </a:t>
            </a:r>
            <a:r>
              <a:rPr lang="en-US" altLang="zh-CN" sz="2800" b="1" i="1" dirty="0">
                <a:latin typeface="Times New Roman" panose="02020503050405090304" charset="0"/>
                <a:cs typeface="Times New Roman" panose="02020503050405090304" charset="0"/>
              </a:rPr>
              <a:t>Fishing in Snow</a:t>
            </a:r>
            <a:r>
              <a:rPr lang="en-US" altLang="zh-CN" sz="2800" b="1" dirty="0">
                <a:latin typeface="Times New Roman" panose="02020503050405090304" charset="0"/>
                <a:cs typeface="Times New Roman" panose="02020503050405090304" charset="0"/>
              </a:rPr>
              <a:t> </a:t>
            </a:r>
            <a:endParaRPr lang="zh-CN" altLang="en-US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80895" y="3593147"/>
            <a:ext cx="6850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Times New Roman" panose="02020503050405090304" charset="0"/>
                <a:cs typeface="Times New Roman" panose="02020503050405090304" charset="0"/>
              </a:rPr>
              <a:t>Translation   Appreciation and </a:t>
            </a:r>
            <a:r>
              <a:rPr lang="en-US" altLang="zh-CN" sz="2800" b="1" dirty="0">
                <a:latin typeface="Times New Roman" panose="02020503050405090304" charset="0"/>
                <a:cs typeface="Times New Roman" panose="02020503050405090304" charset="0"/>
                <a:sym typeface="+mn-ea"/>
              </a:rPr>
              <a:t>Comparison</a:t>
            </a:r>
            <a:endParaRPr lang="en-US" altLang="zh-CN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0936" y="4851174"/>
            <a:ext cx="50057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503050405090304" charset="0"/>
                <a:cs typeface="Times New Roman" panose="02020503050405090304" charset="0"/>
              </a:rPr>
              <a:t>Translation Strategies of Poetry</a:t>
            </a:r>
            <a:endParaRPr lang="en-US" altLang="zh-CN" sz="2800" b="1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32460" y="5991225"/>
            <a:ext cx="2743200" cy="365125"/>
          </a:xfrm>
        </p:spPr>
        <p:txBody>
          <a:bodyPr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562975" y="5991225"/>
            <a:ext cx="2743200" cy="365125"/>
          </a:xfrm>
        </p:spPr>
        <p:txBody>
          <a:bodyPr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</p:spPr>
        <p:txBody>
          <a:bodyPr/>
          <a:p>
            <a:r>
              <a:rPr lang="zh-CN" altLang="en-US"/>
              <a:t>Chinese Languages and Cultures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57" y="4160939"/>
            <a:ext cx="9455703" cy="26970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3282508" y="358843"/>
            <a:ext cx="794664" cy="579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67830" y="233634"/>
            <a:ext cx="246443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b="1" dirty="0">
                <a:latin typeface="Times New Roman" panose="02020503050405090304" charset="0"/>
                <a:ea typeface="隶书" panose="02010509060101010101" pitchFamily="49" charset="-122"/>
                <a:cs typeface="Times New Roman" panose="02020503050405090304" charset="0"/>
              </a:rPr>
              <a:t>Bibliography</a:t>
            </a:r>
            <a:endParaRPr lang="en-US" altLang="zh-CN" sz="3200" b="1" dirty="0">
              <a:latin typeface="Times New Roman" panose="02020503050405090304" charset="0"/>
              <a:ea typeface="隶书" panose="02010509060101010101" pitchFamily="49" charset="-122"/>
              <a:cs typeface="Times New Roman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470" y="1273175"/>
            <a:ext cx="11021695" cy="4149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/>
              <a:t>[</a:t>
            </a:r>
            <a:r>
              <a:rPr lang="en-US" altLang="zh-CN"/>
              <a:t>1</a:t>
            </a:r>
            <a:r>
              <a:rPr lang="zh-CN" altLang="en-US"/>
              <a:t>] 许渊冲.汉英对照唐诗三百首[M].北京:高等教育出版社, 2000.</a:t>
            </a:r>
            <a:endParaRPr lang="zh-CN" altLang="en-US"/>
          </a:p>
          <a:p>
            <a:pPr algn="just"/>
            <a:endParaRPr lang="zh-CN" altLang="en-US"/>
          </a:p>
          <a:p>
            <a:pPr algn="just"/>
            <a:r>
              <a:rPr lang="zh-CN" altLang="en-US"/>
              <a:t>[</a:t>
            </a:r>
            <a:r>
              <a:rPr lang="en-US" altLang="zh-CN"/>
              <a:t>2</a:t>
            </a:r>
            <a:r>
              <a:rPr lang="zh-CN" altLang="en-US"/>
              <a:t>] 马红军.从文学翻译到翻译文学[M].上海:上海译文出版社, 2006.</a:t>
            </a:r>
            <a:endParaRPr lang="zh-CN" altLang="en-US"/>
          </a:p>
          <a:p>
            <a:pPr algn="just"/>
            <a:endParaRPr lang="zh-CN" altLang="en-US"/>
          </a:p>
          <a:p>
            <a:pPr algn="just"/>
            <a:r>
              <a:rPr lang="zh-CN" altLang="en-US"/>
              <a:t>[</a:t>
            </a:r>
            <a:r>
              <a:rPr lang="en-US" altLang="zh-CN"/>
              <a:t>3</a:t>
            </a:r>
            <a:r>
              <a:rPr lang="zh-CN" altLang="en-US"/>
              <a:t>] W</a:t>
            </a:r>
            <a:r>
              <a:rPr lang="en-US" altLang="zh-CN"/>
              <a:t>e</a:t>
            </a:r>
            <a:r>
              <a:rPr lang="zh-CN" altLang="en-US"/>
              <a:t>inberger, Eliot.The New Directions Anthology of Classical Chinese Poetry[Z].New York:New </a:t>
            </a:r>
            <a:endParaRPr lang="zh-CN" altLang="en-US"/>
          </a:p>
          <a:p>
            <a:pPr algn="just"/>
            <a:r>
              <a:rPr lang="zh-CN" altLang="en-US"/>
              <a:t>Directions, 2003.</a:t>
            </a:r>
            <a:endParaRPr lang="zh-CN" altLang="en-US"/>
          </a:p>
          <a:p>
            <a:pPr algn="just"/>
            <a:endParaRPr lang="zh-CN" altLang="en-US"/>
          </a:p>
          <a:p>
            <a:pPr algn="just"/>
            <a:r>
              <a:rPr lang="zh-CN" altLang="en-US"/>
              <a:t>[</a:t>
            </a:r>
            <a:r>
              <a:rPr lang="en-US" altLang="zh-CN"/>
              <a:t>4</a:t>
            </a:r>
            <a:r>
              <a:rPr lang="zh-CN" altLang="en-US"/>
              <a:t>] Witter Bynner&amp;K iang Kang-hu.The Jade Mountain:A Chinese Anthology, Being Three Hundred Poems of the T</a:t>
            </a:r>
            <a:r>
              <a:rPr lang="en-US" altLang="zh-CN"/>
              <a:t>'</a:t>
            </a:r>
            <a:r>
              <a:rPr lang="zh-CN" altLang="en-US"/>
              <a:t>ang Dynasty[Z].New York:Alfred A.Knope, 1929</a:t>
            </a:r>
            <a:r>
              <a:rPr lang="en-US" altLang="zh-CN"/>
              <a:t>.</a:t>
            </a:r>
            <a:endParaRPr lang="en-US" altLang="zh-CN"/>
          </a:p>
          <a:p>
            <a:pPr algn="just"/>
            <a:endParaRPr lang="en-US" altLang="zh-CN"/>
          </a:p>
          <a:p>
            <a:pPr algn="just"/>
            <a:r>
              <a:rPr lang="en-US" altLang="zh-CN"/>
              <a:t>[5]</a:t>
            </a:r>
            <a:r>
              <a:rPr lang="zh-CN" altLang="en-US">
                <a:sym typeface="+mn-ea"/>
              </a:rPr>
              <a:t>郭建中</a:t>
            </a:r>
            <a:r>
              <a:rPr lang="en-US" altLang="zh-CN">
                <a:sym typeface="+mn-ea"/>
              </a:rPr>
              <a:t>.</a:t>
            </a:r>
            <a:r>
              <a:rPr lang="zh-CN" altLang="en-US">
                <a:sym typeface="+mn-ea"/>
              </a:rPr>
              <a:t>当代美国翻译理论</a:t>
            </a:r>
            <a:r>
              <a:rPr lang="en-US" altLang="zh-CN">
                <a:sym typeface="+mn-ea"/>
              </a:rPr>
              <a:t>[M].</a:t>
            </a:r>
            <a:r>
              <a:rPr lang="zh-CN" altLang="en-US">
                <a:sym typeface="+mn-ea"/>
              </a:rPr>
              <a:t>湖北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湖北教育出版社，</a:t>
            </a:r>
            <a:r>
              <a:rPr lang="en-US" altLang="zh-CN">
                <a:sym typeface="+mn-ea"/>
              </a:rPr>
              <a:t>2001.</a:t>
            </a:r>
            <a:endParaRPr lang="zh-CN" altLang="en-US" baseline="30000">
              <a:sym typeface="+mn-ea"/>
            </a:endParaRPr>
          </a:p>
          <a:p>
            <a:pPr algn="just"/>
            <a:endParaRPr lang="zh-CN" altLang="en-US" baseline="30000"/>
          </a:p>
          <a:p>
            <a:pPr algn="just"/>
            <a:r>
              <a:rPr lang="en-US" altLang="zh-CN"/>
              <a:t>[6]常青.从 《江雪 》的英译诗谈诗歌翻译的策略[J].辽宁：鞍山师范学院学报,2008.</a:t>
            </a:r>
            <a:endParaRPr lang="en-US" altLang="zh-CN"/>
          </a:p>
          <a:p>
            <a:pPr algn="just"/>
            <a:endParaRPr lang="en-US" altLang="zh-CN"/>
          </a:p>
          <a:p>
            <a:pPr algn="just"/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096000" y="866120"/>
            <a:ext cx="4161797" cy="3448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30450" y="1423035"/>
            <a:ext cx="7927340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1500">
                <a:latin typeface="Script MT Bold" panose="03040602040607080904" charset="0"/>
                <a:cs typeface="Script MT Bold" panose="03040602040607080904" charset="0"/>
              </a:rPr>
              <a:t>Thank </a:t>
            </a:r>
            <a:endParaRPr lang="en-US" altLang="zh-CN" sz="11500">
              <a:latin typeface="Script MT Bold" panose="03040602040607080904" charset="0"/>
              <a:cs typeface="Script MT Bold" panose="03040602040607080904" charset="0"/>
            </a:endParaRPr>
          </a:p>
          <a:p>
            <a:r>
              <a:rPr lang="en-US" altLang="zh-CN" sz="11500">
                <a:latin typeface="Script MT Bold" panose="03040602040607080904" charset="0"/>
                <a:cs typeface="Script MT Bold" panose="03040602040607080904" charset="0"/>
              </a:rPr>
              <a:t>             you !</a:t>
            </a:r>
            <a:endParaRPr lang="en-US" altLang="zh-CN" sz="11500">
              <a:latin typeface="Script MT Bold" panose="03040602040607080904" charset="0"/>
              <a:cs typeface="Script MT Bold" panose="030406020406070809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096000" y="866120"/>
            <a:ext cx="4161797" cy="3448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08505" y="3305810"/>
            <a:ext cx="854392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latin typeface="Times New Roman" panose="02020503050405090304" charset="0"/>
                <a:ea typeface="华文行楷" panose="02010800040101010101" pitchFamily="2" charset="-122"/>
                <a:cs typeface="Times New Roman" panose="02020503050405090304" charset="0"/>
              </a:rPr>
              <a:t>A Brief Introduction of  </a:t>
            </a:r>
            <a:endParaRPr lang="en-US" altLang="zh-CN" sz="4400" b="1" dirty="0">
              <a:latin typeface="Times New Roman" panose="02020503050405090304" charset="0"/>
              <a:ea typeface="华文行楷" panose="02010800040101010101" pitchFamily="2" charset="-122"/>
              <a:cs typeface="Times New Roman" panose="02020503050405090304" charset="0"/>
            </a:endParaRPr>
          </a:p>
          <a:p>
            <a:pPr algn="ctr"/>
            <a:r>
              <a:rPr lang="en-US" altLang="zh-CN" sz="4400" b="1" i="1" dirty="0">
                <a:latin typeface="Times New Roman" panose="02020503050405090304" charset="0"/>
                <a:ea typeface="华文行楷" panose="02010800040101010101" pitchFamily="2" charset="-122"/>
                <a:cs typeface="Times New Roman" panose="02020503050405090304" charset="0"/>
              </a:rPr>
              <a:t>Fishing in Snow</a:t>
            </a:r>
            <a:endParaRPr lang="en-US" altLang="zh-CN" sz="4400" b="1" i="1" dirty="0">
              <a:latin typeface="Times New Roman" panose="02020503050405090304" charset="0"/>
              <a:ea typeface="华文行楷" panose="02010800040101010101" pitchFamily="2" charset="-122"/>
              <a:cs typeface="Times New Roman" panose="02020503050405090304" charset="0"/>
            </a:endParaRPr>
          </a:p>
        </p:txBody>
      </p:sp>
      <p:pic>
        <p:nvPicPr>
          <p:cNvPr id="13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0000">
            <a:off x="4817993" y="697050"/>
            <a:ext cx="2925584" cy="27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765800" y="1819910"/>
            <a:ext cx="10287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Algerian" panose="04020705040A02060702" charset="0"/>
                <a:ea typeface="华文行楷" panose="02010800040101010101" pitchFamily="2" charset="-122"/>
                <a:cs typeface="Algerian" panose="04020705040A02060702" charset="0"/>
              </a:rPr>
              <a:t>One</a:t>
            </a:r>
            <a:endParaRPr lang="en-US" altLang="zh-CN" sz="3600" b="1">
              <a:latin typeface="Algerian" panose="04020705040A02060702" charset="0"/>
              <a:ea typeface="华文行楷" panose="02010800040101010101" pitchFamily="2" charset="-122"/>
              <a:cs typeface="Algerian" panose="04020705040A0206070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244668" y="358843"/>
            <a:ext cx="794664" cy="579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3110" y="0"/>
            <a:ext cx="1278890" cy="1884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300" y="496570"/>
            <a:ext cx="62007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503050405090304" charset="0"/>
                <a:cs typeface="Times New Roman" panose="02020503050405090304" charset="0"/>
              </a:rPr>
              <a:t>A Brief Introduction of </a:t>
            </a:r>
            <a:r>
              <a:rPr lang="en-US" altLang="zh-CN" sz="28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Fishing in Snow</a:t>
            </a:r>
            <a:endParaRPr lang="en-US" altLang="zh-CN" sz="28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209715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438275"/>
            <a:ext cx="5033645" cy="478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框 11"/>
          <p:cNvSpPr txBox="1"/>
          <p:nvPr/>
        </p:nvSpPr>
        <p:spPr>
          <a:xfrm>
            <a:off x="5506720" y="1132205"/>
            <a:ext cx="64268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方正仿宋简体" panose="02010601030101010101" pitchFamily="2" charset="-122"/>
              </a:rPr>
              <a:t>   </a:t>
            </a:r>
            <a:r>
              <a:rPr lang="zh-CN" altLang="en-US" sz="24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方正仿宋简体" panose="0201060103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方正仿宋简体" panose="02010601030101010101" pitchFamily="2" charset="-122"/>
              </a:rPr>
              <a:t>江雪》这首五言绝句作于诗人谪居永州期间。当时柳宗元被贬到永州,由于仕途遭受挫折,他在精神上受到很大打击。这首诗体现的就是他借助对隐居山水的渔翁的歌咏,排遣自己在政治上失意的苦闷和压抑,寄托自己清高孤傲的情怀。</a:t>
            </a:r>
            <a:endParaRPr lang="zh-CN" altLang="en-US" sz="24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方正仿宋简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6085" y="3434715"/>
            <a:ext cx="64274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2400">
                <a:latin typeface="Times New Roman" panose="02020503050405090304" charset="0"/>
                <a:cs typeface="Times New Roman" panose="02020503050405090304" charset="0"/>
              </a:rPr>
              <a:t>    </a:t>
            </a:r>
            <a:r>
              <a:rPr lang="zh-CN" altLang="en-US" sz="2400">
                <a:latin typeface="Times New Roman" panose="02020503050405090304" charset="0"/>
                <a:cs typeface="Times New Roman" panose="02020503050405090304" charset="0"/>
              </a:rPr>
              <a:t>The five-character quatrain </a:t>
            </a:r>
            <a:r>
              <a:rPr lang="zh-CN" altLang="en-US" sz="2400" i="1">
                <a:latin typeface="Times New Roman" panose="02020503050405090304" charset="0"/>
                <a:cs typeface="Times New Roman" panose="02020503050405090304" charset="0"/>
              </a:rPr>
              <a:t>River in Snow</a:t>
            </a:r>
            <a:r>
              <a:rPr lang="zh-CN" altLang="en-US" sz="2400">
                <a:latin typeface="Times New Roman" panose="02020503050405090304" charset="0"/>
                <a:cs typeface="Times New Roman" panose="02020503050405090304" charset="0"/>
              </a:rPr>
              <a:t> was written during the poet Liu Zongyuan's exile in Yongzhou. Due to the setbacks in his career, he suffered </a:t>
            </a:r>
            <a:r>
              <a:rPr lang="en-US" altLang="zh-CN" sz="2400">
                <a:latin typeface="Times New Roman" panose="02020503050405090304" charset="0"/>
                <a:cs typeface="Times New Roman" panose="02020503050405090304" charset="0"/>
              </a:rPr>
              <a:t>from </a:t>
            </a:r>
            <a:r>
              <a:rPr lang="zh-CN" altLang="en-US" sz="2400">
                <a:latin typeface="Times New Roman" panose="02020503050405090304" charset="0"/>
                <a:cs typeface="Times New Roman" panose="02020503050405090304" charset="0"/>
              </a:rPr>
              <a:t>a great mental blow. This poem，</a:t>
            </a:r>
            <a:r>
              <a:rPr lang="en-US" altLang="zh-CN" sz="2400">
                <a:latin typeface="Times New Roman" panose="02020503050405090304" charset="0"/>
                <a:cs typeface="Times New Roman" panose="02020503050405090304" charset="0"/>
              </a:rPr>
              <a:t>in line with the description of </a:t>
            </a:r>
            <a:r>
              <a:rPr lang="zh-CN" altLang="en-US" sz="2400">
                <a:latin typeface="Times New Roman" panose="02020503050405090304" charset="0"/>
                <a:cs typeface="Times New Roman" panose="02020503050405090304" charset="0"/>
              </a:rPr>
              <a:t>the fisherman who lives in seclusion,dispels </a:t>
            </a:r>
            <a:r>
              <a:rPr lang="en-US" altLang="zh-CN" sz="2400">
                <a:latin typeface="Times New Roman" panose="02020503050405090304" charset="0"/>
                <a:cs typeface="Times New Roman" panose="02020503050405090304" charset="0"/>
              </a:rPr>
              <a:t>Liu's</a:t>
            </a:r>
            <a:r>
              <a:rPr lang="zh-CN" altLang="en-US" sz="2400">
                <a:latin typeface="Times New Roman" panose="02020503050405090304" charset="0"/>
                <a:cs typeface="Times New Roman" panose="02020503050405090304" charset="0"/>
              </a:rPr>
              <a:t> political frustration and depression, and entrusts his </a:t>
            </a:r>
            <a:r>
              <a:rPr lang="en-US" altLang="zh-CN" sz="2400">
                <a:latin typeface="Times New Roman" panose="02020503050405090304" charset="0"/>
                <a:cs typeface="Times New Roman" panose="02020503050405090304" charset="0"/>
              </a:rPr>
              <a:t>great priggish and lonely spirit</a:t>
            </a:r>
            <a:r>
              <a:rPr lang="zh-CN" altLang="en-US" sz="2400">
                <a:latin typeface="Times New Roman" panose="02020503050405090304" charset="0"/>
                <a:cs typeface="Times New Roman" panose="02020503050405090304" charset="0"/>
              </a:rPr>
              <a:t>.</a:t>
            </a:r>
            <a:endParaRPr lang="zh-CN" altLang="en-US" sz="2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Chinese Languages and Cultures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339042"/>
            <a:ext cx="12192000" cy="609601"/>
            <a:chOff x="-190500" y="1490232"/>
            <a:chExt cx="12382500" cy="6096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68" b="46243"/>
            <a:stretch>
              <a:fillRect/>
            </a:stretch>
          </p:blipFill>
          <p:spPr>
            <a:xfrm>
              <a:off x="5334000" y="1490232"/>
              <a:ext cx="6858000" cy="6096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45112" b="46243"/>
            <a:stretch>
              <a:fillRect/>
            </a:stretch>
          </p:blipFill>
          <p:spPr>
            <a:xfrm>
              <a:off x="-190500" y="1504950"/>
              <a:ext cx="5524500" cy="592894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0646155" y="2209836"/>
            <a:ext cx="1068705" cy="36814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40404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</a:t>
            </a:r>
            <a:r>
              <a:rPr lang="zh-CN" altLang="en-US" sz="4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江  雪</a:t>
            </a:r>
            <a:endParaRPr lang="zh-CN" altLang="en-US" sz="4800" b="1" dirty="0">
              <a:solidFill>
                <a:srgbClr val="40404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244668" y="358843"/>
            <a:ext cx="794664" cy="5798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0300" y="487045"/>
            <a:ext cx="62007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503050405090304" charset="0"/>
                <a:cs typeface="Times New Roman" panose="02020503050405090304" charset="0"/>
              </a:rPr>
              <a:t>A Brief Introduction of </a:t>
            </a:r>
            <a:r>
              <a:rPr lang="en-US" altLang="zh-CN" sz="28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503050405090304" charset="0"/>
                <a:cs typeface="Times New Roman" panose="02020503050405090304" charset="0"/>
              </a:rPr>
              <a:t>Fishing in Snow</a:t>
            </a:r>
            <a:endParaRPr lang="en-US" altLang="zh-CN" sz="28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9410" y="2568575"/>
            <a:ext cx="4799330" cy="3749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千山鸟飞绝，</a:t>
            </a: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 </a:t>
            </a: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4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万径人踪灭。</a:t>
            </a: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4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孤舟蓑笠翁，</a:t>
            </a: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480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独钓寒江雪。</a:t>
            </a:r>
            <a:endParaRPr lang="zh-CN" altLang="en-US" sz="4800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</p:txBody>
      </p:sp>
      <p:pic>
        <p:nvPicPr>
          <p:cNvPr id="209715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" y="2314575"/>
            <a:ext cx="4119245" cy="3918585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Chinese Languages and Cultures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096000" y="866120"/>
            <a:ext cx="4161797" cy="3448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08505" y="3524885"/>
            <a:ext cx="854392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Translation  Appreciation and Comparison</a:t>
            </a:r>
            <a:endParaRPr lang="en-US" altLang="zh-CN" sz="4400" b="1">
              <a:latin typeface="Times New Roman" panose="02020503050405090304" charset="0"/>
              <a:cs typeface="Times New Roman" panose="02020503050405090304" charset="0"/>
            </a:endParaRPr>
          </a:p>
          <a:p>
            <a:pPr algn="ctr"/>
            <a:endParaRPr lang="en-US" altLang="zh-CN" sz="4400" dirty="0">
              <a:latin typeface="Times New Roman" panose="02020503050405090304" charset="0"/>
              <a:ea typeface="华文行楷" panose="02010800040101010101" pitchFamily="2" charset="-122"/>
              <a:cs typeface="Times New Roman" panose="02020503050405090304" charset="0"/>
            </a:endParaRPr>
          </a:p>
        </p:txBody>
      </p:sp>
      <p:pic>
        <p:nvPicPr>
          <p:cNvPr id="13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0000">
            <a:off x="4817993" y="697050"/>
            <a:ext cx="2925584" cy="27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765800" y="1819910"/>
            <a:ext cx="10960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Algerian" panose="04020705040A02060702" charset="0"/>
                <a:ea typeface="华文行楷" panose="02010800040101010101" pitchFamily="2" charset="-122"/>
                <a:cs typeface="Algerian" panose="04020705040A02060702" charset="0"/>
              </a:rPr>
              <a:t>Two</a:t>
            </a:r>
            <a:endParaRPr lang="en-US" altLang="zh-CN" sz="3600" b="1">
              <a:latin typeface="Algerian" panose="04020705040A02060702" charset="0"/>
              <a:ea typeface="华文行楷" panose="02010800040101010101" pitchFamily="2" charset="-122"/>
              <a:cs typeface="Algerian" panose="04020705040A0206070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37580" y="601838"/>
            <a:ext cx="10332720" cy="5754370"/>
            <a:chOff x="1668715" y="1688323"/>
            <a:chExt cx="10332720" cy="5754370"/>
          </a:xfrm>
        </p:grpSpPr>
        <p:sp>
          <p:nvSpPr>
            <p:cNvPr id="4" name="TextBox 20"/>
            <p:cNvSpPr txBox="1"/>
            <p:nvPr/>
          </p:nvSpPr>
          <p:spPr>
            <a:xfrm>
              <a:off x="1668715" y="1977339"/>
              <a:ext cx="110272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微软简标宋" pitchFamily="2" charset="-122"/>
              </a:endParaRP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3414965" y="1688323"/>
              <a:ext cx="8586470" cy="575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Fishing in Snow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From hill to hill no bird in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flight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</a:t>
              </a: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;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From path to path no man in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sight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.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 lonely fisherman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afloat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,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Is fishing snow in lonely </a:t>
              </a:r>
              <a:r>
                <a:rPr lang="zh-CN" altLang="en-US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boat</a:t>
              </a: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.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                            </a:t>
              </a: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《汉英对照唐诗三百首》, 2000:55</a:t>
              </a:r>
              <a:r>
                <a:rPr lang="en-US" altLang="zh-CN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[1]</a:t>
              </a: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1028700"/>
            <a:ext cx="4943475" cy="45853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244668" y="358843"/>
            <a:ext cx="794664" cy="57986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92480" y="453390"/>
            <a:ext cx="75399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Translation Comparison and Appreciation</a:t>
            </a:r>
            <a:endParaRPr lang="en-US" altLang="zh-CN" sz="3200" b="1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Chinese Languages and Cultures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564705" y="1436863"/>
            <a:ext cx="11479530" cy="4523105"/>
            <a:chOff x="1668715" y="1977248"/>
            <a:chExt cx="11479530" cy="4523105"/>
          </a:xfrm>
        </p:grpSpPr>
        <p:sp>
          <p:nvSpPr>
            <p:cNvPr id="4" name="TextBox 20"/>
            <p:cNvSpPr txBox="1"/>
            <p:nvPr/>
          </p:nvSpPr>
          <p:spPr>
            <a:xfrm>
              <a:off x="1668715" y="1977339"/>
              <a:ext cx="110272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微软简标宋" pitchFamily="2" charset="-122"/>
              </a:endParaRP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3399090" y="1977248"/>
              <a:ext cx="9749155" cy="452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C00000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             </a:t>
              </a:r>
              <a:r>
                <a:rPr lang="en-US" altLang="zh-CN" sz="3200" b="1" dirty="0">
                  <a:solidFill>
                    <a:schemeClr val="tx1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River   Snow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These thousand peaks cut off the flight of birds</a:t>
              </a: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,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On all the trails, human tracks are go</a:t>
              </a: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ne.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 single boat-coat——hat——an old man,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Alone fishing chill river snow.</a:t>
              </a:r>
              <a:endPara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</a:t>
              </a: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                         Gary Snyder, 转引自Weinberger, 2003:139</a:t>
              </a:r>
              <a:r>
                <a:rPr lang="en-US" altLang="zh-CN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[2]</a:t>
              </a:r>
              <a:endParaRPr lang="en-US" altLang="zh-CN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1028700"/>
            <a:ext cx="4943475" cy="45853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244668" y="358843"/>
            <a:ext cx="794664" cy="57986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92480" y="453390"/>
            <a:ext cx="75399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Translation Comparison and Appreciation</a:t>
            </a:r>
            <a:endParaRPr lang="en-US" altLang="zh-CN" sz="3200" b="1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29" name="日期占位符 2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  <p:sp>
        <p:nvSpPr>
          <p:cNvPr id="31" name="页脚占位符 3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Chinese Languages and Cultures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386780" y="725028"/>
            <a:ext cx="10942955" cy="5631180"/>
            <a:chOff x="1668715" y="1977248"/>
            <a:chExt cx="10942955" cy="5631180"/>
          </a:xfrm>
        </p:grpSpPr>
        <p:sp>
          <p:nvSpPr>
            <p:cNvPr id="4" name="TextBox 20"/>
            <p:cNvSpPr txBox="1"/>
            <p:nvPr/>
          </p:nvSpPr>
          <p:spPr>
            <a:xfrm>
              <a:off x="1668715" y="1977339"/>
              <a:ext cx="110272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微软简标宋" pitchFamily="2" charset="-122"/>
              </a:endParaRP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2637725" y="1977248"/>
              <a:ext cx="9973945" cy="563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      </a:t>
              </a:r>
              <a:r>
                <a:rPr lang="zh-CN" altLang="en-US" sz="3200" b="1" dirty="0">
                  <a:solidFill>
                    <a:schemeClr val="tx1"/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River   Snow</a:t>
              </a:r>
              <a:endParaRPr lang="zh-CN" altLang="en-US" sz="3200" b="1" dirty="0">
                <a:solidFill>
                  <a:schemeClr val="tx1"/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 thousand peaks:no more birds in flight</a:t>
              </a:r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,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Ten thousand paths:all trace of people gone.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In a lone boat, rain cloak and hat of reeds,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An old man’s fishing the cold river snow.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                                                                                 David Hinton, 转引自Weinberger, 2003 </a:t>
              </a:r>
              <a:r>
                <a:rPr lang="zh-CN" altLang="en-US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[</a:t>
              </a:r>
              <a:r>
                <a:rPr lang="en-US" altLang="zh-CN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3</a:t>
              </a:r>
              <a:r>
                <a:rPr lang="zh-CN" altLang="en-US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503050405090304" charset="0"/>
                  <a:ea typeface="方正仿宋简体" panose="02010601030101010101" pitchFamily="2" charset="-122"/>
                  <a:cs typeface="Times New Roman" panose="02020503050405090304" charset="0"/>
                  <a:sym typeface="方正仿宋简体" panose="02010601030101010101" pitchFamily="2" charset="-122"/>
                </a:rPr>
                <a:t>]</a:t>
              </a:r>
              <a:endParaRPr lang="zh-CN" altLang="en-US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charset="0"/>
                <a:ea typeface="方正仿宋简体" panose="02010601030101010101" pitchFamily="2" charset="-122"/>
                <a:cs typeface="Times New Roman" panose="02020503050405090304" charset="0"/>
                <a:sym typeface="方正仿宋简体" panose="02010601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1028700"/>
            <a:ext cx="4943475" cy="45853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984">
            <a:off x="244668" y="358843"/>
            <a:ext cx="794664" cy="57986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92480" y="453390"/>
            <a:ext cx="75399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atin typeface="Times New Roman" panose="02020503050405090304" charset="0"/>
                <a:cs typeface="Times New Roman" panose="02020503050405090304" charset="0"/>
                <a:sym typeface="+mn-ea"/>
              </a:rPr>
              <a:t>Translation Comparison and Appreciation</a:t>
            </a:r>
            <a:endParaRPr lang="en-US" altLang="zh-CN" sz="3200" b="1"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2020-11-16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D4D9231-D938-48A9-8844-E22508486FFD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Chinese Languages and Cultures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SLIDE_ID_2" val="{D1822590-820F-491C-BA8B-667E1EB3642E}"/>
  <p:tag name="GENSWF_ADVANCE_TIME" val="5"/>
  <p:tag name="ISPRING_CUSTOM_TIMING_USED" val="1"/>
</p:tagLst>
</file>

<file path=ppt/tags/tag2.xml><?xml version="1.0" encoding="utf-8"?>
<p:tagLst xmlns:p="http://schemas.openxmlformats.org/presentationml/2006/main">
  <p:tag name="ISPRING_SLIDE_ID_2" val="{D1822590-820F-491C-BA8B-667E1EB3642E}"/>
  <p:tag name="GENSWF_ADVANCE_TIME" val="5"/>
  <p:tag name="ISPRING_CUSTOM_TIMING_USED" val="1"/>
</p:tagLst>
</file>

<file path=ppt/tags/tag3.xml><?xml version="1.0" encoding="utf-8"?>
<p:tagLst xmlns:p="http://schemas.openxmlformats.org/presentationml/2006/main">
  <p:tag name="ISPRING_SLIDE_ID_2" val="{D1822590-820F-491C-BA8B-667E1EB3642E}"/>
  <p:tag name="GENSWF_ADVANCE_TIME" val="5"/>
  <p:tag name="ISPRING_CUSTOM_TIMING_USED" val="1"/>
</p:tagLst>
</file>

<file path=ppt/tags/tag4.xml><?xml version="1.0" encoding="utf-8"?>
<p:tagLst xmlns:p="http://schemas.openxmlformats.org/presentationml/2006/main">
  <p:tag name="ISPRING_SLIDE_ID_2" val="{D1822590-820F-491C-BA8B-667E1EB3642E}"/>
  <p:tag name="GENSWF_ADVANCE_TIME" val="5"/>
  <p:tag name="ISPRING_CUSTOM_TIMING_USED" val="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4045</Words>
  <Application>WPS 演示</Application>
  <PresentationFormat>自定义</PresentationFormat>
  <Paragraphs>273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57" baseType="lpstr">
      <vt:lpstr>Arial</vt:lpstr>
      <vt:lpstr>方正书宋_GBK</vt:lpstr>
      <vt:lpstr>Wingdings</vt:lpstr>
      <vt:lpstr>华文行楷</vt:lpstr>
      <vt:lpstr>行楷-简</vt:lpstr>
      <vt:lpstr>Ravie</vt:lpstr>
      <vt:lpstr>Times New Roman</vt:lpstr>
      <vt:lpstr>Algerian</vt:lpstr>
      <vt:lpstr>楷体</vt:lpstr>
      <vt:lpstr>汉仪楷体KW</vt:lpstr>
      <vt:lpstr>方正仿宋简体</vt:lpstr>
      <vt:lpstr>仿宋</vt:lpstr>
      <vt:lpstr>隶书</vt:lpstr>
      <vt:lpstr>报隶-简</vt:lpstr>
      <vt:lpstr>苹方-简</vt:lpstr>
      <vt:lpstr>微软简标宋</vt:lpstr>
      <vt:lpstr>华文宋体</vt:lpstr>
      <vt:lpstr>方正清刻本悦宋简体</vt:lpstr>
      <vt:lpstr>Calibri</vt:lpstr>
      <vt:lpstr>Helvetica Neue</vt:lpstr>
      <vt:lpstr>宋体</vt:lpstr>
      <vt:lpstr>汉仪书宋二KW</vt:lpstr>
      <vt:lpstr>微软雅黑</vt:lpstr>
      <vt:lpstr>Avant GardeBook</vt:lpstr>
      <vt:lpstr>华文黑体</vt:lpstr>
      <vt:lpstr>冬青黑体简体中文</vt:lpstr>
      <vt:lpstr>Script MT Bold</vt:lpstr>
      <vt:lpstr>等线</vt:lpstr>
      <vt:lpstr>汉仪中等线KW</vt:lpstr>
      <vt:lpstr>汉仪旗黑</vt:lpstr>
      <vt:lpstr>宋体</vt:lpstr>
      <vt:lpstr>Arial Unicode MS</vt:lpstr>
      <vt:lpstr>等线 Light</vt:lpstr>
      <vt:lpstr>方正仿宋_GBK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大侠素材铺  </dc:creator>
  <dc:description>大侠素材铺  淘宝店：https://dxpu.taobao.com/</dc:description>
  <cp:lastModifiedBy>chengfengpolangdejiejie</cp:lastModifiedBy>
  <cp:revision>18</cp:revision>
  <dcterms:created xsi:type="dcterms:W3CDTF">2020-11-09T13:38:41Z</dcterms:created>
  <dcterms:modified xsi:type="dcterms:W3CDTF">2020-11-09T13:38:41Z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2052-2.8.0.4624</vt:lpwstr>
  </property>
</Properties>
</file>