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0" r:id="rId5"/>
    <p:sldId id="261" r:id="rId6"/>
    <p:sldId id="268" r:id="rId7"/>
    <p:sldId id="269" r:id="rId8"/>
    <p:sldId id="265" r:id="rId9"/>
    <p:sldId id="270" r:id="rId10"/>
    <p:sldId id="282" r:id="rId11"/>
    <p:sldId id="262" r:id="rId12"/>
    <p:sldId id="272" r:id="rId13"/>
    <p:sldId id="271" r:id="rId14"/>
    <p:sldId id="278" r:id="rId15"/>
    <p:sldId id="267" r:id="rId16"/>
  </p:sldIdLst>
  <p:sldSz cx="12192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E7"/>
    <a:srgbClr val="867568"/>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8" d="100"/>
          <a:sy n="108" d="100"/>
        </p:scale>
        <p:origin x="144" y="102"/>
      </p:cViewPr>
      <p:guideLst>
        <p:guide orient="horz" pos="2160"/>
        <p:guide pos="39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56FF5-F586-4475-BA23-314016D1A0AB}" type="datetimeFigureOut">
              <a:rPr lang="zh-CN" altLang="en-US" smtClean="0"/>
            </a:fld>
            <a:endParaRPr lang="zh-CN" altLang="en-US"/>
          </a:p>
        </p:txBody>
      </p:sp>
      <p:sp>
        <p:nvSpPr>
          <p:cNvPr id="4" name="幻灯片图像占位符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C237B-BDA7-46B5-99A0-C1C820DEA6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DDEC237B-BDA7-46B5-99A0-C1C820DEA6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itchFamily="34" charset="-122"/>
                <a:ea typeface="微软雅黑" pitchFamily="34" charset="-122"/>
                <a:sym typeface="+mn-ea"/>
              </a:rPr>
              <a:t>感谢您下载包图网平台上提供的</a:t>
            </a:r>
            <a:r>
              <a:rPr lang="en-US" altLang="zh-CN" sz="300" dirty="0">
                <a:solidFill>
                  <a:schemeClr val="bg1"/>
                </a:solidFill>
                <a:latin typeface="微软雅黑" pitchFamily="34" charset="-122"/>
                <a:ea typeface="微软雅黑" pitchFamily="34" charset="-122"/>
                <a:sym typeface="+mn-ea"/>
              </a:rPr>
              <a:t>PPT</a:t>
            </a:r>
            <a:r>
              <a:rPr lang="zh-CN" altLang="en-US" sz="300" dirty="0">
                <a:solidFill>
                  <a:schemeClr val="bg1"/>
                </a:solidFill>
                <a:latin typeface="微软雅黑" pitchFamily="34" charset="-122"/>
                <a:ea typeface="微软雅黑"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itchFamily="34" charset="-122"/>
              <a:ea typeface="微软雅黑" pitchFamily="34" charset="-122"/>
              <a:sym typeface="+mn-ea"/>
            </a:endParaRPr>
          </a:p>
          <a:p>
            <a:r>
              <a:rPr lang="en-US" altLang="zh-CN" sz="600" dirty="0">
                <a:solidFill>
                  <a:schemeClr val="bg1"/>
                </a:solidFill>
                <a:latin typeface="微软雅黑" pitchFamily="34" charset="-122"/>
                <a:ea typeface="微软雅黑" pitchFamily="34" charset="-122"/>
                <a:sym typeface="+mn-ea"/>
              </a:rPr>
              <a:t>ibaotu.com</a:t>
            </a:r>
            <a:endParaRPr lang="en-US" altLang="zh-CN" sz="600" dirty="0">
              <a:solidFill>
                <a:schemeClr val="bg1"/>
              </a:solidFill>
              <a:latin typeface="微软雅黑" pitchFamily="34" charset="-122"/>
              <a:ea typeface="微软雅黑"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490442" y="1770056"/>
            <a:ext cx="7211117" cy="1568450"/>
          </a:xfrm>
          <a:prstGeom prst="rect">
            <a:avLst/>
          </a:prstGeom>
        </p:spPr>
        <p:txBody>
          <a:bodyPr wrap="square">
            <a:spAutoFit/>
          </a:bodyPr>
          <a:lstStyle/>
          <a:p>
            <a:pPr algn="ctr"/>
            <a:r>
              <a:rPr lang="en-US" altLang="zh-CN" sz="9600" b="1" i="1" dirty="0">
                <a:solidFill>
                  <a:schemeClr val="tx1">
                    <a:lumMod val="85000"/>
                    <a:lumOff val="15000"/>
                  </a:schemeClr>
                </a:solidFill>
                <a:latin typeface="Times New Roman" charset="0"/>
                <a:ea typeface="华文行楷" pitchFamily="2" charset="-122"/>
                <a:cs typeface="Times New Roman" charset="0"/>
              </a:rPr>
              <a:t>Wushu</a:t>
            </a:r>
            <a:endParaRPr lang="en-US" altLang="zh-CN" sz="9600" b="1" i="1" dirty="0">
              <a:solidFill>
                <a:schemeClr val="tx1">
                  <a:lumMod val="85000"/>
                  <a:lumOff val="15000"/>
                </a:schemeClr>
              </a:solidFill>
              <a:latin typeface="Times New Roman" charset="0"/>
              <a:ea typeface="华文行楷" pitchFamily="2" charset="-122"/>
              <a:cs typeface="Times New Roman" charset="0"/>
            </a:endParaRPr>
          </a:p>
        </p:txBody>
      </p:sp>
      <p:sp>
        <p:nvSpPr>
          <p:cNvPr id="3" name="矩形 2"/>
          <p:cNvSpPr/>
          <p:nvPr/>
        </p:nvSpPr>
        <p:spPr>
          <a:xfrm>
            <a:off x="4065001" y="3545867"/>
            <a:ext cx="4175029" cy="396240"/>
          </a:xfrm>
          <a:prstGeom prst="rect">
            <a:avLst/>
          </a:prstGeom>
        </p:spPr>
        <p:txBody>
          <a:bodyPr wrap="square">
            <a:spAutoFit/>
          </a:bodyPr>
          <a:lstStyle/>
          <a:p>
            <a:pPr algn="ctr"/>
            <a:r>
              <a:rPr lang="en-US" altLang="zh-CN" sz="2000" spc="100" dirty="0">
                <a:solidFill>
                  <a:schemeClr val="tx1">
                    <a:lumMod val="65000"/>
                    <a:lumOff val="35000"/>
                  </a:schemeClr>
                </a:solidFill>
                <a:latin typeface="Times New Roman" charset="0"/>
                <a:ea typeface="思源宋体 CN ExtraLight" pitchFamily="18" charset="-122"/>
                <a:cs typeface="Times New Roman" charset="0"/>
              </a:rPr>
              <a:t>Martial Art</a:t>
            </a:r>
            <a:endParaRPr lang="en-US" altLang="zh-CN" sz="2000" spc="100" dirty="0">
              <a:solidFill>
                <a:schemeClr val="tx1">
                  <a:lumMod val="65000"/>
                  <a:lumOff val="35000"/>
                </a:schemeClr>
              </a:solidFill>
              <a:latin typeface="Times New Roman" charset="0"/>
              <a:ea typeface="思源宋体 CN ExtraLight" pitchFamily="18" charset="-122"/>
              <a:cs typeface="Times New Roman"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374" y="1034200"/>
            <a:ext cx="1217332" cy="812255"/>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b="80973"/>
          <a:stretch>
            <a:fillRect/>
          </a:stretch>
        </p:blipFill>
        <p:spPr>
          <a:xfrm>
            <a:off x="690988" y="5041639"/>
            <a:ext cx="3853920" cy="1304857"/>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24096" b="50456"/>
          <a:stretch>
            <a:fillRect/>
          </a:stretch>
        </p:blipFill>
        <p:spPr>
          <a:xfrm>
            <a:off x="5282266" y="5026219"/>
            <a:ext cx="3985984" cy="1805022"/>
          </a:xfrm>
          <a:prstGeom prst="rect">
            <a:avLst/>
          </a:prstGeom>
        </p:spPr>
      </p:pic>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49154" b="24856"/>
          <a:stretch>
            <a:fillRect/>
          </a:stretch>
        </p:blipFill>
        <p:spPr>
          <a:xfrm flipH="1">
            <a:off x="10107781" y="4652959"/>
            <a:ext cx="3853920" cy="1782415"/>
          </a:xfrm>
          <a:prstGeom prst="rect">
            <a:avLst/>
          </a:prstGeom>
        </p:spPr>
      </p:pic>
      <p:grpSp>
        <p:nvGrpSpPr>
          <p:cNvPr id="19" name="组合 18"/>
          <p:cNvGrpSpPr/>
          <p:nvPr/>
        </p:nvGrpSpPr>
        <p:grpSpPr>
          <a:xfrm>
            <a:off x="9223674" y="1470249"/>
            <a:ext cx="328325" cy="1199213"/>
            <a:chOff x="9448524" y="1260389"/>
            <a:chExt cx="328325" cy="1199213"/>
          </a:xfrm>
        </p:grpSpPr>
        <p:pic>
          <p:nvPicPr>
            <p:cNvPr id="1026" name="Picture 2" descr="印章"/>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524" y="1270396"/>
              <a:ext cx="314906" cy="54607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9453684" y="1260389"/>
              <a:ext cx="323165" cy="1199213"/>
            </a:xfrm>
            <a:prstGeom prst="rect">
              <a:avLst/>
            </a:prstGeom>
            <a:noFill/>
          </p:spPr>
          <p:txBody>
            <a:bodyPr vert="eaVert" wrap="square" rtlCol="0">
              <a:spAutoFit/>
            </a:bodyPr>
            <a:lstStyle/>
            <a:p>
              <a:r>
                <a:rPr lang="zh-CN" altLang="en-US" sz="900" dirty="0">
                  <a:solidFill>
                    <a:schemeClr val="bg1"/>
                  </a:solidFill>
                  <a:latin typeface="叶根友毛笔行书2.0版" pitchFamily="2" charset="-122"/>
                  <a:ea typeface="叶根友毛笔行书2.0版" pitchFamily="2" charset="-122"/>
                </a:rPr>
                <a:t>中华文化</a:t>
              </a:r>
              <a:endParaRPr lang="zh-CN" altLang="en-US" sz="900" dirty="0">
                <a:solidFill>
                  <a:schemeClr val="bg1"/>
                </a:solidFill>
                <a:latin typeface="叶根友毛笔行书2.0版" pitchFamily="2" charset="-122"/>
                <a:ea typeface="叶根友毛笔行书2.0版"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10"/>
                            </p:stCondLst>
                            <p:childTnLst>
                              <p:par>
                                <p:cTn id="9" presetID="10" presetClass="entr" presetSubtype="0" fill="hold" grpId="0" nodeType="afterEffect">
                                  <p:stCondLst>
                                    <p:cond delay="1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20"/>
                            </p:stCondLst>
                            <p:childTnLst>
                              <p:par>
                                <p:cTn id="13" presetID="10" presetClass="entr" presetSubtype="0" fill="hold" nodeType="afterEffect">
                                  <p:stCondLst>
                                    <p:cond delay="1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30"/>
                            </p:stCondLst>
                            <p:childTnLst>
                              <p:par>
                                <p:cTn id="17" presetID="10" presetClass="entr" presetSubtype="0" fill="hold" grpId="0" nodeType="afterEffect">
                                  <p:stCondLst>
                                    <p:cond delay="1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40"/>
                            </p:stCondLst>
                            <p:childTnLst>
                              <p:par>
                                <p:cTn id="21" presetID="10" presetClass="entr" presetSubtype="0" fill="hold" nodeType="afterEffect">
                                  <p:stCondLst>
                                    <p:cond delay="1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50"/>
                            </p:stCondLst>
                            <p:childTnLst>
                              <p:par>
                                <p:cTn id="25" presetID="10" presetClass="entr" presetSubtype="0" fill="hold" nodeType="afterEffect">
                                  <p:stCondLst>
                                    <p:cond delay="1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60"/>
                            </p:stCondLst>
                            <p:childTnLst>
                              <p:par>
                                <p:cTn id="29" presetID="10" presetClass="entr" presetSubtype="0" fill="hold" nodeType="afterEffect">
                                  <p:stCondLst>
                                    <p:cond delay="1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7390" y="523240"/>
            <a:ext cx="10922000" cy="3706495"/>
          </a:xfrm>
          <a:prstGeom prst="rect">
            <a:avLst/>
          </a:prstGeom>
        </p:spPr>
        <p:txBody>
          <a:bodyPr vert="horz" wrap="square">
            <a:noAutofit/>
          </a:bodyPr>
          <a:lstStyle/>
          <a:p>
            <a:pPr>
              <a:lnSpc>
                <a:spcPct val="150000"/>
              </a:lnSpc>
            </a:pPr>
            <a:r>
              <a:rPr lang="en-US" altLang="zh-CN" sz="3200" spc="100" dirty="0">
                <a:solidFill>
                  <a:schemeClr val="tx1">
                    <a:lumMod val="75000"/>
                    <a:lumOff val="25000"/>
                  </a:schemeClr>
                </a:solidFill>
                <a:latin typeface="Times New Roman" charset="0"/>
                <a:ea typeface="思源宋体 CN ExtraLight" pitchFamily="18" charset="-122"/>
                <a:cs typeface="Times New Roman" charset="0"/>
              </a:rPr>
              <a:t>         As is known to all</a:t>
            </a:r>
            <a:r>
              <a:rPr lang="zh-CN" altLang="en-US" sz="3200" spc="100" dirty="0">
                <a:solidFill>
                  <a:schemeClr val="tx1">
                    <a:lumMod val="75000"/>
                    <a:lumOff val="25000"/>
                  </a:schemeClr>
                </a:solidFill>
                <a:latin typeface="Times New Roman" charset="0"/>
                <a:ea typeface="思源宋体 CN ExtraLight" pitchFamily="18" charset="-122"/>
                <a:cs typeface="Times New Roman" charset="0"/>
              </a:rPr>
              <a:t>，</a:t>
            </a:r>
            <a:r>
              <a:rPr lang="en-US" altLang="zh-CN" sz="3200" spc="100" dirty="0">
                <a:solidFill>
                  <a:schemeClr val="tx1">
                    <a:lumMod val="75000"/>
                    <a:lumOff val="25000"/>
                  </a:schemeClr>
                </a:solidFill>
                <a:latin typeface="Times New Roman" charset="0"/>
                <a:ea typeface="思源宋体 CN ExtraLight" pitchFamily="18" charset="-122"/>
                <a:cs typeface="Times New Roman" charset="0"/>
              </a:rPr>
              <a:t>our bodies are controlled by our mind.If we cannot fully control our bodies,it means our brains do not function well.Martial ars,as a way to strenthen the flow of our blood and calmness of our spirit,aims to improve the way our brains think and work along with its improvising.</a:t>
            </a:r>
            <a:endParaRPr lang="zh-CN" altLang="en-US" sz="3200" spc="100" dirty="0">
              <a:solidFill>
                <a:schemeClr val="tx1">
                  <a:lumMod val="75000"/>
                  <a:lumOff val="25000"/>
                </a:schemeClr>
              </a:solidFill>
              <a:latin typeface="Times New Roman" charset="0"/>
              <a:ea typeface="思源宋体 CN ExtraLight" pitchFamily="18" charset="-122"/>
              <a:cs typeface="Times New Roman" charset="0"/>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49154" b="24856"/>
          <a:stretch>
            <a:fillRect/>
          </a:stretch>
        </p:blipFill>
        <p:spPr>
          <a:xfrm flipH="1">
            <a:off x="112497" y="5145914"/>
            <a:ext cx="3853920" cy="1782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5285" y="835660"/>
            <a:ext cx="11442065" cy="7360920"/>
          </a:xfrm>
          <a:prstGeom prst="rect">
            <a:avLst/>
          </a:prstGeom>
        </p:spPr>
        <p:txBody>
          <a:bodyPr vert="horz" wrap="square">
            <a:noAutofit/>
          </a:bodyPr>
          <a:lstStyle/>
          <a:p>
            <a:pPr algn="l">
              <a:lnSpc>
                <a:spcPct val="150000"/>
              </a:lnSpc>
            </a:pPr>
            <a:r>
              <a:rPr lang="en-US" altLang="zh-CN" sz="3200" spc="100" dirty="0">
                <a:solidFill>
                  <a:schemeClr val="tx1">
                    <a:lumMod val="75000"/>
                    <a:lumOff val="25000"/>
                  </a:schemeClr>
                </a:solidFill>
                <a:latin typeface="Times New Roman" charset="0"/>
                <a:ea typeface="思源宋体 CN ExtraLight" pitchFamily="18" charset="-122"/>
                <a:cs typeface="Times New Roman" charset="0"/>
              </a:rPr>
              <a:t>       For another,martial arts is not only a practical skill,but a symbol of cultural cultivation.A healthy body and a clean face with high spirit relects the active attitude of a society,which has tremendous value about the resilience of a nation.</a:t>
            </a:r>
            <a:endParaRPr lang="zh-CN" altLang="en-US" sz="3200" spc="100" dirty="0">
              <a:solidFill>
                <a:schemeClr val="tx1">
                  <a:lumMod val="75000"/>
                  <a:lumOff val="25000"/>
                </a:schemeClr>
              </a:solidFill>
              <a:latin typeface="Times New Roman" charset="0"/>
              <a:ea typeface="思源宋体 CN ExtraLight" pitchFamily="18" charset="-122"/>
              <a:cs typeface="Times New Roman" charset="0"/>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0973"/>
          <a:stretch>
            <a:fillRect/>
          </a:stretch>
        </p:blipFill>
        <p:spPr>
          <a:xfrm>
            <a:off x="4246236" y="4593647"/>
            <a:ext cx="4398092" cy="1489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18300" y="3169285"/>
            <a:ext cx="5473700" cy="3467100"/>
          </a:xfrm>
          <a:prstGeom prst="rect">
            <a:avLst/>
          </a:prstGeom>
        </p:spPr>
        <p:txBody>
          <a:bodyPr vert="horz" wrap="square">
            <a:noAutofit/>
          </a:bodyPr>
          <a:lstStyle/>
          <a:p>
            <a:pPr>
              <a:lnSpc>
                <a:spcPct val="150000"/>
              </a:lnSpc>
            </a:pPr>
            <a:r>
              <a:rPr lang="en-US" altLang="zh-CN" sz="1400" spc="100" dirty="0">
                <a:solidFill>
                  <a:schemeClr val="tx1">
                    <a:lumMod val="75000"/>
                    <a:lumOff val="25000"/>
                  </a:schemeClr>
                </a:solidFill>
                <a:latin typeface="思源宋体 CN ExtraLight" pitchFamily="18" charset="-122"/>
                <a:ea typeface="思源宋体 CN ExtraLight" pitchFamily="18" charset="-122"/>
              </a:rPr>
              <a:t>    </a:t>
            </a:r>
            <a:r>
              <a:rPr lang="en-US" altLang="zh-CN" sz="2800" spc="100" dirty="0">
                <a:solidFill>
                  <a:schemeClr val="tx1">
                    <a:lumMod val="75000"/>
                    <a:lumOff val="25000"/>
                  </a:schemeClr>
                </a:solidFill>
                <a:latin typeface="Times New Roman" charset="0"/>
                <a:ea typeface="思源宋体 CN ExtraLight" pitchFamily="18" charset="-122"/>
                <a:cs typeface="Times New Roman" charset="0"/>
              </a:rPr>
              <a:t>Empty your mind and focus entirely on yourself. Be like water</a:t>
            </a:r>
            <a:r>
              <a:rPr lang="zh-CN" altLang="en-US" sz="2800" spc="100" dirty="0">
                <a:solidFill>
                  <a:schemeClr val="tx1">
                    <a:lumMod val="75000"/>
                    <a:lumOff val="25000"/>
                  </a:schemeClr>
                </a:solidFill>
                <a:latin typeface="Times New Roman" charset="0"/>
                <a:ea typeface="思源宋体 CN ExtraLight" pitchFamily="18" charset="-122"/>
                <a:cs typeface="Times New Roman" charset="0"/>
              </a:rPr>
              <a:t>，</a:t>
            </a:r>
            <a:r>
              <a:rPr lang="en-US" altLang="zh-CN" sz="2800" spc="100" dirty="0">
                <a:solidFill>
                  <a:schemeClr val="tx1">
                    <a:lumMod val="75000"/>
                    <a:lumOff val="25000"/>
                  </a:schemeClr>
                </a:solidFill>
                <a:latin typeface="Times New Roman" charset="0"/>
                <a:ea typeface="思源宋体 CN ExtraLight" pitchFamily="18" charset="-122"/>
                <a:cs typeface="Times New Roman" charset="0"/>
              </a:rPr>
              <a:t>my friend.</a:t>
            </a:r>
            <a:endParaRPr lang="en-US" altLang="zh-CN" sz="2800" spc="100" dirty="0">
              <a:solidFill>
                <a:schemeClr val="tx1">
                  <a:lumMod val="75000"/>
                  <a:lumOff val="25000"/>
                </a:schemeClr>
              </a:solidFill>
              <a:latin typeface="Times New Roman" charset="0"/>
              <a:ea typeface="思源宋体 CN ExtraLight" pitchFamily="18" charset="-122"/>
              <a:cs typeface="Times New Roman" charset="0"/>
            </a:endParaRPr>
          </a:p>
          <a:p>
            <a:pPr>
              <a:lnSpc>
                <a:spcPct val="150000"/>
              </a:lnSpc>
            </a:pPr>
            <a:r>
              <a:rPr lang="en-US" altLang="zh-CN" sz="2800" spc="100" dirty="0">
                <a:solidFill>
                  <a:schemeClr val="tx1">
                    <a:lumMod val="75000"/>
                    <a:lumOff val="25000"/>
                  </a:schemeClr>
                </a:solidFill>
                <a:latin typeface="Times New Roman" charset="0"/>
                <a:ea typeface="思源宋体 CN ExtraLight" pitchFamily="18" charset="-122"/>
                <a:cs typeface="Times New Roman" charset="0"/>
              </a:rPr>
              <a:t>—</a:t>
            </a:r>
            <a:r>
              <a:rPr lang="zh-CN" altLang="en-US" sz="2800" spc="100" dirty="0">
                <a:solidFill>
                  <a:schemeClr val="tx1">
                    <a:lumMod val="75000"/>
                    <a:lumOff val="25000"/>
                  </a:schemeClr>
                </a:solidFill>
                <a:latin typeface="Times New Roman" charset="0"/>
                <a:ea typeface="思源宋体 CN ExtraLight" pitchFamily="18" charset="-122"/>
                <a:cs typeface="Times New Roman" charset="0"/>
              </a:rPr>
              <a:t>放空身心，专注自我。朋友，要像水一样。</a:t>
            </a:r>
            <a:endParaRPr lang="zh-CN" altLang="en-US" sz="2800" spc="100" dirty="0">
              <a:solidFill>
                <a:schemeClr val="tx1">
                  <a:lumMod val="75000"/>
                  <a:lumOff val="25000"/>
                </a:schemeClr>
              </a:solidFill>
              <a:latin typeface="Times New Roman" charset="0"/>
              <a:ea typeface="思源宋体 CN ExtraLight" pitchFamily="18" charset="-122"/>
              <a:cs typeface="Times New Roman" charset="0"/>
            </a:endParaRPr>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49154" b="24856"/>
          <a:stretch>
            <a:fillRect/>
          </a:stretch>
        </p:blipFill>
        <p:spPr>
          <a:xfrm flipH="1">
            <a:off x="3147338" y="5408510"/>
            <a:ext cx="2926974" cy="1353708"/>
          </a:xfrm>
          <a:prstGeom prst="rect">
            <a:avLst/>
          </a:prstGeom>
        </p:spPr>
      </p:pic>
      <p:sp>
        <p:nvSpPr>
          <p:cNvPr id="8" name="文本框 7"/>
          <p:cNvSpPr txBox="1"/>
          <p:nvPr/>
        </p:nvSpPr>
        <p:spPr>
          <a:xfrm>
            <a:off x="0" y="83820"/>
            <a:ext cx="6213475" cy="1547495"/>
          </a:xfrm>
          <a:prstGeom prst="rect">
            <a:avLst/>
          </a:prstGeom>
        </p:spPr>
        <p:txBody>
          <a:bodyPr>
            <a:noAutofit/>
          </a:bodyPr>
          <a:lstStyle/>
          <a:p>
            <a:pPr algn="l"/>
            <a:r>
              <a:rPr lang="en-US" altLang="zh-CN" sz="4800">
                <a:latin typeface="Times New Roman" charset="0"/>
                <a:ea typeface="微软雅黑" pitchFamily="34" charset="-122"/>
                <a:cs typeface="Times New Roman" charset="0"/>
              </a:rPr>
              <a:t>Bruce Lee——</a:t>
            </a:r>
            <a:r>
              <a:rPr lang="zh-CN" altLang="en-US" sz="4800">
                <a:latin typeface="Times New Roman" charset="0"/>
                <a:ea typeface="微软雅黑" pitchFamily="34" charset="-122"/>
                <a:cs typeface="Times New Roman" charset="0"/>
              </a:rPr>
              <a:t>李小龙</a:t>
            </a:r>
            <a:endParaRPr lang="zh-CN" altLang="en-US" sz="4800">
              <a:latin typeface="Times New Roman" charset="0"/>
              <a:ea typeface="微软雅黑" pitchFamily="34" charset="-122"/>
              <a:cs typeface="Times New Roman" charset="0"/>
            </a:endParaRPr>
          </a:p>
        </p:txBody>
      </p:sp>
      <p:pic>
        <p:nvPicPr>
          <p:cNvPr id="9" name="图片 8"/>
          <p:cNvPicPr/>
          <p:nvPr/>
        </p:nvPicPr>
        <p:blipFill>
          <a:blip r:embed="rId2"/>
          <a:stretch>
            <a:fillRect/>
          </a:stretch>
        </p:blipFill>
        <p:spPr>
          <a:xfrm>
            <a:off x="0" y="3882009"/>
            <a:ext cx="2286000" cy="2976372"/>
          </a:xfrm>
          <a:prstGeom prst="rect">
            <a:avLst/>
          </a:prstGeom>
        </p:spPr>
      </p:pic>
      <p:pic>
        <p:nvPicPr>
          <p:cNvPr id="10" name="图片 9"/>
          <p:cNvPicPr/>
          <p:nvPr/>
        </p:nvPicPr>
        <p:blipFill>
          <a:blip r:embed="rId3"/>
          <a:stretch>
            <a:fillRect/>
          </a:stretch>
        </p:blipFill>
        <p:spPr>
          <a:xfrm>
            <a:off x="2456180" y="1311910"/>
            <a:ext cx="4037965" cy="3970020"/>
          </a:xfrm>
          <a:prstGeom prst="rect">
            <a:avLst/>
          </a:prstGeom>
        </p:spPr>
      </p:pic>
      <p:sp>
        <p:nvSpPr>
          <p:cNvPr id="11" name="文本框 10"/>
          <p:cNvSpPr txBox="1"/>
          <p:nvPr/>
        </p:nvSpPr>
        <p:spPr>
          <a:xfrm>
            <a:off x="0" y="939800"/>
            <a:ext cx="4582795" cy="724535"/>
          </a:xfrm>
          <a:prstGeom prst="rect">
            <a:avLst/>
          </a:prstGeom>
        </p:spPr>
        <p:txBody>
          <a:bodyPr>
            <a:noAutofit/>
          </a:bodyPr>
          <a:lstStyle/>
          <a:p>
            <a:pPr algn="l"/>
            <a:r>
              <a:rPr lang="en-US" altLang="zh-CN" sz="2000">
                <a:latin typeface="Times New Roman" charset="0"/>
                <a:ea typeface="微软雅黑" pitchFamily="34" charset="-122"/>
                <a:cs typeface="Times New Roman" charset="0"/>
              </a:rPr>
              <a:t>The world’s well-known Kungfu master</a:t>
            </a:r>
            <a:endParaRPr lang="en-US" altLang="zh-CN" sz="2000">
              <a:latin typeface="Times New Roman" charset="0"/>
              <a:ea typeface="微软雅黑" pitchFamily="34" charset="-122"/>
              <a:cs typeface="Times New Roman" charset="0"/>
            </a:endParaRPr>
          </a:p>
        </p:txBody>
      </p:sp>
      <p:pic>
        <p:nvPicPr>
          <p:cNvPr id="12" name="图片 11"/>
          <p:cNvPicPr/>
          <p:nvPr/>
        </p:nvPicPr>
        <p:blipFill>
          <a:blip r:embed="rId4"/>
          <a:stretch>
            <a:fillRect/>
          </a:stretch>
        </p:blipFill>
        <p:spPr>
          <a:xfrm>
            <a:off x="6760845" y="0"/>
            <a:ext cx="5127625" cy="3101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199640" y="2522855"/>
            <a:ext cx="8474710" cy="1988820"/>
          </a:xfrm>
          <a:prstGeom prst="rect">
            <a:avLst/>
          </a:prstGeom>
        </p:spPr>
        <p:txBody>
          <a:bodyPr wrap="square">
            <a:noAutofit/>
          </a:bodyPr>
          <a:lstStyle/>
          <a:p>
            <a:pPr algn="ctr"/>
            <a:r>
              <a:rPr lang="en-US" altLang="zh-CN" sz="6600" dirty="0">
                <a:solidFill>
                  <a:schemeClr val="tx1">
                    <a:lumMod val="85000"/>
                    <a:lumOff val="15000"/>
                  </a:schemeClr>
                </a:solidFill>
                <a:latin typeface="Times New Roman" charset="0"/>
                <a:ea typeface="华文行楷" pitchFamily="2" charset="-122"/>
                <a:cs typeface="Times New Roman" charset="0"/>
              </a:rPr>
              <a:t>Thanks for watching</a:t>
            </a:r>
            <a:r>
              <a:rPr lang="zh-CN" altLang="en-US" sz="6600" dirty="0">
                <a:solidFill>
                  <a:schemeClr val="tx1">
                    <a:lumMod val="85000"/>
                    <a:lumOff val="15000"/>
                  </a:schemeClr>
                </a:solidFill>
                <a:latin typeface="Times New Roman" charset="0"/>
                <a:ea typeface="华文行楷" pitchFamily="2" charset="-122"/>
                <a:cs typeface="Times New Roman" charset="0"/>
              </a:rPr>
              <a:t>！</a:t>
            </a:r>
            <a:endParaRPr lang="zh-CN" altLang="en-US" sz="6600" dirty="0">
              <a:solidFill>
                <a:schemeClr val="tx1">
                  <a:lumMod val="85000"/>
                  <a:lumOff val="15000"/>
                </a:schemeClr>
              </a:solidFill>
              <a:latin typeface="Times New Roman" charset="0"/>
              <a:ea typeface="华文行楷" pitchFamily="2" charset="-122"/>
              <a:cs typeface="Times New Roman"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374" y="1034200"/>
            <a:ext cx="1217332" cy="812255"/>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b="80973"/>
          <a:stretch>
            <a:fillRect/>
          </a:stretch>
        </p:blipFill>
        <p:spPr>
          <a:xfrm>
            <a:off x="690988" y="5041639"/>
            <a:ext cx="3853920" cy="1304857"/>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24096" b="50456"/>
          <a:stretch>
            <a:fillRect/>
          </a:stretch>
        </p:blipFill>
        <p:spPr>
          <a:xfrm>
            <a:off x="5282266" y="5026219"/>
            <a:ext cx="3985984" cy="1805022"/>
          </a:xfrm>
          <a:prstGeom prst="rect">
            <a:avLst/>
          </a:prstGeom>
        </p:spPr>
      </p:pic>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49154" b="24856"/>
          <a:stretch>
            <a:fillRect/>
          </a:stretch>
        </p:blipFill>
        <p:spPr>
          <a:xfrm flipH="1">
            <a:off x="10107781" y="4652959"/>
            <a:ext cx="3853920" cy="1782415"/>
          </a:xfrm>
          <a:prstGeom prst="rect">
            <a:avLst/>
          </a:prstGeom>
        </p:spPr>
      </p:pic>
      <p:grpSp>
        <p:nvGrpSpPr>
          <p:cNvPr id="19" name="组合 18"/>
          <p:cNvGrpSpPr/>
          <p:nvPr/>
        </p:nvGrpSpPr>
        <p:grpSpPr>
          <a:xfrm>
            <a:off x="8534126" y="1576013"/>
            <a:ext cx="328325" cy="1199213"/>
            <a:chOff x="9448524" y="1260389"/>
            <a:chExt cx="328325" cy="1199213"/>
          </a:xfrm>
        </p:grpSpPr>
        <p:pic>
          <p:nvPicPr>
            <p:cNvPr id="1026" name="Picture 2" descr="印章"/>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524" y="1270396"/>
              <a:ext cx="314906" cy="54607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9453684" y="1260389"/>
              <a:ext cx="323165" cy="1199213"/>
            </a:xfrm>
            <a:prstGeom prst="rect">
              <a:avLst/>
            </a:prstGeom>
            <a:noFill/>
          </p:spPr>
          <p:txBody>
            <a:bodyPr vert="eaVert" wrap="square" rtlCol="0">
              <a:spAutoFit/>
            </a:bodyPr>
            <a:lstStyle/>
            <a:p>
              <a:r>
                <a:rPr lang="zh-CN" altLang="en-US" sz="900" dirty="0">
                  <a:solidFill>
                    <a:schemeClr val="bg1"/>
                  </a:solidFill>
                  <a:latin typeface="叶根友毛笔行书2.0版" pitchFamily="2" charset="-122"/>
                  <a:ea typeface="叶根友毛笔行书2.0版" pitchFamily="2" charset="-122"/>
                </a:rPr>
                <a:t>中华文化</a:t>
              </a:r>
              <a:endParaRPr lang="zh-CN" altLang="en-US" sz="900" dirty="0">
                <a:solidFill>
                  <a:schemeClr val="bg1"/>
                </a:solidFill>
                <a:latin typeface="叶根友毛笔行书2.0版" pitchFamily="2" charset="-122"/>
                <a:ea typeface="叶根友毛笔行书2.0版"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20"/>
                            </p:stCondLst>
                            <p:childTnLst>
                              <p:par>
                                <p:cTn id="13" presetID="10" presetClass="entr" presetSubtype="0" fill="hold" grpId="0" nodeType="afterEffect">
                                  <p:stCondLst>
                                    <p:cond delay="1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30"/>
                            </p:stCondLst>
                            <p:childTnLst>
                              <p:par>
                                <p:cTn id="17" presetID="10" presetClass="entr" presetSubtype="0" fill="hold" nodeType="afterEffect">
                                  <p:stCondLst>
                                    <p:cond delay="1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40"/>
                            </p:stCondLst>
                            <p:childTnLst>
                              <p:par>
                                <p:cTn id="21" presetID="10" presetClass="entr" presetSubtype="0" fill="hold" nodeType="afterEffect">
                                  <p:stCondLst>
                                    <p:cond delay="1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50"/>
                            </p:stCondLst>
                            <p:childTnLst>
                              <p:par>
                                <p:cTn id="25" presetID="10" presetClass="entr" presetSubtype="0" fill="hold" nodeType="afterEffect">
                                  <p:stCondLst>
                                    <p:cond delay="1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7360" y="705485"/>
            <a:ext cx="5060315" cy="2183765"/>
          </a:xfrm>
          <a:prstGeom prst="rect">
            <a:avLst/>
          </a:prstGeom>
          <a:noFill/>
        </p:spPr>
        <p:txBody>
          <a:bodyPr wrap="square" rtlCol="0">
            <a:noAutofit/>
          </a:bodyPr>
          <a:lstStyle/>
          <a:p>
            <a:pPr algn="ctr"/>
            <a:r>
              <a:rPr lang="en-US" altLang="zh-CN" sz="8800" dirty="0">
                <a:latin typeface="Times New Roman" charset="0"/>
                <a:ea typeface="华文行楷" pitchFamily="2" charset="-122"/>
                <a:cs typeface="Times New Roman" charset="0"/>
              </a:rPr>
              <a:t>Content</a:t>
            </a:r>
            <a:endParaRPr lang="en-US" altLang="zh-CN" sz="8800" dirty="0">
              <a:latin typeface="Times New Roman" charset="0"/>
              <a:ea typeface="华文行楷" pitchFamily="2" charset="-122"/>
              <a:cs typeface="Times New Roman" charset="0"/>
            </a:endParaRPr>
          </a:p>
        </p:txBody>
      </p:sp>
      <p:grpSp>
        <p:nvGrpSpPr>
          <p:cNvPr id="9" name="组合 8"/>
          <p:cNvGrpSpPr/>
          <p:nvPr/>
        </p:nvGrpSpPr>
        <p:grpSpPr>
          <a:xfrm>
            <a:off x="6649598" y="539006"/>
            <a:ext cx="328325" cy="1199213"/>
            <a:chOff x="9448524" y="1260389"/>
            <a:chExt cx="328325" cy="1199213"/>
          </a:xfrm>
        </p:grpSpPr>
        <p:pic>
          <p:nvPicPr>
            <p:cNvPr id="10" name="Picture 2" descr="印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48524" y="1270396"/>
              <a:ext cx="314906" cy="546079"/>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9453684" y="1260389"/>
              <a:ext cx="323165" cy="1199213"/>
            </a:xfrm>
            <a:prstGeom prst="rect">
              <a:avLst/>
            </a:prstGeom>
            <a:noFill/>
          </p:spPr>
          <p:txBody>
            <a:bodyPr vert="eaVert" wrap="square" rtlCol="0">
              <a:spAutoFit/>
            </a:bodyPr>
            <a:lstStyle/>
            <a:p>
              <a:r>
                <a:rPr lang="zh-CN" altLang="en-US" sz="900" dirty="0">
                  <a:solidFill>
                    <a:schemeClr val="bg1"/>
                  </a:solidFill>
                  <a:latin typeface="叶根友毛笔行书2.0版" pitchFamily="2" charset="-122"/>
                  <a:ea typeface="叶根友毛笔行书2.0版" pitchFamily="2" charset="-122"/>
                </a:rPr>
                <a:t>中华文化</a:t>
              </a:r>
              <a:endParaRPr lang="zh-CN" altLang="en-US" sz="900" dirty="0">
                <a:solidFill>
                  <a:schemeClr val="bg1"/>
                </a:solidFill>
                <a:latin typeface="叶根友毛笔行书2.0版" pitchFamily="2" charset="-122"/>
                <a:ea typeface="叶根友毛笔行书2.0版" pitchFamily="2" charset="-122"/>
              </a:endParaRPr>
            </a:p>
          </p:txBody>
        </p:sp>
      </p:gr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24096" b="50456"/>
          <a:stretch>
            <a:fillRect/>
          </a:stretch>
        </p:blipFill>
        <p:spPr>
          <a:xfrm>
            <a:off x="1641064" y="4474070"/>
            <a:ext cx="4205100" cy="1904247"/>
          </a:xfrm>
          <a:prstGeom prst="rect">
            <a:avLst/>
          </a:prstGeom>
        </p:spPr>
      </p:pic>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t="49154" b="24856"/>
          <a:stretch>
            <a:fillRect/>
          </a:stretch>
        </p:blipFill>
        <p:spPr>
          <a:xfrm flipH="1">
            <a:off x="6824625" y="4814631"/>
            <a:ext cx="3853920" cy="1782415"/>
          </a:xfrm>
          <a:prstGeom prst="rect">
            <a:avLst/>
          </a:prstGeom>
        </p:spPr>
      </p:pic>
      <p:sp>
        <p:nvSpPr>
          <p:cNvPr id="6" name="文本框 5"/>
          <p:cNvSpPr txBox="1"/>
          <p:nvPr/>
        </p:nvSpPr>
        <p:spPr>
          <a:xfrm>
            <a:off x="1193800" y="2059940"/>
            <a:ext cx="10716260" cy="3264535"/>
          </a:xfrm>
          <a:prstGeom prst="rect">
            <a:avLst/>
          </a:prstGeom>
        </p:spPr>
        <p:txBody>
          <a:bodyPr>
            <a:noAutofit/>
          </a:bodyPr>
          <a:lstStyle/>
          <a:p>
            <a:pPr marL="342900" indent="-342900" algn="l">
              <a:buFont typeface="Arial" charset="0"/>
              <a:buChar char="•"/>
            </a:pPr>
            <a:r>
              <a:rPr lang="en-US" altLang="zh-CN" sz="4400">
                <a:latin typeface="Times New Roman" charset="0"/>
                <a:ea typeface="微软雅黑" pitchFamily="34" charset="-122"/>
                <a:cs typeface="Times New Roman" charset="0"/>
              </a:rPr>
              <a:t>Chapter One</a:t>
            </a:r>
            <a:r>
              <a:rPr lang="zh-CN" altLang="en-US" sz="4400">
                <a:latin typeface="Times New Roman" charset="0"/>
                <a:ea typeface="微软雅黑" pitchFamily="34" charset="-122"/>
                <a:cs typeface="Times New Roman" charset="0"/>
              </a:rPr>
              <a:t>：</a:t>
            </a:r>
            <a:r>
              <a:rPr lang="en-US" altLang="zh-CN" sz="4400">
                <a:latin typeface="Times New Roman" charset="0"/>
                <a:ea typeface="微软雅黑" pitchFamily="34" charset="-122"/>
                <a:cs typeface="Times New Roman" charset="0"/>
              </a:rPr>
              <a:t>Essence Of Wushu</a:t>
            </a:r>
            <a:endParaRPr lang="en-US" altLang="zh-CN" sz="4400">
              <a:latin typeface="Times New Roman" charset="0"/>
              <a:ea typeface="微软雅黑" pitchFamily="34" charset="-122"/>
              <a:cs typeface="Times New Roman" charset="0"/>
            </a:endParaRPr>
          </a:p>
          <a:p>
            <a:pPr marL="342900" indent="-342900" algn="l">
              <a:buFont typeface="Arial" charset="0"/>
              <a:buChar char="•"/>
            </a:pPr>
            <a:r>
              <a:rPr lang="en-US" altLang="zh-CN" sz="4400">
                <a:latin typeface="Times New Roman" charset="0"/>
                <a:ea typeface="微软雅黑" pitchFamily="34" charset="-122"/>
                <a:cs typeface="Times New Roman" charset="0"/>
                <a:sym typeface="+mn-ea"/>
              </a:rPr>
              <a:t>Chapter Two: Embodiments of Wushu</a:t>
            </a:r>
            <a:endParaRPr lang="en-US" altLang="zh-CN" sz="4400">
              <a:latin typeface="Times New Roman" charset="0"/>
              <a:ea typeface="微软雅黑" pitchFamily="34" charset="-122"/>
              <a:cs typeface="Times New Roman" charset="0"/>
              <a:sym typeface="+mn-ea"/>
            </a:endParaRPr>
          </a:p>
          <a:p>
            <a:pPr marL="342900" indent="-342900" algn="l">
              <a:buFont typeface="Arial" charset="0"/>
              <a:buChar char="•"/>
            </a:pPr>
            <a:r>
              <a:rPr lang="en-US" altLang="zh-CN" sz="4400">
                <a:latin typeface="Times New Roman" charset="0"/>
                <a:ea typeface="微软雅黑" pitchFamily="34" charset="-122"/>
                <a:cs typeface="Times New Roman" charset="0"/>
                <a:sym typeface="+mn-ea"/>
              </a:rPr>
              <a:t>Chapter Three:Benefits of Wushu</a:t>
            </a:r>
            <a:endParaRPr lang="en-US" altLang="zh-CN" sz="4400">
              <a:latin typeface="Times New Roman" charset="0"/>
              <a:ea typeface="微软雅黑" pitchFamily="34"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20"/>
                            </p:stCondLst>
                            <p:childTnLst>
                              <p:par>
                                <p:cTn id="13" presetID="10" presetClass="entr" presetSubtype="0" fill="hold" nodeType="afterEffect">
                                  <p:stCondLst>
                                    <p:cond delay="1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30"/>
                            </p:stCondLst>
                            <p:childTnLst>
                              <p:par>
                                <p:cTn id="17" presetID="10" presetClass="entr" presetSubtype="0" fill="hold" nodeType="afterEffect">
                                  <p:stCondLst>
                                    <p:cond delay="1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6653871" y="3594850"/>
            <a:ext cx="217967" cy="811321"/>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24096" r="51689" b="50456"/>
          <a:stretch>
            <a:fillRect/>
          </a:stretch>
        </p:blipFill>
        <p:spPr>
          <a:xfrm>
            <a:off x="5484331" y="4735952"/>
            <a:ext cx="2031526" cy="1904247"/>
          </a:xfrm>
          <a:prstGeom prst="rect">
            <a:avLst/>
          </a:prstGeom>
        </p:spPr>
      </p:pic>
      <p:sp>
        <p:nvSpPr>
          <p:cNvPr id="2" name="文本框 1"/>
          <p:cNvSpPr txBox="1"/>
          <p:nvPr/>
        </p:nvSpPr>
        <p:spPr>
          <a:xfrm>
            <a:off x="309245" y="2084070"/>
            <a:ext cx="11106150" cy="2420620"/>
          </a:xfrm>
          <a:prstGeom prst="rect">
            <a:avLst/>
          </a:prstGeom>
        </p:spPr>
        <p:txBody>
          <a:bodyPr>
            <a:noAutofit/>
          </a:bodyPr>
          <a:lstStyle/>
          <a:p>
            <a:pPr algn="ctr"/>
            <a:r>
              <a:rPr lang="en-US" altLang="zh-CN" sz="5400">
                <a:latin typeface="Times New Roman" charset="0"/>
                <a:ea typeface="微软雅黑" pitchFamily="34" charset="-122"/>
                <a:cs typeface="Times New Roman" charset="0"/>
                <a:sym typeface="+mn-ea"/>
              </a:rPr>
              <a:t>Chapter One</a:t>
            </a:r>
            <a:r>
              <a:rPr lang="zh-CN" altLang="en-US" sz="5400">
                <a:latin typeface="Times New Roman" charset="0"/>
                <a:ea typeface="微软雅黑" pitchFamily="34" charset="-122"/>
                <a:cs typeface="Times New Roman" charset="0"/>
                <a:sym typeface="+mn-ea"/>
              </a:rPr>
              <a:t>：</a:t>
            </a:r>
            <a:r>
              <a:rPr lang="en-US" altLang="zh-CN" sz="5400">
                <a:latin typeface="Times New Roman" charset="0"/>
                <a:ea typeface="微软雅黑" pitchFamily="34" charset="-122"/>
                <a:cs typeface="Times New Roman" charset="0"/>
                <a:sym typeface="+mn-ea"/>
              </a:rPr>
              <a:t>Essence Of Wushu</a:t>
            </a:r>
            <a:endParaRPr lang="zh-CN" altLang="en-US" sz="5400">
              <a:latin typeface="Times New Roman" charset="0"/>
              <a:ea typeface="微软雅黑" pitchFamily="34"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5965" y="878205"/>
            <a:ext cx="11259820" cy="1955800"/>
          </a:xfrm>
          <a:prstGeom prst="rect">
            <a:avLst/>
          </a:prstGeom>
        </p:spPr>
        <p:txBody>
          <a:bodyPr vert="horz" wrap="square">
            <a:noAutofit/>
          </a:bodyPr>
          <a:lstStyle/>
          <a:p>
            <a:pPr>
              <a:lnSpc>
                <a:spcPct val="150000"/>
              </a:lnSpc>
            </a:pPr>
            <a:r>
              <a:rPr lang="en-US" altLang="zh-CN" sz="1400" spc="100" dirty="0">
                <a:solidFill>
                  <a:schemeClr val="tx1">
                    <a:lumMod val="75000"/>
                    <a:lumOff val="25000"/>
                  </a:schemeClr>
                </a:solidFill>
                <a:latin typeface="思源宋体 CN ExtraLight" pitchFamily="18" charset="-122"/>
                <a:ea typeface="思源宋体 CN ExtraLight" pitchFamily="18" charset="-122"/>
              </a:rPr>
              <a:t>    </a:t>
            </a:r>
            <a:r>
              <a:rPr lang="en-US" altLang="zh-CN" sz="2400" spc="100" dirty="0">
                <a:solidFill>
                  <a:schemeClr val="tx1">
                    <a:lumMod val="75000"/>
                    <a:lumOff val="25000"/>
                  </a:schemeClr>
                </a:solidFill>
                <a:latin typeface="Times New Roman" charset="0"/>
                <a:ea typeface="思源宋体 CN ExtraLight" pitchFamily="18" charset="-122"/>
                <a:cs typeface="Times New Roman" charset="0"/>
              </a:rPr>
              <a:t> Martial arts has a history of thousands of years. It was a skill originally used to improve one's physical fitness, strengthen one's body and protect the country. However, with the continuous and deep integration of Chinese traditional culture with it, it has long evolved into not being used to proactively provoke wars and bully the weak but having strength and the ability to win without fighting.</a:t>
            </a:r>
            <a:endParaRPr lang="en-US" altLang="zh-CN"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en-US" altLang="zh-CN"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en-US" altLang="zh-CN"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en-US" altLang="zh-CN" sz="1400" spc="100" dirty="0">
              <a:solidFill>
                <a:schemeClr val="tx1">
                  <a:lumMod val="75000"/>
                  <a:lumOff val="25000"/>
                </a:schemeClr>
              </a:solidFill>
              <a:latin typeface="思源宋体 CN ExtraLight" pitchFamily="18" charset="-122"/>
              <a:ea typeface="思源宋体 CN ExtraLight" pitchFamily="18" charset="-122"/>
            </a:endParaRPr>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24096" b="50456"/>
          <a:stretch>
            <a:fillRect/>
          </a:stretch>
        </p:blipFill>
        <p:spPr>
          <a:xfrm>
            <a:off x="980088" y="3624707"/>
            <a:ext cx="4845857" cy="2194409"/>
          </a:xfrm>
          <a:prstGeom prst="rect">
            <a:avLst/>
          </a:prstGeom>
        </p:spPr>
      </p:pic>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49154" b="24856"/>
          <a:stretch>
            <a:fillRect/>
          </a:stretch>
        </p:blipFill>
        <p:spPr>
          <a:xfrm flipH="1">
            <a:off x="6757403" y="3920827"/>
            <a:ext cx="4685304" cy="2166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20"/>
                            </p:stCondLst>
                            <p:childTnLst>
                              <p:par>
                                <p:cTn id="13" presetID="10" presetClass="entr" presetSubtype="0" fill="hold" nodeType="afterEffect">
                                  <p:stCondLst>
                                    <p:cond delay="1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2565" y="1581785"/>
            <a:ext cx="12463780" cy="4192270"/>
          </a:xfrm>
          <a:prstGeom prst="rect">
            <a:avLst/>
          </a:prstGeom>
        </p:spPr>
        <p:txBody>
          <a:bodyPr vert="horz" wrap="square">
            <a:noAutofit/>
          </a:bodyPr>
          <a:lstStyle/>
          <a:p>
            <a:pPr>
              <a:lnSpc>
                <a:spcPct val="150000"/>
              </a:lnSpc>
            </a:pPr>
            <a:r>
              <a:rPr lang="en-US" altLang="zh-CN" sz="1400" spc="100" dirty="0">
                <a:solidFill>
                  <a:schemeClr val="tx1">
                    <a:lumMod val="75000"/>
                    <a:lumOff val="25000"/>
                  </a:schemeClr>
                </a:solidFill>
                <a:latin typeface="思源宋体 CN ExtraLight" pitchFamily="18" charset="-122"/>
                <a:ea typeface="思源宋体 CN ExtraLight" pitchFamily="18" charset="-122"/>
                <a:sym typeface="+mn-ea"/>
              </a:rPr>
              <a:t>   </a:t>
            </a:r>
            <a:r>
              <a:rPr lang="en-US" altLang="zh-CN" sz="2800" spc="100" dirty="0">
                <a:solidFill>
                  <a:schemeClr val="tx1">
                    <a:lumMod val="75000"/>
                    <a:lumOff val="25000"/>
                  </a:schemeClr>
                </a:solidFill>
                <a:latin typeface="Times New Roman" charset="0"/>
                <a:ea typeface="思源宋体 CN ExtraLight" pitchFamily="18" charset="-122"/>
                <a:cs typeface="Times New Roman" charset="0"/>
                <a:sym typeface="+mn-ea"/>
              </a:rPr>
              <a:t>The Chinese idiom “止戈为武”</a:t>
            </a:r>
            <a:r>
              <a:rPr lang="zh-CN" altLang="en-US" sz="2800" spc="100" dirty="0">
                <a:solidFill>
                  <a:schemeClr val="tx1">
                    <a:lumMod val="75000"/>
                    <a:lumOff val="25000"/>
                  </a:schemeClr>
                </a:solidFill>
                <a:latin typeface="Times New Roman" charset="0"/>
                <a:ea typeface="思源宋体 CN ExtraLight" pitchFamily="18" charset="-122"/>
                <a:cs typeface="Times New Roman" charset="0"/>
                <a:sym typeface="+mn-ea"/>
              </a:rPr>
              <a:t>：</a:t>
            </a:r>
            <a:r>
              <a:rPr lang="en-US" altLang="zh-CN" sz="2800" spc="100" dirty="0">
                <a:solidFill>
                  <a:schemeClr val="tx1">
                    <a:lumMod val="75000"/>
                    <a:lumOff val="25000"/>
                  </a:schemeClr>
                </a:solidFill>
                <a:latin typeface="Times New Roman" charset="0"/>
                <a:ea typeface="思源宋体 CN ExtraLight" pitchFamily="18" charset="-122"/>
                <a:cs typeface="Times New Roman" charset="0"/>
                <a:sym typeface="+mn-ea"/>
              </a:rPr>
              <a:t>“</a:t>
            </a:r>
            <a:r>
              <a:rPr lang="zh-CN" altLang="en-US" sz="2800" spc="100" dirty="0">
                <a:solidFill>
                  <a:schemeClr val="tx1">
                    <a:lumMod val="75000"/>
                    <a:lumOff val="25000"/>
                  </a:schemeClr>
                </a:solidFill>
                <a:latin typeface="Times New Roman" charset="0"/>
                <a:ea typeface="思源宋体 CN ExtraLight" pitchFamily="18" charset="-122"/>
                <a:cs typeface="Times New Roman" charset="0"/>
                <a:sym typeface="+mn-ea"/>
              </a:rPr>
              <a:t>止</a:t>
            </a:r>
            <a:r>
              <a:rPr lang="en-US" altLang="zh-CN" sz="2800" spc="100" dirty="0">
                <a:solidFill>
                  <a:schemeClr val="tx1">
                    <a:lumMod val="75000"/>
                    <a:lumOff val="25000"/>
                  </a:schemeClr>
                </a:solidFill>
                <a:latin typeface="Times New Roman" charset="0"/>
                <a:ea typeface="思源宋体 CN ExtraLight" pitchFamily="18" charset="-122"/>
                <a:cs typeface="Times New Roman" charset="0"/>
                <a:sym typeface="+mn-ea"/>
              </a:rPr>
              <a:t>”means stop and “</a:t>
            </a:r>
            <a:r>
              <a:rPr lang="zh-CN" altLang="en-US" sz="2800" spc="100" dirty="0">
                <a:solidFill>
                  <a:schemeClr val="tx1">
                    <a:lumMod val="75000"/>
                    <a:lumOff val="25000"/>
                  </a:schemeClr>
                </a:solidFill>
                <a:latin typeface="Times New Roman" charset="0"/>
                <a:ea typeface="思源宋体 CN ExtraLight" pitchFamily="18" charset="-122"/>
                <a:cs typeface="Times New Roman" charset="0"/>
                <a:sym typeface="+mn-ea"/>
              </a:rPr>
              <a:t>戈</a:t>
            </a:r>
            <a:r>
              <a:rPr lang="en-US" altLang="zh-CN" sz="2800" spc="100" dirty="0">
                <a:solidFill>
                  <a:schemeClr val="tx1">
                    <a:lumMod val="75000"/>
                    <a:lumOff val="25000"/>
                  </a:schemeClr>
                </a:solidFill>
                <a:latin typeface="Times New Roman" charset="0"/>
                <a:ea typeface="思源宋体 CN ExtraLight" pitchFamily="18" charset="-122"/>
                <a:cs typeface="Times New Roman" charset="0"/>
                <a:sym typeface="+mn-ea"/>
              </a:rPr>
              <a:t>”means battle.</a:t>
            </a:r>
            <a:endParaRPr lang="en-US" altLang="zh-CN" sz="2800" spc="100" dirty="0">
              <a:solidFill>
                <a:schemeClr val="tx1">
                  <a:lumMod val="75000"/>
                  <a:lumOff val="25000"/>
                </a:schemeClr>
              </a:solidFill>
              <a:latin typeface="Times New Roman" charset="0"/>
              <a:ea typeface="思源宋体 CN ExtraLight" pitchFamily="18" charset="-122"/>
              <a:cs typeface="Times New Roman" charset="0"/>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r>
              <a:rPr lang="en-US" altLang="zh-CN" sz="4800" spc="100" dirty="0">
                <a:solidFill>
                  <a:schemeClr val="tx1">
                    <a:lumMod val="75000"/>
                    <a:lumOff val="25000"/>
                  </a:schemeClr>
                </a:solidFill>
                <a:latin typeface="Times New Roman" charset="0"/>
                <a:ea typeface="思源宋体 CN ExtraLight" pitchFamily="18" charset="-122"/>
                <a:cs typeface="Times New Roman" charset="0"/>
              </a:rPr>
              <a:t>—To end or avoid battle</a:t>
            </a:r>
            <a:r>
              <a:rPr lang="zh-CN" altLang="en-US" sz="4800" spc="100" dirty="0">
                <a:solidFill>
                  <a:schemeClr val="tx1">
                    <a:lumMod val="75000"/>
                    <a:lumOff val="25000"/>
                  </a:schemeClr>
                </a:solidFill>
                <a:latin typeface="Times New Roman" charset="0"/>
                <a:ea typeface="思源宋体 CN ExtraLight" pitchFamily="18" charset="-122"/>
                <a:cs typeface="Times New Roman" charset="0"/>
              </a:rPr>
              <a:t>，</a:t>
            </a:r>
            <a:r>
              <a:rPr lang="en-US" altLang="zh-CN" sz="4800" spc="100" dirty="0">
                <a:solidFill>
                  <a:schemeClr val="tx1">
                    <a:lumMod val="75000"/>
                    <a:lumOff val="25000"/>
                  </a:schemeClr>
                </a:solidFill>
                <a:latin typeface="Times New Roman" charset="0"/>
                <a:ea typeface="思源宋体 CN ExtraLight" pitchFamily="18" charset="-122"/>
                <a:cs typeface="Times New Roman" charset="0"/>
              </a:rPr>
              <a:t>not to cause it.</a:t>
            </a:r>
            <a:endParaRPr lang="zh-CN" altLang="en-US" sz="4800" spc="100" dirty="0">
              <a:solidFill>
                <a:schemeClr val="tx1">
                  <a:lumMod val="75000"/>
                  <a:lumOff val="25000"/>
                </a:schemeClr>
              </a:solidFill>
              <a:latin typeface="Times New Roman" charset="0"/>
              <a:ea typeface="思源宋体 CN ExtraLight" pitchFamily="18" charset="-122"/>
              <a:cs typeface="Times New Roman" charset="0"/>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76062" b="-2052"/>
          <a:stretch>
            <a:fillRect/>
          </a:stretch>
        </p:blipFill>
        <p:spPr>
          <a:xfrm flipH="1">
            <a:off x="7179131" y="4496435"/>
            <a:ext cx="5105839" cy="2361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6653871" y="3594850"/>
            <a:ext cx="217967" cy="811321"/>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24096" r="51689" b="50456"/>
          <a:stretch>
            <a:fillRect/>
          </a:stretch>
        </p:blipFill>
        <p:spPr>
          <a:xfrm>
            <a:off x="5484331" y="4735952"/>
            <a:ext cx="2031526" cy="1904247"/>
          </a:xfrm>
          <a:prstGeom prst="rect">
            <a:avLst/>
          </a:prstGeom>
        </p:spPr>
      </p:pic>
      <p:sp>
        <p:nvSpPr>
          <p:cNvPr id="2" name="文本框 1"/>
          <p:cNvSpPr txBox="1"/>
          <p:nvPr/>
        </p:nvSpPr>
        <p:spPr>
          <a:xfrm>
            <a:off x="304165" y="1933575"/>
            <a:ext cx="11274425" cy="2349500"/>
          </a:xfrm>
          <a:prstGeom prst="rect">
            <a:avLst/>
          </a:prstGeom>
        </p:spPr>
        <p:txBody>
          <a:bodyPr>
            <a:noAutofit/>
          </a:bodyPr>
          <a:lstStyle/>
          <a:p>
            <a:pPr algn="ctr"/>
            <a:r>
              <a:rPr lang="en-US" altLang="zh-CN" sz="5400">
                <a:latin typeface="Times New Roman" charset="0"/>
                <a:ea typeface="微软雅黑" pitchFamily="34" charset="-122"/>
                <a:cs typeface="Times New Roman" charset="0"/>
                <a:sym typeface="+mn-ea"/>
              </a:rPr>
              <a:t>Chapter Two: Embodiments of Wushu</a:t>
            </a:r>
            <a:endParaRPr lang="zh-CN" altLang="en-US" sz="5400">
              <a:latin typeface="Arial" charset="0"/>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6300" y="473710"/>
            <a:ext cx="9606915" cy="4520565"/>
          </a:xfrm>
          <a:prstGeom prst="rect">
            <a:avLst/>
          </a:prstGeom>
        </p:spPr>
        <p:txBody>
          <a:bodyPr vert="horz" wrap="square">
            <a:noAutofit/>
          </a:bodyPr>
          <a:lstStyle/>
          <a:p>
            <a:pPr algn="l">
              <a:lnSpc>
                <a:spcPct val="150000"/>
              </a:lnSpc>
            </a:pPr>
            <a:r>
              <a:rPr lang="en-US" altLang="zh-CN" sz="3600" spc="100" dirty="0">
                <a:solidFill>
                  <a:schemeClr val="tx1">
                    <a:lumMod val="75000"/>
                    <a:lumOff val="25000"/>
                  </a:schemeClr>
                </a:solidFill>
                <a:latin typeface="Times New Roman" charset="0"/>
                <a:ea typeface="思源宋体 CN ExtraLight" pitchFamily="18" charset="-122"/>
                <a:cs typeface="Times New Roman" charset="0"/>
              </a:rPr>
              <a:t>      After World War II</a:t>
            </a:r>
            <a:r>
              <a:rPr lang="zh-CN" altLang="en-US" sz="3600" spc="100" dirty="0">
                <a:solidFill>
                  <a:schemeClr val="tx1">
                    <a:lumMod val="75000"/>
                    <a:lumOff val="25000"/>
                  </a:schemeClr>
                </a:solidFill>
                <a:latin typeface="Times New Roman" charset="0"/>
                <a:ea typeface="思源宋体 CN ExtraLight" pitchFamily="18" charset="-122"/>
                <a:cs typeface="Times New Roman" charset="0"/>
              </a:rPr>
              <a:t>，</a:t>
            </a:r>
            <a:r>
              <a:rPr lang="en-US" altLang="zh-CN" sz="3600" spc="100" dirty="0">
                <a:solidFill>
                  <a:schemeClr val="tx1">
                    <a:lumMod val="75000"/>
                    <a:lumOff val="25000"/>
                  </a:schemeClr>
                </a:solidFill>
                <a:latin typeface="Times New Roman" charset="0"/>
                <a:ea typeface="思源宋体 CN ExtraLight" pitchFamily="18" charset="-122"/>
                <a:cs typeface="Times New Roman" charset="0"/>
              </a:rPr>
              <a:t>competitions of sports are used to eliminate the anger of the people all over the world</a:t>
            </a:r>
            <a:r>
              <a:rPr lang="zh-CN" altLang="en-US" sz="3600" spc="100" dirty="0">
                <a:solidFill>
                  <a:schemeClr val="tx1">
                    <a:lumMod val="75000"/>
                    <a:lumOff val="25000"/>
                  </a:schemeClr>
                </a:solidFill>
                <a:latin typeface="Times New Roman" charset="0"/>
                <a:ea typeface="思源宋体 CN ExtraLight" pitchFamily="18" charset="-122"/>
                <a:cs typeface="Times New Roman" charset="0"/>
              </a:rPr>
              <a:t>，</a:t>
            </a:r>
            <a:r>
              <a:rPr lang="en-US" altLang="zh-CN" sz="3600" spc="100" dirty="0">
                <a:solidFill>
                  <a:schemeClr val="tx1">
                    <a:lumMod val="75000"/>
                    <a:lumOff val="25000"/>
                  </a:schemeClr>
                </a:solidFill>
                <a:latin typeface="Times New Roman" charset="0"/>
                <a:ea typeface="思源宋体 CN ExtraLight" pitchFamily="18" charset="-122"/>
                <a:cs typeface="Times New Roman" charset="0"/>
              </a:rPr>
              <a:t>which leads the martial arts to the sport field and development.</a:t>
            </a:r>
            <a:endParaRPr lang="en-US" altLang="zh-CN" sz="3600" spc="100" dirty="0">
              <a:solidFill>
                <a:schemeClr val="tx1">
                  <a:lumMod val="75000"/>
                  <a:lumOff val="25000"/>
                </a:schemeClr>
              </a:solidFill>
              <a:latin typeface="Times New Roman" charset="0"/>
              <a:ea typeface="思源宋体 CN ExtraLight" pitchFamily="18" charset="-122"/>
              <a:cs typeface="Times New Roman" charset="0"/>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a:p>
            <a:pPr>
              <a:lnSpc>
                <a:spcPct val="150000"/>
              </a:lnSpc>
            </a:pPr>
            <a:endParaRPr lang="zh-CN" altLang="en-US" sz="1400" spc="100" dirty="0">
              <a:solidFill>
                <a:schemeClr val="tx1">
                  <a:lumMod val="75000"/>
                  <a:lumOff val="25000"/>
                </a:schemeClr>
              </a:solidFill>
              <a:latin typeface="思源宋体 CN ExtraLight" pitchFamily="18" charset="-122"/>
              <a:ea typeface="思源宋体 CN ExtraLight" pitchFamily="18"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24096" r="51689" b="50456"/>
          <a:stretch>
            <a:fillRect/>
          </a:stretch>
        </p:blipFill>
        <p:spPr>
          <a:xfrm>
            <a:off x="7303126" y="3613185"/>
            <a:ext cx="3749610" cy="3514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5565"/>
            <a:ext cx="8344535" cy="1047750"/>
          </a:xfrm>
          <a:prstGeom prst="rect">
            <a:avLst/>
          </a:prstGeom>
        </p:spPr>
        <p:txBody>
          <a:bodyPr vert="horz" wrap="square">
            <a:noAutofit/>
          </a:bodyPr>
          <a:lstStyle/>
          <a:p>
            <a:pPr>
              <a:lnSpc>
                <a:spcPct val="150000"/>
              </a:lnSpc>
            </a:pPr>
            <a:r>
              <a:rPr lang="en-US" altLang="zh-CN" sz="4000" spc="100" dirty="0">
                <a:solidFill>
                  <a:schemeClr val="tx1">
                    <a:lumMod val="75000"/>
                    <a:lumOff val="25000"/>
                  </a:schemeClr>
                </a:solidFill>
                <a:latin typeface="Times New Roman" charset="0"/>
                <a:ea typeface="思源宋体 CN ExtraLight" pitchFamily="18" charset="-122"/>
                <a:cs typeface="Times New Roman" charset="0"/>
              </a:rPr>
              <a:t>Modern Types of Boxing</a:t>
            </a:r>
            <a:r>
              <a:rPr lang="zh-CN" altLang="en-US" sz="4000" spc="100" dirty="0">
                <a:solidFill>
                  <a:schemeClr val="tx1">
                    <a:lumMod val="75000"/>
                    <a:lumOff val="25000"/>
                  </a:schemeClr>
                </a:solidFill>
                <a:latin typeface="Times New Roman" charset="0"/>
                <a:ea typeface="思源宋体 CN ExtraLight" pitchFamily="18" charset="-122"/>
                <a:cs typeface="Times New Roman" charset="0"/>
              </a:rPr>
              <a:t>：</a:t>
            </a:r>
            <a:endParaRPr lang="zh-CN" altLang="en-US" sz="4000" spc="100" dirty="0">
              <a:solidFill>
                <a:schemeClr val="tx1">
                  <a:lumMod val="75000"/>
                  <a:lumOff val="25000"/>
                </a:schemeClr>
              </a:solidFill>
              <a:latin typeface="Times New Roman" charset="0"/>
              <a:ea typeface="思源宋体 CN ExtraLight" pitchFamily="18" charset="-122"/>
              <a:cs typeface="Times New Roman" charset="0"/>
            </a:endParaRPr>
          </a:p>
        </p:txBody>
      </p:sp>
      <p:pic>
        <p:nvPicPr>
          <p:cNvPr id="6" name="图片 5"/>
          <p:cNvPicPr/>
          <p:nvPr/>
        </p:nvPicPr>
        <p:blipFill>
          <a:blip r:embed="rId1"/>
          <a:stretch>
            <a:fillRect/>
          </a:stretch>
        </p:blipFill>
        <p:spPr>
          <a:xfrm>
            <a:off x="0" y="2253615"/>
            <a:ext cx="4204970" cy="4604385"/>
          </a:xfrm>
          <a:prstGeom prst="rect">
            <a:avLst/>
          </a:prstGeom>
        </p:spPr>
      </p:pic>
      <p:sp>
        <p:nvSpPr>
          <p:cNvPr id="7" name="文本框 6"/>
          <p:cNvSpPr txBox="1"/>
          <p:nvPr/>
        </p:nvSpPr>
        <p:spPr>
          <a:xfrm>
            <a:off x="0" y="1550670"/>
            <a:ext cx="4064000" cy="703580"/>
          </a:xfrm>
          <a:prstGeom prst="rect">
            <a:avLst/>
          </a:prstGeom>
        </p:spPr>
        <p:txBody>
          <a:bodyPr>
            <a:noAutofit/>
          </a:bodyPr>
          <a:lstStyle/>
          <a:p>
            <a:pPr algn="l"/>
            <a:r>
              <a:rPr lang="en-US" altLang="zh-CN" sz="2400">
                <a:latin typeface="Times New Roman" charset="0"/>
                <a:ea typeface="微软雅黑" pitchFamily="34" charset="-122"/>
                <a:cs typeface="Times New Roman" charset="0"/>
              </a:rPr>
              <a:t>Yongchun Fist——</a:t>
            </a:r>
            <a:r>
              <a:rPr lang="zh-CN" altLang="en-US" sz="2400">
                <a:latin typeface="Times New Roman" charset="0"/>
                <a:ea typeface="微软雅黑" pitchFamily="34" charset="-122"/>
                <a:cs typeface="Times New Roman" charset="0"/>
              </a:rPr>
              <a:t>咏春拳</a:t>
            </a:r>
            <a:r>
              <a:rPr lang="en-US" altLang="zh-CN" sz="2400">
                <a:latin typeface="Times New Roman" charset="0"/>
                <a:ea typeface="微软雅黑" pitchFamily="34" charset="-122"/>
                <a:cs typeface="Times New Roman" charset="0"/>
              </a:rPr>
              <a:t> </a:t>
            </a:r>
            <a:endParaRPr lang="en-US" altLang="zh-CN" sz="2400">
              <a:latin typeface="Times New Roman" charset="0"/>
              <a:ea typeface="微软雅黑" pitchFamily="34" charset="-122"/>
              <a:cs typeface="Times New Roman" charset="0"/>
            </a:endParaRPr>
          </a:p>
        </p:txBody>
      </p:sp>
      <p:pic>
        <p:nvPicPr>
          <p:cNvPr id="8" name="图片 7"/>
          <p:cNvPicPr/>
          <p:nvPr/>
        </p:nvPicPr>
        <p:blipFill>
          <a:blip r:embed="rId2"/>
          <a:stretch>
            <a:fillRect/>
          </a:stretch>
        </p:blipFill>
        <p:spPr>
          <a:xfrm>
            <a:off x="7864475" y="0"/>
            <a:ext cx="4327525" cy="2605405"/>
          </a:xfrm>
          <a:prstGeom prst="rect">
            <a:avLst/>
          </a:prstGeom>
        </p:spPr>
      </p:pic>
      <p:sp>
        <p:nvSpPr>
          <p:cNvPr id="9" name="文本框 8"/>
          <p:cNvSpPr txBox="1"/>
          <p:nvPr/>
        </p:nvSpPr>
        <p:spPr>
          <a:xfrm>
            <a:off x="4159885" y="1346750"/>
            <a:ext cx="4064000" cy="460375"/>
          </a:xfrm>
          <a:prstGeom prst="rect">
            <a:avLst/>
          </a:prstGeom>
        </p:spPr>
        <p:txBody>
          <a:bodyPr>
            <a:spAutoFit/>
          </a:bodyPr>
          <a:lstStyle/>
          <a:p>
            <a:pPr algn="l"/>
            <a:r>
              <a:rPr lang="en-US" altLang="zh-CN" sz="2400">
                <a:latin typeface="Times New Roman" charset="0"/>
                <a:ea typeface="微软雅黑" pitchFamily="34" charset="-122"/>
                <a:cs typeface="Times New Roman" charset="0"/>
              </a:rPr>
              <a:t>Shadow Boxing——</a:t>
            </a:r>
            <a:r>
              <a:rPr lang="zh-CN" altLang="en-US" sz="2400">
                <a:latin typeface="Times New Roman" charset="0"/>
                <a:ea typeface="微软雅黑" pitchFamily="34" charset="-122"/>
                <a:cs typeface="Times New Roman" charset="0"/>
              </a:rPr>
              <a:t>太极拳</a:t>
            </a:r>
            <a:endParaRPr lang="zh-CN" altLang="en-US" sz="2400">
              <a:latin typeface="Times New Roman" charset="0"/>
              <a:ea typeface="微软雅黑" pitchFamily="34" charset="-122"/>
              <a:cs typeface="Times New Roman" charset="0"/>
            </a:endParaRPr>
          </a:p>
        </p:txBody>
      </p:sp>
      <p:sp>
        <p:nvSpPr>
          <p:cNvPr id="10" name="文本框 9"/>
          <p:cNvSpPr txBox="1"/>
          <p:nvPr/>
        </p:nvSpPr>
        <p:spPr>
          <a:xfrm>
            <a:off x="5234940" y="3011805"/>
            <a:ext cx="6051550" cy="657860"/>
          </a:xfrm>
          <a:prstGeom prst="rect">
            <a:avLst/>
          </a:prstGeom>
        </p:spPr>
        <p:txBody>
          <a:bodyPr>
            <a:noAutofit/>
          </a:bodyPr>
          <a:lstStyle/>
          <a:p>
            <a:pPr algn="l"/>
            <a:r>
              <a:rPr lang="en-US" altLang="zh-CN" sz="2400">
                <a:latin typeface="Times New Roman" charset="0"/>
                <a:ea typeface="微软雅黑" pitchFamily="34" charset="-122"/>
                <a:cs typeface="Times New Roman" charset="0"/>
              </a:rPr>
              <a:t>Eight Diagram Shadowboxing——</a:t>
            </a:r>
            <a:r>
              <a:rPr lang="zh-CN" altLang="en-US" sz="2400">
                <a:latin typeface="Times New Roman" charset="0"/>
                <a:ea typeface="微软雅黑" pitchFamily="34" charset="-122"/>
                <a:cs typeface="Times New Roman" charset="0"/>
              </a:rPr>
              <a:t>八卦掌</a:t>
            </a:r>
            <a:endParaRPr lang="zh-CN" altLang="en-US" sz="2400">
              <a:latin typeface="Times New Roman" charset="0"/>
              <a:ea typeface="微软雅黑" pitchFamily="34" charset="-122"/>
              <a:cs typeface="Times New Roman" charset="0"/>
            </a:endParaRPr>
          </a:p>
        </p:txBody>
      </p:sp>
      <p:pic>
        <p:nvPicPr>
          <p:cNvPr id="11" name="图片 10"/>
          <p:cNvPicPr/>
          <p:nvPr/>
        </p:nvPicPr>
        <p:blipFill>
          <a:blip r:embed="rId3"/>
          <a:stretch>
            <a:fillRect/>
          </a:stretch>
        </p:blipFill>
        <p:spPr>
          <a:xfrm>
            <a:off x="5561965" y="3669665"/>
            <a:ext cx="4692015" cy="3173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6653871" y="3594850"/>
            <a:ext cx="217967" cy="811321"/>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24096" r="51689" b="50456"/>
          <a:stretch>
            <a:fillRect/>
          </a:stretch>
        </p:blipFill>
        <p:spPr>
          <a:xfrm>
            <a:off x="5484331" y="4735952"/>
            <a:ext cx="2031526" cy="1904247"/>
          </a:xfrm>
          <a:prstGeom prst="rect">
            <a:avLst/>
          </a:prstGeom>
        </p:spPr>
      </p:pic>
      <p:sp>
        <p:nvSpPr>
          <p:cNvPr id="2" name="文本框 1"/>
          <p:cNvSpPr txBox="1"/>
          <p:nvPr/>
        </p:nvSpPr>
        <p:spPr>
          <a:xfrm>
            <a:off x="1620520" y="1944370"/>
            <a:ext cx="9118600" cy="2461895"/>
          </a:xfrm>
          <a:prstGeom prst="rect">
            <a:avLst/>
          </a:prstGeom>
        </p:spPr>
        <p:txBody>
          <a:bodyPr>
            <a:noAutofit/>
          </a:bodyPr>
          <a:lstStyle/>
          <a:p>
            <a:pPr algn="ctr"/>
            <a:r>
              <a:rPr lang="en-US" altLang="zh-CN" sz="4400">
                <a:latin typeface="Times New Roman" charset="0"/>
                <a:ea typeface="微软雅黑" pitchFamily="34" charset="-122"/>
                <a:cs typeface="Times New Roman" charset="0"/>
                <a:sym typeface="+mn-ea"/>
              </a:rPr>
              <a:t>Chapter Three:Benefits of Wushu</a:t>
            </a:r>
            <a:endParaRPr lang="en-US" altLang="zh-CN" sz="4400">
              <a:latin typeface="Times New Roman" charset="0"/>
              <a:ea typeface="微软雅黑" pitchFamily="34" charset="-122"/>
              <a:cs typeface="Times New Roman"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10"/>
                            </p:stCondLst>
                            <p:childTnLst>
                              <p:par>
                                <p:cTn id="9" presetID="10" presetClass="entr" presetSubtype="0" fill="hold" nodeType="afterEffect">
                                  <p:stCondLst>
                                    <p:cond delay="1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
  <PresentationFormat>宽屏</PresentationFormat>
  <Paragraphs>51</Paragraphs>
  <Slides>0</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微软雅黑</vt:lpstr>
      <vt:lpstr>Times New Roman</vt:lpstr>
      <vt:lpstr>华文行楷</vt:lpstr>
      <vt:lpstr>思源宋体 CN ExtraLight</vt:lpstr>
      <vt:lpstr>叶根友毛笔行书2.0版</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iPad</cp:lastModifiedBy>
  <cp:revision>32</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2052-12.35.1</vt:lpwstr>
  </property>
  <property fmtid="{D5CDD505-2E9C-101B-9397-08002B2CF9AE}" pid="3" name="ICV">
    <vt:lpwstr>EA2F5155221B4922939C256923654F74_32</vt:lpwstr>
  </property>
</Properties>
</file>