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ov" ContentType="video/quicktime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3"/>
    <p:sldId id="338" r:id="rId4"/>
    <p:sldId id="364" r:id="rId5"/>
    <p:sldId id="340" r:id="rId6"/>
    <p:sldId id="365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66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4" userDrawn="1">
          <p15:clr>
            <a:srgbClr val="A4A3A4"/>
          </p15:clr>
        </p15:guide>
        <p15:guide id="2" pos="28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244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tags" Target="../tags/tag6.xml"/><Relationship Id="rId2" Type="http://schemas.microsoft.com/office/2007/relationships/media" Target="../media/media1.mov"/><Relationship Id="rId1" Type="http://schemas.openxmlformats.org/officeDocument/2006/relationships/video" Target="../media/media1.mov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15.jpeg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GIF"/><Relationship Id="rId2" Type="http://schemas.openxmlformats.org/officeDocument/2006/relationships/tags" Target="../tags/tag16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21851" y="3763421"/>
            <a:ext cx="3000375" cy="77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69775" y="3763421"/>
            <a:ext cx="3000375" cy="7715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16850" y="1451610"/>
            <a:ext cx="8558300" cy="197739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sz="495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Interesting </a:t>
            </a:r>
            <a:r>
              <a:rPr lang="en-US" sz="495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Thing</a:t>
            </a:r>
            <a:r>
              <a:rPr sz="495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 about Hot Pot</a:t>
            </a:r>
            <a:endParaRPr sz="4950" b="1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225875" y="3932154"/>
            <a:ext cx="2192325" cy="434059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Xiao Yixuan/Yuki</a:t>
            </a:r>
            <a:endParaRPr lang="zh-CN" altLang="en-US" sz="1800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831390" y="3939606"/>
            <a:ext cx="2077143" cy="419156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2024-10-24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364826" y="469219"/>
            <a:ext cx="2473866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48400" y="1524000"/>
            <a:ext cx="5084445" cy="92519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cxnSp>
        <p:nvCxnSpPr>
          <p:cNvPr id="3" name="Connector 3"/>
          <p:cNvCxnSpPr/>
          <p:nvPr/>
        </p:nvCxnSpPr>
        <p:spPr>
          <a:xfrm flipV="1">
            <a:off x="452399" y="6521403"/>
            <a:ext cx="11509375" cy="3175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4"/>
          <p:cNvSpPr txBox="1"/>
          <p:nvPr/>
        </p:nvSpPr>
        <p:spPr>
          <a:xfrm>
            <a:off x="6324600" y="2793365"/>
            <a:ext cx="5636895" cy="271208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endParaRPr lang="en-US" sz="20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Hot Pot Relics 火锅文物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381000" y="1447800"/>
            <a:ext cx="3513455" cy="2543175"/>
          </a:xfrm>
          <a:prstGeom prst="rect">
            <a:avLst/>
          </a:prstGeom>
        </p:spPr>
      </p:pic>
      <p:pic>
        <p:nvPicPr>
          <p:cNvPr id="11" name="图片 10" descr="截屏2024-10-17 晚上8.31.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47800"/>
            <a:ext cx="3669665" cy="2543175"/>
          </a:xfrm>
          <a:prstGeom prst="rect">
            <a:avLst/>
          </a:prstGeom>
        </p:spPr>
      </p:pic>
      <p:pic>
        <p:nvPicPr>
          <p:cNvPr id="12" name="图片 11" descr="截屏2024-10-17 晚上8.32.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5" y="1447800"/>
            <a:ext cx="4046855" cy="25431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92810" y="4318000"/>
            <a:ext cx="2882265" cy="1019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宋体" charset="0"/>
                <a:ea typeface="宋体" charset="0"/>
                <a:cs typeface="Microsoft Yahei"/>
                <a:sym typeface="+mn-ea"/>
              </a:rPr>
              <a:t>西汉分格鼎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宋体" charset="0"/>
              <a:ea typeface="宋体" charset="0"/>
              <a:cs typeface="Microsoft Yahei"/>
              <a:sym typeface="+mn-ea"/>
            </a:endParaRPr>
          </a:p>
          <a:p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宋体" charset="0"/>
                <a:ea typeface="宋体" charset="0"/>
                <a:cs typeface="Microsoft Yahei"/>
                <a:sym typeface="+mn-ea"/>
              </a:rPr>
              <a:t>Divided Hotpot of Western Han Dynasty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宋体" charset="0"/>
              <a:ea typeface="宋体" charset="0"/>
              <a:cs typeface="Microsoft Yahei"/>
            </a:endParaRPr>
          </a:p>
          <a:p>
            <a:endParaRPr lang="zh-CN" altLang="en-US" sz="2400">
              <a:latin typeface="宋体" charset="0"/>
              <a:ea typeface="宋体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953000" y="4318000"/>
            <a:ext cx="2555875" cy="483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solidFill>
                  <a:schemeClr val="accent1">
                    <a:alpha val="100000"/>
                  </a:schemeClr>
                </a:solidFill>
                <a:latin typeface="宋体" charset="0"/>
                <a:ea typeface="宋体" charset="0"/>
                <a:cs typeface="Microsoft Yahei"/>
                <a:sym typeface="+mn-ea"/>
              </a:rPr>
              <a:t> 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宋体" charset="0"/>
                <a:ea typeface="宋体" charset="0"/>
                <a:cs typeface="Microsoft Yahei"/>
                <a:sym typeface="+mn-ea"/>
              </a:rPr>
              <a:t>鸳鸯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宋体" charset="0"/>
                <a:ea typeface="宋体" charset="0"/>
                <a:cs typeface="Microsoft Yahei"/>
                <a:sym typeface="+mn-ea"/>
              </a:rPr>
              <a:t>火锅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宋体" charset="0"/>
              <a:ea typeface="宋体" charset="0"/>
              <a:cs typeface="Microsoft Yahei"/>
              <a:sym typeface="+mn-ea"/>
            </a:endParaRPr>
          </a:p>
          <a:p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宋体" charset="0"/>
                <a:ea typeface="宋体" charset="0"/>
                <a:cs typeface="Microsoft Yahei"/>
                <a:sym typeface="+mn-ea"/>
              </a:rPr>
              <a:t> </a:t>
            </a:r>
            <a:r>
              <a:rPr lang="en-US" altLang="zh-CN" sz="2400" b="1">
                <a:solidFill>
                  <a:schemeClr val="accent1">
                    <a:alpha val="100000"/>
                  </a:schemeClr>
                </a:solidFill>
                <a:latin typeface="宋体" charset="0"/>
                <a:ea typeface="宋体" charset="0"/>
                <a:cs typeface="Microsoft Yahei"/>
                <a:sym typeface="+mn-ea"/>
              </a:rPr>
              <a:t>Y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宋体" charset="0"/>
                <a:ea typeface="宋体" charset="0"/>
                <a:cs typeface="Microsoft Yahei"/>
                <a:sym typeface="+mn-ea"/>
              </a:rPr>
              <a:t>uan-yang pot (spicy and non-spicy divided pot) 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宋体" charset="0"/>
              <a:ea typeface="宋体" charset="0"/>
              <a:cs typeface="Microsoft Yahei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9018270" y="4343400"/>
            <a:ext cx="2206625" cy="483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宋体" charset="0"/>
                <a:ea typeface="宋体" charset="0"/>
                <a:cs typeface="Microsoft Yahei"/>
                <a:sym typeface="+mn-ea"/>
              </a:rPr>
              <a:t>井格火锅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宋体" charset="0"/>
              <a:ea typeface="宋体" charset="0"/>
              <a:cs typeface="Microsoft Yahei"/>
              <a:sym typeface="+mn-ea"/>
            </a:endParaRPr>
          </a:p>
          <a:p>
            <a:r>
              <a:rPr lang="en-US" altLang="zh-CN" sz="2400" b="1">
                <a:solidFill>
                  <a:schemeClr val="accent1">
                    <a:alpha val="100000"/>
                  </a:schemeClr>
                </a:solidFill>
                <a:latin typeface="宋体" charset="0"/>
                <a:ea typeface="宋体" charset="0"/>
                <a:cs typeface="Microsoft Yahei"/>
                <a:sym typeface="+mn-ea"/>
              </a:rPr>
              <a:t>T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宋体" charset="0"/>
                <a:ea typeface="宋体" charset="0"/>
                <a:cs typeface="Microsoft Yahei"/>
                <a:sym typeface="+mn-ea"/>
              </a:rPr>
              <a:t>he grid hot pot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宋体" charset="0"/>
              <a:ea typeface="宋体" charset="0"/>
              <a:cs typeface="Microsoft Yahei"/>
              <a:sym typeface="+mn-ea"/>
            </a:endParaRPr>
          </a:p>
          <a:p>
            <a:endParaRPr lang="en-US" sz="2400" b="1">
              <a:solidFill>
                <a:schemeClr val="accent1">
                  <a:alpha val="100000"/>
                </a:schemeClr>
              </a:solidFill>
              <a:latin typeface="宋体" charset="0"/>
              <a:ea typeface="宋体" charset="0"/>
              <a:cs typeface="Microsoft Yahei"/>
            </a:endParaRPr>
          </a:p>
          <a:p>
            <a:endParaRPr lang="zh-CN" altLang="en-US" sz="2400">
              <a:latin typeface="宋体" charset="0"/>
              <a:ea typeface="宋体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48400" y="1524000"/>
            <a:ext cx="5084445" cy="92519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Divided Hotpot of Western Han Dynasty 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西汉分格鼎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20000"/>
              </a:lnSpc>
            </a:pP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cxnSp>
        <p:nvCxnSpPr>
          <p:cNvPr id="3" name="Connector 3"/>
          <p:cNvCxnSpPr/>
          <p:nvPr/>
        </p:nvCxnSpPr>
        <p:spPr>
          <a:xfrm flipV="1">
            <a:off x="686079" y="5988003"/>
            <a:ext cx="11509375" cy="3175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4"/>
          <p:cNvSpPr txBox="1"/>
          <p:nvPr/>
        </p:nvSpPr>
        <p:spPr>
          <a:xfrm>
            <a:off x="6324600" y="2793365"/>
            <a:ext cx="5636895" cy="271208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The mandarin duck hot pot commonly used by modern people has already taken shape in the old ancestor. </a:t>
            </a:r>
            <a:r>
              <a:rPr lang="en-US" sz="200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Liu Fei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, the King of Jiangdu in the Western Han Dynasty, had a compartmentalized tripod unearthed from his tomb, which can be regarded as the first person of compartmentalized hot pot.</a:t>
            </a:r>
            <a:endParaRPr lang="en-US" sz="20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Hot Pot Relics 火锅文物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" y="1676400"/>
            <a:ext cx="5353050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3998" y="1143307"/>
            <a:ext cx="7804501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the Bronze Dyeing Furnace of the Western Han Dynasty.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cxnSp>
        <p:nvCxnSpPr>
          <p:cNvPr id="3" name="Connector 3"/>
          <p:cNvCxnSpPr/>
          <p:nvPr/>
        </p:nvCxnSpPr>
        <p:spPr>
          <a:xfrm>
            <a:off x="1197254" y="5988003"/>
            <a:ext cx="10998321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4"/>
          <p:cNvSpPr txBox="1"/>
          <p:nvPr/>
        </p:nvSpPr>
        <p:spPr>
          <a:xfrm>
            <a:off x="4267033" y="2362047"/>
            <a:ext cx="7804501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>
                <a:solidFill>
                  <a:schemeClr val="tx2">
                    <a:lumMod val="50000"/>
                    <a:lumOff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What is this container used for?</a:t>
            </a:r>
            <a:endParaRPr lang="en-US" sz="28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chemeClr val="tx2">
                    <a:lumMod val="50000"/>
                    <a:lumOff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a. noodles </a:t>
            </a:r>
            <a:r>
              <a:rPr lang="zh-CN" altLang="en-US" sz="2400">
                <a:solidFill>
                  <a:schemeClr val="tx2">
                    <a:lumMod val="50000"/>
                    <a:lumOff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面条</a:t>
            </a:r>
            <a:endParaRPr lang="en-US" sz="2400">
              <a:solidFill>
                <a:schemeClr val="tx2">
                  <a:lumMod val="50000"/>
                  <a:lumOff val="50000"/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chemeClr val="tx2">
                    <a:lumMod val="50000"/>
                    <a:lumOff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b. hot wine </a:t>
            </a:r>
            <a:r>
              <a:rPr lang="zh-CN" altLang="en-US" sz="2400">
                <a:solidFill>
                  <a:schemeClr val="tx2">
                    <a:lumMod val="50000"/>
                    <a:lumOff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热酒</a:t>
            </a:r>
            <a:endParaRPr lang="en-US" sz="2400">
              <a:solidFill>
                <a:schemeClr val="tx2">
                  <a:lumMod val="50000"/>
                  <a:lumOff val="50000"/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chemeClr val="tx2">
                    <a:lumMod val="50000"/>
                    <a:lumOff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c. dipping sauce </a:t>
            </a:r>
            <a:r>
              <a:rPr lang="zh-CN" altLang="en-US" sz="2400">
                <a:solidFill>
                  <a:schemeClr val="tx2">
                    <a:lumMod val="50000"/>
                    <a:lumOff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蘸料</a:t>
            </a:r>
            <a:endParaRPr lang="en-US" sz="2400">
              <a:solidFill>
                <a:schemeClr val="tx2">
                  <a:lumMod val="50000"/>
                  <a:lumOff val="50000"/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chemeClr val="tx2">
                    <a:lumMod val="50000"/>
                    <a:lumOff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d. appetizers </a:t>
            </a:r>
            <a:r>
              <a:rPr lang="zh-CN" altLang="en-US" sz="2400">
                <a:solidFill>
                  <a:schemeClr val="tx2">
                    <a:lumMod val="50000"/>
                    <a:lumOff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前菜</a:t>
            </a:r>
            <a:endParaRPr lang="zh-CN" altLang="en-US" sz="2400">
              <a:solidFill>
                <a:schemeClr val="tx2">
                  <a:lumMod val="50000"/>
                  <a:lumOff val="50000"/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58033" y="1448115"/>
            <a:ext cx="7806355" cy="7620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西周（前1046～前771年）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3657879" y="5257791"/>
            <a:ext cx="8614217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Hot Pot Relics 火锅文物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" name="TextBox 2"/>
          <p:cNvSpPr txBox="1"/>
          <p:nvPr>
            <p:custDataLst>
              <p:tags r:id="rId1"/>
            </p:custDataLst>
          </p:nvPr>
        </p:nvSpPr>
        <p:spPr>
          <a:xfrm>
            <a:off x="4114633" y="5334307"/>
            <a:ext cx="7804501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👈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西汉青铜染炉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27025" y="1371600"/>
            <a:ext cx="3801745" cy="44824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205_1729740071(原视频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27305" y="-635"/>
            <a:ext cx="12273915" cy="689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or 3"/>
          <p:cNvCxnSpPr/>
          <p:nvPr/>
        </p:nvCxnSpPr>
        <p:spPr>
          <a:xfrm>
            <a:off x="1197254" y="5988003"/>
            <a:ext cx="10998321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4"/>
          <p:cNvSpPr txBox="1"/>
          <p:nvPr/>
        </p:nvSpPr>
        <p:spPr>
          <a:xfrm>
            <a:off x="4267033" y="2477617"/>
            <a:ext cx="7804501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ja-JP" alt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・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In ancient times, seasonings were called "dyeing". </a:t>
            </a:r>
            <a:endParaRPr lang="en-US" sz="20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40000"/>
              </a:lnSpc>
            </a:pPr>
            <a:r>
              <a:rPr lang="ja-JP" alt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・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Compared to us, people in the Western Han Dynasty were much more particular. Not only was the food hot, but even the dipping sauce had to be hot. </a:t>
            </a:r>
            <a:endParaRPr lang="en-US" sz="20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40000"/>
              </a:lnSpc>
            </a:pPr>
            <a:r>
              <a:rPr lang="ja-JP" alt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・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This thing in the picture is not for boiling meat, but for </a:t>
            </a:r>
            <a:r>
              <a:rPr lang="ja-JP" alt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　　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heating dipping sauce.</a:t>
            </a:r>
            <a:endParaRPr lang="en-US" sz="20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58033" y="1448115"/>
            <a:ext cx="7806355" cy="7620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西周（前1046～前771年）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3657879" y="5257791"/>
            <a:ext cx="8614217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2"/>
          <p:cNvSpPr txBox="1"/>
          <p:nvPr>
            <p:custDataLst>
              <p:tags r:id="rId1"/>
            </p:custDataLst>
          </p:nvPr>
        </p:nvSpPr>
        <p:spPr>
          <a:xfrm>
            <a:off x="4114633" y="5334307"/>
            <a:ext cx="7804501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👈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西汉青铜染炉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27025" y="1371600"/>
            <a:ext cx="3801745" cy="4482465"/>
          </a:xfrm>
          <a:prstGeom prst="rect">
            <a:avLst/>
          </a:prstGeom>
        </p:spPr>
      </p:pic>
      <p:sp>
        <p:nvSpPr>
          <p:cNvPr id="6" name="TextBox 2"/>
          <p:cNvSpPr txBox="1"/>
          <p:nvPr>
            <p:custDataLst>
              <p:tags r:id="rId3"/>
            </p:custDataLst>
          </p:nvPr>
        </p:nvSpPr>
        <p:spPr>
          <a:xfrm>
            <a:off x="4113998" y="1143307"/>
            <a:ext cx="7804501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the Bronze Dyeing Furnace of the Western Han Dynasty.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" name="TextBox 8"/>
          <p:cNvSpPr txBox="1"/>
          <p:nvPr>
            <p:custDataLst>
              <p:tags r:id="rId4"/>
            </p:custDataLst>
          </p:nvPr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Hot Pot Relics 火锅文物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Ancient name for hot pot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56553" y="176476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85907" y="358265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36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Guess what the </a:t>
            </a:r>
            <a:r>
              <a:rPr lang="en-US" sz="360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ancient name</a:t>
            </a:r>
            <a:r>
              <a:rPr lang="en-US" sz="36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 of hot pot was? </a:t>
            </a:r>
            <a:endParaRPr lang="en-US" sz="3600" b="1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57600" y="2445385"/>
            <a:ext cx="4330700" cy="2924810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28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a. Suan-suan pot </a:t>
            </a:r>
            <a:r>
              <a:rPr lang="en-US" sz="28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涮涮锅 </a:t>
            </a:r>
            <a:endParaRPr lang="en-US" sz="28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 algn="ctr">
              <a:lnSpc>
                <a:spcPct val="140000"/>
              </a:lnSpc>
            </a:pPr>
            <a:r>
              <a:rPr lang="en-US" sz="28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b. Warm pot </a:t>
            </a:r>
            <a:r>
              <a:rPr lang="en-US" sz="28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温锅</a:t>
            </a:r>
            <a:r>
              <a:rPr lang="en-US" sz="28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 </a:t>
            </a:r>
            <a:endParaRPr lang="en-US" sz="28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 algn="ctr">
              <a:lnSpc>
                <a:spcPct val="140000"/>
              </a:lnSpc>
            </a:pPr>
            <a:r>
              <a:rPr lang="en-US" sz="28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c. Antique soup</a:t>
            </a:r>
            <a:r>
              <a:rPr lang="en-US" sz="28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古董羹</a:t>
            </a:r>
            <a:r>
              <a:rPr lang="en-US" sz="28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 </a:t>
            </a:r>
            <a:endParaRPr lang="en-US" sz="28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 algn="ctr">
              <a:lnSpc>
                <a:spcPct val="140000"/>
              </a:lnSpc>
            </a:pPr>
            <a:r>
              <a:rPr lang="en-US" sz="28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d.Shabu shabu </a:t>
            </a:r>
            <a:r>
              <a:rPr lang="en-US" sz="28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呷哺呷哺</a:t>
            </a:r>
            <a:endParaRPr lang="en-US" sz="28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0" name="图片 9"/>
          <p:cNvPicPr/>
          <p:nvPr/>
        </p:nvPicPr>
        <p:blipFill>
          <a:blip r:embed="rId1"/>
          <a:stretch>
            <a:fillRect/>
          </a:stretch>
        </p:blipFill>
        <p:spPr>
          <a:xfrm>
            <a:off x="7988300" y="1764665"/>
            <a:ext cx="3983355" cy="4127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Ancient name for hot pot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56553" y="176476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57200" y="3352800"/>
            <a:ext cx="3081655" cy="65024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The correct answer is</a:t>
            </a:r>
            <a:r>
              <a:rPr lang="en-US" sz="240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 C </a:t>
            </a:r>
            <a:endParaRPr lang="en-US" sz="2400">
              <a:solidFill>
                <a:srgbClr val="FF0000">
                  <a:alpha val="100000"/>
                </a:srgb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tx2">
                    <a:lumMod val="50000"/>
                    <a:lumOff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Antique soup</a:t>
            </a:r>
            <a:endParaRPr lang="en-US" sz="2400">
              <a:solidFill>
                <a:schemeClr val="tx2">
                  <a:lumMod val="50000"/>
                  <a:lumOff val="50000"/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tx2">
                    <a:lumMod val="50000"/>
                    <a:lumOff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古董羹</a:t>
            </a:r>
            <a:endParaRPr lang="en-US" sz="2400">
              <a:solidFill>
                <a:schemeClr val="tx2">
                  <a:lumMod val="50000"/>
                  <a:lumOff val="50000"/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ctr">
              <a:lnSpc>
                <a:spcPct val="120000"/>
              </a:lnSpc>
            </a:pPr>
            <a:endParaRPr lang="en-US" sz="2400">
              <a:solidFill>
                <a:srgbClr val="FF0000">
                  <a:alpha val="100000"/>
                </a:srgb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古董</a:t>
            </a:r>
            <a:r>
              <a:rPr lang="en-US" altLang="zh-CN" sz="280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=</a:t>
            </a:r>
            <a:r>
              <a:rPr lang="zh-CN" altLang="en-US" sz="280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咕咚</a:t>
            </a:r>
            <a:endParaRPr lang="zh-CN" altLang="en-US" sz="2800">
              <a:solidFill>
                <a:srgbClr val="FF0000">
                  <a:alpha val="100000"/>
                </a:srgb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gudong=gudong</a:t>
            </a:r>
            <a:endParaRPr lang="en-US" altLang="zh-CN" sz="2800">
              <a:solidFill>
                <a:srgbClr val="FF0000">
                  <a:alpha val="100000"/>
                </a:srgbClr>
              </a:solidFill>
              <a:latin typeface="Microsoft Yahei"/>
              <a:ea typeface="Microsoft Yahei"/>
              <a:cs typeface="Microsoft Yahei"/>
              <a:sym typeface="+mn-e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10000" y="1722120"/>
            <a:ext cx="3809365" cy="4328160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The correct answer to the ancient name for hot pot is “</a:t>
            </a:r>
            <a:r>
              <a:rPr lang="en-US" sz="240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antique soup</a:t>
            </a: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”, which comes from the “gurgling” </a:t>
            </a:r>
            <a:r>
              <a:rPr lang="en-US" sz="240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sound</a:t>
            </a: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 made by adding vegetables and other ingredients to the hot pot.</a:t>
            </a:r>
            <a:endParaRPr lang="en-US" sz="24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7858760" y="1855470"/>
            <a:ext cx="4031615" cy="37636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1046" y="1709087"/>
            <a:ext cx="1114425" cy="10953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6863" y="1852371"/>
            <a:ext cx="1982792" cy="80880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  <a:endParaRPr lang="en-US" sz="3000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7260" y="3220720"/>
            <a:ext cx="9230360" cy="230568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Hot Pot Fans in the Royal Family</a:t>
            </a:r>
            <a:endParaRPr lang="en-US" sz="4500" b="1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皇室中的火锅迷</a:t>
            </a:r>
            <a:endParaRPr lang="en-US" sz="4500" b="1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9364826" y="469219"/>
            <a:ext cx="2473866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352425" y="469219"/>
            <a:ext cx="5497697" cy="419156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defRPr/>
            </a:pPr>
            <a:endParaRPr lang="en-US" sz="1200">
              <a:solidFill>
                <a:srgbClr val="8CA3C4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>
            <p:custDataLst>
              <p:tags r:id="rId1"/>
            </p:custDataLst>
          </p:nvPr>
        </p:nvSpPr>
        <p:spPr>
          <a:xfrm>
            <a:off x="1066573" y="22849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Who invented lamb hot pot? 羊肉火锅是谁发明的？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908836" y="1066641"/>
            <a:ext cx="8374328" cy="56899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16685" y="2103120"/>
            <a:ext cx="5545455" cy="7708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sz="20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Kublai Khan</a:t>
            </a:r>
            <a:r>
              <a:rPr sz="20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, </a:t>
            </a:r>
            <a:r>
              <a:rPr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hegemon of the Mongol Empire, conquered many 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</a:t>
            </a:r>
            <a:r>
              <a:rPr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countries and his chef invented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lamb</a:t>
            </a:r>
            <a:r>
              <a:rPr lang="en-US" sz="20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 </a:t>
            </a:r>
            <a:r>
              <a:rPr sz="20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Hot Pot</a:t>
            </a:r>
            <a:r>
              <a:rPr lang="en-US" sz="20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.</a:t>
            </a:r>
            <a:endParaRPr lang="en-US" sz="20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725" y="1370965"/>
            <a:ext cx="4911725" cy="73850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Kublai Khan and </a:t>
            </a:r>
            <a:r>
              <a:rPr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lamb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 </a:t>
            </a:r>
            <a:r>
              <a:rPr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Hot Pot</a:t>
            </a:r>
            <a:endParaRPr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endParaRPr lang="en-US" sz="15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16685" y="4448175"/>
            <a:ext cx="545655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He was hungry in winter and wanted to eat lamb, the chef innovated thin slices for shabu-shabu; Kublai gave it the name </a:t>
            </a: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‘Shuan Yang Rou’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, and it became the grand finale of the celebratory feast. </a:t>
            </a:r>
            <a:endParaRPr lang="en-US" sz="20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35735" y="3670935"/>
            <a:ext cx="5337175" cy="7493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Kublai Khan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 named the lamb ‘Shuan Yang Rou’(Shabu Shabu)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Who invented lamb hot pot? 羊肉火锅是谁发明的？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3400" y="1557020"/>
            <a:ext cx="849630" cy="3810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95300" y="3853815"/>
            <a:ext cx="849630" cy="38862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38810" y="1427480"/>
            <a:ext cx="638810" cy="639445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00748" y="3728734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pic>
        <p:nvPicPr>
          <p:cNvPr id="14" name="图片 13"/>
          <p:cNvPicPr/>
          <p:nvPr/>
        </p:nvPicPr>
        <p:blipFill>
          <a:blip r:embed="rId1"/>
          <a:stretch>
            <a:fillRect/>
          </a:stretch>
        </p:blipFill>
        <p:spPr>
          <a:xfrm>
            <a:off x="7162800" y="1219200"/>
            <a:ext cx="3790950" cy="4962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364826" y="469219"/>
            <a:ext cx="2473866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 rot="5400000">
            <a:off x="888407" y="3258781"/>
            <a:ext cx="2127531" cy="3564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77000"/>
              </a:lnSpc>
              <a:spcBef>
                <a:spcPts val="375"/>
              </a:spcBef>
            </a:pPr>
            <a:r>
              <a:rPr lang="en-US" sz="1350" b="1">
                <a:solidFill>
                  <a:srgbClr val="002357">
                    <a:alpha val="60000"/>
                  </a:srgbClr>
                </a:solidFill>
                <a:latin typeface="Microsoft Yahei"/>
                <a:ea typeface="Microsoft Yahei"/>
                <a:cs typeface="Microsoft Yahei"/>
              </a:rPr>
              <a:t>CATALOGUE</a:t>
            </a:r>
            <a:endParaRPr lang="en-US" sz="1350" b="1">
              <a:solidFill>
                <a:srgbClr val="002357">
                  <a:alpha val="6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4857" y="2200663"/>
            <a:ext cx="1276835" cy="2472690"/>
          </a:xfrm>
          <a:prstGeom prst="rect">
            <a:avLst/>
          </a:prstGeom>
        </p:spPr>
        <p:txBody>
          <a:bodyPr vert="eaVert" wrap="square" lIns="0" tIns="0" rIns="0" bIns="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570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目录</a:t>
            </a:r>
            <a:endParaRPr lang="en-US" sz="5700" b="1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62200" y="838200"/>
            <a:ext cx="8331200" cy="512127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The Charm of Hot Pot </a:t>
            </a:r>
            <a:endParaRPr lang="en-US" sz="3600">
              <a:solidFill>
                <a:schemeClr val="accent3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History of Hot Pot </a:t>
            </a:r>
            <a:endParaRPr lang="en-US" sz="3600">
              <a:solidFill>
                <a:schemeClr val="accent3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Hot Pot Fans in the Royal Family </a:t>
            </a:r>
            <a:endParaRPr lang="en-US" sz="3600">
              <a:solidFill>
                <a:schemeClr val="accent3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alphaModFix amt="100000"/>
          </a:blip>
          <a:srcRect l="12109" r="12109"/>
          <a:stretch>
            <a:fillRect/>
          </a:stretch>
        </p:blipFill>
        <p:spPr>
          <a:xfrm>
            <a:off x="8077056" y="685893"/>
            <a:ext cx="3831201" cy="5108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2089150"/>
            <a:ext cx="8170545" cy="13030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chemeClr val="tx2">
                    <a:lumMod val="75000"/>
                    <a:lumOff val="25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Who among the emperors of the Qing Dynasty was an avid fan of hot pot?</a:t>
            </a:r>
            <a:r>
              <a:rPr lang="en-US" sz="28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 </a:t>
            </a:r>
            <a:endParaRPr lang="en-US" sz="28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605" y="4419600"/>
            <a:ext cx="6436360" cy="130302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A. </a:t>
            </a:r>
            <a:r>
              <a:rPr lang="en-US" sz="28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Kang xi                   B. Qian long  </a:t>
            </a:r>
            <a:endParaRPr lang="en-US" sz="28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C. Yong zheng             D. Shun zhi</a:t>
            </a:r>
            <a:endParaRPr lang="en-US" sz="28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20000"/>
              </a:lnSpc>
            </a:pPr>
            <a:endParaRPr lang="en-US" sz="28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7973" y="265328"/>
            <a:ext cx="11239500" cy="13550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00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Hot Pot Fans in the Royal Family</a:t>
            </a:r>
            <a:endParaRPr lang="en-US" sz="3000" b="1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  <a:p>
            <a:pPr algn="l">
              <a:lnSpc>
                <a:spcPct val="120000"/>
              </a:lnSpc>
            </a:pPr>
            <a:r>
              <a:rPr lang="en-US" sz="300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皇室中的火锅迷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023" y="265328"/>
            <a:ext cx="11239500" cy="13550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00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Hot Pot Fans in the Royal Family</a:t>
            </a:r>
            <a:endParaRPr lang="en-US" sz="3000" b="1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  <a:p>
            <a:pPr algn="l">
              <a:lnSpc>
                <a:spcPct val="120000"/>
              </a:lnSpc>
            </a:pPr>
            <a:r>
              <a:rPr lang="en-US" sz="300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皇室中的火锅迷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56553" y="176476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774700" y="3124200"/>
            <a:ext cx="2591435" cy="161798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8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The correct answer is </a:t>
            </a:r>
            <a:r>
              <a:rPr lang="en-US" sz="28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B. </a:t>
            </a:r>
            <a:r>
              <a:rPr lang="en-US" sz="280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Qianlong</a:t>
            </a:r>
            <a:r>
              <a:rPr lang="en-US" sz="240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 </a:t>
            </a:r>
            <a:endParaRPr lang="en-US" sz="2400">
              <a:solidFill>
                <a:srgbClr val="FF0000">
                  <a:alpha val="100000"/>
                </a:srgb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ctr">
              <a:lnSpc>
                <a:spcPct val="120000"/>
              </a:lnSpc>
            </a:pPr>
            <a:endParaRPr lang="en-US" sz="2400">
              <a:solidFill>
                <a:srgbClr val="FF0000">
                  <a:alpha val="100000"/>
                </a:srgb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ctr">
              <a:lnSpc>
                <a:spcPct val="120000"/>
              </a:lnSpc>
            </a:pPr>
            <a:endParaRPr lang="zh-CN" altLang="en-US" sz="2400">
              <a:solidFill>
                <a:srgbClr val="FF0000">
                  <a:alpha val="100000"/>
                </a:srgbClr>
              </a:solidFill>
              <a:latin typeface="Microsoft Yahei"/>
              <a:ea typeface="Microsoft Yahei"/>
              <a:cs typeface="Microsoft Yahei"/>
              <a:sym typeface="+mn-e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54120" y="1743710"/>
            <a:ext cx="3032125" cy="4328160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endParaRPr lang="en-US" sz="20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3717925" y="1143000"/>
            <a:ext cx="7997825" cy="53422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The avid fan of hot pot ——Emperor Qianlong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195024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5272221" y="109295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The record of his imperial meals</a:t>
            </a:r>
            <a:endParaRPr lang="zh-CN" altLang="en-US" sz="28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04800" y="1972310"/>
            <a:ext cx="5332095" cy="482663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en-US" sz="28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Qianlong started eating hot pot from breakfast. </a:t>
            </a:r>
            <a:endParaRPr lang="en-US" sz="28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 algn="just">
              <a:lnSpc>
                <a:spcPct val="140000"/>
              </a:lnSpc>
            </a:pPr>
            <a:r>
              <a:rPr lang="en-US" sz="28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According to records, from August 16th to September 16th in the 44th year of Qianlong, there were 23 kinds of hot pots served 66 times.</a:t>
            </a:r>
            <a:endParaRPr lang="en-US" sz="28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629608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91180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4162763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6" name="AutoShape 7"/>
          <p:cNvSpPr/>
          <p:nvPr>
            <p:custDataLst>
              <p:tags r:id="rId1"/>
            </p:custDataLst>
          </p:nvPr>
        </p:nvSpPr>
        <p:spPr>
          <a:xfrm>
            <a:off x="5867400" y="2133600"/>
            <a:ext cx="6021070" cy="4518660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27" name="TextBox 8"/>
          <p:cNvSpPr txBox="1"/>
          <p:nvPr>
            <p:custDataLst>
              <p:tags r:id="rId2"/>
            </p:custDataLst>
          </p:nvPr>
        </p:nvSpPr>
        <p:spPr>
          <a:xfrm>
            <a:off x="6096000" y="2514600"/>
            <a:ext cx="6323330" cy="361315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2">
                    <a:lumMod val="75000"/>
                    <a:lumOff val="25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乾隆三十年正月十六</a:t>
            </a: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早膳第一个菜：燕窝红白鸭子南鲜热锅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当天晚膳第一个菜：燕窝鸭子热锅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2">
                    <a:lumMod val="75000"/>
                    <a:lumOff val="25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乾隆三十年正月十七日</a:t>
            </a: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早膳第一个菜：燕窝肥鸡鱼脍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晚膳第一个菜：野鸡热锅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2">
                    <a:lumMod val="75000"/>
                    <a:lumOff val="25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乾隆三十年正月十八日 </a:t>
            </a:r>
            <a:endParaRPr lang="zh-CN" altLang="en-US" sz="2400">
              <a:solidFill>
                <a:schemeClr val="tx2">
                  <a:lumMod val="75000"/>
                  <a:lumOff val="25000"/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早膳第一个菜：炒鸡大炒肉炖酸菜热锅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晚膳第一个菜：莲子八宝鸭子热锅。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The avid fan of hot pot ——Emperor Qianlong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000329" y="121890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6934016" y="1143121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The record of his imperial meals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0015" y="1954530"/>
            <a:ext cx="5366385" cy="482663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just">
              <a:lnSpc>
                <a:spcPct val="140000"/>
              </a:lnSpc>
            </a:pPr>
            <a:endParaRPr 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443803" y="1215732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5717109" y="121890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5976958" y="1254564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6" name="AutoShape 7"/>
          <p:cNvSpPr/>
          <p:nvPr>
            <p:custDataLst>
              <p:tags r:id="rId1"/>
            </p:custDataLst>
          </p:nvPr>
        </p:nvSpPr>
        <p:spPr>
          <a:xfrm>
            <a:off x="5562600" y="2133600"/>
            <a:ext cx="6021070" cy="4518660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27" name="TextBox 8"/>
          <p:cNvSpPr txBox="1"/>
          <p:nvPr>
            <p:custDataLst>
              <p:tags r:id="rId2"/>
            </p:custDataLst>
          </p:nvPr>
        </p:nvSpPr>
        <p:spPr>
          <a:xfrm>
            <a:off x="5791200" y="2514600"/>
            <a:ext cx="6323330" cy="361315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2">
                    <a:lumMod val="75000"/>
                    <a:lumOff val="25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乾隆三十年正月十六</a:t>
            </a: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早膳第一个菜：燕窝红白鸭子南鲜热锅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当天晚膳第一个菜：燕窝鸭子热锅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2">
                    <a:lumMod val="75000"/>
                    <a:lumOff val="25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乾隆三十年正月十七日</a:t>
            </a: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早膳第一个菜：燕窝肥鸡鱼脍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晚膳第一个菜：野鸡热锅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2">
                    <a:lumMod val="75000"/>
                    <a:lumOff val="25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乾隆三十年正月十八日 </a:t>
            </a:r>
            <a:endParaRPr lang="zh-CN" altLang="en-US" sz="2400">
              <a:solidFill>
                <a:schemeClr val="tx2">
                  <a:lumMod val="75000"/>
                  <a:lumOff val="25000"/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早膳第一个菜：炒鸡大炒肉炖酸菜热锅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晚膳第一个菜：莲子八宝鸭子热锅。 </a:t>
            </a:r>
            <a:endParaRPr lang="zh-CN" altLang="en-US" sz="2400">
              <a:solidFill>
                <a:schemeClr val="tx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2667000"/>
            <a:ext cx="3909060" cy="405701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902335" y="1158875"/>
            <a:ext cx="3921125" cy="27724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The avid fan of hot pot ——Emperor Qianlong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195024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5272405" y="1092835"/>
            <a:ext cx="654431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T</a:t>
            </a: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he Thousand Elders Banquet </a:t>
            </a:r>
            <a:r>
              <a:rPr lang="zh-CN" altLang="en-US" sz="28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千叟</a:t>
            </a:r>
            <a:r>
              <a:rPr lang="zh-CN" altLang="en-US" sz="28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宴</a:t>
            </a:r>
            <a:endParaRPr lang="zh-CN" altLang="en-US" sz="28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629608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91180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4162763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" name="图片 3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0600" y="1981200"/>
            <a:ext cx="10019665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The avid fan of hot pot ——Emperor Qianlong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195024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5272405" y="1092835"/>
            <a:ext cx="653034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T</a:t>
            </a: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he Thousand Elders Banquet </a:t>
            </a:r>
            <a:r>
              <a:rPr lang="zh-CN" altLang="en-US" sz="28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千叟宴</a:t>
            </a:r>
            <a:endParaRPr lang="en-US" sz="28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629608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91180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4162763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32765" y="2133600"/>
            <a:ext cx="5545455" cy="403733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91200" y="2133600"/>
            <a:ext cx="5946140" cy="40373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5813" y="3829453"/>
            <a:ext cx="3000375" cy="7715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97404" y="2127885"/>
            <a:ext cx="6997192" cy="14344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96000"/>
              </a:lnSpc>
            </a:pPr>
            <a:r>
              <a:rPr lang="en-US" sz="960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THANKS</a:t>
            </a:r>
            <a:endParaRPr lang="en-US" sz="9600" b="1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23498" y="4007570"/>
            <a:ext cx="1983105" cy="4152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100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感谢</a:t>
            </a:r>
            <a:r>
              <a:rPr lang="zh-CN" altLang="en-US" sz="2100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聆听</a:t>
            </a:r>
            <a:endParaRPr lang="zh-CN" altLang="en-US" sz="2100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9364826" y="469219"/>
            <a:ext cx="2473866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352425" y="469219"/>
            <a:ext cx="5497697" cy="419156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defRPr/>
            </a:pPr>
            <a:endParaRPr lang="en-US" sz="1200">
              <a:solidFill>
                <a:srgbClr val="8CA3C4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1046" y="1709087"/>
            <a:ext cx="1114425" cy="10953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6863" y="1852371"/>
            <a:ext cx="1982792" cy="80880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  <a:endParaRPr lang="en-US" sz="3000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6962" y="3220473"/>
            <a:ext cx="8246472" cy="230580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The Charm of Hot Pot</a:t>
            </a:r>
            <a:endParaRPr lang="en-US" sz="4500">
              <a:solidFill>
                <a:srgbClr val="000000">
                  <a:alpha val="100000"/>
                </a:srgb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火锅的魅力</a:t>
            </a:r>
            <a:endParaRPr lang="en-US" sz="4500" b="1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9364826" y="469219"/>
            <a:ext cx="2473866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30369" r="30369"/>
          <a:stretch>
            <a:fillRect/>
          </a:stretch>
        </p:blipFill>
        <p:spPr>
          <a:xfrm>
            <a:off x="875314" y="2169726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2551" r="32551"/>
          <a:stretch>
            <a:fillRect/>
          </a:stretch>
        </p:blipFill>
        <p:spPr>
          <a:xfrm>
            <a:off x="5430979" y="2169726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32561" r="32561"/>
          <a:stretch>
            <a:fillRect/>
          </a:stretch>
        </p:blipFill>
        <p:spPr>
          <a:xfrm>
            <a:off x="3153146" y="1697364"/>
            <a:ext cx="2050689" cy="391643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772400" y="1905000"/>
            <a:ext cx="4051935" cy="14655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When it comes to hot pot, many people start to image large slices of fatty beef and a thick, flavorful pot base. Especially when the weather is getting 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colder, a hot pot can be a wonderful experience to relax the body and mind.</a:t>
            </a:r>
            <a:endParaRPr lang="en-US" sz="15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772623" y="1447595"/>
            <a:ext cx="3606165" cy="5757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The Charm of Hot Pot</a:t>
            </a: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 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851998" y="4826443"/>
            <a:ext cx="3834950" cy="14519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Hot pot is not a modern cuisine; long, long ago, the ancients began to eat and enjoy hot pot.</a:t>
            </a:r>
            <a:endParaRPr lang="en-US" sz="15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851775" y="4191000"/>
            <a:ext cx="4153535" cy="6407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Hot pot has been popular since ancient times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sym typeface="+mn-ea"/>
              </a:rPr>
              <a:t>The Charm of Hot Pot </a:t>
            </a: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火锅的魅力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1046" y="1709087"/>
            <a:ext cx="1114425" cy="10953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6863" y="1852371"/>
            <a:ext cx="1982792" cy="80880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  <a:endParaRPr lang="en-US" sz="3000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6962" y="3220473"/>
            <a:ext cx="8246472" cy="230580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How long has hot pot </a:t>
            </a:r>
            <a:endParaRPr lang="en-US" sz="4500" b="1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been around?</a:t>
            </a:r>
            <a:endParaRPr lang="en-US" sz="4500" b="1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235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火锅的历史有多长？</a:t>
            </a:r>
            <a:endParaRPr lang="en-US" sz="4500" b="1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  <a:p>
            <a:pPr algn="l">
              <a:lnSpc>
                <a:spcPct val="120000"/>
              </a:lnSpc>
            </a:pPr>
            <a:endParaRPr lang="en-US" sz="4500" b="1">
              <a:solidFill>
                <a:srgbClr val="00235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9364826" y="469219"/>
            <a:ext cx="2473866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352425" y="469219"/>
            <a:ext cx="5497697" cy="419156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defRPr/>
            </a:pPr>
            <a:endParaRPr lang="en-US" sz="1200">
              <a:solidFill>
                <a:srgbClr val="8CA3C4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7924656" y="1158968"/>
            <a:ext cx="3831201" cy="5108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1840" y="2451100"/>
            <a:ext cx="6924675" cy="63817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How long do you think hot pot has a history? 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362200"/>
            <a:ext cx="6432550" cy="949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endParaRPr lang="en-US" sz="15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0600" y="4267200"/>
            <a:ext cx="6432550" cy="121729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a. 1000 years ago 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b. 500 years ago 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c. 100 years ago 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d. 2000 years ago. 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1205" y="4006215"/>
            <a:ext cx="6481445" cy="124333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endParaRPr lang="en-US" sz="15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Origin of Hot Pot 火锅的起源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1030579" y="1993269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Warring States Period 战国时期说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0605" y="2514600"/>
            <a:ext cx="6432550" cy="949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Hot pot existed during the Warring States period, and the ancients used clay pots as pots, and this method is considered to be an ancient way of cooking.</a:t>
            </a:r>
            <a:endParaRPr lang="en-US" sz="15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579" y="3915718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Han Dynasty 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汉代说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 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0605" y="4445000"/>
            <a:ext cx="6394450" cy="9366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Hot 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pot began in the Han Dynasty, and the excavated hot pot from the tomb of Marquis Haihun of the Western Han Dynasty shows that hot pot has a history of more than 2,000 years in China.</a:t>
            </a:r>
            <a:endParaRPr lang="en-US" sz="15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Origin of Hot Pot 火锅的起源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0" name="图片 9"/>
          <p:cNvPicPr/>
          <p:nvPr/>
        </p:nvPicPr>
        <p:blipFill>
          <a:blip r:embed="rId1"/>
          <a:stretch>
            <a:fillRect/>
          </a:stretch>
        </p:blipFill>
        <p:spPr>
          <a:xfrm>
            <a:off x="7391400" y="1878965"/>
            <a:ext cx="4745990" cy="3954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3998" y="1143307"/>
            <a:ext cx="7804501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the Ding with Tray from the Western Zhou Dynasty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cxnSp>
        <p:nvCxnSpPr>
          <p:cNvPr id="3" name="Connector 3"/>
          <p:cNvCxnSpPr/>
          <p:nvPr/>
        </p:nvCxnSpPr>
        <p:spPr>
          <a:xfrm>
            <a:off x="1197254" y="5988003"/>
            <a:ext cx="10998321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4"/>
          <p:cNvSpPr txBox="1"/>
          <p:nvPr/>
        </p:nvSpPr>
        <p:spPr>
          <a:xfrm>
            <a:off x="4267033" y="2477617"/>
            <a:ext cx="7804501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collected by the Palace Museum. </a:t>
            </a:r>
            <a:endParaRPr lang="en-US" sz="24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Below is a tray for charcoal fire. </a:t>
            </a:r>
            <a:endParaRPr lang="en-US" sz="24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This is basically like a hot pot.</a:t>
            </a:r>
            <a:endParaRPr lang="en-US" sz="24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58033" y="1448115"/>
            <a:ext cx="7806355" cy="7620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西周（前1046～前771年）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3657879" y="4267191"/>
            <a:ext cx="8614217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370330"/>
            <a:ext cx="3661410" cy="4617720"/>
          </a:xfrm>
          <a:prstGeom prst="rect">
            <a:avLst/>
          </a:prstGeom>
        </p:spPr>
      </p:pic>
      <p:sp>
        <p:nvSpPr>
          <p:cNvPr id="9" name="TextBox 2"/>
          <p:cNvSpPr txBox="1"/>
          <p:nvPr>
            <p:custDataLst>
              <p:tags r:id="rId2"/>
            </p:custDataLst>
          </p:nvPr>
        </p:nvSpPr>
        <p:spPr>
          <a:xfrm>
            <a:off x="4114633" y="5334307"/>
            <a:ext cx="7804501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👈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故宫博物院收藏的西周有盘鼎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" name="TextBox 8"/>
          <p:cNvSpPr txBox="1"/>
          <p:nvPr>
            <p:custDataLst>
              <p:tags r:id="rId3"/>
            </p:custDataLst>
          </p:nvPr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Hot Pot Relics 火锅文物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48400" y="1524000"/>
            <a:ext cx="5084445" cy="92519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Divided Hotpot of Western Han Dynasty 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  <a:sym typeface="+mn-ea"/>
              </a:rPr>
              <a:t>西汉分格鼎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>
              <a:lnSpc>
                <a:spcPct val="120000"/>
              </a:lnSpc>
            </a:pPr>
            <a:endParaRPr 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cxnSp>
        <p:nvCxnSpPr>
          <p:cNvPr id="3" name="Connector 3"/>
          <p:cNvCxnSpPr/>
          <p:nvPr/>
        </p:nvCxnSpPr>
        <p:spPr>
          <a:xfrm flipV="1">
            <a:off x="686079" y="5988003"/>
            <a:ext cx="11509375" cy="3175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4"/>
          <p:cNvSpPr txBox="1"/>
          <p:nvPr/>
        </p:nvSpPr>
        <p:spPr>
          <a:xfrm>
            <a:off x="6324600" y="2793365"/>
            <a:ext cx="5636895" cy="271208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The mandarin duck hot pot commonly used by modern people has already taken shape in the old ancestor. </a:t>
            </a:r>
            <a:r>
              <a:rPr lang="en-US" sz="200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Liu Fei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, the King of Jiangdu in the Western Han Dynasty, had a compartmentalized tripod unearthed from his tomb, which can be regarded as the first person of compartmentalized hot pot.</a:t>
            </a:r>
            <a:endParaRPr lang="en-US" sz="20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Hot Pot Relics 火锅文物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" y="1676400"/>
            <a:ext cx="5353050" cy="42017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1B1B1B"/>
      </a:dk1>
      <a:lt1>
        <a:srgbClr val="E9F6FF"/>
      </a:lt1>
      <a:dk2>
        <a:srgbClr val="002357"/>
      </a:dk2>
      <a:lt2>
        <a:srgbClr val="CCDEED"/>
      </a:lt2>
      <a:accent1>
        <a:srgbClr val="002357"/>
      </a:accent1>
      <a:accent2>
        <a:srgbClr val="D3B380"/>
      </a:accent2>
      <a:accent3>
        <a:srgbClr val="0D346D"/>
      </a:accent3>
      <a:accent4>
        <a:srgbClr val="234D8C"/>
      </a:accent4>
      <a:accent5>
        <a:srgbClr val="3C6AAF"/>
      </a:accent5>
      <a:accent6>
        <a:srgbClr val="517CB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4722</Words>
  <Application>WPS 文字</Application>
  <PresentationFormat>On-screen Show (4:3)</PresentationFormat>
  <Paragraphs>241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宋体</vt:lpstr>
      <vt:lpstr>Wingdings</vt:lpstr>
      <vt:lpstr>Microsoft Yahei</vt:lpstr>
      <vt:lpstr>Thonburi</vt:lpstr>
      <vt:lpstr>Arial</vt:lpstr>
      <vt:lpstr>宋体</vt:lpstr>
      <vt:lpstr>Calibri</vt:lpstr>
      <vt:lpstr>Helvetica Neue</vt:lpstr>
      <vt:lpstr>微软雅黑</vt:lpstr>
      <vt:lpstr>汉仪旗黑</vt:lpstr>
      <vt:lpstr>Arial Unicode MS</vt:lpstr>
      <vt:lpstr>汉仪书宋二KW</vt:lpstr>
      <vt:lpstr>Apple Color Emoji</vt:lpstr>
      <vt:lpstr>MS PGothic</vt:lpstr>
      <vt:lpstr>苹方-简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LOTUSXIAO</cp:lastModifiedBy>
  <cp:revision>16</cp:revision>
  <dcterms:created xsi:type="dcterms:W3CDTF">2024-10-24T04:53:33Z</dcterms:created>
  <dcterms:modified xsi:type="dcterms:W3CDTF">2024-10-24T04:53:33Z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C62DAF6FC35B01B1E3F90B670CB52EDE_42</vt:lpwstr>
  </property>
  <property fmtid="{D5CDD505-2E9C-101B-9397-08002B2CF9AE}" pid="3" name="KSOProductBuildVer">
    <vt:lpwstr>2052-6.11.0.8885</vt:lpwstr>
  </property>
</Properties>
</file>