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modernComment_1E3_633E56CF.xml" ContentType="application/vnd.ms-powerpoint.comments+xml"/>
  <Override PartName="/ppt/comments/modernComment_103_0.xml" ContentType="application/vnd.ms-powerpoint.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107"/>
  </p:notesMasterIdLst>
  <p:sldIdLst>
    <p:sldId id="256" r:id="rId2"/>
    <p:sldId id="456" r:id="rId3"/>
    <p:sldId id="547" r:id="rId4"/>
    <p:sldId id="548" r:id="rId5"/>
    <p:sldId id="541" r:id="rId6"/>
    <p:sldId id="535" r:id="rId7"/>
    <p:sldId id="536" r:id="rId8"/>
    <p:sldId id="538" r:id="rId9"/>
    <p:sldId id="539" r:id="rId10"/>
    <p:sldId id="540" r:id="rId11"/>
    <p:sldId id="543" r:id="rId12"/>
    <p:sldId id="544" r:id="rId13"/>
    <p:sldId id="546" r:id="rId14"/>
    <p:sldId id="542" r:id="rId15"/>
    <p:sldId id="433" r:id="rId16"/>
    <p:sldId id="527" r:id="rId17"/>
    <p:sldId id="471" r:id="rId18"/>
    <p:sldId id="401" r:id="rId19"/>
    <p:sldId id="506" r:id="rId20"/>
    <p:sldId id="408" r:id="rId21"/>
    <p:sldId id="402" r:id="rId22"/>
    <p:sldId id="507" r:id="rId23"/>
    <p:sldId id="404" r:id="rId24"/>
    <p:sldId id="410" r:id="rId25"/>
    <p:sldId id="405" r:id="rId26"/>
    <p:sldId id="406" r:id="rId27"/>
    <p:sldId id="395" r:id="rId28"/>
    <p:sldId id="355" r:id="rId29"/>
    <p:sldId id="356" r:id="rId30"/>
    <p:sldId id="357" r:id="rId31"/>
    <p:sldId id="358" r:id="rId32"/>
    <p:sldId id="359" r:id="rId33"/>
    <p:sldId id="508" r:id="rId34"/>
    <p:sldId id="360" r:id="rId35"/>
    <p:sldId id="361" r:id="rId36"/>
    <p:sldId id="509" r:id="rId37"/>
    <p:sldId id="581" r:id="rId38"/>
    <p:sldId id="582" r:id="rId39"/>
    <p:sldId id="290" r:id="rId40"/>
    <p:sldId id="277" r:id="rId41"/>
    <p:sldId id="278" r:id="rId42"/>
    <p:sldId id="279" r:id="rId43"/>
    <p:sldId id="572" r:id="rId44"/>
    <p:sldId id="573" r:id="rId45"/>
    <p:sldId id="574" r:id="rId46"/>
    <p:sldId id="575" r:id="rId47"/>
    <p:sldId id="576" r:id="rId48"/>
    <p:sldId id="577" r:id="rId49"/>
    <p:sldId id="578" r:id="rId50"/>
    <p:sldId id="579" r:id="rId51"/>
    <p:sldId id="580" r:id="rId52"/>
    <p:sldId id="570" r:id="rId53"/>
    <p:sldId id="352" r:id="rId54"/>
    <p:sldId id="460" r:id="rId55"/>
    <p:sldId id="461" r:id="rId56"/>
    <p:sldId id="462" r:id="rId57"/>
    <p:sldId id="463" r:id="rId58"/>
    <p:sldId id="464" r:id="rId59"/>
    <p:sldId id="465" r:id="rId60"/>
    <p:sldId id="510" r:id="rId61"/>
    <p:sldId id="467" r:id="rId62"/>
    <p:sldId id="511" r:id="rId63"/>
    <p:sldId id="512" r:id="rId64"/>
    <p:sldId id="470" r:id="rId65"/>
    <p:sldId id="513" r:id="rId66"/>
    <p:sldId id="472" r:id="rId67"/>
    <p:sldId id="473" r:id="rId68"/>
    <p:sldId id="474" r:id="rId69"/>
    <p:sldId id="475" r:id="rId70"/>
    <p:sldId id="514" r:id="rId71"/>
    <p:sldId id="515" r:id="rId72"/>
    <p:sldId id="516" r:id="rId73"/>
    <p:sldId id="517" r:id="rId74"/>
    <p:sldId id="518" r:id="rId75"/>
    <p:sldId id="519" r:id="rId76"/>
    <p:sldId id="520" r:id="rId77"/>
    <p:sldId id="521" r:id="rId78"/>
    <p:sldId id="394" r:id="rId79"/>
    <p:sldId id="353" r:id="rId80"/>
    <p:sldId id="522" r:id="rId81"/>
    <p:sldId id="525" r:id="rId82"/>
    <p:sldId id="455" r:id="rId83"/>
    <p:sldId id="413" r:id="rId84"/>
    <p:sldId id="458" r:id="rId85"/>
    <p:sldId id="533" r:id="rId86"/>
    <p:sldId id="534" r:id="rId87"/>
    <p:sldId id="454" r:id="rId88"/>
    <p:sldId id="489" r:id="rId89"/>
    <p:sldId id="257" r:id="rId90"/>
    <p:sldId id="258" r:id="rId91"/>
    <p:sldId id="263" r:id="rId92"/>
    <p:sldId id="262" r:id="rId93"/>
    <p:sldId id="265" r:id="rId94"/>
    <p:sldId id="479" r:id="rId95"/>
    <p:sldId id="480" r:id="rId96"/>
    <p:sldId id="482" r:id="rId97"/>
    <p:sldId id="483" r:id="rId98"/>
    <p:sldId id="484" r:id="rId99"/>
    <p:sldId id="259" r:id="rId100"/>
    <p:sldId id="260" r:id="rId101"/>
    <p:sldId id="486" r:id="rId102"/>
    <p:sldId id="528" r:id="rId103"/>
    <p:sldId id="549" r:id="rId104"/>
    <p:sldId id="443" r:id="rId105"/>
    <p:sldId id="403" r:id="rId10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5270DE-ED47-B15B-F92F-6822E5B1BDE0}" name="YOUTIANWEI" initials="Y" userId="S::youtianwei@nju.edu.cn::a8789220-4209-4046-835c-d58dea991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0642" autoAdjust="0"/>
  </p:normalViewPr>
  <p:slideViewPr>
    <p:cSldViewPr>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8/10/relationships/authors" Target="author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ata\uvu\1108coop.era\partners\universit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Tabelle9!$A$2</c:f>
              <c:strCache>
                <c:ptCount val="1"/>
                <c:pt idx="0">
                  <c:v>1 USA</c:v>
                </c:pt>
              </c:strCache>
            </c:strRef>
          </c:tx>
          <c:spPr>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cat>
            <c:strRef>
              <c:f>Tabelle9!$B$1:$D$1</c:f>
              <c:strCache>
                <c:ptCount val="3"/>
                <c:pt idx="0">
                  <c:v>2008/2009</c:v>
                </c:pt>
                <c:pt idx="1">
                  <c:v>2009/2010</c:v>
                </c:pt>
                <c:pt idx="2">
                  <c:v>2010/2011</c:v>
                </c:pt>
              </c:strCache>
            </c:strRef>
          </c:cat>
          <c:val>
            <c:numRef>
              <c:f>Tabelle9!$B$2:$D$2</c:f>
              <c:numCache>
                <c:formatCode>General</c:formatCode>
                <c:ptCount val="3"/>
                <c:pt idx="0">
                  <c:v>672000</c:v>
                </c:pt>
                <c:pt idx="1">
                  <c:v>690923</c:v>
                </c:pt>
                <c:pt idx="2">
                  <c:v>709846</c:v>
                </c:pt>
              </c:numCache>
            </c:numRef>
          </c:val>
          <c:smooth val="0"/>
          <c:extLst>
            <c:ext xmlns:c16="http://schemas.microsoft.com/office/drawing/2014/chart" uri="{C3380CC4-5D6E-409C-BE32-E72D297353CC}">
              <c16:uniqueId val="{00000000-5A81-485D-B4BA-24D63E39C893}"/>
            </c:ext>
          </c:extLst>
        </c:ser>
        <c:ser>
          <c:idx val="1"/>
          <c:order val="1"/>
          <c:tx>
            <c:strRef>
              <c:f>Tabelle9!$A$3</c:f>
              <c:strCache>
                <c:ptCount val="1"/>
                <c:pt idx="0">
                  <c:v>2 UK</c:v>
                </c:pt>
              </c:strCache>
            </c:strRef>
          </c:tx>
          <c:spPr>
            <a:ln w="63500">
              <a:gradFill>
                <a:gsLst>
                  <a:gs pos="0">
                    <a:schemeClr val="accent3">
                      <a:lumMod val="50000"/>
                    </a:schemeClr>
                  </a:gs>
                  <a:gs pos="50000">
                    <a:srgbClr val="9BBB59">
                      <a:lumMod val="75000"/>
                    </a:srgbClr>
                  </a:gs>
                  <a:gs pos="100000">
                    <a:srgbClr val="9BBB59">
                      <a:lumMod val="60000"/>
                      <a:lumOff val="40000"/>
                    </a:srgbClr>
                  </a:gs>
                </a:gsLst>
                <a:lin ang="5400000" scaled="0"/>
              </a:gradFill>
            </a:ln>
          </c:spPr>
          <c:marker>
            <c:spPr>
              <a:solidFill>
                <a:srgbClr val="00B050"/>
              </a:solidFill>
            </c:spPr>
          </c:marker>
          <c:cat>
            <c:strRef>
              <c:f>Tabelle9!$B$1:$D$1</c:f>
              <c:strCache>
                <c:ptCount val="3"/>
                <c:pt idx="0">
                  <c:v>2008/2009</c:v>
                </c:pt>
                <c:pt idx="1">
                  <c:v>2009/2010</c:v>
                </c:pt>
                <c:pt idx="2">
                  <c:v>2010/2011</c:v>
                </c:pt>
              </c:strCache>
            </c:strRef>
          </c:cat>
          <c:val>
            <c:numRef>
              <c:f>Tabelle9!$B$3:$D$3</c:f>
              <c:numCache>
                <c:formatCode>General</c:formatCode>
                <c:ptCount val="3"/>
                <c:pt idx="0">
                  <c:v>368970</c:v>
                </c:pt>
                <c:pt idx="1">
                  <c:v>405810</c:v>
                </c:pt>
                <c:pt idx="2">
                  <c:v>442650</c:v>
                </c:pt>
              </c:numCache>
            </c:numRef>
          </c:val>
          <c:smooth val="0"/>
          <c:extLst>
            <c:ext xmlns:c16="http://schemas.microsoft.com/office/drawing/2014/chart" uri="{C3380CC4-5D6E-409C-BE32-E72D297353CC}">
              <c16:uniqueId val="{00000001-5A81-485D-B4BA-24D63E39C893}"/>
            </c:ext>
          </c:extLst>
        </c:ser>
        <c:ser>
          <c:idx val="2"/>
          <c:order val="2"/>
          <c:tx>
            <c:strRef>
              <c:f>Tabelle9!$A$4</c:f>
              <c:strCache>
                <c:ptCount val="1"/>
                <c:pt idx="0">
                  <c:v>3 France</c:v>
                </c:pt>
              </c:strCache>
            </c:strRef>
          </c:tx>
          <c:spPr>
            <a:ln w="63500">
              <a:gradFill>
                <a:gsLst>
                  <a:gs pos="0">
                    <a:srgbClr val="FFC000"/>
                  </a:gs>
                  <a:gs pos="50000">
                    <a:srgbClr val="FFFF00"/>
                  </a:gs>
                  <a:gs pos="100000">
                    <a:srgbClr val="F7FFAF"/>
                  </a:gs>
                </a:gsLst>
                <a:lin ang="5400000" scaled="0"/>
              </a:gradFill>
            </a:ln>
          </c:spPr>
          <c:marker>
            <c:spPr>
              <a:solidFill>
                <a:srgbClr val="FFFF00"/>
              </a:solidFill>
              <a:ln>
                <a:noFill/>
              </a:ln>
            </c:spPr>
          </c:marker>
          <c:cat>
            <c:strRef>
              <c:f>Tabelle9!$B$1:$D$1</c:f>
              <c:strCache>
                <c:ptCount val="3"/>
                <c:pt idx="0">
                  <c:v>2008/2009</c:v>
                </c:pt>
                <c:pt idx="1">
                  <c:v>2009/2010</c:v>
                </c:pt>
                <c:pt idx="2">
                  <c:v>2010/2011</c:v>
                </c:pt>
              </c:strCache>
            </c:strRef>
          </c:cat>
          <c:val>
            <c:numRef>
              <c:f>Tabelle9!$B$4:$D$4</c:f>
              <c:numCache>
                <c:formatCode>General</c:formatCode>
                <c:ptCount val="3"/>
                <c:pt idx="0">
                  <c:v>266448</c:v>
                </c:pt>
                <c:pt idx="1">
                  <c:v>278201</c:v>
                </c:pt>
                <c:pt idx="2">
                  <c:v>284600</c:v>
                </c:pt>
              </c:numCache>
            </c:numRef>
          </c:val>
          <c:smooth val="0"/>
          <c:extLst>
            <c:ext xmlns:c16="http://schemas.microsoft.com/office/drawing/2014/chart" uri="{C3380CC4-5D6E-409C-BE32-E72D297353CC}">
              <c16:uniqueId val="{00000002-5A81-485D-B4BA-24D63E39C893}"/>
            </c:ext>
          </c:extLst>
        </c:ser>
        <c:ser>
          <c:idx val="4"/>
          <c:order val="3"/>
          <c:tx>
            <c:strRef>
              <c:f>Tabelle9!$A$5</c:f>
              <c:strCache>
                <c:ptCount val="1"/>
                <c:pt idx="0">
                  <c:v>4 China</c:v>
                </c:pt>
              </c:strCache>
            </c:strRef>
          </c:tx>
          <c:spPr>
            <a:ln w="63500">
              <a:gradFill>
                <a:gsLst>
                  <a:gs pos="0">
                    <a:schemeClr val="accent6">
                      <a:lumMod val="20000"/>
                      <a:lumOff val="80000"/>
                    </a:schemeClr>
                  </a:gs>
                  <a:gs pos="50000">
                    <a:srgbClr val="FF0000"/>
                  </a:gs>
                  <a:gs pos="100000">
                    <a:srgbClr val="4F81BD">
                      <a:tint val="23500"/>
                      <a:satMod val="160000"/>
                    </a:srgbClr>
                  </a:gs>
                </a:gsLst>
                <a:lin ang="5400000" scaled="0"/>
              </a:gradFill>
            </a:ln>
          </c:spPr>
          <c:marker>
            <c:spPr>
              <a:ln>
                <a:solidFill>
                  <a:srgbClr val="FF0000"/>
                </a:solidFill>
              </a:ln>
            </c:spPr>
          </c:marker>
          <c:cat>
            <c:strRef>
              <c:f>Tabelle9!$B$1:$D$1</c:f>
              <c:strCache>
                <c:ptCount val="3"/>
                <c:pt idx="0">
                  <c:v>2008/2009</c:v>
                </c:pt>
                <c:pt idx="1">
                  <c:v>2009/2010</c:v>
                </c:pt>
                <c:pt idx="2">
                  <c:v>2010/2011</c:v>
                </c:pt>
              </c:strCache>
            </c:strRef>
          </c:cat>
          <c:val>
            <c:numRef>
              <c:f>Tabelle9!$B$5:$D$5</c:f>
              <c:numCache>
                <c:formatCode>General</c:formatCode>
                <c:ptCount val="3"/>
                <c:pt idx="0">
                  <c:v>223499</c:v>
                </c:pt>
                <c:pt idx="1">
                  <c:v>238184</c:v>
                </c:pt>
                <c:pt idx="2">
                  <c:v>265090</c:v>
                </c:pt>
              </c:numCache>
            </c:numRef>
          </c:val>
          <c:smooth val="0"/>
          <c:extLst>
            <c:ext xmlns:c16="http://schemas.microsoft.com/office/drawing/2014/chart" uri="{C3380CC4-5D6E-409C-BE32-E72D297353CC}">
              <c16:uniqueId val="{00000003-5A81-485D-B4BA-24D63E39C893}"/>
            </c:ext>
          </c:extLst>
        </c:ser>
        <c:ser>
          <c:idx val="3"/>
          <c:order val="4"/>
          <c:tx>
            <c:strRef>
              <c:f>Tabelle9!$A$6</c:f>
              <c:strCache>
                <c:ptCount val="1"/>
                <c:pt idx="0">
                  <c:v>5 Germany</c:v>
                </c:pt>
              </c:strCache>
            </c:strRef>
          </c:tx>
          <c:spPr>
            <a:ln w="63500">
              <a:gradFill>
                <a:gsLst>
                  <a:gs pos="0">
                    <a:prstClr val="black"/>
                  </a:gs>
                  <a:gs pos="50000">
                    <a:prstClr val="white">
                      <a:lumMod val="50000"/>
                    </a:prstClr>
                  </a:gs>
                  <a:gs pos="100000">
                    <a:schemeClr val="bg1">
                      <a:lumMod val="85000"/>
                    </a:schemeClr>
                  </a:gs>
                </a:gsLst>
                <a:lin ang="5400000" scaled="0"/>
              </a:gradFill>
            </a:ln>
          </c:spPr>
          <c:marker>
            <c:spPr>
              <a:ln>
                <a:solidFill>
                  <a:schemeClr val="tx1"/>
                </a:solidFill>
              </a:ln>
            </c:spPr>
          </c:marker>
          <c:cat>
            <c:strRef>
              <c:f>Tabelle9!$B$1:$D$1</c:f>
              <c:strCache>
                <c:ptCount val="3"/>
                <c:pt idx="0">
                  <c:v>2008/2009</c:v>
                </c:pt>
                <c:pt idx="1">
                  <c:v>2009/2010</c:v>
                </c:pt>
                <c:pt idx="2">
                  <c:v>2010/2011</c:v>
                </c:pt>
              </c:strCache>
            </c:strRef>
          </c:cat>
          <c:val>
            <c:numRef>
              <c:f>Tabelle9!$B$6:$D$6</c:f>
              <c:numCache>
                <c:formatCode>General</c:formatCode>
                <c:ptCount val="3"/>
                <c:pt idx="0">
                  <c:v>239143</c:v>
                </c:pt>
                <c:pt idx="1">
                  <c:v>244776</c:v>
                </c:pt>
                <c:pt idx="2">
                  <c:v>249781</c:v>
                </c:pt>
              </c:numCache>
            </c:numRef>
          </c:val>
          <c:smooth val="0"/>
          <c:extLst>
            <c:ext xmlns:c16="http://schemas.microsoft.com/office/drawing/2014/chart" uri="{C3380CC4-5D6E-409C-BE32-E72D297353CC}">
              <c16:uniqueId val="{00000004-5A81-485D-B4BA-24D63E39C893}"/>
            </c:ext>
          </c:extLst>
        </c:ser>
        <c:dLbls>
          <c:showLegendKey val="0"/>
          <c:showVal val="0"/>
          <c:showCatName val="0"/>
          <c:showSerName val="0"/>
          <c:showPercent val="0"/>
          <c:showBubbleSize val="0"/>
        </c:dLbls>
        <c:marker val="1"/>
        <c:smooth val="0"/>
        <c:axId val="84594048"/>
        <c:axId val="84740352"/>
      </c:lineChart>
      <c:catAx>
        <c:axId val="84594048"/>
        <c:scaling>
          <c:orientation val="minMax"/>
        </c:scaling>
        <c:delete val="0"/>
        <c:axPos val="b"/>
        <c:numFmt formatCode="General" sourceLinked="0"/>
        <c:majorTickMark val="out"/>
        <c:minorTickMark val="none"/>
        <c:tickLblPos val="nextTo"/>
        <c:txPr>
          <a:bodyPr/>
          <a:lstStyle/>
          <a:p>
            <a:pPr>
              <a:defRPr sz="2400"/>
            </a:pPr>
            <a:endParaRPr lang="de-DE"/>
          </a:p>
        </c:txPr>
        <c:crossAx val="84740352"/>
        <c:crosses val="autoZero"/>
        <c:auto val="1"/>
        <c:lblAlgn val="ctr"/>
        <c:lblOffset val="100"/>
        <c:noMultiLvlLbl val="0"/>
      </c:catAx>
      <c:valAx>
        <c:axId val="84740352"/>
        <c:scaling>
          <c:orientation val="minMax"/>
        </c:scaling>
        <c:delete val="0"/>
        <c:axPos val="l"/>
        <c:majorGridlines/>
        <c:numFmt formatCode="General" sourceLinked="1"/>
        <c:majorTickMark val="out"/>
        <c:minorTickMark val="none"/>
        <c:tickLblPos val="nextTo"/>
        <c:txPr>
          <a:bodyPr/>
          <a:lstStyle/>
          <a:p>
            <a:pPr>
              <a:defRPr sz="1600"/>
            </a:pPr>
            <a:endParaRPr lang="de-DE"/>
          </a:p>
        </c:txPr>
        <c:crossAx val="84594048"/>
        <c:crosses val="autoZero"/>
        <c:crossBetween val="between"/>
      </c:valAx>
    </c:plotArea>
    <c:legend>
      <c:legendPos val="r"/>
      <c:layout>
        <c:manualLayout>
          <c:xMode val="edge"/>
          <c:yMode val="edge"/>
          <c:x val="0.78513994910941476"/>
          <c:y val="3.0802446765284083E-2"/>
          <c:w val="0.20468193384223946"/>
          <c:h val="0.87631763843692012"/>
        </c:manualLayout>
      </c:layout>
      <c:overlay val="0"/>
      <c:txPr>
        <a:bodyPr/>
        <a:lstStyle/>
        <a:p>
          <a:pPr>
            <a:defRPr sz="2000"/>
          </a:pPr>
          <a:endParaRPr lang="de-DE"/>
        </a:p>
      </c:txPr>
    </c:legend>
    <c:plotVisOnly val="1"/>
    <c:dispBlanksAs val="gap"/>
    <c:showDLblsOverMax val="0"/>
  </c:chart>
  <c:externalData r:id="rId1">
    <c:autoUpdate val="0"/>
  </c:externalData>
</c:chartSpace>
</file>

<file path=ppt/comments/modernComment_103_0.xml><?xml version="1.0" encoding="utf-8"?>
<p188:cmLst xmlns:a="http://schemas.openxmlformats.org/drawingml/2006/main" xmlns:r="http://schemas.openxmlformats.org/officeDocument/2006/relationships" xmlns:p188="http://schemas.microsoft.com/office/powerpoint/2018/8/main">
  <p188:cm id="{7D838F16-E5B4-4E47-B362-B3B183D2C773}" authorId="{6D5270DE-ED47-B15B-F92F-6822E5B1BDE0}" created="2023-04-30T03:37:30.755">
    <ac:txMkLst xmlns:ac="http://schemas.microsoft.com/office/drawing/2013/main/command">
      <pc:docMk xmlns:pc="http://schemas.microsoft.com/office/powerpoint/2013/main/command"/>
      <pc:sldMk xmlns:pc="http://schemas.microsoft.com/office/powerpoint/2013/main/command" cId="0" sldId="259"/>
      <ac:spMk id="3" creationId="{00000000-0000-0000-0000-000000000000}"/>
      <ac:txMk cp="12" len="10">
        <ac:context len="422" hash="3651755098"/>
      </ac:txMk>
    </ac:txMkLst>
    <p188:pos x="3806042" y="466106"/>
    <p188:txBody>
      <a:bodyPr/>
      <a:lstStyle/>
      <a:p>
        <a:r>
          <a:rPr lang="zh-CN" altLang="en-US"/>
          <a:t>是不是最好Mainland？</a:t>
        </a:r>
      </a:p>
    </p188:txBody>
  </p188:cm>
</p188:cmLst>
</file>

<file path=ppt/comments/modernComment_1E3_633E56CF.xml><?xml version="1.0" encoding="utf-8"?>
<p188:cmLst xmlns:a="http://schemas.openxmlformats.org/drawingml/2006/main" xmlns:r="http://schemas.openxmlformats.org/officeDocument/2006/relationships" xmlns:p188="http://schemas.microsoft.com/office/powerpoint/2018/8/main">
  <p188:cm id="{0CC3D8F5-7706-3140-AA29-DCB74DB02736}" authorId="{6D5270DE-ED47-B15B-F92F-6822E5B1BDE0}" created="2023-05-01T09:44:41.317">
    <pc:sldMkLst xmlns:pc="http://schemas.microsoft.com/office/powerpoint/2013/main/command">
      <pc:docMk/>
      <pc:sldMk cId="1665029839" sldId="483"/>
    </pc:sldMkLst>
    <p188:txBody>
      <a:bodyPr/>
      <a:lstStyle/>
      <a:p>
        <a:r>
          <a:rPr lang="zh-CN" altLang="en-US"/>
          <a:t>還有：海南自貿港</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F8053-3A50-4757-830A-AA38C390E964}" type="doc">
      <dgm:prSet loTypeId="urn:microsoft.com/office/officeart/2005/8/layout/target1" loCatId="relationship" qsTypeId="urn:microsoft.com/office/officeart/2005/8/quickstyle/simple1" qsCatId="simple" csTypeId="urn:microsoft.com/office/officeart/2005/8/colors/accent1_2" csCatId="accent1"/>
      <dgm:spPr/>
    </dgm:pt>
    <dgm:pt modelId="{93BC1E04-7B19-48E9-A6C0-7A520F56A27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9A907F71-90BE-41AC-90AA-98C432435FA9}" type="parTrans" cxnId="{14FE4B57-C1E4-408A-BD8B-868A3193A6D8}">
      <dgm:prSet/>
      <dgm:spPr/>
    </dgm:pt>
    <dgm:pt modelId="{2CF2B054-AE52-411E-BF1F-654B96C829A9}" type="sibTrans" cxnId="{14FE4B57-C1E4-408A-BD8B-868A3193A6D8}">
      <dgm:prSet/>
      <dgm:spPr/>
    </dgm:pt>
    <dgm:pt modelId="{67B15DC4-AF0D-4ABB-A4FF-58E12FC7704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6E522A74-37BA-4711-B6DD-EEDD03D9811C}" type="parTrans" cxnId="{EF369382-E139-4845-9ADC-CCC56F940F99}">
      <dgm:prSet/>
      <dgm:spPr/>
    </dgm:pt>
    <dgm:pt modelId="{547522E2-6047-4619-9F73-48E487A0DF77}" type="sibTrans" cxnId="{EF369382-E139-4845-9ADC-CCC56F940F99}">
      <dgm:prSet/>
      <dgm:spPr/>
    </dgm:pt>
    <dgm:pt modelId="{E4624297-6DC5-42DD-8717-076EA2A28C7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76632450-9BCA-4546-B613-5739A9AB7D95}" type="parTrans" cxnId="{95650180-E34B-4E90-AEDC-CA19223B72D0}">
      <dgm:prSet/>
      <dgm:spPr/>
    </dgm:pt>
    <dgm:pt modelId="{290C07A1-D890-4B7E-8569-C6193260017A}" type="sibTrans" cxnId="{95650180-E34B-4E90-AEDC-CA19223B72D0}">
      <dgm:prSet/>
      <dgm:spPr/>
    </dgm:pt>
    <dgm:pt modelId="{0D4C13CB-69E6-4193-8D54-0E77A88B300B}" type="pres">
      <dgm:prSet presAssocID="{B90F8053-3A50-4757-830A-AA38C390E964}" presName="composite" presStyleCnt="0">
        <dgm:presLayoutVars>
          <dgm:chMax val="5"/>
          <dgm:dir/>
          <dgm:resizeHandles val="exact"/>
        </dgm:presLayoutVars>
      </dgm:prSet>
      <dgm:spPr/>
    </dgm:pt>
    <dgm:pt modelId="{52A9B78B-A54F-42CF-B053-F8441EB38C1B}" type="pres">
      <dgm:prSet presAssocID="{93BC1E04-7B19-48E9-A6C0-7A520F56A27B}" presName="circle1" presStyleLbl="lnNode1" presStyleIdx="0" presStyleCnt="3"/>
      <dgm:spPr/>
    </dgm:pt>
    <dgm:pt modelId="{EE8E3229-4E6C-48F5-B116-BA134B52CED2}" type="pres">
      <dgm:prSet presAssocID="{93BC1E04-7B19-48E9-A6C0-7A520F56A27B}" presName="text1" presStyleLbl="revTx" presStyleIdx="0" presStyleCnt="3">
        <dgm:presLayoutVars>
          <dgm:bulletEnabled val="1"/>
        </dgm:presLayoutVars>
      </dgm:prSet>
      <dgm:spPr/>
    </dgm:pt>
    <dgm:pt modelId="{08074CB9-451D-42FD-9A6C-9F4A15CC4D67}" type="pres">
      <dgm:prSet presAssocID="{93BC1E04-7B19-48E9-A6C0-7A520F56A27B}" presName="line1" presStyleLbl="callout" presStyleIdx="0" presStyleCnt="6"/>
      <dgm:spPr/>
    </dgm:pt>
    <dgm:pt modelId="{B27D4342-24DE-4289-92CA-2FD8BFE336AE}" type="pres">
      <dgm:prSet presAssocID="{93BC1E04-7B19-48E9-A6C0-7A520F56A27B}" presName="d1" presStyleLbl="callout" presStyleIdx="1" presStyleCnt="6"/>
      <dgm:spPr/>
    </dgm:pt>
    <dgm:pt modelId="{3663E5A8-B50B-416A-8504-9C773F71A12D}" type="pres">
      <dgm:prSet presAssocID="{67B15DC4-AF0D-4ABB-A4FF-58E12FC7704E}" presName="circle2" presStyleLbl="lnNode1" presStyleIdx="1" presStyleCnt="3"/>
      <dgm:spPr/>
    </dgm:pt>
    <dgm:pt modelId="{2D2CAE69-6A78-46B5-BAD4-94062B62B552}" type="pres">
      <dgm:prSet presAssocID="{67B15DC4-AF0D-4ABB-A4FF-58E12FC7704E}" presName="text2" presStyleLbl="revTx" presStyleIdx="1" presStyleCnt="3">
        <dgm:presLayoutVars>
          <dgm:bulletEnabled val="1"/>
        </dgm:presLayoutVars>
      </dgm:prSet>
      <dgm:spPr/>
    </dgm:pt>
    <dgm:pt modelId="{E5C4D207-3051-443D-9526-255AFD021D49}" type="pres">
      <dgm:prSet presAssocID="{67B15DC4-AF0D-4ABB-A4FF-58E12FC7704E}" presName="line2" presStyleLbl="callout" presStyleIdx="2" presStyleCnt="6"/>
      <dgm:spPr/>
    </dgm:pt>
    <dgm:pt modelId="{4A563F12-2AE8-40DE-976C-D4C7C1D020F5}" type="pres">
      <dgm:prSet presAssocID="{67B15DC4-AF0D-4ABB-A4FF-58E12FC7704E}" presName="d2" presStyleLbl="callout" presStyleIdx="3" presStyleCnt="6"/>
      <dgm:spPr/>
    </dgm:pt>
    <dgm:pt modelId="{0B94BC6B-54E2-4035-AB35-A9F499C736B6}" type="pres">
      <dgm:prSet presAssocID="{E4624297-6DC5-42DD-8717-076EA2A28C76}" presName="circle3" presStyleLbl="lnNode1" presStyleIdx="2" presStyleCnt="3"/>
      <dgm:spPr/>
    </dgm:pt>
    <dgm:pt modelId="{C0509B35-6682-4310-913E-09990A5C3F55}" type="pres">
      <dgm:prSet presAssocID="{E4624297-6DC5-42DD-8717-076EA2A28C76}" presName="text3" presStyleLbl="revTx" presStyleIdx="2" presStyleCnt="3">
        <dgm:presLayoutVars>
          <dgm:bulletEnabled val="1"/>
        </dgm:presLayoutVars>
      </dgm:prSet>
      <dgm:spPr/>
    </dgm:pt>
    <dgm:pt modelId="{619A7D20-B1FE-46BF-B17A-5FC14789FF42}" type="pres">
      <dgm:prSet presAssocID="{E4624297-6DC5-42DD-8717-076EA2A28C76}" presName="line3" presStyleLbl="callout" presStyleIdx="4" presStyleCnt="6"/>
      <dgm:spPr/>
    </dgm:pt>
    <dgm:pt modelId="{91A64835-FF62-4547-8DFA-C24CCEE6CACC}" type="pres">
      <dgm:prSet presAssocID="{E4624297-6DC5-42DD-8717-076EA2A28C76}" presName="d3" presStyleLbl="callout" presStyleIdx="5" presStyleCnt="6"/>
      <dgm:spPr/>
    </dgm:pt>
  </dgm:ptLst>
  <dgm:cxnLst>
    <dgm:cxn modelId="{1912C923-A6E3-4EA1-8274-74A361A5951D}" type="presOf" srcId="{67B15DC4-AF0D-4ABB-A4FF-58E12FC7704E}" destId="{2D2CAE69-6A78-46B5-BAD4-94062B62B552}" srcOrd="0" destOrd="0" presId="urn:microsoft.com/office/officeart/2005/8/layout/target1"/>
    <dgm:cxn modelId="{14FE4B57-C1E4-408A-BD8B-868A3193A6D8}" srcId="{B90F8053-3A50-4757-830A-AA38C390E964}" destId="{93BC1E04-7B19-48E9-A6C0-7A520F56A27B}" srcOrd="0" destOrd="0" parTransId="{9A907F71-90BE-41AC-90AA-98C432435FA9}" sibTransId="{2CF2B054-AE52-411E-BF1F-654B96C829A9}"/>
    <dgm:cxn modelId="{95650180-E34B-4E90-AEDC-CA19223B72D0}" srcId="{B90F8053-3A50-4757-830A-AA38C390E964}" destId="{E4624297-6DC5-42DD-8717-076EA2A28C76}" srcOrd="2" destOrd="0" parTransId="{76632450-9BCA-4546-B613-5739A9AB7D95}" sibTransId="{290C07A1-D890-4B7E-8569-C6193260017A}"/>
    <dgm:cxn modelId="{EF369382-E139-4845-9ADC-CCC56F940F99}" srcId="{B90F8053-3A50-4757-830A-AA38C390E964}" destId="{67B15DC4-AF0D-4ABB-A4FF-58E12FC7704E}" srcOrd="1" destOrd="0" parTransId="{6E522A74-37BA-4711-B6DD-EEDD03D9811C}" sibTransId="{547522E2-6047-4619-9F73-48E487A0DF77}"/>
    <dgm:cxn modelId="{03A8B6B4-0864-493A-ADA8-740248211F9C}" type="presOf" srcId="{93BC1E04-7B19-48E9-A6C0-7A520F56A27B}" destId="{EE8E3229-4E6C-48F5-B116-BA134B52CED2}" srcOrd="0" destOrd="0" presId="urn:microsoft.com/office/officeart/2005/8/layout/target1"/>
    <dgm:cxn modelId="{C59C2CBA-C339-435B-AF46-17B5D78BDE3A}" type="presOf" srcId="{B90F8053-3A50-4757-830A-AA38C390E964}" destId="{0D4C13CB-69E6-4193-8D54-0E77A88B300B}" srcOrd="0" destOrd="0" presId="urn:microsoft.com/office/officeart/2005/8/layout/target1"/>
    <dgm:cxn modelId="{3EF32CEC-203B-44E2-A24A-25F1E53FA0C4}" type="presOf" srcId="{E4624297-6DC5-42DD-8717-076EA2A28C76}" destId="{C0509B35-6682-4310-913E-09990A5C3F55}" srcOrd="0" destOrd="0" presId="urn:microsoft.com/office/officeart/2005/8/layout/target1"/>
    <dgm:cxn modelId="{305C942E-ACDD-4B20-85EF-E3B29C677E0F}" type="presParOf" srcId="{0D4C13CB-69E6-4193-8D54-0E77A88B300B}" destId="{52A9B78B-A54F-42CF-B053-F8441EB38C1B}" srcOrd="0" destOrd="0" presId="urn:microsoft.com/office/officeart/2005/8/layout/target1"/>
    <dgm:cxn modelId="{675FD7C2-B269-4F4E-AE8C-E33A2D96469A}" type="presParOf" srcId="{0D4C13CB-69E6-4193-8D54-0E77A88B300B}" destId="{EE8E3229-4E6C-48F5-B116-BA134B52CED2}" srcOrd="1" destOrd="0" presId="urn:microsoft.com/office/officeart/2005/8/layout/target1"/>
    <dgm:cxn modelId="{A8D32042-1C62-4FCD-85D2-BA97437A2C0D}" type="presParOf" srcId="{0D4C13CB-69E6-4193-8D54-0E77A88B300B}" destId="{08074CB9-451D-42FD-9A6C-9F4A15CC4D67}" srcOrd="2" destOrd="0" presId="urn:microsoft.com/office/officeart/2005/8/layout/target1"/>
    <dgm:cxn modelId="{06413D30-5364-44FB-AE80-5593BF6FAEBD}" type="presParOf" srcId="{0D4C13CB-69E6-4193-8D54-0E77A88B300B}" destId="{B27D4342-24DE-4289-92CA-2FD8BFE336AE}" srcOrd="3" destOrd="0" presId="urn:microsoft.com/office/officeart/2005/8/layout/target1"/>
    <dgm:cxn modelId="{F392BB48-5EA8-42FB-B06C-BA557F9514DF}" type="presParOf" srcId="{0D4C13CB-69E6-4193-8D54-0E77A88B300B}" destId="{3663E5A8-B50B-416A-8504-9C773F71A12D}" srcOrd="4" destOrd="0" presId="urn:microsoft.com/office/officeart/2005/8/layout/target1"/>
    <dgm:cxn modelId="{6B1E4DE3-3292-4DA7-A83F-5BDF2EDBB559}" type="presParOf" srcId="{0D4C13CB-69E6-4193-8D54-0E77A88B300B}" destId="{2D2CAE69-6A78-46B5-BAD4-94062B62B552}" srcOrd="5" destOrd="0" presId="urn:microsoft.com/office/officeart/2005/8/layout/target1"/>
    <dgm:cxn modelId="{13B06C7A-F0AC-4AAD-81F0-82CDB8D0F32E}" type="presParOf" srcId="{0D4C13CB-69E6-4193-8D54-0E77A88B300B}" destId="{E5C4D207-3051-443D-9526-255AFD021D49}" srcOrd="6" destOrd="0" presId="urn:microsoft.com/office/officeart/2005/8/layout/target1"/>
    <dgm:cxn modelId="{06857BBD-B3B7-46EA-B79B-22B2BD68312E}" type="presParOf" srcId="{0D4C13CB-69E6-4193-8D54-0E77A88B300B}" destId="{4A563F12-2AE8-40DE-976C-D4C7C1D020F5}" srcOrd="7" destOrd="0" presId="urn:microsoft.com/office/officeart/2005/8/layout/target1"/>
    <dgm:cxn modelId="{00915583-72C2-4694-BD1E-B3A7EB6372D8}" type="presParOf" srcId="{0D4C13CB-69E6-4193-8D54-0E77A88B300B}" destId="{0B94BC6B-54E2-4035-AB35-A9F499C736B6}" srcOrd="8" destOrd="0" presId="urn:microsoft.com/office/officeart/2005/8/layout/target1"/>
    <dgm:cxn modelId="{7775A40D-34C8-4CF5-9FDE-B9B5FD1F90C0}" type="presParOf" srcId="{0D4C13CB-69E6-4193-8D54-0E77A88B300B}" destId="{C0509B35-6682-4310-913E-09990A5C3F55}" srcOrd="9" destOrd="0" presId="urn:microsoft.com/office/officeart/2005/8/layout/target1"/>
    <dgm:cxn modelId="{9736FC2D-568A-4D0C-B287-D263F11566FB}" type="presParOf" srcId="{0D4C13CB-69E6-4193-8D54-0E77A88B300B}" destId="{619A7D20-B1FE-46BF-B17A-5FC14789FF42}" srcOrd="10" destOrd="0" presId="urn:microsoft.com/office/officeart/2005/8/layout/target1"/>
    <dgm:cxn modelId="{507571A6-52D0-4B90-B955-43F45AF738A4}" type="presParOf" srcId="{0D4C13CB-69E6-4193-8D54-0E77A88B300B}" destId="{91A64835-FF62-4547-8DFA-C24CCEE6CAC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BC6B-54E2-4035-AB35-A9F499C736B6}">
      <dsp:nvSpPr>
        <dsp:cNvPr id="0" name=""/>
        <dsp:cNvSpPr/>
      </dsp:nvSpPr>
      <dsp:spPr>
        <a:xfrm>
          <a:off x="0" y="2003742"/>
          <a:ext cx="3928110" cy="39281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E5A8-B50B-416A-8504-9C773F71A12D}">
      <dsp:nvSpPr>
        <dsp:cNvPr id="0" name=""/>
        <dsp:cNvSpPr/>
      </dsp:nvSpPr>
      <dsp:spPr>
        <a:xfrm>
          <a:off x="785622" y="2789364"/>
          <a:ext cx="2356866" cy="2356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9B78B-A54F-42CF-B053-F8441EB38C1B}">
      <dsp:nvSpPr>
        <dsp:cNvPr id="0" name=""/>
        <dsp:cNvSpPr/>
      </dsp:nvSpPr>
      <dsp:spPr>
        <a:xfrm>
          <a:off x="1571244" y="3574986"/>
          <a:ext cx="785622" cy="785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E3229-4E6C-48F5-B116-BA134B52CED2}">
      <dsp:nvSpPr>
        <dsp:cNvPr id="0" name=""/>
        <dsp:cNvSpPr/>
      </dsp:nvSpPr>
      <dsp:spPr>
        <a:xfrm>
          <a:off x="4582795" y="694372"/>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694372"/>
        <a:ext cx="1964055" cy="1145698"/>
      </dsp:txXfrm>
    </dsp:sp>
    <dsp:sp modelId="{08074CB9-451D-42FD-9A6C-9F4A15CC4D67}">
      <dsp:nvSpPr>
        <dsp:cNvPr id="0" name=""/>
        <dsp:cNvSpPr/>
      </dsp:nvSpPr>
      <dsp:spPr>
        <a:xfrm>
          <a:off x="4091781" y="1267221"/>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D4342-24DE-4289-92CA-2FD8BFE336AE}">
      <dsp:nvSpPr>
        <dsp:cNvPr id="0" name=""/>
        <dsp:cNvSpPr/>
      </dsp:nvSpPr>
      <dsp:spPr>
        <a:xfrm rot="5400000">
          <a:off x="1676975" y="1554955"/>
          <a:ext cx="2699920" cy="21257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AE69-6A78-46B5-BAD4-94062B62B552}">
      <dsp:nvSpPr>
        <dsp:cNvPr id="0" name=""/>
        <dsp:cNvSpPr/>
      </dsp:nvSpPr>
      <dsp:spPr>
        <a:xfrm>
          <a:off x="4582795" y="1840071"/>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1840071"/>
        <a:ext cx="1964055" cy="1145698"/>
      </dsp:txXfrm>
    </dsp:sp>
    <dsp:sp modelId="{E5C4D207-3051-443D-9526-255AFD021D49}">
      <dsp:nvSpPr>
        <dsp:cNvPr id="0" name=""/>
        <dsp:cNvSpPr/>
      </dsp:nvSpPr>
      <dsp:spPr>
        <a:xfrm>
          <a:off x="4091781" y="2412920"/>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63F12-2AE8-40DE-976C-D4C7C1D020F5}">
      <dsp:nvSpPr>
        <dsp:cNvPr id="0" name=""/>
        <dsp:cNvSpPr/>
      </dsp:nvSpPr>
      <dsp:spPr>
        <a:xfrm rot="5400000">
          <a:off x="2256502" y="2682781"/>
          <a:ext cx="2103895" cy="15627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9B35-6682-4310-913E-09990A5C3F55}">
      <dsp:nvSpPr>
        <dsp:cNvPr id="0" name=""/>
        <dsp:cNvSpPr/>
      </dsp:nvSpPr>
      <dsp:spPr>
        <a:xfrm>
          <a:off x="4582795" y="2985770"/>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2985770"/>
        <a:ext cx="1964055" cy="1145698"/>
      </dsp:txXfrm>
    </dsp:sp>
    <dsp:sp modelId="{619A7D20-B1FE-46BF-B17A-5FC14789FF42}">
      <dsp:nvSpPr>
        <dsp:cNvPr id="0" name=""/>
        <dsp:cNvSpPr/>
      </dsp:nvSpPr>
      <dsp:spPr>
        <a:xfrm>
          <a:off x="4091781" y="3558619"/>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64835-FF62-4547-8DFA-C24CCEE6CACC}">
      <dsp:nvSpPr>
        <dsp:cNvPr id="0" name=""/>
        <dsp:cNvSpPr/>
      </dsp:nvSpPr>
      <dsp:spPr>
        <a:xfrm rot="5400000">
          <a:off x="2836750" y="3809691"/>
          <a:ext cx="1503156" cy="99970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12.05.2023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6EEA579-67D4-4A6D-92F2-7C9538D8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D9D216F0-DD2D-4A03-9508-6AF83E4D2D9E}"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92163" name="Rectangle 2">
            <a:extLst>
              <a:ext uri="{FF2B5EF4-FFF2-40B4-BE49-F238E27FC236}">
                <a16:creationId xmlns:a16="http://schemas.microsoft.com/office/drawing/2014/main" id="{30158D21-1A16-48B4-89A3-FF6051329D2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112060F-8F77-4671-9573-F46ECF8B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C62282-DEBF-441D-9D01-DC493DD5E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DB3DC94-D263-4485-A604-B3B07F69CCAC}"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E2E51F35-9CE3-4842-969F-7D7CD64ED56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DAE65CC-F8DD-4DE4-AB1F-906FF3484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8864318-C191-4B01-BD1A-F84588680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DF1DCDF-D433-4FAB-BE36-4CEF72E80BAC}"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5632EF3B-B1AC-46B0-9268-2547D8647C1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F2B1C8-CE4D-4BA6-A094-C3279C4E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6B533BE-C5A7-4E0C-9026-D7A8DAF58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CED7E3D-17B8-45EA-9B8B-A8C29C65E551}"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690A24F6-5CCA-4F1A-908A-629927B1B2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C22EF9E-5684-4AD9-9125-8B3C2800B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B946A3E-CD1A-47E5-8965-D08EC98C8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1FA0395-264B-48FC-84F0-D123F4A847CD}"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96259" name="Rectangle 2">
            <a:extLst>
              <a:ext uri="{FF2B5EF4-FFF2-40B4-BE49-F238E27FC236}">
                <a16:creationId xmlns:a16="http://schemas.microsoft.com/office/drawing/2014/main" id="{0FE7A62A-E7F9-4DFB-9485-C7D36AA373D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495DA85-16C2-4E78-BD0B-71A544DD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AC66EB8-D1E3-4BF2-99FF-BB19DDC2E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361A023-7BD6-41D3-AF7D-12C5D562C25C}"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E5A6E167-6BA8-45B0-945E-F5CCF99BE94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2B25057-13F5-4926-BD03-24581F09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8365C14-7EC7-4A69-9839-625E42C96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FED449A-74B4-45FC-8E38-7A81313C1C75}"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98307" name="Rectangle 2">
            <a:extLst>
              <a:ext uri="{FF2B5EF4-FFF2-40B4-BE49-F238E27FC236}">
                <a16:creationId xmlns:a16="http://schemas.microsoft.com/office/drawing/2014/main" id="{ED56A3DE-D674-4502-B21B-7F0E7FAF39C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7AF7DB6-EFE6-43A2-9423-312C597BB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64C5A6A-F6A1-4717-8601-60E543B4D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62D9D12-E095-4899-8BDF-D674F38A0F59}"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
        <p:nvSpPr>
          <p:cNvPr id="99331" name="Rectangle 2">
            <a:extLst>
              <a:ext uri="{FF2B5EF4-FFF2-40B4-BE49-F238E27FC236}">
                <a16:creationId xmlns:a16="http://schemas.microsoft.com/office/drawing/2014/main" id="{CC57A335-BFEE-4BFD-AA32-D4B942F6562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E85D0F-A2D5-40ED-A5DE-BC1955794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95264FF-0C29-441E-AC40-090363C1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675800-F024-467D-B1B6-242FB10D3048}"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00355" name="Rectangle 2">
            <a:extLst>
              <a:ext uri="{FF2B5EF4-FFF2-40B4-BE49-F238E27FC236}">
                <a16:creationId xmlns:a16="http://schemas.microsoft.com/office/drawing/2014/main" id="{C1455684-D127-437E-9912-D771A95B34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C10097C-1602-4799-B2B5-D7C8BA11A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C330104-54E9-4C73-A327-24C9CD3F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EC5DF60-3472-430D-A8F5-4F3DCC9654B2}"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01379" name="Rectangle 2">
            <a:extLst>
              <a:ext uri="{FF2B5EF4-FFF2-40B4-BE49-F238E27FC236}">
                <a16:creationId xmlns:a16="http://schemas.microsoft.com/office/drawing/2014/main" id="{9EFAB631-2AF6-4047-90B4-059F1585B75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1ABCE5C-C49D-4A38-A49B-9A8F0BF66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5</a:t>
            </a:fld>
            <a:endParaRPr lang="de-DE"/>
          </a:p>
        </p:txBody>
      </p:sp>
    </p:spTree>
    <p:extLst>
      <p:ext uri="{BB962C8B-B14F-4D97-AF65-F5344CB8AC3E}">
        <p14:creationId xmlns:p14="http://schemas.microsoft.com/office/powerpoint/2010/main" val="223920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FF83FDEB-0C66-4F13-9076-8BB03D6F101F}"/>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7BD9E5C4-B35C-47BA-A51C-CA1C167A1F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04" name="Foliennummernplatzhalter 3">
            <a:extLst>
              <a:ext uri="{FF2B5EF4-FFF2-40B4-BE49-F238E27FC236}">
                <a16:creationId xmlns:a16="http://schemas.microsoft.com/office/drawing/2014/main" id="{7AE3175F-1A15-4156-A2DC-CB43B2143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D5DCE0D-D640-4DB5-9827-5E0EB98D8395}" type="slidenum">
              <a:rPr lang="de-DE" altLang="de-DE" sz="1300">
                <a:latin typeface="Arial" panose="020B0604020202020204" pitchFamily="34" charset="0"/>
                <a:ea typeface="ＭＳ Ｐゴシック" panose="020B0600070205080204" pitchFamily="34" charset="-128"/>
              </a:rPr>
              <a:pPr/>
              <a:t>33</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EED9E3-5337-46FA-99D3-B019B5322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4F6C355-9DED-4E40-92F1-8439206734FB}"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F8BE1FAA-F8E6-419D-85E6-52BE685DA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9BD53E5-66B9-410C-BC43-23FB84310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4F2F38-1320-4C4B-9577-E74660815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0F8C777A-3ECA-40B0-8A43-7513C150E03A}"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04451" name="Rectangle 2">
            <a:extLst>
              <a:ext uri="{FF2B5EF4-FFF2-40B4-BE49-F238E27FC236}">
                <a16:creationId xmlns:a16="http://schemas.microsoft.com/office/drawing/2014/main" id="{A11C5290-C2AC-4EA1-A072-0E6F1ACDBB8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7258F82-E373-47F6-BCC1-1BBF06C29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0DDA5FD-F94A-448B-AC0F-21A872527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C32208-3927-47F3-8476-3D84BF2138E7}"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05475" name="Rectangle 2">
            <a:extLst>
              <a:ext uri="{FF2B5EF4-FFF2-40B4-BE49-F238E27FC236}">
                <a16:creationId xmlns:a16="http://schemas.microsoft.com/office/drawing/2014/main" id="{400A5354-2457-40F1-93E6-3359F78B3EB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F24C36B-533E-4EB0-9722-E2100E534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A5AB6562-031F-34E5-4A27-508D397193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a:extLst>
              <a:ext uri="{FF2B5EF4-FFF2-40B4-BE49-F238E27FC236}">
                <a16:creationId xmlns:a16="http://schemas.microsoft.com/office/drawing/2014/main" id="{868AF63F-E6EE-7322-D3C4-3A91D0301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de-DE"/>
              <a:t>伦敦大学倪克魯</a:t>
            </a:r>
            <a:r>
              <a:rPr lang="en-US" altLang="de-DE"/>
              <a:t>(Lukas Nickel)</a:t>
            </a:r>
            <a:r>
              <a:rPr lang="zh-CN" altLang="de-DE"/>
              <a:t>发现，中国文化的最高成就如秦兵马俑是摩仿古希腊雕塑的结果，尽管其中加入了一些特别的个性元素。</a:t>
            </a:r>
            <a:endParaRPr lang="de-DE" altLang="zh-CN"/>
          </a:p>
        </p:txBody>
      </p:sp>
      <p:sp>
        <p:nvSpPr>
          <p:cNvPr id="43012" name="灯片编号占位符 3">
            <a:extLst>
              <a:ext uri="{FF2B5EF4-FFF2-40B4-BE49-F238E27FC236}">
                <a16:creationId xmlns:a16="http://schemas.microsoft.com/office/drawing/2014/main" id="{D05AD108-5B9C-A895-C26C-A3887140C5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ts val="2400"/>
              </a:spcBef>
            </a:pPr>
            <a:fld id="{588BF97E-74DE-4EE6-858A-3CE86BFEEE24}" type="slidenum">
              <a:rPr lang="zh-CN" altLang="en-US">
                <a:solidFill>
                  <a:srgbClr val="3D4A2F"/>
                </a:solidFill>
                <a:latin typeface="Georgia" panose="02040502050405020303" pitchFamily="18" charset="0"/>
              </a:rPr>
              <a:pPr algn="r" eaLnBrk="1" hangingPunct="1">
                <a:spcBef>
                  <a:spcPts val="2400"/>
                </a:spcBef>
              </a:pPr>
              <a:t>38</a:t>
            </a:fld>
            <a:endParaRPr lang="zh-CN" altLang="en-US">
              <a:solidFill>
                <a:srgbClr val="3D4A2F"/>
              </a:solidFill>
              <a:latin typeface="Georgia" panose="02040502050405020303"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3D42CE24-A82E-37FA-15D7-6A4B100F09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2C4E69B2-0050-6E35-86C2-2AC26B239F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t>是否存在着纯粹的汉文化呢？是否未受外来影响的中国文化是一种最佳状态呢？其实并不存在纯粹的优秀的汉文化，在中国历史上最鼎盛的周朝、唐朝，其文化都是融合了其他的文化。而另一方面，汉文化本身是一种包容性极强的文化，不断吸收其他文化进来并融合达到平衡，最终形成了今天的中国文化。</a:t>
            </a:r>
          </a:p>
        </p:txBody>
      </p:sp>
      <p:sp>
        <p:nvSpPr>
          <p:cNvPr id="44036" name="灯片编号占位符 3">
            <a:extLst>
              <a:ext uri="{FF2B5EF4-FFF2-40B4-BE49-F238E27FC236}">
                <a16:creationId xmlns:a16="http://schemas.microsoft.com/office/drawing/2014/main" id="{76C546CA-42F4-D830-FBB5-74461FB935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ts val="2400"/>
              </a:spcBef>
            </a:pPr>
            <a:fld id="{2211F7B8-EED8-44EA-AA5D-6ADF727A9FC2}" type="slidenum">
              <a:rPr lang="zh-CN" altLang="en-US">
                <a:solidFill>
                  <a:srgbClr val="3D4A2F"/>
                </a:solidFill>
                <a:latin typeface="Georgia" panose="02040502050405020303" pitchFamily="18" charset="0"/>
              </a:rPr>
              <a:pPr algn="r" eaLnBrk="1" hangingPunct="1">
                <a:spcBef>
                  <a:spcPts val="2400"/>
                </a:spcBef>
              </a:pPr>
              <a:t>39</a:t>
            </a:fld>
            <a:endParaRPr lang="zh-CN" altLang="en-US">
              <a:solidFill>
                <a:srgbClr val="3D4A2F"/>
              </a:solidFill>
              <a:latin typeface="Georgia" panose="02040502050405020303"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A9E60341-D90D-BCED-9847-98BC0212C6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a:extLst>
              <a:ext uri="{FF2B5EF4-FFF2-40B4-BE49-F238E27FC236}">
                <a16:creationId xmlns:a16="http://schemas.microsoft.com/office/drawing/2014/main" id="{9C424B5D-2141-DB4C-7C37-E96BFFD0CA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t>中国文化是一种“</a:t>
            </a:r>
            <a:r>
              <a:rPr lang="zh-CN" altLang="de-DE"/>
              <a:t>高情境</a:t>
            </a:r>
            <a:r>
              <a:rPr lang="zh-CN" altLang="en-US"/>
              <a:t>文化”。所有曾出现过的高度文明文化都从</a:t>
            </a:r>
            <a:r>
              <a:rPr lang="zh-CN" altLang="en-US">
                <a:solidFill>
                  <a:srgbClr val="000000"/>
                </a:solidFill>
                <a:latin typeface="Times New Roman" panose="02020603050405020304" pitchFamily="18" charset="0"/>
                <a:sym typeface="Times New Roman" panose="02020603050405020304" pitchFamily="18" charset="0"/>
              </a:rPr>
              <a:t>意义丰富转化为无意义，从有用转化为无用，从包容转化为不兼容。而这时候的</a:t>
            </a:r>
            <a:r>
              <a:rPr lang="zh-CN" altLang="de-DE"/>
              <a:t>高情境</a:t>
            </a:r>
            <a:r>
              <a:rPr lang="zh-CN" altLang="en-US">
                <a:solidFill>
                  <a:srgbClr val="000000"/>
                </a:solidFill>
                <a:latin typeface="Times New Roman" panose="02020603050405020304" pitchFamily="18" charset="0"/>
                <a:sym typeface="Times New Roman" panose="02020603050405020304" pitchFamily="18" charset="0"/>
              </a:rPr>
              <a:t>文化对其传播和跨文化消费来说是一大障碍。而能够一直存在下来的高度文明都是在不兼容与兼容吸收之间相互转换，并不断达到的平衡。没有永远的平衡，只有不断的变得平衡的文化。</a:t>
            </a:r>
            <a:endParaRPr lang="zh-CN" altLang="en-US"/>
          </a:p>
        </p:txBody>
      </p:sp>
      <p:sp>
        <p:nvSpPr>
          <p:cNvPr id="45060" name="灯片编号占位符 3">
            <a:extLst>
              <a:ext uri="{FF2B5EF4-FFF2-40B4-BE49-F238E27FC236}">
                <a16:creationId xmlns:a16="http://schemas.microsoft.com/office/drawing/2014/main" id="{44BA56B7-BEA0-824F-FB5E-EB2FA516D1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ts val="2400"/>
              </a:spcBef>
            </a:pPr>
            <a:fld id="{DBA3C9D4-67B6-4F4D-9338-3AA72CE36A9F}" type="slidenum">
              <a:rPr lang="zh-CN" altLang="en-US">
                <a:solidFill>
                  <a:srgbClr val="3D4A2F"/>
                </a:solidFill>
                <a:latin typeface="Georgia" panose="02040502050405020303" pitchFamily="18" charset="0"/>
              </a:rPr>
              <a:pPr algn="r" eaLnBrk="1" hangingPunct="1">
                <a:spcBef>
                  <a:spcPts val="2400"/>
                </a:spcBef>
              </a:pPr>
              <a:t>40</a:t>
            </a:fld>
            <a:endParaRPr lang="zh-CN" altLang="en-US">
              <a:solidFill>
                <a:srgbClr val="3D4A2F"/>
              </a:solidFill>
              <a:latin typeface="Georgia" panose="02040502050405020303"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96813EF8-4D07-DE2B-4F95-C7E6374C1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B73BF09C-EA40-EFE2-7114-16EE64DC81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de-DE"/>
              <a:t>高情境</a:t>
            </a:r>
            <a:r>
              <a:rPr lang="zh-CN" altLang="en-US"/>
              <a:t>文化会不断受到低层次文化的挑战</a:t>
            </a:r>
            <a:r>
              <a:rPr lang="zh-CN" altLang="de-DE"/>
              <a:t>和</a:t>
            </a:r>
            <a:r>
              <a:rPr lang="zh-CN" altLang="en-US"/>
              <a:t>意义虚无化的危险</a:t>
            </a:r>
            <a:r>
              <a:rPr lang="zh-CN" altLang="de-DE"/>
              <a:t>。</a:t>
            </a:r>
            <a:endParaRPr lang="de-DE" altLang="zh-CN"/>
          </a:p>
          <a:p>
            <a:endParaRPr lang="en-US" altLang="zh-CN"/>
          </a:p>
        </p:txBody>
      </p:sp>
      <p:sp>
        <p:nvSpPr>
          <p:cNvPr id="46084" name="灯片编号占位符 3">
            <a:extLst>
              <a:ext uri="{FF2B5EF4-FFF2-40B4-BE49-F238E27FC236}">
                <a16:creationId xmlns:a16="http://schemas.microsoft.com/office/drawing/2014/main" id="{31B0E663-2554-CE50-BCFE-C52748045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ts val="2400"/>
              </a:spcBef>
            </a:pPr>
            <a:fld id="{4B442D1E-C077-4F0D-8685-4C591480EA40}" type="slidenum">
              <a:rPr lang="zh-CN" altLang="en-US">
                <a:solidFill>
                  <a:srgbClr val="3D4A2F"/>
                </a:solidFill>
                <a:latin typeface="Georgia" panose="02040502050405020303" pitchFamily="18" charset="0"/>
              </a:rPr>
              <a:pPr algn="r" eaLnBrk="1" hangingPunct="1">
                <a:spcBef>
                  <a:spcPts val="2400"/>
                </a:spcBef>
              </a:pPr>
              <a:t>41</a:t>
            </a:fld>
            <a:endParaRPr lang="zh-CN" altLang="en-US">
              <a:solidFill>
                <a:srgbClr val="3D4A2F"/>
              </a:solidFill>
              <a:latin typeface="Georgia" panose="02040502050405020303"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a:extLst>
              <a:ext uri="{FF2B5EF4-FFF2-40B4-BE49-F238E27FC236}">
                <a16:creationId xmlns:a16="http://schemas.microsoft.com/office/drawing/2014/main" id="{D568C0AC-1C32-5E49-7EAE-23A5422607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a:extLst>
              <a:ext uri="{FF2B5EF4-FFF2-40B4-BE49-F238E27FC236}">
                <a16:creationId xmlns:a16="http://schemas.microsoft.com/office/drawing/2014/main" id="{8BEDFC62-D9C1-53D5-945C-9E4ED6B1E7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Blip>
                <a:blip r:embed="rId3"/>
              </a:buBlip>
            </a:pPr>
            <a:r>
              <a:rPr lang="zh-CN" altLang="en-US">
                <a:solidFill>
                  <a:srgbClr val="000000"/>
                </a:solidFill>
                <a:latin typeface="Times New Roman" panose="02020603050405020304" pitchFamily="18" charset="0"/>
                <a:sym typeface="Times New Roman" panose="02020603050405020304" pitchFamily="18" charset="0"/>
              </a:rPr>
              <a:t>与异质性的西方文化相比，亚洲文化过于遥远了。因此，亚洲文化具有异域风情的魅力。在西方有这么一种倾向，有些人痴迷于中国文化，并想就其中某个方面深挖下去，如研究德文版或英文版的</a:t>
            </a:r>
            <a:r>
              <a:rPr lang="en-US" altLang="zh-CN">
                <a:solidFill>
                  <a:srgbClr val="000000"/>
                </a:solidFill>
                <a:latin typeface="Times New Roman" panose="02020603050405020304" pitchFamily="18" charset="0"/>
                <a:sym typeface="Times New Roman" panose="02020603050405020304" pitchFamily="18" charset="0"/>
              </a:rPr>
              <a:t>《</a:t>
            </a:r>
            <a:r>
              <a:rPr lang="zh-CN" altLang="en-US">
                <a:solidFill>
                  <a:srgbClr val="000000"/>
                </a:solidFill>
                <a:latin typeface="Times New Roman" panose="02020603050405020304" pitchFamily="18" charset="0"/>
                <a:sym typeface="Times New Roman" panose="02020603050405020304" pitchFamily="18" charset="0"/>
              </a:rPr>
              <a:t>易经</a:t>
            </a:r>
            <a:r>
              <a:rPr lang="en-US" altLang="zh-CN">
                <a:solidFill>
                  <a:srgbClr val="000000"/>
                </a:solidFill>
                <a:latin typeface="Times New Roman" panose="02020603050405020304" pitchFamily="18" charset="0"/>
                <a:sym typeface="Times New Roman" panose="02020603050405020304" pitchFamily="18" charset="0"/>
              </a:rPr>
              <a:t>》</a:t>
            </a:r>
            <a:r>
              <a:rPr lang="zh-CN" altLang="en-US">
                <a:solidFill>
                  <a:srgbClr val="000000"/>
                </a:solidFill>
                <a:latin typeface="Times New Roman" panose="02020603050405020304" pitchFamily="18" charset="0"/>
                <a:sym typeface="Times New Roman" panose="02020603050405020304" pitchFamily="18" charset="0"/>
              </a:rPr>
              <a:t>。但是，他们只是一种泛专业主义，因为他们为译本所限，并缺乏历史文化的背景知识。这种倾向被称为“小圈子主义”。</a:t>
            </a:r>
          </a:p>
          <a:p>
            <a:pPr eaLnBrk="1" hangingPunct="1">
              <a:buFontTx/>
              <a:buBlip>
                <a:blip r:embed="rId3"/>
              </a:buBlip>
            </a:pPr>
            <a:r>
              <a:rPr lang="zh-CN" altLang="en-US">
                <a:solidFill>
                  <a:srgbClr val="000000"/>
                </a:solidFill>
              </a:rPr>
              <a:t>西方人对中国文化的神往造就了好几波“中国热”，如</a:t>
            </a:r>
            <a:r>
              <a:rPr lang="en-US" altLang="zh-CN">
                <a:solidFill>
                  <a:srgbClr val="000000"/>
                </a:solidFill>
              </a:rPr>
              <a:t>17</a:t>
            </a:r>
            <a:r>
              <a:rPr lang="zh-CN" altLang="en-US">
                <a:solidFill>
                  <a:srgbClr val="000000"/>
                </a:solidFill>
              </a:rPr>
              <a:t>世纪晚期出现至</a:t>
            </a:r>
            <a:r>
              <a:rPr lang="en-US" altLang="zh-CN">
                <a:solidFill>
                  <a:srgbClr val="000000"/>
                </a:solidFill>
              </a:rPr>
              <a:t>18</a:t>
            </a:r>
            <a:r>
              <a:rPr lang="zh-CN" altLang="en-US">
                <a:solidFill>
                  <a:srgbClr val="000000"/>
                </a:solidFill>
              </a:rPr>
              <a:t>世纪中期达到顶峰的汉学热。当时欧洲人开始收集中国瓷器、建造中国式的亭台楼阁，在规整对称的英式自然园艺建筑基础上引进中国园艺建筑。与此同时，中国也有引进西方文明的迹象（较少），如在绘画与建筑领域，在颐和园中可见。</a:t>
            </a:r>
          </a:p>
          <a:p>
            <a:pPr eaLnBrk="1" hangingPunct="1">
              <a:buFontTx/>
              <a:buBlip>
                <a:blip r:embed="rId3"/>
              </a:buBlip>
            </a:pPr>
            <a:r>
              <a:rPr lang="zh-CN" altLang="en-US">
                <a:solidFill>
                  <a:srgbClr val="000000"/>
                </a:solidFill>
              </a:rPr>
              <a:t>“小圈子主义”也是一种意义的丧失。它也以另一种形式存在着。</a:t>
            </a:r>
          </a:p>
          <a:p>
            <a:pPr eaLnBrk="1" hangingPunct="1">
              <a:buFontTx/>
              <a:buBlip>
                <a:blip r:embed="rId3"/>
              </a:buBlip>
            </a:pPr>
            <a:r>
              <a:rPr lang="zh-CN" altLang="en-US">
                <a:solidFill>
                  <a:srgbClr val="000000"/>
                </a:solidFill>
              </a:rPr>
              <a:t>英语是少数几种以借词的方式进入汉语的语言之一。</a:t>
            </a:r>
          </a:p>
        </p:txBody>
      </p:sp>
      <p:sp>
        <p:nvSpPr>
          <p:cNvPr id="47108" name="灯片编号占位符 3">
            <a:extLst>
              <a:ext uri="{FF2B5EF4-FFF2-40B4-BE49-F238E27FC236}">
                <a16:creationId xmlns:a16="http://schemas.microsoft.com/office/drawing/2014/main" id="{3F647B71-5B11-E2F0-9D94-1E2CF2E2B3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ts val="2400"/>
              </a:spcBef>
            </a:pPr>
            <a:fld id="{D1D54960-C2AB-4236-B6CD-08679965284C}" type="slidenum">
              <a:rPr lang="zh-CN" altLang="en-US">
                <a:solidFill>
                  <a:srgbClr val="3D4A2F"/>
                </a:solidFill>
                <a:latin typeface="Georgia" panose="02040502050405020303" pitchFamily="18" charset="0"/>
              </a:rPr>
              <a:pPr algn="r" eaLnBrk="1" hangingPunct="1">
                <a:spcBef>
                  <a:spcPts val="2400"/>
                </a:spcBef>
              </a:pPr>
              <a:t>42</a:t>
            </a:fld>
            <a:endParaRPr lang="zh-CN" altLang="en-US">
              <a:solidFill>
                <a:srgbClr val="3D4A2F"/>
              </a:solidFill>
              <a:latin typeface="Georgia" panose="02040502050405020303"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A849D74-DE25-4241-A359-0A75CB6772B1}" type="slidenum">
              <a:rPr lang="de-DE" smtClean="0"/>
              <a:pPr/>
              <a:t>44</a:t>
            </a:fld>
            <a:endParaRPr lang="de-DE"/>
          </a:p>
        </p:txBody>
      </p:sp>
    </p:spTree>
    <p:extLst>
      <p:ext uri="{BB962C8B-B14F-4D97-AF65-F5344CB8AC3E}">
        <p14:creationId xmlns:p14="http://schemas.microsoft.com/office/powerpoint/2010/main" val="8349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9</a:t>
            </a:fld>
            <a:endParaRPr lang="de-DE"/>
          </a:p>
        </p:txBody>
      </p:sp>
    </p:spTree>
    <p:extLst>
      <p:ext uri="{BB962C8B-B14F-4D97-AF65-F5344CB8AC3E}">
        <p14:creationId xmlns:p14="http://schemas.microsoft.com/office/powerpoint/2010/main" val="783544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53</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54</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041400" y="762000"/>
            <a:ext cx="50815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55</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041400" y="762000"/>
            <a:ext cx="50815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56</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041400" y="762000"/>
            <a:ext cx="50815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57</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041400" y="762000"/>
            <a:ext cx="50815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58</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041400" y="762000"/>
            <a:ext cx="50815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59</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041400" y="762000"/>
            <a:ext cx="50815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60</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041400" y="762000"/>
            <a:ext cx="50815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61</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041400" y="762000"/>
            <a:ext cx="50815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62</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041400" y="762000"/>
            <a:ext cx="50815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10</a:t>
            </a:fld>
            <a:endParaRPr lang="de-DE"/>
          </a:p>
        </p:txBody>
      </p:sp>
    </p:spTree>
    <p:extLst>
      <p:ext uri="{BB962C8B-B14F-4D97-AF65-F5344CB8AC3E}">
        <p14:creationId xmlns:p14="http://schemas.microsoft.com/office/powerpoint/2010/main" val="794516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63</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041400" y="762000"/>
            <a:ext cx="50815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64</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041400" y="762000"/>
            <a:ext cx="50815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65</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041400" y="762000"/>
            <a:ext cx="50815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66</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041400" y="762000"/>
            <a:ext cx="50815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67</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041400" y="762000"/>
            <a:ext cx="50815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68</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041400" y="762000"/>
            <a:ext cx="50815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69</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041400" y="762000"/>
            <a:ext cx="50815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70</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041400" y="762000"/>
            <a:ext cx="50815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71</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041400" y="762000"/>
            <a:ext cx="50815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72</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041400" y="762000"/>
            <a:ext cx="50815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BAECF0-D919-4A3B-B575-B43514193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EAA10AF-8878-4D27-A836-E5132C56940D}"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4B94B0CF-AC37-4E14-AE7C-CF77F846B7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E90139F3-CDAC-4490-8A9B-9B9E0985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73</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041400" y="762000"/>
            <a:ext cx="50815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74</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041400" y="762000"/>
            <a:ext cx="50815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75</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041400" y="762000"/>
            <a:ext cx="50815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76</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041400" y="762000"/>
            <a:ext cx="50815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77</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041400" y="762000"/>
            <a:ext cx="50815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78</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79</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80</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81</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82</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F3310C-C00B-4D0D-899B-8473DFB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53CFFFA-ED65-4F75-82B0-605D41D85CA2}"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88067" name="Rectangle 2">
            <a:extLst>
              <a:ext uri="{FF2B5EF4-FFF2-40B4-BE49-F238E27FC236}">
                <a16:creationId xmlns:a16="http://schemas.microsoft.com/office/drawing/2014/main" id="{15715F7D-16AC-41B2-8E85-13B81A0EBF7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2264E0C-59A9-4EF6-AC3D-F9C52A71B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83</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84</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85</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86</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87</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102</a:t>
            </a:fld>
            <a:endParaRPr lang="de-DE"/>
          </a:p>
        </p:txBody>
      </p:sp>
    </p:spTree>
    <p:extLst>
      <p:ext uri="{BB962C8B-B14F-4D97-AF65-F5344CB8AC3E}">
        <p14:creationId xmlns:p14="http://schemas.microsoft.com/office/powerpoint/2010/main" val="25440328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105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5682249-83C7-4A6B-AEDF-F349B5F3C2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0050AB-0CAD-47D1-8B33-F516F0393951}"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C6EC3A3C-8D64-4E9B-9E49-FB63AD54CFF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7A972F-28A8-40AC-BC1C-555802BD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BAAC9E4-285D-4507-8B63-21D671228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F44081C-C0E7-4D86-94FE-3E979D001268}"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640E8DEF-D677-49F1-84DC-4C45AB664A6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E61CA0-AAC3-479A-B139-33664D150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3A26BB3-8D1C-4BC7-9D79-3224F0F9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B51636B-60FF-4EED-88E9-7329F6CD5538}"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5FB93FE9-ACDC-4195-B738-124059E1D72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A6C2E6E-45A6-4666-8252-EAF7CDF7D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557213"/>
            <a:ext cx="77724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3822957535"/>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557213"/>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027418560"/>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12.05.2023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12.05.2023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12.05.2023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12.05.2023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12.05.2023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12.05.2023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12.05.2023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bit.ly/WIKIREG"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hyperlink" Target="http://bit.ly/EU-SURVEY" TargetMode="External"/><Relationship Id="rId4" Type="http://schemas.openxmlformats.org/officeDocument/2006/relationships/hyperlink" Target="https://bit.ly/100_questions"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mailto:martin@woesler.de"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iki.ruhr-uni-bochum.de/uvu/index.php/Wiki_admin" TargetMode="External"/><Relationship Id="rId2" Type="http://schemas.openxmlformats.org/officeDocument/2006/relationships/hyperlink" Target="https://wiki.ruhr-uni-bochum.de/uvu/index.php/Teaching_assistant" TargetMode="External"/><Relationship Id="rId1" Type="http://schemas.openxmlformats.org/officeDocument/2006/relationships/slideLayout" Target="../slideLayouts/slideLayout2.xml"/><Relationship Id="rId4" Type="http://schemas.openxmlformats.org/officeDocument/2006/relationships/hyperlink" Target="https://wiki.ruhr-uni-bochum.de/uvu/index.php/Survey_Assista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ks.wjx.top/vm/YXDrlZb.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t.ly/CULTURE-2023" TargetMode="External"/><Relationship Id="rId2" Type="http://schemas.openxmlformats.org/officeDocument/2006/relationships/hyperlink" Target="https://bit.ly/WIKIREG" TargetMode="External"/><Relationship Id="rId1" Type="http://schemas.openxmlformats.org/officeDocument/2006/relationships/slideLayout" Target="../slideLayouts/slideLayout2.xml"/><Relationship Id="rId4" Type="http://schemas.openxmlformats.org/officeDocument/2006/relationships/hyperlink" Target="http://bit.ly/EU-SURVE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audio" Target="file:///D:\Work\070308.23\freude.mp3"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7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 Target="slide91.xml"/><Relationship Id="rId1" Type="http://schemas.openxmlformats.org/officeDocument/2006/relationships/slideLayout" Target="../slideLayouts/slideLayout2.xml"/><Relationship Id="rId5" Type="http://schemas.openxmlformats.org/officeDocument/2006/relationships/slide" Target="slide99.xml"/><Relationship Id="rId4" Type="http://schemas.openxmlformats.org/officeDocument/2006/relationships/slide" Target="slide93.xml"/></Relationships>
</file>

<file path=ppt/slides/_rels/slide91.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microsoft.com/office/2018/10/relationships/comments" Target="../comments/modernComment_1E3_633E56CF.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xinhuanet.com/english/2019-08/26/c_138339873.htm"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microsoft.com/office/2018/10/relationships/comments" Target="../comments/modernComment_103_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4012431"/>
          </a:xfrm>
        </p:spPr>
        <p:txBody>
          <a:bodyPr>
            <a:noAutofit/>
          </a:bodyPr>
          <a:lstStyle/>
          <a:p>
            <a:r>
              <a:rPr lang="zh-CN" altLang="de-DE" sz="9600" b="1" dirty="0">
                <a:latin typeface="KaiTi" panose="02010609060101010101" pitchFamily="49" charset="-122"/>
                <a:ea typeface="KaiTi" panose="02010609060101010101" pitchFamily="49" charset="-122"/>
              </a:rPr>
              <a:t>中国文化</a:t>
            </a:r>
            <a:br>
              <a:rPr lang="de-DE" altLang="zh-CN" sz="59500" b="1" dirty="0">
                <a:latin typeface="KaiTi" panose="02010609060101010101" pitchFamily="49" charset="-122"/>
                <a:ea typeface="KaiTi" panose="02010609060101010101" pitchFamily="49" charset="-122"/>
              </a:rPr>
            </a:br>
            <a:r>
              <a:rPr lang="zh-CN" altLang="de-DE" sz="4800" b="1" dirty="0"/>
              <a:t>研究生课（研一）</a:t>
            </a:r>
            <a:br>
              <a:rPr lang="de-DE" altLang="zh-CN" sz="4800" b="1" i="1" dirty="0"/>
            </a:br>
            <a:r>
              <a:rPr lang="de-DE" b="1" i="0" dirty="0" err="1">
                <a:solidFill>
                  <a:srgbClr val="000000"/>
                </a:solidFill>
                <a:effectLst/>
                <a:latin typeface="Calibri" panose="020F0502020204030204" pitchFamily="34" charset="0"/>
                <a:cs typeface="Calibri" panose="020F0502020204030204" pitchFamily="34" charset="0"/>
              </a:rPr>
              <a:t>Kultura</a:t>
            </a:r>
            <a:r>
              <a:rPr lang="de-DE" b="1" i="0" dirty="0">
                <a:solidFill>
                  <a:srgbClr val="000000"/>
                </a:solidFill>
                <a:effectLst/>
                <a:latin typeface="Calibri" panose="020F0502020204030204" pitchFamily="34" charset="0"/>
                <a:cs typeface="Calibri" panose="020F0502020204030204" pitchFamily="34" charset="0"/>
              </a:rPr>
              <a:t> </a:t>
            </a:r>
            <a:r>
              <a:rPr lang="de-DE" b="1" i="0" dirty="0" err="1">
                <a:solidFill>
                  <a:srgbClr val="000000"/>
                </a:solidFill>
                <a:effectLst/>
                <a:latin typeface="Calibri" panose="020F0502020204030204" pitchFamily="34" charset="0"/>
                <a:cs typeface="Calibri" panose="020F0502020204030204" pitchFamily="34" charset="0"/>
              </a:rPr>
              <a:t>chińska</a:t>
            </a:r>
            <a:r>
              <a:rPr lang="de-DE" b="1" i="0" dirty="0">
                <a:solidFill>
                  <a:srgbClr val="000000"/>
                </a:solidFill>
                <a:effectLst/>
                <a:latin typeface="Calibri" panose="020F0502020204030204" pitchFamily="34" charset="0"/>
                <a:cs typeface="Calibri" panose="020F0502020204030204" pitchFamily="34" charset="0"/>
              </a:rPr>
              <a:t> | </a:t>
            </a:r>
            <a:r>
              <a:rPr lang="de-DE" altLang="zh-CN" b="1" dirty="0">
                <a:latin typeface="Calibri" panose="020F0502020204030204" pitchFamily="34" charset="0"/>
                <a:cs typeface="Calibri" panose="020F0502020204030204" pitchFamily="34" charset="0"/>
              </a:rPr>
              <a:t>Chinese Culture</a:t>
            </a:r>
            <a:br>
              <a:rPr lang="de-DE" altLang="zh-CN" sz="4800" b="1" dirty="0"/>
            </a:br>
            <a:r>
              <a:rPr lang="de-DE" altLang="zh-CN" sz="2800" b="1" dirty="0" err="1"/>
              <a:t>for</a:t>
            </a:r>
            <a:r>
              <a:rPr lang="de-DE" altLang="zh-CN" sz="2800" b="1" dirty="0"/>
              <a:t> </a:t>
            </a:r>
            <a:r>
              <a:rPr lang="de-DE" altLang="zh-CN" sz="2800" b="1" dirty="0" err="1"/>
              <a:t>first</a:t>
            </a:r>
            <a:r>
              <a:rPr lang="de-DE" altLang="zh-CN" sz="2800" b="1" dirty="0"/>
              <a:t> </a:t>
            </a:r>
            <a:r>
              <a:rPr lang="de-DE" altLang="zh-CN" sz="2800" b="1" dirty="0" err="1"/>
              <a:t>year</a:t>
            </a:r>
            <a:r>
              <a:rPr lang="de-DE" altLang="zh-CN" sz="2800" b="1" dirty="0"/>
              <a:t> Master </a:t>
            </a:r>
            <a:r>
              <a:rPr lang="de-DE" altLang="zh-CN" sz="2800" b="1" dirty="0" err="1"/>
              <a:t>Students</a:t>
            </a:r>
            <a:br>
              <a:rPr lang="de-DE" altLang="zh-CN" sz="2800" b="1" dirty="0"/>
            </a:br>
            <a:r>
              <a:rPr lang="zh-CN" altLang="de-DE" sz="2800" b="1" dirty="0"/>
              <a:t>第二周 </a:t>
            </a:r>
            <a:r>
              <a:rPr lang="de-DE" altLang="zh-CN" sz="2800" b="1" dirty="0"/>
              <a:t>Session 2</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4365104"/>
            <a:ext cx="8280920" cy="2376264"/>
          </a:xfrm>
        </p:spPr>
        <p:txBody>
          <a:bodyPr>
            <a:noAutofit/>
          </a:bodyPr>
          <a:lstStyle/>
          <a:p>
            <a:r>
              <a:rPr lang="de-DE" altLang="zh-CN" sz="1800" dirty="0">
                <a:solidFill>
                  <a:srgbClr val="000000"/>
                </a:solidFill>
                <a:effectLst/>
                <a:latin typeface="Calibri" panose="020F0502020204030204" pitchFamily="34" charset="0"/>
              </a:rPr>
              <a:t>5</a:t>
            </a:r>
            <a:r>
              <a:rPr lang="zh-CN" altLang="de-DE" sz="1800" dirty="0">
                <a:solidFill>
                  <a:srgbClr val="000000"/>
                </a:solidFill>
                <a:effectLst/>
                <a:latin typeface="Calibri" panose="020F0502020204030204" pitchFamily="34" charset="0"/>
              </a:rPr>
              <a:t>月</a:t>
            </a:r>
            <a:r>
              <a:rPr lang="de-DE" altLang="zh-CN" sz="1800" dirty="0">
                <a:solidFill>
                  <a:srgbClr val="000000"/>
                </a:solidFill>
                <a:effectLst/>
                <a:latin typeface="Calibri" panose="020F0502020204030204" pitchFamily="34" charset="0"/>
              </a:rPr>
              <a:t>5</a:t>
            </a:r>
            <a:r>
              <a:rPr lang="zh-CN" altLang="de-DE" sz="1800" dirty="0">
                <a:solidFill>
                  <a:srgbClr val="000000"/>
                </a:solidFill>
                <a:effectLst/>
                <a:latin typeface="Calibri" panose="020F0502020204030204" pitchFamily="34" charset="0"/>
              </a:rPr>
              <a:t>日</a:t>
            </a:r>
            <a:r>
              <a:rPr lang="de-DE" altLang="zh-CN" sz="1800" dirty="0">
                <a:solidFill>
                  <a:srgbClr val="000000"/>
                </a:solidFill>
                <a:effectLst/>
                <a:latin typeface="Calibri" panose="020F0502020204030204" pitchFamily="34" charset="0"/>
              </a:rPr>
              <a:t>——6</a:t>
            </a:r>
            <a:r>
              <a:rPr lang="zh-CN" altLang="de-DE" sz="1800" dirty="0">
                <a:solidFill>
                  <a:srgbClr val="000000"/>
                </a:solidFill>
                <a:effectLst/>
                <a:latin typeface="Calibri" panose="020F0502020204030204" pitchFamily="34" charset="0"/>
              </a:rPr>
              <a:t>月</a:t>
            </a:r>
            <a:r>
              <a:rPr lang="de-DE" altLang="zh-CN" sz="1800" dirty="0">
                <a:solidFill>
                  <a:srgbClr val="000000"/>
                </a:solidFill>
                <a:effectLst/>
                <a:latin typeface="Calibri" panose="020F0502020204030204" pitchFamily="34" charset="0"/>
              </a:rPr>
              <a:t>23</a:t>
            </a:r>
            <a:r>
              <a:rPr lang="zh-CN" altLang="de-DE" sz="1800" dirty="0">
                <a:solidFill>
                  <a:srgbClr val="000000"/>
                </a:solidFill>
                <a:effectLst/>
                <a:latin typeface="Calibri" panose="020F0502020204030204" pitchFamily="34" charset="0"/>
              </a:rPr>
              <a:t>日，周五</a:t>
            </a:r>
            <a:r>
              <a:rPr lang="zh-CN" altLang="de-DE" sz="1800" dirty="0">
                <a:solidFill>
                  <a:srgbClr val="000000"/>
                </a:solidFill>
                <a:latin typeface="Calibri" panose="020F0502020204030204" pitchFamily="34" charset="0"/>
              </a:rPr>
              <a:t>下午</a:t>
            </a:r>
            <a:r>
              <a:rPr lang="de-DE" altLang="zh-CN" sz="1800" dirty="0">
                <a:solidFill>
                  <a:srgbClr val="000000"/>
                </a:solidFill>
                <a:latin typeface="Calibri" panose="020F0502020204030204" pitchFamily="34" charset="0"/>
              </a:rPr>
              <a:t>3</a:t>
            </a:r>
            <a:r>
              <a:rPr lang="en-US" sz="1800" dirty="0">
                <a:solidFill>
                  <a:srgbClr val="000000"/>
                </a:solidFill>
                <a:effectLst/>
                <a:latin typeface="Calibri" panose="020F0502020204030204" pitchFamily="34" charset="0"/>
              </a:rPr>
              <a:t>:30-5:00</a:t>
            </a:r>
            <a:r>
              <a:rPr lang="zh-CN" altLang="de-DE" sz="1800" dirty="0">
                <a:solidFill>
                  <a:srgbClr val="000000"/>
                </a:solidFill>
                <a:effectLst/>
                <a:latin typeface="Calibri" panose="020F0502020204030204" pitchFamily="34" charset="0"/>
              </a:rPr>
              <a:t>和</a:t>
            </a:r>
            <a:r>
              <a:rPr lang="en-US" sz="1800" dirty="0">
                <a:solidFill>
                  <a:srgbClr val="000000"/>
                </a:solidFill>
                <a:effectLst/>
                <a:latin typeface="Calibri" panose="020F0502020204030204" pitchFamily="34" charset="0"/>
              </a:rPr>
              <a:t>5:15-6:45, (30 x 45 </a:t>
            </a:r>
            <a:r>
              <a:rPr lang="zh-CN" altLang="de-DE" sz="1800" dirty="0">
                <a:solidFill>
                  <a:srgbClr val="000000"/>
                </a:solidFill>
                <a:effectLst/>
                <a:latin typeface="Calibri" panose="020F0502020204030204" pitchFamily="34" charset="0"/>
              </a:rPr>
              <a:t>分钟</a:t>
            </a:r>
            <a:r>
              <a:rPr lang="en-US" sz="1800" dirty="0">
                <a:solidFill>
                  <a:srgbClr val="000000"/>
                </a:solidFill>
                <a:effectLst/>
                <a:latin typeface="Calibri" panose="020F0502020204030204" pitchFamily="34" charset="0"/>
              </a:rPr>
              <a:t>)</a:t>
            </a:r>
          </a:p>
          <a:p>
            <a:r>
              <a:rPr lang="en-US" sz="1800" dirty="0">
                <a:solidFill>
                  <a:srgbClr val="000000"/>
                </a:solidFill>
                <a:effectLst/>
                <a:latin typeface="Calibri" panose="020F0502020204030204" pitchFamily="34" charset="0"/>
              </a:rPr>
              <a:t>Fridays 15:30-17:00 and 17:15-18:45, May 5 – June 23 (30 x 45 min.)</a:t>
            </a:r>
          </a:p>
          <a:p>
            <a:r>
              <a:rPr lang="zh-CN" altLang="de-DE" sz="1800" dirty="0">
                <a:solidFill>
                  <a:srgbClr val="000000"/>
                </a:solidFill>
                <a:effectLst/>
                <a:latin typeface="Calibri" panose="020F0502020204030204" pitchFamily="34" charset="0"/>
              </a:rPr>
              <a:t>教室 </a:t>
            </a:r>
            <a:r>
              <a:rPr lang="en-US" sz="1800" dirty="0">
                <a:solidFill>
                  <a:srgbClr val="000000"/>
                </a:solidFill>
                <a:effectLst/>
                <a:latin typeface="Calibri" panose="020F0502020204030204" pitchFamily="34" charset="0"/>
              </a:rPr>
              <a:t>Classroom 413 </a:t>
            </a:r>
          </a:p>
          <a:p>
            <a:endParaRPr lang="en-US" sz="1800" dirty="0">
              <a:solidFill>
                <a:srgbClr val="000000"/>
              </a:solidFill>
              <a:effectLst/>
              <a:latin typeface="Calibri" panose="020F0502020204030204" pitchFamily="34" charset="0"/>
            </a:endParaRPr>
          </a:p>
          <a:p>
            <a:r>
              <a:rPr lang="zh-CN" altLang="de-DE" sz="1800" dirty="0">
                <a:solidFill>
                  <a:schemeClr val="tx1"/>
                </a:solidFill>
                <a:latin typeface="Arial" panose="020B0604020202020204" pitchFamily="34" charset="0"/>
                <a:ea typeface="楷体" panose="02010609060101010101" pitchFamily="49" charset="-122"/>
                <a:cs typeface="Arial" panose="020B0604020202020204" pitchFamily="34" charset="0"/>
              </a:rPr>
              <a:t>助教：</a:t>
            </a:r>
            <a:r>
              <a:rPr lang="de-DE" sz="1800" b="0" i="0" dirty="0">
                <a:solidFill>
                  <a:srgbClr val="000000"/>
                </a:solidFill>
                <a:effectLst/>
                <a:latin typeface="Arial" panose="020B0604020202020204" pitchFamily="34" charset="0"/>
              </a:rPr>
              <a:t> Martyna </a:t>
            </a:r>
            <a:r>
              <a:rPr lang="zh-CN" altLang="de-DE" sz="1800" b="0" i="0" dirty="0">
                <a:solidFill>
                  <a:srgbClr val="000000"/>
                </a:solidFill>
                <a:effectLst/>
                <a:latin typeface="Arial" panose="020B0604020202020204" pitchFamily="34" charset="0"/>
              </a:rPr>
              <a:t>泊语丰 </a:t>
            </a:r>
            <a:r>
              <a:rPr lang="de-DE" sz="1800" b="0" i="0" dirty="0">
                <a:solidFill>
                  <a:srgbClr val="000000"/>
                </a:solidFill>
                <a:effectLst/>
                <a:latin typeface="Arial" panose="020B0604020202020204" pitchFamily="34" charset="0"/>
              </a:rPr>
              <a:t>Bo </a:t>
            </a:r>
            <a:r>
              <a:rPr lang="de-DE" sz="1800" b="0" i="0" dirty="0" err="1">
                <a:solidFill>
                  <a:srgbClr val="000000"/>
                </a:solidFill>
                <a:effectLst/>
                <a:latin typeface="Arial" panose="020B0604020202020204" pitchFamily="34" charset="0"/>
              </a:rPr>
              <a:t>Yufeng</a:t>
            </a:r>
            <a:endParaRPr lang="de-DE" altLang="zh-CN" sz="1800" dirty="0">
              <a:solidFill>
                <a:schemeClr val="tx1"/>
              </a:solidFill>
              <a:latin typeface="楷体" panose="02010609060101010101" pitchFamily="49" charset="-122"/>
              <a:ea typeface="楷体" panose="02010609060101010101" pitchFamily="49" charset="-122"/>
            </a:endParaRPr>
          </a:p>
          <a:p>
            <a:r>
              <a:rPr lang="zh-CN" altLang="en-US" sz="1800" dirty="0">
                <a:solidFill>
                  <a:schemeClr val="tx1"/>
                </a:solidFill>
                <a:latin typeface="楷体" panose="02010609060101010101" pitchFamily="49" charset="-122"/>
                <a:ea typeface="楷体" panose="02010609060101010101" pitchFamily="49" charset="-122"/>
              </a:rPr>
              <a:t>吴漠</a:t>
            </a:r>
            <a:r>
              <a:rPr lang="zh-CN" altLang="de-DE" sz="1800" dirty="0">
                <a:solidFill>
                  <a:schemeClr val="tx1"/>
                </a:solidFill>
                <a:latin typeface="楷体" panose="02010609060101010101" pitchFamily="49" charset="-122"/>
                <a:ea typeface="楷体" panose="02010609060101010101" pitchFamily="49" charset="-122"/>
              </a:rPr>
              <a:t>汀助理教授</a:t>
            </a:r>
            <a:r>
              <a:rPr lang="zh-CN" altLang="de-DE" sz="18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Assistant</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endParaRPr lang="de-DE" sz="18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2636912"/>
            <a:ext cx="5868144" cy="3600400"/>
          </a:xfrm>
        </p:spPr>
        <p:txBody>
          <a:bodyPr>
            <a:noAutofit/>
          </a:bodyPr>
          <a:lstStyle/>
          <a:p>
            <a:r>
              <a:rPr lang="de-DE" sz="60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9600" b="1" i="0" dirty="0">
                <a:solidFill>
                  <a:schemeClr val="tx1"/>
                </a:solidFill>
                <a:effectLst/>
                <a:latin typeface="MentiText"/>
              </a:rPr>
              <a:t>7246 8592</a:t>
            </a:r>
            <a:endParaRPr lang="de-DE" sz="7000" b="1" i="0" dirty="0">
              <a:solidFill>
                <a:schemeClr val="tx1"/>
              </a:solidFill>
              <a:effectLst/>
              <a:latin typeface="MentiText"/>
            </a:endParaRPr>
          </a:p>
          <a:p>
            <a:r>
              <a:rPr lang="de-DE" sz="4800" b="1" i="0" dirty="0">
                <a:solidFill>
                  <a:schemeClr val="tx1"/>
                </a:solidFill>
                <a:effectLst/>
                <a:latin typeface="MentiText"/>
              </a:rPr>
              <a:t>https://www.menti. </a:t>
            </a:r>
            <a:r>
              <a:rPr lang="de-DE" sz="4800" b="1" i="0" dirty="0" err="1">
                <a:solidFill>
                  <a:schemeClr val="tx1"/>
                </a:solidFill>
                <a:effectLst/>
                <a:latin typeface="MentiText"/>
              </a:rPr>
              <a:t>com</a:t>
            </a:r>
            <a:r>
              <a:rPr lang="de-DE" sz="4800" b="1" i="0" dirty="0">
                <a:solidFill>
                  <a:schemeClr val="tx1"/>
                </a:solidFill>
                <a:effectLst/>
                <a:latin typeface="MentiText"/>
              </a:rPr>
              <a:t>/aldkyn3c2swd</a:t>
            </a:r>
          </a:p>
        </p:txBody>
      </p:sp>
      <p:sp>
        <p:nvSpPr>
          <p:cNvPr id="7" name="Titel 1">
            <a:extLst>
              <a:ext uri="{FF2B5EF4-FFF2-40B4-BE49-F238E27FC236}">
                <a16:creationId xmlns:a16="http://schemas.microsoft.com/office/drawing/2014/main" id="{D2A5DCF4-ABAA-486A-8F50-9140DFAAD81D}"/>
              </a:ext>
            </a:extLst>
          </p:cNvPr>
          <p:cNvSpPr txBox="1">
            <a:spLocks/>
          </p:cNvSpPr>
          <p:nvPr/>
        </p:nvSpPr>
        <p:spPr>
          <a:xfrm>
            <a:off x="611560" y="332657"/>
            <a:ext cx="792088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7200" b="1" dirty="0">
                <a:latin typeface="KaiTi" panose="02010609060101010101" pitchFamily="49" charset="-122"/>
                <a:ea typeface="KaiTi" panose="02010609060101010101" pitchFamily="49" charset="-122"/>
                <a:cs typeface="Calibri" panose="020F0502020204030204" pitchFamily="34" charset="0"/>
              </a:rPr>
              <a:t>匿名</a:t>
            </a:r>
            <a:r>
              <a:rPr lang="zh-CN" altLang="en-US" sz="7200" b="1" dirty="0">
                <a:latin typeface="KaiTi" panose="02010609060101010101" pitchFamily="49" charset="-122"/>
                <a:ea typeface="KaiTi" panose="02010609060101010101" pitchFamily="49" charset="-122"/>
                <a:cs typeface="Calibri" panose="020F0502020204030204" pitchFamily="34" charset="0"/>
              </a:rPr>
              <a:t>向老師</a:t>
            </a:r>
            <a:r>
              <a:rPr lang="zh-TW" altLang="en-US" sz="7200" b="1" dirty="0">
                <a:latin typeface="KaiTi" panose="02010609060101010101" pitchFamily="49" charset="-122"/>
                <a:ea typeface="KaiTi" panose="02010609060101010101" pitchFamily="49" charset="-122"/>
                <a:cs typeface="Calibri" panose="020F0502020204030204" pitchFamily="34" charset="0"/>
              </a:rPr>
              <a:t>提問</a:t>
            </a:r>
            <a:endParaRPr lang="de-DE" altLang="zh-TW" sz="7200" b="1" dirty="0">
              <a:latin typeface="KaiTi" panose="02010609060101010101" pitchFamily="49" charset="-122"/>
              <a:ea typeface="KaiTi" panose="02010609060101010101" pitchFamily="49" charset="-122"/>
              <a:cs typeface="Calibri" panose="020F0502020204030204" pitchFamily="34" charset="0"/>
            </a:endParaRPr>
          </a:p>
          <a:p>
            <a:r>
              <a:rPr lang="de-DE" altLang="zh-CN" sz="3600" b="1" dirty="0">
                <a:latin typeface="Calibri" panose="020F0502020204030204" pitchFamily="34" charset="0"/>
                <a:cs typeface="Calibri" panose="020F0502020204030204" pitchFamily="34" charset="0"/>
              </a:rPr>
              <a:t>Anonymous </a:t>
            </a:r>
            <a:r>
              <a:rPr lang="de-DE" altLang="zh-CN" sz="3600" b="1" dirty="0" err="1">
                <a:latin typeface="Calibri" panose="020F0502020204030204" pitchFamily="34" charset="0"/>
                <a:cs typeface="Calibri" panose="020F0502020204030204" pitchFamily="34" charset="0"/>
              </a:rPr>
              <a:t>questions</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to</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the</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teacher</a:t>
            </a:r>
            <a:endParaRPr lang="de-DE" altLang="zh-CN" sz="3600" b="1"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E3CDAE5B-F952-31D3-B47C-B3D051AE2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032" y="3717032"/>
            <a:ext cx="3140968" cy="3140968"/>
          </a:xfrm>
          <a:prstGeom prst="rect">
            <a:avLst/>
          </a:prstGeom>
        </p:spPr>
      </p:pic>
    </p:spTree>
    <p:extLst>
      <p:ext uri="{BB962C8B-B14F-4D97-AF65-F5344CB8AC3E}">
        <p14:creationId xmlns:p14="http://schemas.microsoft.com/office/powerpoint/2010/main" val="753321743"/>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C, Unit One</a:t>
            </a:r>
            <a:br>
              <a:rPr lang="en-US" altLang="zh-CN" sz="3200" b="1" dirty="0"/>
            </a:br>
            <a:r>
              <a:rPr lang="zh-CN" altLang="en-US" sz="3200" b="1" dirty="0"/>
              <a:t>第一單元</a:t>
            </a:r>
            <a:r>
              <a:rPr lang="en-US" altLang="zh-CN" sz="3200" b="1" dirty="0"/>
              <a:t>C</a:t>
            </a:r>
            <a:r>
              <a:rPr lang="zh-CN" altLang="en-US" sz="3200" b="1" dirty="0"/>
              <a:t>部分問題</a:t>
            </a:r>
            <a:r>
              <a:rPr lang="zh-TW" altLang="en-US" sz="3200" b="1" dirty="0"/>
              <a:t>：</a:t>
            </a:r>
            <a:endParaRPr lang="zh-CN" altLang="en-US" sz="3200" b="1" dirty="0"/>
          </a:p>
        </p:txBody>
      </p:sp>
      <p:sp>
        <p:nvSpPr>
          <p:cNvPr id="3" name="内容占位符 2"/>
          <p:cNvSpPr>
            <a:spLocks noGrp="1"/>
          </p:cNvSpPr>
          <p:nvPr>
            <p:ph idx="1"/>
          </p:nvPr>
        </p:nvSpPr>
        <p:spPr>
          <a:xfrm>
            <a:off x="457200" y="2057399"/>
            <a:ext cx="8229600" cy="4525963"/>
          </a:xfrm>
        </p:spPr>
        <p:txBody>
          <a:bodyPr>
            <a:normAutofit fontScale="92500"/>
          </a:bodyPr>
          <a:lstStyle/>
          <a:p>
            <a:r>
              <a:rPr lang="en-US" dirty="0">
                <a:latin typeface="Calibri" panose="020F0502020204030204" pitchFamily="34" charset="0"/>
                <a:ea typeface="KaiTi" panose="02010609060101010101" pitchFamily="49" charset="-122"/>
                <a:cs typeface="Calibri" panose="020F0502020204030204" pitchFamily="34" charset="0"/>
              </a:rPr>
              <a:t>1. What do you know about China’s educational system? </a:t>
            </a:r>
            <a:r>
              <a:rPr lang="en-US" dirty="0" err="1">
                <a:latin typeface="Calibri" panose="020F0502020204030204" pitchFamily="34" charset="0"/>
                <a:ea typeface="KaiTi" panose="02010609060101010101" pitchFamily="49" charset="-122"/>
                <a:cs typeface="Calibri" panose="020F0502020204030204" pitchFamily="34" charset="0"/>
              </a:rPr>
              <a:t>您對大陸的教育系統有何了解</a:t>
            </a:r>
            <a:r>
              <a:rPr lang="zh-TW" altLang="en-US" dirty="0">
                <a:latin typeface="Calibri" panose="020F0502020204030204" pitchFamily="34" charset="0"/>
                <a:ea typeface="KaiTi" panose="02010609060101010101" pitchFamily="49" charset="-122"/>
                <a:cs typeface="Calibri" panose="020F0502020204030204" pitchFamily="34" charset="0"/>
              </a:rPr>
              <a:t>？</a:t>
            </a:r>
            <a:endParaRPr lang="zh-CN" altLang="en-US" dirty="0">
              <a:latin typeface="Calibri" panose="020F0502020204030204" pitchFamily="34" charset="0"/>
              <a:ea typeface="KaiTi" panose="02010609060101010101" pitchFamily="49" charset="-122"/>
              <a:cs typeface="Calibri" panose="020F0502020204030204" pitchFamily="34" charset="0"/>
            </a:endParaRPr>
          </a:p>
          <a:p>
            <a:r>
              <a:rPr lang="en-US" dirty="0">
                <a:latin typeface="Calibri" panose="020F0502020204030204" pitchFamily="34" charset="0"/>
                <a:ea typeface="KaiTi" panose="02010609060101010101" pitchFamily="49" charset="-122"/>
                <a:cs typeface="Calibri" panose="020F0502020204030204" pitchFamily="34" charset="0"/>
              </a:rPr>
              <a:t>2. What do you think of the Hope Project? </a:t>
            </a:r>
            <a:r>
              <a:rPr lang="en-US" dirty="0" err="1">
                <a:latin typeface="Calibri" panose="020F0502020204030204" pitchFamily="34" charset="0"/>
                <a:ea typeface="KaiTi" panose="02010609060101010101" pitchFamily="49" charset="-122"/>
                <a:cs typeface="Calibri" panose="020F0502020204030204" pitchFamily="34" charset="0"/>
              </a:rPr>
              <a:t>您對</a:t>
            </a:r>
            <a:r>
              <a:rPr lang="zh-TW" altLang="en-US" dirty="0">
                <a:latin typeface="Calibri" panose="020F0502020204030204" pitchFamily="34" charset="0"/>
                <a:ea typeface="KaiTi" panose="02010609060101010101" pitchFamily="49" charset="-122"/>
                <a:cs typeface="Calibri" panose="020F0502020204030204" pitchFamily="34" charset="0"/>
              </a:rPr>
              <a:t>“</a:t>
            </a:r>
            <a:r>
              <a:rPr lang="en-US" dirty="0" err="1">
                <a:latin typeface="Calibri" panose="020F0502020204030204" pitchFamily="34" charset="0"/>
                <a:ea typeface="KaiTi" panose="02010609060101010101" pitchFamily="49" charset="-122"/>
                <a:cs typeface="Calibri" panose="020F0502020204030204" pitchFamily="34" charset="0"/>
              </a:rPr>
              <a:t>希望工程</a:t>
            </a:r>
            <a:r>
              <a:rPr lang="zh-TW" altLang="en-US" dirty="0">
                <a:latin typeface="Calibri" panose="020F0502020204030204" pitchFamily="34" charset="0"/>
                <a:ea typeface="KaiTi" panose="02010609060101010101" pitchFamily="49" charset="-122"/>
                <a:cs typeface="Calibri" panose="020F0502020204030204" pitchFamily="34" charset="0"/>
              </a:rPr>
              <a:t>”有何了解？</a:t>
            </a:r>
            <a:endParaRPr lang="zh-CN" altLang="en-US" dirty="0">
              <a:latin typeface="Calibri" panose="020F0502020204030204" pitchFamily="34" charset="0"/>
              <a:ea typeface="KaiTi" panose="02010609060101010101" pitchFamily="49" charset="-122"/>
              <a:cs typeface="Calibri" panose="020F0502020204030204" pitchFamily="34" charset="0"/>
            </a:endParaRPr>
          </a:p>
          <a:p>
            <a:r>
              <a:rPr lang="en-US" dirty="0">
                <a:latin typeface="Calibri" panose="020F0502020204030204" pitchFamily="34" charset="0"/>
                <a:ea typeface="KaiTi" panose="02010609060101010101" pitchFamily="49" charset="-122"/>
                <a:cs typeface="Calibri" panose="020F0502020204030204" pitchFamily="34" charset="0"/>
              </a:rPr>
              <a:t>3. What do you know about China’s adult education? </a:t>
            </a:r>
            <a:r>
              <a:rPr lang="en-US" dirty="0" err="1">
                <a:latin typeface="Calibri" panose="020F0502020204030204" pitchFamily="34" charset="0"/>
                <a:ea typeface="KaiTi" panose="02010609060101010101" pitchFamily="49" charset="-122"/>
                <a:cs typeface="Calibri" panose="020F0502020204030204" pitchFamily="34" charset="0"/>
              </a:rPr>
              <a:t>您對大陸的成人教育有何看法</a:t>
            </a:r>
            <a:r>
              <a:rPr lang="zh-TW" altLang="en-US" dirty="0">
                <a:latin typeface="Calibri" panose="020F0502020204030204" pitchFamily="34" charset="0"/>
                <a:ea typeface="KaiTi" panose="02010609060101010101" pitchFamily="49" charset="-122"/>
                <a:cs typeface="Calibri" panose="020F0502020204030204" pitchFamily="34" charset="0"/>
              </a:rPr>
              <a:t>？</a:t>
            </a:r>
            <a:endParaRPr lang="zh-CN" altLang="en-US" dirty="0">
              <a:latin typeface="Calibri" panose="020F0502020204030204" pitchFamily="34" charset="0"/>
              <a:ea typeface="KaiTi" panose="02010609060101010101" pitchFamily="49" charset="-122"/>
              <a:cs typeface="Calibri" panose="020F0502020204030204" pitchFamily="34" charset="0"/>
            </a:endParaRPr>
          </a:p>
          <a:p>
            <a:r>
              <a:rPr lang="en-US" dirty="0">
                <a:latin typeface="Calibri" panose="020F0502020204030204" pitchFamily="34" charset="0"/>
                <a:ea typeface="KaiTi" panose="02010609060101010101" pitchFamily="49" charset="-122"/>
                <a:cs typeface="Calibri" panose="020F0502020204030204" pitchFamily="34" charset="0"/>
              </a:rPr>
              <a:t>4. What progress has been made in traditional Chinese medicine recently? </a:t>
            </a:r>
            <a:r>
              <a:rPr lang="en-US" dirty="0" err="1">
                <a:latin typeface="Calibri" panose="020F0502020204030204" pitchFamily="34" charset="0"/>
                <a:ea typeface="KaiTi" panose="02010609060101010101" pitchFamily="49" charset="-122"/>
                <a:cs typeface="Calibri" panose="020F0502020204030204" pitchFamily="34" charset="0"/>
              </a:rPr>
              <a:t>目前</a:t>
            </a:r>
            <a:r>
              <a:rPr lang="zh-TW" altLang="en-US" dirty="0">
                <a:latin typeface="Calibri" panose="020F0502020204030204" pitchFamily="34" charset="0"/>
                <a:ea typeface="KaiTi" panose="02010609060101010101" pitchFamily="49" charset="-122"/>
                <a:cs typeface="Calibri" panose="020F0502020204030204" pitchFamily="34" charset="0"/>
              </a:rPr>
              <a:t>中醫有了哪些進展？</a:t>
            </a:r>
            <a:endParaRPr lang="zh-CN" altLang="en-US" dirty="0">
              <a:latin typeface="Calibri" panose="020F0502020204030204" pitchFamily="34" charset="0"/>
              <a:ea typeface="KaiTi" panose="02010609060101010101" pitchFamily="49" charset="-122"/>
              <a:cs typeface="Calibri" panose="020F050202020403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1570186"/>
          </a:xfrm>
        </p:spPr>
        <p:txBody>
          <a:bodyPr>
            <a:normAutofit/>
          </a:bodyPr>
          <a:lstStyle/>
          <a:p>
            <a:r>
              <a:rPr lang="de-DE" dirty="0">
                <a:latin typeface="Calibri" panose="020F0502020204030204" pitchFamily="34" charset="0"/>
                <a:ea typeface="KaiTi" panose="02010609060101010101" pitchFamily="49" charset="-122"/>
                <a:cs typeface="Calibri" panose="020F0502020204030204" pitchFamily="34" charset="0"/>
              </a:rPr>
              <a:t>1C(3) Education and Public </a:t>
            </a:r>
            <a:r>
              <a:rPr lang="de-DE" dirty="0" err="1">
                <a:latin typeface="Calibri" panose="020F0502020204030204" pitchFamily="34" charset="0"/>
                <a:ea typeface="KaiTi" panose="02010609060101010101" pitchFamily="49" charset="-122"/>
                <a:cs typeface="Calibri" panose="020F0502020204030204" pitchFamily="34" charset="0"/>
              </a:rPr>
              <a:t>Health</a:t>
            </a:r>
            <a:br>
              <a:rPr lang="de-DE" dirty="0">
                <a:latin typeface="Calibri" panose="020F0502020204030204" pitchFamily="34" charset="0"/>
                <a:ea typeface="KaiTi" panose="02010609060101010101" pitchFamily="49" charset="-122"/>
                <a:cs typeface="Calibri" panose="020F0502020204030204" pitchFamily="34" charset="0"/>
              </a:rPr>
            </a:br>
            <a:r>
              <a:rPr lang="de-DE" dirty="0" err="1">
                <a:latin typeface="Calibri" panose="020F0502020204030204" pitchFamily="34" charset="0"/>
                <a:ea typeface="KaiTi" panose="02010609060101010101" pitchFamily="49" charset="-122"/>
                <a:cs typeface="Calibri" panose="020F0502020204030204" pitchFamily="34" charset="0"/>
              </a:rPr>
              <a:t>教育和公共健康</a:t>
            </a:r>
            <a:endParaRPr lang="de-DE" dirty="0">
              <a:latin typeface="Calibri" panose="020F0502020204030204" pitchFamily="34" charset="0"/>
              <a:ea typeface="KaiTi" panose="02010609060101010101" pitchFamily="49" charset="-122"/>
              <a:cs typeface="Calibri" panose="020F0502020204030204" pitchFamily="34" charset="0"/>
            </a:endParaRP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492896"/>
            <a:ext cx="8229600" cy="3633267"/>
          </a:xfrm>
        </p:spPr>
        <p:txBody>
          <a:bodyPr>
            <a:normAutofit/>
          </a:bodyPr>
          <a:lstStyle/>
          <a:p>
            <a:r>
              <a:rPr lang="de-DE" dirty="0" err="1">
                <a:latin typeface="Calibri" panose="020F0502020204030204" pitchFamily="34" charset="0"/>
                <a:ea typeface="KaiTi" panose="02010609060101010101" pitchFamily="49" charset="-122"/>
                <a:cs typeface="Calibri" panose="020F0502020204030204" pitchFamily="34" charset="0"/>
              </a:rPr>
              <a:t>Discussion</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討論</a:t>
            </a:r>
            <a:endParaRPr lang="de-DE" dirty="0">
              <a:latin typeface="Calibri" panose="020F0502020204030204" pitchFamily="34" charset="0"/>
              <a:ea typeface="KaiTi" panose="02010609060101010101" pitchFamily="49" charset="-122"/>
              <a:cs typeface="Calibri" panose="020F0502020204030204" pitchFamily="34" charset="0"/>
            </a:endParaRPr>
          </a:p>
          <a:p>
            <a:r>
              <a:rPr lang="de-DE" dirty="0">
                <a:latin typeface="Calibri" panose="020F0502020204030204" pitchFamily="34" charset="0"/>
                <a:ea typeface="KaiTi" panose="02010609060101010101" pitchFamily="49" charset="-122"/>
                <a:cs typeface="Calibri" panose="020F0502020204030204" pitchFamily="34" charset="0"/>
              </a:rPr>
              <a:t>News? </a:t>
            </a:r>
            <a:r>
              <a:rPr lang="de-DE" dirty="0" err="1">
                <a:latin typeface="Calibri" panose="020F0502020204030204" pitchFamily="34" charset="0"/>
                <a:ea typeface="KaiTi" panose="02010609060101010101" pitchFamily="49" charset="-122"/>
                <a:cs typeface="Calibri" panose="020F0502020204030204" pitchFamily="34" charset="0"/>
              </a:rPr>
              <a:t>新聞</a:t>
            </a:r>
            <a:r>
              <a:rPr lang="zh-TW" altLang="en-US" dirty="0">
                <a:latin typeface="Calibri" panose="020F0502020204030204" pitchFamily="34" charset="0"/>
                <a:ea typeface="KaiTi" panose="02010609060101010101" pitchFamily="49" charset="-122"/>
                <a:cs typeface="Calibri" panose="020F0502020204030204" pitchFamily="34" charset="0"/>
              </a:rPr>
              <a:t>？</a:t>
            </a:r>
            <a:endParaRPr lang="de-DE" dirty="0">
              <a:latin typeface="Calibri" panose="020F0502020204030204" pitchFamily="34" charset="0"/>
              <a:ea typeface="KaiTi"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4124399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6984776" cy="1564159"/>
          </a:xfrm>
        </p:spPr>
        <p:txBody>
          <a:bodyPr>
            <a:noAutofit/>
          </a:bodyPr>
          <a:lstStyle/>
          <a:p>
            <a:r>
              <a:rPr lang="zh-CN" altLang="de-DE" sz="8800" b="1" dirty="0">
                <a:latin typeface="Calibri" panose="020F0502020204030204" pitchFamily="34" charset="0"/>
                <a:cs typeface="Calibri" panose="020F0502020204030204" pitchFamily="34" charset="0"/>
              </a:rPr>
              <a:t>作业</a:t>
            </a:r>
            <a:endParaRPr lang="de-DE" sz="20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899592" y="2060848"/>
            <a:ext cx="7992888" cy="4248472"/>
          </a:xfrm>
        </p:spPr>
        <p:txBody>
          <a:bodyPr>
            <a:noAutofit/>
          </a:bodyPr>
          <a:lstStyle/>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在</a:t>
            </a:r>
            <a:r>
              <a:rPr lang="de-DE" sz="2800" b="0" i="0" dirty="0" err="1">
                <a:solidFill>
                  <a:srgbClr val="000000"/>
                </a:solidFill>
                <a:effectLst/>
                <a:latin typeface="Calibri" panose="020F0502020204030204" pitchFamily="34" charset="0"/>
                <a:cs typeface="Calibri" panose="020F0502020204030204" pitchFamily="34" charset="0"/>
              </a:rPr>
              <a:t>wiki</a:t>
            </a:r>
            <a:r>
              <a:rPr lang="zh-CN" altLang="de-DE" sz="2800" b="0" i="0" dirty="0">
                <a:solidFill>
                  <a:srgbClr val="000000"/>
                </a:solidFill>
                <a:effectLst/>
                <a:latin typeface="Calibri" panose="020F0502020204030204" pitchFamily="34" charset="0"/>
                <a:cs typeface="Calibri" panose="020F0502020204030204" pitchFamily="34" charset="0"/>
              </a:rPr>
              <a:t>上注册 </a:t>
            </a:r>
            <a:r>
              <a:rPr lang="de-DE" sz="2800" b="0" i="0" u="sng" dirty="0">
                <a:solidFill>
                  <a:srgbClr val="3366BB"/>
                </a:solidFill>
                <a:effectLst/>
                <a:latin typeface="Calibri" panose="020F0502020204030204" pitchFamily="34" charset="0"/>
                <a:cs typeface="Calibri" panose="020F0502020204030204" pitchFamily="34" charset="0"/>
                <a:hlinkClick r:id="rId3"/>
              </a:rPr>
              <a:t>https://bit.ly/WIKIREG</a:t>
            </a:r>
            <a:endParaRPr lang="zh-CN" altLang="de-DE" sz="28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选“助教”、</a:t>
            </a:r>
            <a:r>
              <a:rPr lang="de-DE" sz="2800" b="0" i="0" dirty="0" err="1">
                <a:solidFill>
                  <a:srgbClr val="000000"/>
                </a:solidFill>
                <a:effectLst/>
                <a:latin typeface="Calibri" panose="020F0502020204030204" pitchFamily="34" charset="0"/>
                <a:cs typeface="Calibri" panose="020F0502020204030204" pitchFamily="34" charset="0"/>
              </a:rPr>
              <a:t>wiki</a:t>
            </a:r>
            <a:r>
              <a:rPr lang="de-DE" sz="2800" b="0" i="0" dirty="0">
                <a:solidFill>
                  <a:srgbClr val="000000"/>
                </a:solidFill>
                <a:effectLst/>
                <a:latin typeface="Calibri" panose="020F0502020204030204" pitchFamily="34" charset="0"/>
                <a:cs typeface="Calibri" panose="020F0502020204030204" pitchFamily="34" charset="0"/>
              </a:rPr>
              <a:t> </a:t>
            </a:r>
            <a:r>
              <a:rPr lang="de-DE" sz="2800" b="0" i="0" dirty="0" err="1">
                <a:solidFill>
                  <a:srgbClr val="000000"/>
                </a:solidFill>
                <a:effectLst/>
                <a:latin typeface="Calibri" panose="020F0502020204030204" pitchFamily="34" charset="0"/>
                <a:cs typeface="Calibri" panose="020F0502020204030204" pitchFamily="34" charset="0"/>
              </a:rPr>
              <a:t>admin、quiz</a:t>
            </a:r>
            <a:r>
              <a:rPr lang="de-DE" sz="2800" b="0" i="0" dirty="0">
                <a:solidFill>
                  <a:srgbClr val="000000"/>
                </a:solidFill>
                <a:effectLst/>
                <a:latin typeface="Calibri" panose="020F0502020204030204" pitchFamily="34" charset="0"/>
                <a:cs typeface="Calibri" panose="020F0502020204030204" pitchFamily="34" charset="0"/>
              </a:rPr>
              <a:t> </a:t>
            </a:r>
            <a:r>
              <a:rPr lang="de-DE" sz="2800" b="0" i="0" dirty="0" err="1">
                <a:solidFill>
                  <a:srgbClr val="000000"/>
                </a:solidFill>
                <a:effectLst/>
                <a:latin typeface="Calibri" panose="020F0502020204030204" pitchFamily="34" charset="0"/>
                <a:cs typeface="Calibri" panose="020F0502020204030204" pitchFamily="34" charset="0"/>
              </a:rPr>
              <a:t>assistants</a:t>
            </a:r>
            <a:endParaRPr lang="de-DE" sz="28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请参加</a:t>
            </a:r>
            <a:r>
              <a:rPr lang="zh-CN" altLang="de-DE" sz="2800" dirty="0">
                <a:solidFill>
                  <a:srgbClr val="000000"/>
                </a:solidFill>
                <a:latin typeface="Calibri" panose="020F0502020204030204" pitchFamily="34" charset="0"/>
                <a:cs typeface="Calibri" panose="020F0502020204030204" pitchFamily="34" charset="0"/>
              </a:rPr>
              <a:t>不同问卷调查</a:t>
            </a:r>
            <a:r>
              <a:rPr lang="de-DE" altLang="zh-CN" sz="2800" dirty="0">
                <a:solidFill>
                  <a:srgbClr val="000000"/>
                </a:solidFill>
                <a:latin typeface="Calibri" panose="020F0502020204030204" pitchFamily="34" charset="0"/>
                <a:cs typeface="Calibri" panose="020F0502020204030204" pitchFamily="34" charset="0"/>
                <a:hlinkClick r:id="rId4"/>
              </a:rPr>
              <a:t>https://bit.ly/100_questions</a:t>
            </a:r>
            <a:r>
              <a:rPr lang="de-DE" altLang="zh-CN" sz="2800" dirty="0">
                <a:solidFill>
                  <a:srgbClr val="000000"/>
                </a:solidFill>
                <a:latin typeface="Calibri" panose="020F0502020204030204" pitchFamily="34" charset="0"/>
                <a:cs typeface="Calibri" panose="020F0502020204030204" pitchFamily="34" charset="0"/>
              </a:rPr>
              <a:t>, </a:t>
            </a:r>
            <a:r>
              <a:rPr lang="de-DE" sz="2800" b="0" i="0" u="none" strike="noStrike" dirty="0">
                <a:solidFill>
                  <a:srgbClr val="3366BB"/>
                </a:solidFill>
                <a:effectLst/>
                <a:latin typeface="Calibri" panose="020F0502020204030204" pitchFamily="34" charset="0"/>
                <a:ea typeface="KaiTi" panose="02010609060101010101" pitchFamily="49" charset="-122"/>
                <a:cs typeface="Calibri" panose="020F0502020204030204" pitchFamily="34" charset="0"/>
                <a:hlinkClick r:id="rId5"/>
              </a:rPr>
              <a:t>http://bit.ly/EU-SURVEY</a:t>
            </a:r>
            <a:endParaRPr lang="de-DE" sz="28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选主题，看第二周那边，加你的名字（选下个礼拜的主题的同学麻烦准备</a:t>
            </a:r>
            <a:r>
              <a:rPr lang="de-DE" sz="2800" b="0" i="0" dirty="0" err="1">
                <a:solidFill>
                  <a:srgbClr val="000000"/>
                </a:solidFill>
                <a:effectLst/>
                <a:latin typeface="Calibri" panose="020F0502020204030204" pitchFamily="34" charset="0"/>
                <a:cs typeface="Calibri" panose="020F0502020204030204" pitchFamily="34" charset="0"/>
              </a:rPr>
              <a:t>ppt</a:t>
            </a:r>
            <a:r>
              <a:rPr lang="de-DE" sz="2800" b="0" i="0" dirty="0">
                <a:solidFill>
                  <a:srgbClr val="000000"/>
                </a:solidFill>
                <a:effectLst/>
                <a:latin typeface="Calibri" panose="020F0502020204030204" pitchFamily="34" charset="0"/>
                <a:cs typeface="Calibri" panose="020F0502020204030204" pitchFamily="34" charset="0"/>
              </a:rPr>
              <a:t>，</a:t>
            </a:r>
            <a:r>
              <a:rPr lang="zh-CN" altLang="de-DE" sz="2800" b="0" i="0" dirty="0">
                <a:solidFill>
                  <a:srgbClr val="000000"/>
                </a:solidFill>
                <a:effectLst/>
                <a:latin typeface="Calibri" panose="020F0502020204030204" pitchFamily="34" charset="0"/>
                <a:cs typeface="Calibri" panose="020F0502020204030204" pitchFamily="34" charset="0"/>
              </a:rPr>
              <a:t>课网页上上传）</a:t>
            </a: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准备下个星期的课文（主题</a:t>
            </a:r>
            <a:r>
              <a:rPr lang="de-DE" altLang="zh-CN" sz="2800" b="0" i="0" dirty="0">
                <a:solidFill>
                  <a:srgbClr val="000000"/>
                </a:solidFill>
                <a:effectLst/>
                <a:latin typeface="Calibri" panose="020F0502020204030204" pitchFamily="34" charset="0"/>
                <a:cs typeface="Calibri" panose="020F0502020204030204" pitchFamily="34" charset="0"/>
              </a:rPr>
              <a:t>1</a:t>
            </a:r>
            <a:r>
              <a:rPr lang="zh-CN" altLang="de-DE" sz="2800" b="0" i="0" dirty="0">
                <a:solidFill>
                  <a:srgbClr val="000000"/>
                </a:solidFill>
                <a:effectLst/>
                <a:latin typeface="Calibri" panose="020F0502020204030204" pitchFamily="34" charset="0"/>
                <a:cs typeface="Calibri" panose="020F0502020204030204" pitchFamily="34" charset="0"/>
              </a:rPr>
              <a:t>）</a:t>
            </a: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回答关于主题的问题</a:t>
            </a:r>
          </a:p>
          <a:p>
            <a:endParaRPr lang="de-DE" sz="6600" b="1" i="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843440"/>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normAutofit fontScale="90000"/>
          </a:bodyPr>
          <a:lstStyle/>
          <a:p>
            <a:pPr eaLnBrk="1" hangingPunct="1"/>
            <a:r>
              <a:rPr lang="de-DE" dirty="0" err="1">
                <a:latin typeface="Calibri" panose="020F0502020204030204" pitchFamily="34" charset="0"/>
                <a:ea typeface="KaiTi" panose="02010609060101010101" pitchFamily="49" charset="-122"/>
                <a:cs typeface="Calibri" panose="020F0502020204030204" pitchFamily="34" charset="0"/>
              </a:rPr>
              <a:t>Preparation</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for</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next</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week</a:t>
            </a:r>
            <a:br>
              <a:rPr lang="de-DE" dirty="0">
                <a:latin typeface="Calibri" panose="020F0502020204030204" pitchFamily="34" charset="0"/>
                <a:ea typeface="KaiTi" panose="02010609060101010101" pitchFamily="49" charset="-122"/>
                <a:cs typeface="Calibri" panose="020F0502020204030204" pitchFamily="34" charset="0"/>
              </a:rPr>
            </a:br>
            <a:r>
              <a:rPr lang="de-DE" dirty="0" err="1">
                <a:latin typeface="Calibri" panose="020F0502020204030204" pitchFamily="34" charset="0"/>
                <a:ea typeface="KaiTi" panose="02010609060101010101" pitchFamily="49" charset="-122"/>
                <a:cs typeface="Calibri" panose="020F0502020204030204" pitchFamily="34" charset="0"/>
              </a:rPr>
              <a:t>下週的課前預習</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68760"/>
            <a:ext cx="8229600" cy="5465098"/>
          </a:xfrm>
        </p:spPr>
        <p:txBody>
          <a:bodyPr>
            <a:normAutofit fontScale="97500"/>
          </a:bodyPr>
          <a:lstStyle/>
          <a:p>
            <a:pPr marL="0" indent="0" algn="l">
              <a:buNone/>
            </a:pPr>
            <a:r>
              <a:rPr lang="zh-CN" altLang="de-DE" sz="1600" b="0" i="0" dirty="0">
                <a:solidFill>
                  <a:srgbClr val="000000"/>
                </a:solidFill>
                <a:effectLst/>
                <a:latin typeface="Arial" panose="020B0604020202020204" pitchFamily="34" charset="0"/>
              </a:rPr>
              <a:t>下几节课的主题（请在后面加你的名字为了表示关于这个主题做</a:t>
            </a:r>
            <a:r>
              <a:rPr lang="de-DE" sz="1600" b="0" i="0" dirty="0" err="1">
                <a:solidFill>
                  <a:srgbClr val="000000"/>
                </a:solidFill>
                <a:effectLst/>
                <a:latin typeface="Arial" panose="020B0604020202020204" pitchFamily="34" charset="0"/>
              </a:rPr>
              <a:t>ppt</a:t>
            </a:r>
            <a:r>
              <a:rPr lang="de-DE" sz="1600" b="0" i="0" dirty="0">
                <a:solidFill>
                  <a:srgbClr val="000000"/>
                </a:solidFill>
                <a:effectLst/>
                <a:latin typeface="Arial" panose="020B0604020202020204" pitchFamily="34" charset="0"/>
              </a:rPr>
              <a:t>）：</a:t>
            </a:r>
          </a:p>
          <a:p>
            <a:pPr marL="0" indent="0" algn="l">
              <a:buNone/>
            </a:pPr>
            <a:r>
              <a:rPr lang="de-DE" sz="1600" b="0" i="0" dirty="0">
                <a:solidFill>
                  <a:srgbClr val="000000"/>
                </a:solidFill>
                <a:effectLst/>
                <a:latin typeface="Arial" panose="020B0604020202020204" pitchFamily="34" charset="0"/>
              </a:rPr>
              <a:t>Topics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coming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sessions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please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write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your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name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behind</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topic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to</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give</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presentation</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May 5: </a:t>
            </a:r>
            <a:r>
              <a:rPr lang="zh-CN" altLang="de-DE" sz="1600" b="0" i="0" dirty="0">
                <a:solidFill>
                  <a:srgbClr val="000000"/>
                </a:solidFill>
                <a:effectLst/>
                <a:latin typeface="Arial" panose="020B0604020202020204" pitchFamily="34" charset="0"/>
              </a:rPr>
              <a:t>组织方面的事、测试 </a:t>
            </a:r>
            <a:r>
              <a:rPr lang="de-DE" sz="1600" b="0" i="0" dirty="0">
                <a:solidFill>
                  <a:srgbClr val="000000"/>
                </a:solidFill>
                <a:effectLst/>
                <a:latin typeface="Arial" panose="020B0604020202020204" pitchFamily="34" charset="0"/>
              </a:rPr>
              <a:t>Organizational </a:t>
            </a:r>
            <a:r>
              <a:rPr lang="de-DE" sz="1600" b="0" i="0" dirty="0" err="1">
                <a:solidFill>
                  <a:srgbClr val="000000"/>
                </a:solidFill>
                <a:effectLst/>
                <a:latin typeface="Arial" panose="020B0604020202020204" pitchFamily="34" charset="0"/>
              </a:rPr>
              <a:t>things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quizzes</a:t>
            </a:r>
            <a:endParaRPr lang="de-DE" sz="1600" b="0" i="0" dirty="0">
              <a:solidFill>
                <a:srgbClr val="000000"/>
              </a:solidFill>
              <a:effectLst/>
              <a:latin typeface="Arial" panose="020B0604020202020204" pitchFamily="34" charset="0"/>
            </a:endParaRPr>
          </a:p>
          <a:p>
            <a:pPr algn="l">
              <a:buFont typeface="+mj-lt"/>
              <a:buAutoNum type="arabicPeriod"/>
            </a:pPr>
            <a:r>
              <a:rPr lang="de-DE" sz="1600" b="0" i="0" dirty="0">
                <a:solidFill>
                  <a:srgbClr val="000000"/>
                </a:solidFill>
                <a:effectLst/>
                <a:latin typeface="Arial" panose="020B0604020202020204" pitchFamily="34" charset="0"/>
              </a:rPr>
              <a:t>May 12: </a:t>
            </a:r>
            <a:r>
              <a:rPr lang="zh-CN" altLang="de-DE" sz="1600" b="0" i="0" dirty="0">
                <a:solidFill>
                  <a:srgbClr val="000000"/>
                </a:solidFill>
                <a:effectLst/>
                <a:latin typeface="Arial" panose="020B0604020202020204" pitchFamily="34" charset="0"/>
              </a:rPr>
              <a:t>文化叙述 </a:t>
            </a:r>
            <a:r>
              <a:rPr lang="de-DE" sz="1600" b="0" i="0" dirty="0">
                <a:solidFill>
                  <a:srgbClr val="000000"/>
                </a:solidFill>
                <a:effectLst/>
                <a:latin typeface="Arial" panose="020B0604020202020204" pitchFamily="34" charset="0"/>
              </a:rPr>
              <a:t>The Cultural Narrative, </a:t>
            </a:r>
            <a:r>
              <a:rPr lang="zh-CN" altLang="de-DE" sz="1600" b="0" i="0" dirty="0">
                <a:solidFill>
                  <a:srgbClr val="000000"/>
                </a:solidFill>
                <a:effectLst/>
                <a:latin typeface="Arial" panose="020B0604020202020204" pitchFamily="34" charset="0"/>
              </a:rPr>
              <a:t>地理性质是文化发展的基础 </a:t>
            </a:r>
            <a:r>
              <a:rPr lang="de-DE" sz="1600" b="0" i="0" dirty="0">
                <a:solidFill>
                  <a:srgbClr val="000000"/>
                </a:solidFill>
                <a:effectLst/>
                <a:latin typeface="Arial" panose="020B0604020202020204" pitchFamily="34" charset="0"/>
              </a:rPr>
              <a:t>Geographic Nature </a:t>
            </a:r>
            <a:r>
              <a:rPr lang="de-DE" sz="1600" b="0" i="0" dirty="0" err="1">
                <a:solidFill>
                  <a:srgbClr val="000000"/>
                </a:solidFill>
                <a:effectLst/>
                <a:latin typeface="Arial" panose="020B0604020202020204" pitchFamily="34" charset="0"/>
              </a:rPr>
              <a:t>as</a:t>
            </a:r>
            <a:r>
              <a:rPr lang="de-DE" sz="1600" b="0" i="0" dirty="0">
                <a:solidFill>
                  <a:srgbClr val="000000"/>
                </a:solidFill>
                <a:effectLst/>
                <a:latin typeface="Arial" panose="020B0604020202020204" pitchFamily="34" charset="0"/>
              </a:rPr>
              <a:t> a Basis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Cultural Development (</a:t>
            </a:r>
            <a:r>
              <a:rPr lang="de-DE" sz="1600" b="0" i="0" dirty="0" err="1">
                <a:solidFill>
                  <a:srgbClr val="000000"/>
                </a:solidFill>
                <a:effectLst/>
                <a:latin typeface="Arial" panose="020B0604020202020204" pitchFamily="34" charset="0"/>
              </a:rPr>
              <a:t>text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book</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current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version</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page</a:t>
            </a:r>
            <a:r>
              <a:rPr lang="de-DE" sz="1600" b="0" i="0" dirty="0">
                <a:solidFill>
                  <a:srgbClr val="000000"/>
                </a:solidFill>
                <a:effectLst/>
                <a:latin typeface="Arial" panose="020B0604020202020204" pitchFamily="34" charset="0"/>
              </a:rPr>
              <a:t> 12 ff.)</a:t>
            </a:r>
          </a:p>
          <a:p>
            <a:pPr algn="l">
              <a:buFont typeface="+mj-lt"/>
              <a:buAutoNum type="arabicPeriod"/>
            </a:pPr>
            <a:r>
              <a:rPr lang="de-DE" sz="1600" b="0" i="0" dirty="0">
                <a:solidFill>
                  <a:srgbClr val="FF0000"/>
                </a:solidFill>
                <a:effectLst/>
                <a:latin typeface="Arial" panose="020B0604020202020204" pitchFamily="34" charset="0"/>
              </a:rPr>
              <a:t>May 19: 1 </a:t>
            </a:r>
            <a:r>
              <a:rPr lang="zh-CN" altLang="de-DE" sz="1600" b="0" i="0" dirty="0">
                <a:solidFill>
                  <a:srgbClr val="FF0000"/>
                </a:solidFill>
                <a:effectLst/>
                <a:latin typeface="Arial" panose="020B0604020202020204" pitchFamily="34" charset="0"/>
              </a:rPr>
              <a:t>审美理想和社会习俗： 湖南的伴嫁歌 </a:t>
            </a:r>
            <a:r>
              <a:rPr lang="de-DE" sz="1600" b="0" i="0" dirty="0" err="1">
                <a:solidFill>
                  <a:srgbClr val="FF0000"/>
                </a:solidFill>
                <a:effectLst/>
                <a:latin typeface="Arial" panose="020B0604020202020204" pitchFamily="34" charset="0"/>
              </a:rPr>
              <a:t>Aesthetic</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ideals</a:t>
            </a:r>
            <a:r>
              <a:rPr lang="de-DE" sz="1600" b="0" i="0" dirty="0">
                <a:solidFill>
                  <a:srgbClr val="FF0000"/>
                </a:solidFill>
                <a:effectLst/>
                <a:latin typeface="Arial" panose="020B0604020202020204" pitchFamily="34" charset="0"/>
              </a:rPr>
              <a:t> and social </a:t>
            </a:r>
            <a:r>
              <a:rPr lang="de-DE" sz="1600" b="0" i="0" dirty="0" err="1">
                <a:solidFill>
                  <a:srgbClr val="FF0000"/>
                </a:solidFill>
                <a:effectLst/>
                <a:latin typeface="Arial" panose="020B0604020202020204" pitchFamily="34" charset="0"/>
              </a:rPr>
              <a:t>customs</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Marriage-Accompanying</a:t>
            </a:r>
            <a:r>
              <a:rPr lang="de-DE" sz="1600" b="0" i="0" dirty="0">
                <a:solidFill>
                  <a:srgbClr val="FF0000"/>
                </a:solidFill>
                <a:effectLst/>
                <a:latin typeface="Arial" panose="020B0604020202020204" pitchFamily="34" charset="0"/>
              </a:rPr>
              <a:t> Songs in Hunan 29. 2 </a:t>
            </a:r>
            <a:r>
              <a:rPr lang="zh-CN" altLang="de-DE" sz="1600" b="0" i="0" dirty="0">
                <a:solidFill>
                  <a:srgbClr val="FF0000"/>
                </a:solidFill>
                <a:effectLst/>
                <a:latin typeface="Arial" panose="020B0604020202020204" pitchFamily="34" charset="0"/>
              </a:rPr>
              <a:t>审美理想和社会习俗：中国的婚姻习俗 </a:t>
            </a:r>
            <a:r>
              <a:rPr lang="de-DE" sz="1600" b="0" i="0" dirty="0" err="1">
                <a:solidFill>
                  <a:srgbClr val="FF0000"/>
                </a:solidFill>
                <a:effectLst/>
                <a:latin typeface="Arial" panose="020B0604020202020204" pitchFamily="34" charset="0"/>
              </a:rPr>
              <a:t>Aesthetic</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ideals</a:t>
            </a:r>
            <a:r>
              <a:rPr lang="de-DE" sz="1600" b="0" i="0" dirty="0">
                <a:solidFill>
                  <a:srgbClr val="FF0000"/>
                </a:solidFill>
                <a:effectLst/>
                <a:latin typeface="Arial" panose="020B0604020202020204" pitchFamily="34" charset="0"/>
              </a:rPr>
              <a:t> and social </a:t>
            </a:r>
            <a:r>
              <a:rPr lang="de-DE" sz="1600" b="0" i="0" dirty="0" err="1">
                <a:solidFill>
                  <a:srgbClr val="FF0000"/>
                </a:solidFill>
                <a:effectLst/>
                <a:latin typeface="Arial" panose="020B0604020202020204" pitchFamily="34" charset="0"/>
              </a:rPr>
              <a:t>customs</a:t>
            </a:r>
            <a:r>
              <a:rPr lang="de-DE" sz="1600" b="0" i="0" dirty="0">
                <a:solidFill>
                  <a:srgbClr val="FF0000"/>
                </a:solidFill>
                <a:effectLst/>
                <a:latin typeface="Arial" panose="020B0604020202020204" pitchFamily="34" charset="0"/>
              </a:rPr>
              <a:t>: Chinese </a:t>
            </a:r>
            <a:r>
              <a:rPr lang="de-DE" sz="1600" b="0" i="0" dirty="0" err="1">
                <a:solidFill>
                  <a:srgbClr val="FF0000"/>
                </a:solidFill>
                <a:effectLst/>
                <a:latin typeface="Arial" panose="020B0604020202020204" pitchFamily="34" charset="0"/>
              </a:rPr>
              <a:t>Marriage</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Customs</a:t>
            </a:r>
            <a:r>
              <a:rPr lang="de-DE" sz="1600" b="0" i="0" dirty="0">
                <a:solidFill>
                  <a:srgbClr val="FF0000"/>
                </a:solidFill>
                <a:effectLst/>
                <a:latin typeface="Arial" panose="020B0604020202020204" pitchFamily="34" charset="0"/>
              </a:rPr>
              <a:t> 16</a:t>
            </a:r>
          </a:p>
          <a:p>
            <a:pPr algn="l">
              <a:buFont typeface="+mj-lt"/>
              <a:buAutoNum type="arabicPeriod"/>
            </a:pPr>
            <a:r>
              <a:rPr lang="de-DE" sz="1600" b="0" i="0" dirty="0">
                <a:solidFill>
                  <a:srgbClr val="000000"/>
                </a:solidFill>
                <a:effectLst/>
                <a:latin typeface="Arial" panose="020B0604020202020204" pitchFamily="34" charset="0"/>
              </a:rPr>
              <a:t>May 26 1 </a:t>
            </a:r>
            <a:r>
              <a:rPr lang="zh-CN" altLang="de-DE" sz="1600" b="0" i="0" dirty="0">
                <a:solidFill>
                  <a:srgbClr val="000000"/>
                </a:solidFill>
                <a:effectLst/>
                <a:latin typeface="Arial" panose="020B0604020202020204" pitchFamily="34" charset="0"/>
              </a:rPr>
              <a:t>审美理想和社会习俗：习惯，接触方式。古代和当代的接触方式</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Habits, </a:t>
            </a:r>
            <a:r>
              <a:rPr lang="de-DE" sz="1600" b="0" i="0" dirty="0" err="1">
                <a:solidFill>
                  <a:srgbClr val="000000"/>
                </a:solidFill>
                <a:effectLst/>
                <a:latin typeface="Arial" panose="020B0604020202020204" pitchFamily="34" charset="0"/>
              </a:rPr>
              <a:t>Ways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Contacting</a:t>
            </a:r>
            <a:r>
              <a:rPr lang="de-DE" sz="1600" b="0" i="0" dirty="0">
                <a:solidFill>
                  <a:srgbClr val="000000"/>
                </a:solidFill>
                <a:effectLst/>
                <a:latin typeface="Arial" panose="020B0604020202020204" pitchFamily="34" charset="0"/>
              </a:rPr>
              <a:t> 22. 2 </a:t>
            </a:r>
            <a:r>
              <a:rPr lang="zh-CN" altLang="de-DE" sz="1600" b="0" i="0" dirty="0">
                <a:solidFill>
                  <a:srgbClr val="000000"/>
                </a:solidFill>
                <a:effectLst/>
                <a:latin typeface="Arial" panose="020B0604020202020204" pitchFamily="34" charset="0"/>
              </a:rPr>
              <a:t>审美理想和社会习俗：土家族的哭嫁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Crying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Marriage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Tujia</a:t>
            </a:r>
            <a:r>
              <a:rPr lang="de-DE" sz="1600" b="0" i="0" dirty="0">
                <a:solidFill>
                  <a:srgbClr val="000000"/>
                </a:solidFill>
                <a:effectLst/>
                <a:latin typeface="Arial" panose="020B0604020202020204" pitchFamily="34" charset="0"/>
              </a:rPr>
              <a:t> 36</a:t>
            </a:r>
          </a:p>
          <a:p>
            <a:pPr algn="l">
              <a:buFont typeface="+mj-lt"/>
              <a:buAutoNum type="arabicPeriod"/>
            </a:pPr>
            <a:r>
              <a:rPr lang="de-DE" sz="1600" b="0" i="0" dirty="0">
                <a:solidFill>
                  <a:srgbClr val="000000"/>
                </a:solidFill>
                <a:effectLst/>
                <a:latin typeface="Arial" panose="020B0604020202020204" pitchFamily="34" charset="0"/>
              </a:rPr>
              <a:t>June 2 1 </a:t>
            </a:r>
            <a:r>
              <a:rPr lang="zh-CN" altLang="de-DE" sz="1600" b="0" i="0" dirty="0">
                <a:solidFill>
                  <a:srgbClr val="000000"/>
                </a:solidFill>
                <a:effectLst/>
                <a:latin typeface="Arial" panose="020B0604020202020204" pitchFamily="34" charset="0"/>
              </a:rPr>
              <a:t>审美理想和社会习俗：中国古代的四大才子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The </a:t>
            </a: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Most </a:t>
            </a:r>
            <a:r>
              <a:rPr lang="de-DE" sz="1600" b="0" i="0" dirty="0" err="1">
                <a:solidFill>
                  <a:srgbClr val="000000"/>
                </a:solidFill>
                <a:effectLst/>
                <a:latin typeface="Arial" panose="020B0604020202020204" pitchFamily="34" charset="0"/>
              </a:rPr>
              <a:t>Handsome</a:t>
            </a:r>
            <a:r>
              <a:rPr lang="de-DE" sz="1600" b="0" i="0" dirty="0">
                <a:solidFill>
                  <a:srgbClr val="000000"/>
                </a:solidFill>
                <a:effectLst/>
                <a:latin typeface="Arial" panose="020B0604020202020204" pitchFamily="34" charset="0"/>
              </a:rPr>
              <a:t> Men in </a:t>
            </a:r>
            <a:r>
              <a:rPr lang="de-DE" sz="1600" b="0" i="0" dirty="0" err="1">
                <a:solidFill>
                  <a:srgbClr val="000000"/>
                </a:solidFill>
                <a:effectLst/>
                <a:latin typeface="Arial" panose="020B0604020202020204" pitchFamily="34" charset="0"/>
              </a:rPr>
              <a:t>Ancient</a:t>
            </a:r>
            <a:r>
              <a:rPr lang="de-DE" sz="1600" b="0" i="0" dirty="0">
                <a:solidFill>
                  <a:srgbClr val="000000"/>
                </a:solidFill>
                <a:effectLst/>
                <a:latin typeface="Arial" panose="020B0604020202020204" pitchFamily="34" charset="0"/>
              </a:rPr>
              <a:t> China 42. 2 </a:t>
            </a:r>
            <a:r>
              <a:rPr lang="zh-CN" altLang="de-DE" sz="1600" b="0" i="0" dirty="0">
                <a:solidFill>
                  <a:srgbClr val="000000"/>
                </a:solidFill>
                <a:effectLst/>
                <a:latin typeface="Arial" panose="020B0604020202020204" pitchFamily="34" charset="0"/>
              </a:rPr>
              <a:t>审美理想和社会习俗： 熊猫 </a:t>
            </a:r>
            <a:r>
              <a:rPr lang="de-DE" sz="1600" b="0" i="0" dirty="0">
                <a:solidFill>
                  <a:srgbClr val="000000"/>
                </a:solidFill>
                <a:effectLst/>
                <a:latin typeface="Arial" panose="020B0604020202020204" pitchFamily="34" charset="0"/>
              </a:rPr>
              <a:t>Animals: Panda 48.</a:t>
            </a:r>
          </a:p>
          <a:p>
            <a:pPr algn="l">
              <a:buFont typeface="+mj-lt"/>
              <a:buAutoNum type="arabicPeriod"/>
            </a:pPr>
            <a:r>
              <a:rPr lang="de-DE" sz="1600" b="0" i="0" dirty="0">
                <a:solidFill>
                  <a:srgbClr val="000000"/>
                </a:solidFill>
                <a:effectLst/>
                <a:latin typeface="Arial" panose="020B0604020202020204" pitchFamily="34" charset="0"/>
              </a:rPr>
              <a:t>June 16 1 </a:t>
            </a:r>
            <a:r>
              <a:rPr lang="zh-CN" altLang="de-DE" sz="1600" b="0" i="0" dirty="0">
                <a:solidFill>
                  <a:srgbClr val="000000"/>
                </a:solidFill>
                <a:effectLst/>
                <a:latin typeface="Arial" panose="020B0604020202020204" pitchFamily="34" charset="0"/>
              </a:rPr>
              <a:t>建筑 </a:t>
            </a:r>
            <a:r>
              <a:rPr lang="de-DE" sz="1600" b="0" i="0" dirty="0">
                <a:solidFill>
                  <a:srgbClr val="000000"/>
                </a:solidFill>
                <a:effectLst/>
                <a:latin typeface="Arial" panose="020B0604020202020204" pitchFamily="34" charset="0"/>
              </a:rPr>
              <a:t>Architecture 53. 2 </a:t>
            </a:r>
            <a:r>
              <a:rPr lang="zh-CN" altLang="de-DE" sz="1600" b="0" i="0" dirty="0">
                <a:solidFill>
                  <a:srgbClr val="000000"/>
                </a:solidFill>
                <a:effectLst/>
                <a:latin typeface="Arial" panose="020B0604020202020204" pitchFamily="34" charset="0"/>
              </a:rPr>
              <a:t>建筑：紫禁城 </a:t>
            </a:r>
            <a:r>
              <a:rPr lang="de-DE" sz="1600" b="0" i="0" dirty="0">
                <a:solidFill>
                  <a:srgbClr val="000000"/>
                </a:solidFill>
                <a:effectLst/>
                <a:latin typeface="Arial" panose="020B0604020202020204" pitchFamily="34" charset="0"/>
              </a:rPr>
              <a:t>Architecture: The </a:t>
            </a:r>
            <a:r>
              <a:rPr lang="de-DE" sz="1600" b="0" i="0" dirty="0" err="1">
                <a:solidFill>
                  <a:srgbClr val="000000"/>
                </a:solidFill>
                <a:effectLst/>
                <a:latin typeface="Arial" panose="020B0604020202020204" pitchFamily="34" charset="0"/>
              </a:rPr>
              <a:t>Forbidden</a:t>
            </a:r>
            <a:r>
              <a:rPr lang="de-DE" sz="1600" b="0" i="0" dirty="0">
                <a:solidFill>
                  <a:srgbClr val="000000"/>
                </a:solidFill>
                <a:effectLst/>
                <a:latin typeface="Arial" panose="020B0604020202020204" pitchFamily="34" charset="0"/>
              </a:rPr>
              <a:t> City 60</a:t>
            </a:r>
          </a:p>
          <a:p>
            <a:pPr algn="l">
              <a:buFont typeface="+mj-lt"/>
              <a:buAutoNum type="arabicPeriod"/>
            </a:pPr>
            <a:r>
              <a:rPr lang="zh-CN" altLang="de-DE" sz="1600" b="0" i="0" dirty="0">
                <a:solidFill>
                  <a:srgbClr val="000000"/>
                </a:solidFill>
                <a:effectLst/>
                <a:latin typeface="Arial" panose="020B0604020202020204" pitchFamily="34" charset="0"/>
              </a:rPr>
              <a:t>我们还需要找机会补两个学时的课。另外的主题 </a:t>
            </a:r>
            <a:r>
              <a:rPr lang="de-DE" sz="1600" b="0" i="0" dirty="0">
                <a:solidFill>
                  <a:srgbClr val="000000"/>
                </a:solidFill>
                <a:effectLst/>
                <a:latin typeface="Arial" panose="020B0604020202020204" pitchFamily="34" charset="0"/>
              </a:rPr>
              <a:t>Additional </a:t>
            </a:r>
            <a:r>
              <a:rPr lang="de-DE" sz="1600" b="0" i="0" dirty="0" err="1">
                <a:solidFill>
                  <a:srgbClr val="000000"/>
                </a:solidFill>
                <a:effectLst/>
                <a:latin typeface="Arial" panose="020B0604020202020204" pitchFamily="34" charset="0"/>
              </a:rPr>
              <a:t>topics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2 </a:t>
            </a:r>
            <a:r>
              <a:rPr lang="de-DE" sz="1600" b="0" i="0" dirty="0" err="1">
                <a:solidFill>
                  <a:srgbClr val="000000"/>
                </a:solidFill>
                <a:effectLst/>
                <a:latin typeface="Arial" panose="020B0604020202020204" pitchFamily="34" charset="0"/>
              </a:rPr>
              <a:t>hours</a:t>
            </a:r>
            <a:r>
              <a:rPr lang="de-DE" sz="1600" b="0" i="0" dirty="0">
                <a:solidFill>
                  <a:srgbClr val="000000"/>
                </a:solidFill>
                <a:effectLst/>
                <a:latin typeface="Arial" panose="020B0604020202020204" pitchFamily="34" charset="0"/>
              </a:rPr>
              <a:t> catch-</a:t>
            </a:r>
            <a:r>
              <a:rPr lang="de-DE" sz="1600" b="0" i="0" dirty="0" err="1">
                <a:solidFill>
                  <a:srgbClr val="000000"/>
                </a:solidFill>
                <a:effectLst/>
                <a:latin typeface="Arial" panose="020B0604020202020204" pitchFamily="34" charset="0"/>
              </a:rPr>
              <a:t>up</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June 23 </a:t>
            </a:r>
            <a:r>
              <a:rPr lang="zh-CN" altLang="de-DE" sz="1600" b="0" i="0" dirty="0">
                <a:solidFill>
                  <a:srgbClr val="000000"/>
                </a:solidFill>
                <a:effectLst/>
                <a:latin typeface="Arial" panose="020B0604020202020204" pitchFamily="34" charset="0"/>
              </a:rPr>
              <a:t>期末考试：论文 </a:t>
            </a:r>
            <a:r>
              <a:rPr lang="de-DE" sz="1600" b="0" i="0" dirty="0">
                <a:solidFill>
                  <a:srgbClr val="000000"/>
                </a:solidFill>
                <a:effectLst/>
                <a:latin typeface="Arial" panose="020B0604020202020204" pitchFamily="34" charset="0"/>
              </a:rPr>
              <a:t>Final </a:t>
            </a:r>
            <a:r>
              <a:rPr lang="de-DE" sz="1600" b="0" i="0" dirty="0" err="1">
                <a:solidFill>
                  <a:srgbClr val="000000"/>
                </a:solidFill>
                <a:effectLst/>
                <a:latin typeface="Arial" panose="020B0604020202020204" pitchFamily="34" charset="0"/>
              </a:rPr>
              <a:t>Exam</a:t>
            </a:r>
            <a:endParaRPr lang="de-DE" sz="1600" b="0" i="0" dirty="0">
              <a:solidFill>
                <a:srgbClr val="000000"/>
              </a:solidFill>
              <a:effectLst/>
              <a:latin typeface="Arial" panose="020B0604020202020204" pitchFamily="34" charset="0"/>
            </a:endParaRPr>
          </a:p>
          <a:p>
            <a:pPr eaLnBrk="1" hangingPunct="1"/>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0616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latin typeface="Arial" panose="020B0604020202020204" pitchFamily="34" charset="0"/>
                <a:cs typeface="Arial" panose="020B0604020202020204" pitchFamily="34" charset="0"/>
              </a:rPr>
              <a:t>隨時隨地</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de-DE" altLang="zh-CN" sz="2400" dirty="0" err="1">
                <a:latin typeface="Arial" panose="020B0604020202020204" pitchFamily="34" charset="0"/>
                <a:ea typeface="楷体" panose="02010609060101010101" pitchFamily="49" charset="-122"/>
                <a:cs typeface="Arial" panose="020B0604020202020204" pitchFamily="34" charset="0"/>
              </a:rPr>
              <a:t>Assistant</a:t>
            </a:r>
            <a:r>
              <a:rPr lang="de-DE" altLang="zh-CN" sz="2400" dirty="0">
                <a:latin typeface="Arial" panose="020B0604020202020204" pitchFamily="34" charset="0"/>
                <a:ea typeface="楷体" panose="02010609060101010101" pitchFamily="49" charset="-122"/>
                <a:cs typeface="Arial" panose="020B0604020202020204" pitchFamily="34" charset="0"/>
              </a:rPr>
              <a:t> Professor (</a:t>
            </a:r>
            <a:r>
              <a:rPr lang="de-DE" altLang="zh-CN" sz="2400" dirty="0" err="1">
                <a:latin typeface="Arial" panose="020B0604020202020204" pitchFamily="34" charset="0"/>
                <a:ea typeface="楷体" panose="02010609060101010101" pitchFamily="49" charset="-122"/>
                <a:cs typeface="Arial" panose="020B0604020202020204" pitchFamily="34" charset="0"/>
              </a:rPr>
              <a:t>Adiunkt</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en-US" altLang="zh-CN" sz="2400" dirty="0">
                <a:latin typeface="Arial" panose="020B0604020202020204" pitchFamily="34" charset="0"/>
                <a:ea typeface="楷体" panose="02010609060101010101" pitchFamily="49" charset="-122"/>
                <a:cs typeface="Arial" panose="020B0604020202020204" pitchFamily="34" charset="0"/>
              </a:rPr>
              <a:t>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吴漠汀助理教授</a:t>
            </a:r>
            <a:br>
              <a:rPr lang="de-DE" altLang="zh-CN" sz="2400" dirty="0">
                <a:latin typeface="Arial" panose="020B0604020202020204" pitchFamily="34" charset="0"/>
                <a:ea typeface="楷体" panose="02010609060101010101" pitchFamily="49" charset="-122"/>
                <a:cs typeface="Arial" panose="020B0604020202020204" pitchFamily="34" charset="0"/>
              </a:rPr>
            </a:b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p>
          <a:p>
            <a:pPr marL="0" indent="0" algn="ctr">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+49 178 </a:t>
            </a:r>
            <a:r>
              <a:rPr lang="de-DE" altLang="zh-CN" sz="2400" dirty="0">
                <a:latin typeface="Arial" panose="020B0604020202020204" pitchFamily="34" charset="0"/>
                <a:ea typeface="楷体" panose="02010609060101010101" pitchFamily="49" charset="-122"/>
                <a:cs typeface="Arial" panose="020B0604020202020204" pitchFamily="34" charset="0"/>
              </a:rPr>
              <a:t>2073538, +48 152 664204</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a:t>
            </a:r>
            <a:r>
              <a:rPr lang="en-US" altLang="zh-CN" sz="2400" dirty="0">
                <a:latin typeface="Arial" panose="020B0604020202020204" pitchFamily="34" charset="0"/>
                <a:ea typeface="楷体" panose="02010609060101010101" pitchFamily="49" charset="-122"/>
                <a:cs typeface="Arial" panose="020B0604020202020204" pitchFamily="34" charset="0"/>
                <a:hlinkClick r:id="rId2"/>
              </a:rPr>
              <a:t>martin@woesler.de</a:t>
            </a:r>
            <a:r>
              <a:rPr lang="en-US" altLang="zh-CN" sz="2400" dirty="0">
                <a:latin typeface="Arial" panose="020B0604020202020204" pitchFamily="34" charset="0"/>
                <a:ea typeface="楷体" panose="02010609060101010101" pitchFamily="49" charset="-122"/>
                <a:cs typeface="Arial" panose="020B0604020202020204" pitchFamily="34" charset="0"/>
              </a:rPr>
              <a:t>, martin.woesler@amu.edu.pl</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291264" cy="5626735"/>
          </a:xfrm>
        </p:spPr>
        <p:txBody>
          <a:bodyPr>
            <a:normAutofit fontScale="92500" lnSpcReduction="20000"/>
          </a:bodyPr>
          <a:lstStyle/>
          <a:p>
            <a:pPr eaLnBrk="1" hangingPunct="1">
              <a:lnSpc>
                <a:spcPct val="120000"/>
              </a:lnSpc>
              <a:buFont typeface="Garamond" panose="02020404030301010803" pitchFamily="18" charset="0"/>
              <a:buNone/>
            </a:pPr>
            <a:r>
              <a:rPr lang="en-GB" altLang="zh-CN" sz="1600" b="1" dirty="0">
                <a:latin typeface="Calibri" panose="020F0502020204030204" pitchFamily="34" charset="0"/>
                <a:cs typeface="Calibri" panose="020F0502020204030204" pitchFamily="34" charset="0"/>
                <a:sym typeface="+mn-ea"/>
              </a:rPr>
              <a:t>Session Overview </a:t>
            </a:r>
            <a:r>
              <a:rPr lang="zh-CN" altLang="en-GB" sz="1600" b="1" dirty="0">
                <a:latin typeface="Calibri" panose="020F0502020204030204" pitchFamily="34" charset="0"/>
                <a:cs typeface="Calibri" panose="020F0502020204030204" pitchFamily="34" charset="0"/>
                <a:sym typeface="+mn-ea"/>
              </a:rPr>
              <a:t>本节概览</a:t>
            </a:r>
            <a:r>
              <a:rPr lang="zh-CN" altLang="de-DE" sz="1600" b="1" dirty="0">
                <a:latin typeface="Calibri" panose="020F0502020204030204" pitchFamily="34" charset="0"/>
                <a:cs typeface="Calibri" panose="020F0502020204030204" pitchFamily="34" charset="0"/>
                <a:sym typeface="+mn-ea"/>
              </a:rPr>
              <a:t> </a:t>
            </a:r>
            <a:r>
              <a:rPr lang="de-DE" altLang="zh-CN" sz="1600" b="1" dirty="0">
                <a:latin typeface="Calibri" panose="020F0502020204030204" pitchFamily="34" charset="0"/>
                <a:cs typeface="Calibri" panose="020F0502020204030204" pitchFamily="34" charset="0"/>
                <a:sym typeface="+mn-ea"/>
              </a:rPr>
              <a:t>(Organizational </a:t>
            </a:r>
            <a:r>
              <a:rPr lang="de-DE" altLang="zh-CN" sz="1600" b="1" dirty="0" err="1">
                <a:latin typeface="Calibri" panose="020F0502020204030204" pitchFamily="34" charset="0"/>
                <a:cs typeface="Calibri" panose="020F0502020204030204" pitchFamily="34" charset="0"/>
                <a:sym typeface="+mn-ea"/>
              </a:rPr>
              <a:t>things</a:t>
            </a:r>
            <a:r>
              <a:rPr lang="zh-TW" altLang="en-US" sz="1600" b="1" dirty="0">
                <a:latin typeface="Calibri" panose="020F0502020204030204" pitchFamily="34" charset="0"/>
                <a:cs typeface="Calibri" panose="020F0502020204030204" pitchFamily="34" charset="0"/>
                <a:sym typeface="+mn-ea"/>
              </a:rPr>
              <a:t>組織方面的事情</a:t>
            </a:r>
            <a:r>
              <a:rPr lang="de-DE" altLang="zh-CN" sz="1600" b="1" dirty="0">
                <a:latin typeface="Calibri" panose="020F0502020204030204" pitchFamily="34" charset="0"/>
                <a:cs typeface="Calibri" panose="020F0502020204030204" pitchFamily="34" charset="0"/>
                <a:sym typeface="+mn-ea"/>
              </a:rPr>
              <a:t>)</a:t>
            </a:r>
          </a:p>
          <a:p>
            <a:pPr eaLnBrk="1" hangingPunct="1">
              <a:lnSpc>
                <a:spcPct val="120000"/>
              </a:lnSpc>
              <a:buFont typeface="Garamond" panose="02020404030301010803" pitchFamily="18" charset="0"/>
              <a:buNone/>
            </a:pPr>
            <a:endParaRPr lang="de-DE" altLang="zh-CN" sz="1600" dirty="0">
              <a:latin typeface="Calibri" panose="020F0502020204030204" pitchFamily="34" charset="0"/>
              <a:cs typeface="Calibri" panose="020F0502020204030204" pitchFamily="34" charset="0"/>
              <a:sym typeface="+mn-ea"/>
            </a:endParaRPr>
          </a:p>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2. </a:t>
            </a:r>
            <a:r>
              <a:rPr lang="zh-CN" altLang="de-DE" sz="1600" dirty="0">
                <a:latin typeface="Calibri" panose="020F0502020204030204" pitchFamily="34" charset="0"/>
                <a:cs typeface="Calibri" panose="020F0502020204030204" pitchFamily="34" charset="0"/>
                <a:sym typeface="+mn-ea"/>
              </a:rPr>
              <a:t>我们需要一些志愿者。我们的助教是 </a:t>
            </a:r>
            <a:r>
              <a:rPr lang="de-DE" altLang="zh-CN" sz="1600" dirty="0">
                <a:latin typeface="Calibri" panose="020F0502020204030204" pitchFamily="34" charset="0"/>
                <a:cs typeface="Calibri" panose="020F0502020204030204" pitchFamily="34" charset="0"/>
                <a:sym typeface="+mn-ea"/>
              </a:rPr>
              <a:t>.... </a:t>
            </a:r>
            <a:r>
              <a:rPr lang="zh-CN" altLang="de-DE" sz="1600" dirty="0">
                <a:latin typeface="Calibri" panose="020F0502020204030204" pitchFamily="34" charset="0"/>
                <a:cs typeface="Calibri" panose="020F0502020204030204" pitchFamily="34" charset="0"/>
                <a:sym typeface="+mn-ea"/>
              </a:rPr>
              <a:t>她</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他应该给老师发一份学生名册，并将所有作业和测验的成绩以及她从老师那里收到的成绩输入名册，由老师保管。我们还需要</a:t>
            </a:r>
            <a:r>
              <a:rPr lang="de-DE" altLang="zh-CN" sz="1600" dirty="0">
                <a:latin typeface="Calibri" panose="020F0502020204030204" pitchFamily="34" charset="0"/>
                <a:cs typeface="Calibri" panose="020F0502020204030204" pitchFamily="34" charset="0"/>
                <a:sym typeface="+mn-ea"/>
              </a:rPr>
              <a:t>1</a:t>
            </a:r>
            <a:r>
              <a:rPr lang="zh-CN" altLang="de-DE" sz="1600" dirty="0">
                <a:latin typeface="Calibri" panose="020F0502020204030204" pitchFamily="34" charset="0"/>
                <a:cs typeface="Calibri" panose="020F0502020204030204" pitchFamily="34" charset="0"/>
                <a:sym typeface="+mn-ea"/>
              </a:rPr>
              <a:t>名</a:t>
            </a:r>
            <a:r>
              <a:rPr lang="de-DE" altLang="zh-CN" sz="1600" dirty="0" err="1">
                <a:latin typeface="Calibri" panose="020F0502020204030204" pitchFamily="34" charset="0"/>
                <a:cs typeface="Calibri" panose="020F0502020204030204" pitchFamily="34" charset="0"/>
                <a:sym typeface="+mn-ea"/>
              </a:rPr>
              <a:t>wiki</a:t>
            </a:r>
            <a:r>
              <a:rPr lang="zh-CN" altLang="de-DE" sz="1600" dirty="0">
                <a:latin typeface="Calibri" panose="020F0502020204030204" pitchFamily="34" charset="0"/>
                <a:cs typeface="Calibri" panose="020F0502020204030204" pitchFamily="34" charset="0"/>
                <a:sym typeface="+mn-ea"/>
              </a:rPr>
              <a:t>管理员和</a:t>
            </a:r>
            <a:r>
              <a:rPr lang="de-DE" altLang="zh-CN" sz="1600" dirty="0">
                <a:latin typeface="Calibri" panose="020F0502020204030204" pitchFamily="34" charset="0"/>
                <a:cs typeface="Calibri" panose="020F0502020204030204" pitchFamily="34" charset="0"/>
                <a:sym typeface="+mn-ea"/>
              </a:rPr>
              <a:t>5</a:t>
            </a:r>
            <a:r>
              <a:rPr lang="zh-CN" altLang="de-DE" sz="1600" dirty="0">
                <a:latin typeface="Calibri" panose="020F0502020204030204" pitchFamily="34" charset="0"/>
                <a:cs typeface="Calibri" panose="020F0502020204030204" pitchFamily="34" charset="0"/>
                <a:sym typeface="+mn-ea"/>
              </a:rPr>
              <a:t>名调查助理，他们要知道如何使用</a:t>
            </a:r>
            <a:r>
              <a:rPr lang="de-DE" altLang="zh-CN" sz="1600" dirty="0">
                <a:latin typeface="Calibri" panose="020F0502020204030204" pitchFamily="34" charset="0"/>
                <a:cs typeface="Calibri" panose="020F0502020204030204" pitchFamily="34" charset="0"/>
                <a:sym typeface="+mn-ea"/>
              </a:rPr>
              <a:t>http://wjx.top</a:t>
            </a:r>
            <a:r>
              <a:rPr lang="zh-CN" altLang="de-DE" sz="1600" dirty="0">
                <a:latin typeface="Calibri" panose="020F0502020204030204" pitchFamily="34" charset="0"/>
                <a:cs typeface="Calibri" panose="020F0502020204030204" pitchFamily="34" charset="0"/>
                <a:sym typeface="+mn-ea"/>
              </a:rPr>
              <a:t>。如果我们有超过</a:t>
            </a:r>
            <a:r>
              <a:rPr lang="de-DE" altLang="zh-CN" sz="1600" dirty="0">
                <a:latin typeface="Calibri" panose="020F0502020204030204" pitchFamily="34" charset="0"/>
                <a:cs typeface="Calibri" panose="020F0502020204030204" pitchFamily="34" charset="0"/>
                <a:sym typeface="+mn-ea"/>
              </a:rPr>
              <a:t>100</a:t>
            </a:r>
            <a:r>
              <a:rPr lang="zh-CN" altLang="de-DE" sz="1600" dirty="0">
                <a:latin typeface="Calibri" panose="020F0502020204030204" pitchFamily="34" charset="0"/>
                <a:cs typeface="Calibri" panose="020F0502020204030204" pitchFamily="34" charset="0"/>
                <a:sym typeface="+mn-ea"/>
              </a:rPr>
              <a:t>名学生，我们需要</a:t>
            </a:r>
            <a:r>
              <a:rPr lang="de-DE" altLang="zh-CN" sz="1600" dirty="0">
                <a:latin typeface="Calibri" panose="020F0502020204030204" pitchFamily="34" charset="0"/>
                <a:cs typeface="Calibri" panose="020F0502020204030204" pitchFamily="34" charset="0"/>
                <a:sym typeface="+mn-ea"/>
              </a:rPr>
              <a:t>2</a:t>
            </a:r>
            <a:r>
              <a:rPr lang="zh-CN" altLang="de-DE" sz="1600" dirty="0">
                <a:latin typeface="Calibri" panose="020F0502020204030204" pitchFamily="34" charset="0"/>
                <a:cs typeface="Calibri" panose="020F0502020204030204" pitchFamily="34" charset="0"/>
                <a:sym typeface="+mn-ea"/>
              </a:rPr>
              <a:t>名教学助理。所有这些人的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课堂表现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成绩都会得到加分。注册后（见下面第</a:t>
            </a:r>
            <a:r>
              <a:rPr lang="de-DE" altLang="zh-CN" sz="1600" dirty="0">
                <a:latin typeface="Calibri" panose="020F0502020204030204" pitchFamily="34" charset="0"/>
                <a:cs typeface="Calibri" panose="020F0502020204030204" pitchFamily="34" charset="0"/>
                <a:sym typeface="+mn-ea"/>
              </a:rPr>
              <a:t>3</a:t>
            </a:r>
            <a:r>
              <a:rPr lang="zh-CN" altLang="de-DE" sz="1600" dirty="0">
                <a:latin typeface="Calibri" panose="020F0502020204030204" pitchFamily="34" charset="0"/>
                <a:cs typeface="Calibri" panose="020F0502020204030204" pitchFamily="34" charset="0"/>
                <a:sym typeface="+mn-ea"/>
              </a:rPr>
              <a:t>点），请在这里直接在角色后面写上你的名字（例如：</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教学助理</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雷锋</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）。要改变维基上的任何内容，请见下面第</a:t>
            </a:r>
            <a:r>
              <a:rPr lang="de-DE" altLang="zh-CN" sz="1600" dirty="0">
                <a:latin typeface="Calibri" panose="020F0502020204030204" pitchFamily="34" charset="0"/>
                <a:cs typeface="Calibri" panose="020F0502020204030204" pitchFamily="34" charset="0"/>
                <a:sym typeface="+mn-ea"/>
              </a:rPr>
              <a:t>3</a:t>
            </a:r>
            <a:r>
              <a:rPr lang="zh-CN" altLang="de-DE" sz="1600" dirty="0">
                <a:latin typeface="Calibri" panose="020F0502020204030204" pitchFamily="34" charset="0"/>
                <a:cs typeface="Calibri" panose="020F0502020204030204" pitchFamily="34" charset="0"/>
                <a:sym typeface="+mn-ea"/>
              </a:rPr>
              <a:t>点。</a:t>
            </a: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教学助理 </a:t>
            </a:r>
            <a:r>
              <a:rPr lang="de-DE" altLang="zh-CN" sz="1500" b="0" i="0" dirty="0">
                <a:solidFill>
                  <a:srgbClr val="000000"/>
                </a:solidFill>
                <a:effectLst/>
                <a:latin typeface="Arial" panose="020B0604020202020204" pitchFamily="34" charset="0"/>
              </a:rPr>
              <a:t>- </a:t>
            </a:r>
            <a:r>
              <a:rPr lang="de-DE" sz="1500" b="0" i="0" dirty="0">
                <a:solidFill>
                  <a:srgbClr val="000000"/>
                </a:solidFill>
                <a:effectLst/>
                <a:latin typeface="Arial" panose="020B0604020202020204" pitchFamily="34" charset="0"/>
              </a:rPr>
              <a:t>Martyna </a:t>
            </a:r>
            <a:r>
              <a:rPr lang="zh-CN" altLang="de-DE" sz="1500" b="0" i="0" dirty="0">
                <a:solidFill>
                  <a:srgbClr val="000000"/>
                </a:solidFill>
                <a:effectLst/>
                <a:latin typeface="Arial" panose="020B0604020202020204" pitchFamily="34" charset="0"/>
              </a:rPr>
              <a:t>泊语丰 </a:t>
            </a:r>
            <a:r>
              <a:rPr lang="de-DE" sz="1500" b="0" i="0" dirty="0">
                <a:solidFill>
                  <a:srgbClr val="000000"/>
                </a:solidFill>
                <a:effectLst/>
                <a:latin typeface="Arial" panose="020B0604020202020204" pitchFamily="34" charset="0"/>
              </a:rPr>
              <a:t>Bo </a:t>
            </a:r>
            <a:r>
              <a:rPr lang="de-DE" sz="1500" b="0" i="0" dirty="0" err="1">
                <a:solidFill>
                  <a:srgbClr val="000000"/>
                </a:solidFill>
                <a:effectLst/>
                <a:latin typeface="Arial" panose="020B0604020202020204" pitchFamily="34" charset="0"/>
              </a:rPr>
              <a:t>Yufeng</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2" tooltip="Teaching assistant"/>
              </a:rPr>
              <a:t>Teaching </a:t>
            </a:r>
            <a:r>
              <a:rPr lang="de-DE" sz="1500" b="0" i="0" u="none" strike="noStrike" dirty="0" err="1">
                <a:solidFill>
                  <a:srgbClr val="002BB8"/>
                </a:solidFill>
                <a:effectLst/>
                <a:latin typeface="Arial" panose="020B0604020202020204" pitchFamily="34" charset="0"/>
                <a:hlinkClick r:id="rId2" tooltip="Teaching assistant"/>
              </a:rPr>
              <a:t>assistant</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维基管理员 </a:t>
            </a:r>
            <a:r>
              <a:rPr lang="de-DE" altLang="zh-CN" sz="1500" b="0" i="0" dirty="0">
                <a:solidFill>
                  <a:srgbClr val="000000"/>
                </a:solidFill>
                <a:effectLst/>
                <a:latin typeface="Arial" panose="020B0604020202020204" pitchFamily="34" charset="0"/>
              </a:rPr>
              <a:t>- </a:t>
            </a:r>
            <a:r>
              <a:rPr lang="de-DE" sz="1500" b="0" i="0" dirty="0">
                <a:solidFill>
                  <a:srgbClr val="000000"/>
                </a:solidFill>
                <a:effectLst/>
                <a:latin typeface="Arial" panose="020B0604020202020204" pitchFamily="34" charset="0"/>
              </a:rPr>
              <a:t>Lukasz </a:t>
            </a:r>
            <a:r>
              <a:rPr lang="zh-CN" altLang="de-DE" sz="1500" b="0" i="0" dirty="0">
                <a:solidFill>
                  <a:srgbClr val="000000"/>
                </a:solidFill>
                <a:effectLst/>
                <a:latin typeface="Arial" panose="020B0604020202020204" pitchFamily="34" charset="0"/>
              </a:rPr>
              <a:t>黄旭明 </a:t>
            </a:r>
            <a:r>
              <a:rPr lang="de-DE" sz="1500" b="0" i="0" dirty="0">
                <a:solidFill>
                  <a:srgbClr val="000000"/>
                </a:solidFill>
                <a:effectLst/>
                <a:latin typeface="Arial" panose="020B0604020202020204" pitchFamily="34" charset="0"/>
              </a:rPr>
              <a:t>Huang </a:t>
            </a:r>
            <a:r>
              <a:rPr lang="de-DE" sz="1500" b="0" i="0" dirty="0" err="1">
                <a:solidFill>
                  <a:srgbClr val="000000"/>
                </a:solidFill>
                <a:effectLst/>
                <a:latin typeface="Arial" panose="020B0604020202020204" pitchFamily="34" charset="0"/>
              </a:rPr>
              <a:t>Xuming</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3" tooltip="Wiki admin"/>
              </a:rPr>
              <a:t>Wiki </a:t>
            </a:r>
            <a:r>
              <a:rPr lang="de-DE" sz="1500" b="0" i="0" u="none" strike="noStrike" dirty="0" err="1">
                <a:solidFill>
                  <a:srgbClr val="002BB8"/>
                </a:solidFill>
                <a:effectLst/>
                <a:latin typeface="Arial" panose="020B0604020202020204" pitchFamily="34" charset="0"/>
                <a:hlinkClick r:id="rId3" tooltip="Wiki admin"/>
              </a:rPr>
              <a:t>admin</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1 - </a:t>
            </a:r>
            <a:r>
              <a:rPr lang="de-DE" sz="1500" b="0" i="0" dirty="0">
                <a:solidFill>
                  <a:srgbClr val="000000"/>
                </a:solidFill>
                <a:effectLst/>
                <a:latin typeface="Arial" panose="020B0604020202020204" pitchFamily="34" charset="0"/>
              </a:rPr>
              <a:t>Alicja </a:t>
            </a:r>
            <a:r>
              <a:rPr lang="zh-CN" altLang="de-DE" sz="1500" b="0" i="0" dirty="0">
                <a:solidFill>
                  <a:srgbClr val="000000"/>
                </a:solidFill>
                <a:effectLst/>
                <a:latin typeface="Arial" panose="020B0604020202020204" pitchFamily="34" charset="0"/>
              </a:rPr>
              <a:t>柯之川 </a:t>
            </a:r>
            <a:r>
              <a:rPr lang="de-DE" sz="1500" b="0" i="0" dirty="0">
                <a:solidFill>
                  <a:srgbClr val="000000"/>
                </a:solidFill>
                <a:effectLst/>
                <a:latin typeface="Arial" panose="020B0604020202020204" pitchFamily="34" charset="0"/>
              </a:rPr>
              <a:t>Ke </a:t>
            </a:r>
            <a:r>
              <a:rPr lang="de-DE" sz="1500" b="0" i="0" dirty="0" err="1">
                <a:solidFill>
                  <a:srgbClr val="000000"/>
                </a:solidFill>
                <a:effectLst/>
                <a:latin typeface="Arial" panose="020B0604020202020204" pitchFamily="34" charset="0"/>
              </a:rPr>
              <a:t>Zhichuan</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2 - </a:t>
            </a:r>
            <a:r>
              <a:rPr lang="de-DE" sz="1500" b="0" i="0" dirty="0">
                <a:solidFill>
                  <a:srgbClr val="000000"/>
                </a:solidFill>
                <a:effectLst/>
                <a:latin typeface="Arial" panose="020B0604020202020204" pitchFamily="34" charset="0"/>
              </a:rPr>
              <a:t>Kalina </a:t>
            </a:r>
            <a:r>
              <a:rPr lang="zh-CN" altLang="de-DE" sz="1500" b="0" i="0" dirty="0">
                <a:solidFill>
                  <a:srgbClr val="000000"/>
                </a:solidFill>
                <a:effectLst/>
                <a:latin typeface="Arial" panose="020B0604020202020204" pitchFamily="34" charset="0"/>
              </a:rPr>
              <a:t>吴凯庭 </a:t>
            </a:r>
            <a:r>
              <a:rPr lang="de-DE" sz="1500" b="0" i="0" dirty="0">
                <a:solidFill>
                  <a:srgbClr val="000000"/>
                </a:solidFill>
                <a:effectLst/>
                <a:latin typeface="Arial" panose="020B0604020202020204" pitchFamily="34" charset="0"/>
              </a:rPr>
              <a:t>Wu </a:t>
            </a:r>
            <a:r>
              <a:rPr lang="de-DE" sz="1500" b="0" i="0" dirty="0" err="1">
                <a:solidFill>
                  <a:srgbClr val="000000"/>
                </a:solidFill>
                <a:effectLst/>
                <a:latin typeface="Arial" panose="020B0604020202020204" pitchFamily="34" charset="0"/>
              </a:rPr>
              <a:t>Kaiting</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r>
              <a:rPr lang="de-DE" sz="1500" b="0" i="0" dirty="0">
                <a:solidFill>
                  <a:srgbClr val="000000"/>
                </a:solidFill>
                <a:effectLst/>
                <a:latin typeface="Arial" panose="020B0604020202020204" pitchFamily="34" charset="0"/>
              </a:rPr>
              <a:t> - </a:t>
            </a:r>
            <a:r>
              <a:rPr lang="de-DE" sz="1500" b="0" i="0" dirty="0" err="1">
                <a:solidFill>
                  <a:srgbClr val="000000"/>
                </a:solidFill>
                <a:effectLst/>
                <a:latin typeface="Arial" panose="020B0604020202020204" pitchFamily="34" charset="0"/>
              </a:rPr>
              <a:t>Excused</a:t>
            </a:r>
            <a:r>
              <a:rPr lang="de-DE" sz="1500" b="0" i="0" dirty="0">
                <a:solidFill>
                  <a:srgbClr val="000000"/>
                </a:solidFill>
                <a:effectLst/>
                <a:latin typeface="Arial" panose="020B0604020202020204" pitchFamily="34" charset="0"/>
              </a:rPr>
              <a:t> </a:t>
            </a:r>
            <a:r>
              <a:rPr lang="de-DE" sz="1500" b="0" i="0" dirty="0" err="1">
                <a:solidFill>
                  <a:srgbClr val="000000"/>
                </a:solidFill>
                <a:effectLst/>
                <a:latin typeface="Arial" panose="020B0604020202020204" pitchFamily="34" charset="0"/>
              </a:rPr>
              <a:t>for</a:t>
            </a:r>
            <a:r>
              <a:rPr lang="de-DE" sz="1500" b="0" i="0" dirty="0">
                <a:solidFill>
                  <a:srgbClr val="000000"/>
                </a:solidFill>
                <a:effectLst/>
                <a:latin typeface="Arial" panose="020B0604020202020204" pitchFamily="34" charset="0"/>
              </a:rPr>
              <a:t> Session 2</a:t>
            </a: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3 - </a:t>
            </a:r>
            <a:r>
              <a:rPr lang="de-DE" sz="1500" b="0" i="0" dirty="0">
                <a:solidFill>
                  <a:srgbClr val="000000"/>
                </a:solidFill>
                <a:effectLst/>
                <a:latin typeface="Arial" panose="020B0604020202020204" pitchFamily="34" charset="0"/>
              </a:rPr>
              <a:t>Izabela </a:t>
            </a:r>
            <a:r>
              <a:rPr lang="zh-CN" altLang="de-DE" sz="1500" b="0" i="0" dirty="0">
                <a:solidFill>
                  <a:srgbClr val="000000"/>
                </a:solidFill>
                <a:effectLst/>
                <a:latin typeface="Arial" panose="020B0604020202020204" pitchFamily="34" charset="0"/>
              </a:rPr>
              <a:t>夏颖姗 </a:t>
            </a:r>
            <a:r>
              <a:rPr lang="de-DE" sz="1500" b="0" i="0" dirty="0">
                <a:solidFill>
                  <a:srgbClr val="000000"/>
                </a:solidFill>
                <a:effectLst/>
                <a:latin typeface="Arial" panose="020B0604020202020204" pitchFamily="34" charset="0"/>
              </a:rPr>
              <a:t>Xia </a:t>
            </a:r>
            <a:r>
              <a:rPr lang="de-DE" sz="1500" b="0" i="0" dirty="0" err="1">
                <a:solidFill>
                  <a:srgbClr val="000000"/>
                </a:solidFill>
                <a:effectLst/>
                <a:latin typeface="Arial" panose="020B0604020202020204" pitchFamily="34" charset="0"/>
              </a:rPr>
              <a:t>Yingshan</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4 - </a:t>
            </a:r>
            <a:r>
              <a:rPr lang="de-DE" sz="1500" b="0" i="0" dirty="0">
                <a:solidFill>
                  <a:srgbClr val="000000"/>
                </a:solidFill>
                <a:effectLst/>
                <a:latin typeface="Arial" panose="020B0604020202020204" pitchFamily="34" charset="0"/>
              </a:rPr>
              <a:t>Aleksandra </a:t>
            </a:r>
            <a:r>
              <a:rPr lang="zh-CN" altLang="de-DE" sz="1500" b="0" i="0" dirty="0">
                <a:solidFill>
                  <a:srgbClr val="000000"/>
                </a:solidFill>
                <a:effectLst/>
                <a:latin typeface="Arial" panose="020B0604020202020204" pitchFamily="34" charset="0"/>
              </a:rPr>
              <a:t>韩美琳 </a:t>
            </a:r>
            <a:r>
              <a:rPr lang="de-DE" sz="1500" b="0" i="0" dirty="0">
                <a:solidFill>
                  <a:srgbClr val="000000"/>
                </a:solidFill>
                <a:effectLst/>
                <a:latin typeface="Arial" panose="020B0604020202020204" pitchFamily="34" charset="0"/>
              </a:rPr>
              <a:t>Han </a:t>
            </a:r>
            <a:r>
              <a:rPr lang="de-DE" sz="1500" b="0" i="0" dirty="0" err="1">
                <a:solidFill>
                  <a:srgbClr val="000000"/>
                </a:solidFill>
                <a:effectLst/>
                <a:latin typeface="Arial" panose="020B0604020202020204" pitchFamily="34" charset="0"/>
              </a:rPr>
              <a:t>Meilin</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endParaRPr lang="de-DE" sz="1500" b="0" i="0" dirty="0">
              <a:solidFill>
                <a:srgbClr val="000000"/>
              </a:solidFill>
              <a:effectLst/>
              <a:latin typeface="Arial" panose="020B0604020202020204" pitchFamily="34" charset="0"/>
            </a:endParaRPr>
          </a:p>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2.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need</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volunteers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Our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teaching</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a:t>
            </a:r>
            <a:r>
              <a:rPr lang="zh-CN" altLang="de-DE" sz="1600" dirty="0">
                <a:latin typeface="Calibri" panose="020F0502020204030204" pitchFamily="34" charset="0"/>
                <a:cs typeface="Calibri" panose="020F0502020204030204" pitchFamily="34" charset="0"/>
                <a:sym typeface="+mn-ea"/>
              </a:rPr>
              <a:t>助教 </a:t>
            </a:r>
            <a:r>
              <a:rPr lang="de-DE" altLang="zh-CN" sz="1600" dirty="0" err="1">
                <a:latin typeface="Calibri" panose="020F0502020204030204" pitchFamily="34" charset="0"/>
                <a:cs typeface="Calibri" panose="020F0502020204030204" pitchFamily="34" charset="0"/>
                <a:sym typeface="+mn-ea"/>
              </a:rPr>
              <a:t>is</a:t>
            </a:r>
            <a:r>
              <a:rPr lang="de-DE" altLang="zh-CN" sz="1600" dirty="0">
                <a:latin typeface="Calibri" panose="020F0502020204030204" pitchFamily="34" charset="0"/>
                <a:cs typeface="Calibri" panose="020F0502020204030204" pitchFamily="34" charset="0"/>
                <a:sym typeface="+mn-ea"/>
              </a:rPr>
              <a:t> .... </a:t>
            </a:r>
            <a:r>
              <a:rPr lang="de-DE" altLang="zh-CN" sz="1600" dirty="0" err="1">
                <a:latin typeface="Calibri" panose="020F0502020204030204" pitchFamily="34" charset="0"/>
                <a:cs typeface="Calibri" panose="020F0502020204030204" pitchFamily="34" charset="0"/>
                <a:sym typeface="+mn-ea"/>
              </a:rPr>
              <a:t>She</a:t>
            </a:r>
            <a:r>
              <a:rPr lang="de-DE" altLang="zh-CN" sz="1600" dirty="0">
                <a:latin typeface="Calibri" panose="020F0502020204030204" pitchFamily="34" charset="0"/>
                <a:cs typeface="Calibri" panose="020F0502020204030204" pitchFamily="34" charset="0"/>
                <a:sym typeface="+mn-ea"/>
              </a:rPr>
              <a:t>/he </a:t>
            </a:r>
            <a:r>
              <a:rPr lang="de-DE" altLang="zh-CN" sz="1600" dirty="0" err="1">
                <a:latin typeface="Calibri" panose="020F0502020204030204" pitchFamily="34" charset="0"/>
                <a:cs typeface="Calibri" panose="020F0502020204030204" pitchFamily="34" charset="0"/>
                <a:sym typeface="+mn-ea"/>
              </a:rPr>
              <a:t>should</a:t>
            </a:r>
            <a:r>
              <a:rPr lang="de-DE" altLang="zh-CN" sz="1600" dirty="0">
                <a:latin typeface="Calibri" panose="020F0502020204030204" pitchFamily="34" charset="0"/>
                <a:cs typeface="Calibri" panose="020F0502020204030204" pitchFamily="34" charset="0"/>
                <a:sym typeface="+mn-ea"/>
              </a:rPr>
              <a:t> send a </a:t>
            </a:r>
            <a:r>
              <a:rPr lang="de-DE" altLang="zh-CN" sz="1600" dirty="0" err="1">
                <a:latin typeface="Calibri" panose="020F0502020204030204" pitchFamily="34" charset="0"/>
                <a:cs typeface="Calibri" panose="020F0502020204030204" pitchFamily="34" charset="0"/>
                <a:sym typeface="+mn-ea"/>
              </a:rPr>
              <a:t>student</a:t>
            </a:r>
            <a:r>
              <a:rPr lang="de-DE" altLang="zh-CN" sz="1600" dirty="0">
                <a:latin typeface="Calibri" panose="020F0502020204030204" pitchFamily="34" charset="0"/>
                <a:cs typeface="Calibri" panose="020F0502020204030204" pitchFamily="34" charset="0"/>
                <a:sym typeface="+mn-ea"/>
              </a:rPr>
              <a:t> roll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teacher</a:t>
            </a:r>
            <a:r>
              <a:rPr lang="de-DE" altLang="zh-CN" sz="1600" dirty="0">
                <a:latin typeface="Calibri" panose="020F0502020204030204" pitchFamily="34" charset="0"/>
                <a:cs typeface="Calibri" panose="020F0502020204030204" pitchFamily="34" charset="0"/>
                <a:sym typeface="+mn-ea"/>
              </a:rPr>
              <a:t> and </a:t>
            </a:r>
            <a:r>
              <a:rPr lang="de-DE" altLang="zh-CN" sz="1600" dirty="0" err="1">
                <a:latin typeface="Calibri" panose="020F0502020204030204" pitchFamily="34" charset="0"/>
                <a:cs typeface="Calibri" panose="020F0502020204030204" pitchFamily="34" charset="0"/>
                <a:sym typeface="+mn-ea"/>
              </a:rPr>
              <a:t>enter</a:t>
            </a:r>
            <a:r>
              <a:rPr lang="de-DE" altLang="zh-CN" sz="1600" dirty="0">
                <a:latin typeface="Calibri" panose="020F0502020204030204" pitchFamily="34" charset="0"/>
                <a:cs typeface="Calibri" panose="020F0502020204030204" pitchFamily="34" charset="0"/>
                <a:sym typeface="+mn-ea"/>
              </a:rPr>
              <a:t> all grades </a:t>
            </a:r>
            <a:r>
              <a:rPr lang="de-DE" altLang="zh-CN" sz="1600" dirty="0" err="1">
                <a:latin typeface="Calibri" panose="020F0502020204030204" pitchFamily="34" charset="0"/>
                <a:cs typeface="Calibri" panose="020F0502020204030204" pitchFamily="34" charset="0"/>
                <a:sym typeface="+mn-ea"/>
              </a:rPr>
              <a:t>from</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homework</a:t>
            </a:r>
            <a:r>
              <a:rPr lang="de-DE" altLang="zh-CN" sz="1600" dirty="0">
                <a:latin typeface="Calibri" panose="020F0502020204030204" pitchFamily="34" charset="0"/>
                <a:cs typeface="Calibri" panose="020F0502020204030204" pitchFamily="34" charset="0"/>
                <a:sym typeface="+mn-ea"/>
              </a:rPr>
              <a:t> and </a:t>
            </a:r>
            <a:r>
              <a:rPr lang="de-DE" altLang="zh-CN" sz="1600" dirty="0" err="1">
                <a:latin typeface="Calibri" panose="020F0502020204030204" pitchFamily="34" charset="0"/>
                <a:cs typeface="Calibri" panose="020F0502020204030204" pitchFamily="34" charset="0"/>
                <a:sym typeface="+mn-ea"/>
              </a:rPr>
              <a:t>quizzes</a:t>
            </a:r>
            <a:r>
              <a:rPr lang="de-DE" altLang="zh-CN" sz="1600" dirty="0">
                <a:latin typeface="Calibri" panose="020F0502020204030204" pitchFamily="34" charset="0"/>
                <a:cs typeface="Calibri" panose="020F0502020204030204" pitchFamily="34" charset="0"/>
                <a:sym typeface="+mn-ea"/>
              </a:rPr>
              <a:t> and </a:t>
            </a:r>
            <a:r>
              <a:rPr lang="de-DE" altLang="zh-CN" sz="1600" dirty="0" err="1">
                <a:latin typeface="Calibri" panose="020F0502020204030204" pitchFamily="34" charset="0"/>
                <a:cs typeface="Calibri" panose="020F0502020204030204" pitchFamily="34" charset="0"/>
                <a:sym typeface="+mn-ea"/>
              </a:rPr>
              <a:t>those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she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receives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from</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teacher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into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roll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be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kept</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with</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teacher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still </a:t>
            </a:r>
            <a:r>
              <a:rPr lang="de-DE" altLang="zh-CN" sz="1600" dirty="0" err="1">
                <a:latin typeface="Calibri" panose="020F0502020204030204" pitchFamily="34" charset="0"/>
                <a:cs typeface="Calibri" panose="020F0502020204030204" pitchFamily="34" charset="0"/>
                <a:sym typeface="+mn-ea"/>
              </a:rPr>
              <a:t>need</a:t>
            </a:r>
            <a:r>
              <a:rPr lang="de-DE" altLang="zh-CN" sz="1600" dirty="0">
                <a:latin typeface="Calibri" panose="020F0502020204030204" pitchFamily="34" charset="0"/>
                <a:cs typeface="Calibri" panose="020F0502020204030204" pitchFamily="34" charset="0"/>
                <a:sym typeface="+mn-ea"/>
              </a:rPr>
              <a:t> 1 [[</a:t>
            </a:r>
            <a:r>
              <a:rPr lang="de-DE" altLang="zh-CN" sz="1600" dirty="0" err="1">
                <a:latin typeface="Calibri" panose="020F0502020204030204" pitchFamily="34" charset="0"/>
                <a:cs typeface="Calibri" panose="020F0502020204030204" pitchFamily="34" charset="0"/>
                <a:sym typeface="+mn-ea"/>
              </a:rPr>
              <a:t>wiki</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admin</a:t>
            </a:r>
            <a:r>
              <a:rPr lang="de-DE" altLang="zh-CN" sz="1600" dirty="0">
                <a:latin typeface="Calibri" panose="020F0502020204030204" pitchFamily="34" charset="0"/>
                <a:cs typeface="Calibri" panose="020F0502020204030204" pitchFamily="34" charset="0"/>
                <a:sym typeface="+mn-ea"/>
              </a:rPr>
              <a:t>]] and 5 </a:t>
            </a:r>
            <a:r>
              <a:rPr lang="de-DE" altLang="zh-CN" sz="1600" dirty="0" err="1">
                <a:latin typeface="Calibri" panose="020F0502020204030204" pitchFamily="34" charset="0"/>
                <a:cs typeface="Calibri" panose="020F0502020204030204" pitchFamily="34" charset="0"/>
                <a:sym typeface="+mn-ea"/>
              </a:rPr>
              <a:t>survey</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who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know</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how</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use</a:t>
            </a:r>
            <a:r>
              <a:rPr lang="de-DE" altLang="zh-CN" sz="1600" dirty="0">
                <a:latin typeface="Calibri" panose="020F0502020204030204" pitchFamily="34" charset="0"/>
                <a:cs typeface="Calibri" panose="020F0502020204030204" pitchFamily="34" charset="0"/>
                <a:sym typeface="+mn-ea"/>
              </a:rPr>
              <a:t> http://wjx.top. </a:t>
            </a:r>
            <a:r>
              <a:rPr lang="de-DE" altLang="zh-CN" sz="1600" dirty="0" err="1">
                <a:latin typeface="Calibri" panose="020F0502020204030204" pitchFamily="34" charset="0"/>
                <a:cs typeface="Calibri" panose="020F0502020204030204" pitchFamily="34" charset="0"/>
                <a:sym typeface="+mn-ea"/>
              </a:rPr>
              <a:t>If</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have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more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than</a:t>
            </a:r>
            <a:r>
              <a:rPr lang="de-DE" altLang="zh-CN" sz="1600" dirty="0">
                <a:latin typeface="Calibri" panose="020F0502020204030204" pitchFamily="34" charset="0"/>
                <a:cs typeface="Calibri" panose="020F0502020204030204" pitchFamily="34" charset="0"/>
                <a:sym typeface="+mn-ea"/>
              </a:rPr>
              <a:t> 100 </a:t>
            </a:r>
            <a:r>
              <a:rPr lang="de-DE" altLang="zh-CN" sz="1600" dirty="0" err="1">
                <a:latin typeface="Calibri" panose="020F0502020204030204" pitchFamily="34" charset="0"/>
                <a:cs typeface="Calibri" panose="020F0502020204030204" pitchFamily="34" charset="0"/>
                <a:sym typeface="+mn-ea"/>
              </a:rPr>
              <a:t>students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need</a:t>
            </a:r>
            <a:r>
              <a:rPr lang="de-DE" altLang="zh-CN" sz="1600" dirty="0">
                <a:latin typeface="Calibri" panose="020F0502020204030204" pitchFamily="34" charset="0"/>
                <a:cs typeface="Calibri" panose="020F0502020204030204" pitchFamily="34" charset="0"/>
                <a:sym typeface="+mn-ea"/>
              </a:rPr>
              <a:t> 2 </a:t>
            </a:r>
            <a:r>
              <a:rPr lang="de-DE" altLang="zh-CN" sz="1600" dirty="0" err="1">
                <a:latin typeface="Calibri" panose="020F0502020204030204" pitchFamily="34" charset="0"/>
                <a:cs typeface="Calibri" panose="020F0502020204030204" pitchFamily="34" charset="0"/>
                <a:sym typeface="+mn-ea"/>
              </a:rPr>
              <a:t>teaching</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assistants</a:t>
            </a:r>
            <a:r>
              <a:rPr lang="de-DE" altLang="zh-CN" sz="1600" dirty="0">
                <a:latin typeface="Calibri" panose="020F0502020204030204" pitchFamily="34" charset="0"/>
                <a:cs typeface="Calibri" panose="020F0502020204030204" pitchFamily="34" charset="0"/>
                <a:sym typeface="+mn-ea"/>
              </a:rPr>
              <a:t>. All </a:t>
            </a:r>
            <a:r>
              <a:rPr lang="de-DE" altLang="zh-CN" sz="1600" dirty="0" err="1">
                <a:latin typeface="Calibri" panose="020F0502020204030204" pitchFamily="34" charset="0"/>
                <a:cs typeface="Calibri" panose="020F0502020204030204" pitchFamily="34" charset="0"/>
                <a:sym typeface="+mn-ea"/>
              </a:rPr>
              <a:t>of</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them</a:t>
            </a:r>
            <a:r>
              <a:rPr lang="de-DE" altLang="zh-CN" sz="1600" dirty="0">
                <a:latin typeface="Calibri" panose="020F0502020204030204" pitchFamily="34" charset="0"/>
                <a:cs typeface="Calibri" panose="020F0502020204030204" pitchFamily="34" charset="0"/>
                <a:sym typeface="+mn-ea"/>
              </a:rPr>
              <a:t> will </a:t>
            </a:r>
            <a:r>
              <a:rPr lang="de-DE" altLang="zh-CN" sz="1600" dirty="0" err="1">
                <a:latin typeface="Calibri" panose="020F0502020204030204" pitchFamily="34" charset="0"/>
                <a:cs typeface="Calibri" panose="020F0502020204030204" pitchFamily="34" charset="0"/>
                <a:sym typeface="+mn-ea"/>
              </a:rPr>
              <a:t>get</a:t>
            </a:r>
            <a:r>
              <a:rPr lang="de-DE" altLang="zh-CN" sz="1600" dirty="0">
                <a:latin typeface="Calibri" panose="020F0502020204030204" pitchFamily="34" charset="0"/>
                <a:cs typeface="Calibri" panose="020F0502020204030204" pitchFamily="34" charset="0"/>
                <a:sym typeface="+mn-ea"/>
              </a:rPr>
              <a:t> extra </a:t>
            </a:r>
            <a:r>
              <a:rPr lang="de-DE" altLang="zh-CN" sz="1600" dirty="0" err="1">
                <a:latin typeface="Calibri" panose="020F0502020204030204" pitchFamily="34" charset="0"/>
                <a:cs typeface="Calibri" panose="020F0502020204030204" pitchFamily="34" charset="0"/>
                <a:sym typeface="+mn-ea"/>
              </a:rPr>
              <a:t>points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for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their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performance</a:t>
            </a:r>
            <a:r>
              <a:rPr lang="de-DE" altLang="zh-CN" sz="1600" dirty="0">
                <a:latin typeface="Calibri" panose="020F0502020204030204" pitchFamily="34" charset="0"/>
                <a:cs typeface="Calibri" panose="020F0502020204030204" pitchFamily="34" charset="0"/>
                <a:sym typeface="+mn-ea"/>
              </a:rPr>
              <a:t> in </a:t>
            </a:r>
            <a:r>
              <a:rPr lang="de-DE" altLang="zh-CN" sz="1600" dirty="0" err="1">
                <a:latin typeface="Calibri" panose="020F0502020204030204" pitchFamily="34" charset="0"/>
                <a:cs typeface="Calibri" panose="020F0502020204030204" pitchFamily="34" charset="0"/>
                <a:sym typeface="+mn-ea"/>
              </a:rPr>
              <a:t>class</a:t>
            </a:r>
            <a:r>
              <a:rPr lang="de-DE" altLang="zh-CN" sz="1600" dirty="0">
                <a:latin typeface="Calibri" panose="020F0502020204030204" pitchFamily="34" charset="0"/>
                <a:cs typeface="Calibri" panose="020F0502020204030204" pitchFamily="34" charset="0"/>
                <a:sym typeface="+mn-ea"/>
              </a:rPr>
              <a:t>" grade. After </a:t>
            </a:r>
            <a:r>
              <a:rPr lang="de-DE" altLang="zh-CN" sz="1600" dirty="0" err="1">
                <a:latin typeface="Calibri" panose="020F0502020204030204" pitchFamily="34" charset="0"/>
                <a:cs typeface="Calibri" panose="020F0502020204030204" pitchFamily="34" charset="0"/>
                <a:sym typeface="+mn-ea"/>
              </a:rPr>
              <a:t>registration</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see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point</a:t>
            </a:r>
            <a:r>
              <a:rPr lang="de-DE" altLang="zh-CN" sz="1600" dirty="0">
                <a:latin typeface="Calibri" panose="020F0502020204030204" pitchFamily="34" charset="0"/>
                <a:cs typeface="Calibri" panose="020F0502020204030204" pitchFamily="34" charset="0"/>
                <a:sym typeface="+mn-ea"/>
              </a:rPr>
              <a:t> 3 </a:t>
            </a:r>
            <a:r>
              <a:rPr lang="de-DE" altLang="zh-CN" sz="1600" dirty="0" err="1">
                <a:latin typeface="Calibri" panose="020F0502020204030204" pitchFamily="34" charset="0"/>
                <a:cs typeface="Calibri" panose="020F0502020204030204" pitchFamily="34" charset="0"/>
                <a:sym typeface="+mn-ea"/>
              </a:rPr>
              <a:t>beneath</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please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write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your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names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here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directly</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behind</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role</a:t>
            </a:r>
            <a:r>
              <a:rPr lang="de-DE" altLang="zh-CN" sz="1600" dirty="0">
                <a:latin typeface="Calibri" panose="020F0502020204030204" pitchFamily="34" charset="0"/>
                <a:cs typeface="Calibri" panose="020F0502020204030204" pitchFamily="34" charset="0"/>
                <a:sym typeface="+mn-ea"/>
              </a:rPr>
              <a:t> (e.g. "</a:t>
            </a:r>
            <a:r>
              <a:rPr lang="de-DE" altLang="zh-CN" sz="1600" dirty="0" err="1">
                <a:latin typeface="Calibri" panose="020F0502020204030204" pitchFamily="34" charset="0"/>
                <a:cs typeface="Calibri" panose="020F0502020204030204" pitchFamily="34" charset="0"/>
                <a:sym typeface="+mn-ea"/>
              </a:rPr>
              <a:t>teaching</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 Lei Feng").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change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anything</a:t>
            </a:r>
            <a:r>
              <a:rPr lang="de-DE" altLang="zh-CN" sz="1600" dirty="0">
                <a:latin typeface="Calibri" panose="020F0502020204030204" pitchFamily="34" charset="0"/>
                <a:cs typeface="Calibri" panose="020F0502020204030204" pitchFamily="34" charset="0"/>
                <a:sym typeface="+mn-ea"/>
              </a:rPr>
              <a:t> on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wiki</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please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see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point</a:t>
            </a:r>
            <a:r>
              <a:rPr lang="de-DE" altLang="zh-CN" sz="1600" dirty="0">
                <a:latin typeface="Calibri" panose="020F0502020204030204" pitchFamily="34" charset="0"/>
                <a:cs typeface="Calibri" panose="020F0502020204030204" pitchFamily="34" charset="0"/>
                <a:sym typeface="+mn-ea"/>
              </a:rPr>
              <a:t> 3 </a:t>
            </a:r>
            <a:r>
              <a:rPr lang="de-DE" altLang="zh-CN" sz="1600" dirty="0" err="1">
                <a:latin typeface="Calibri" panose="020F0502020204030204" pitchFamily="34" charset="0"/>
                <a:cs typeface="Calibri" panose="020F0502020204030204" pitchFamily="34" charset="0"/>
                <a:sym typeface="+mn-ea"/>
              </a:rPr>
              <a:t>beneath</a:t>
            </a:r>
            <a:r>
              <a:rPr lang="de-DE" altLang="zh-CN" sz="1600" dirty="0">
                <a:latin typeface="Calibri" panose="020F0502020204030204" pitchFamily="34" charset="0"/>
                <a:cs typeface="Calibri" panose="020F0502020204030204" pitchFamily="34" charset="0"/>
                <a:sym typeface="+mn-ea"/>
              </a:rPr>
              <a:t>.</a:t>
            </a:r>
          </a:p>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*Teaching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 ...          *Wiki Admin - ...            *Survey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1 - ...          *Survey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2 - ...</a:t>
            </a:r>
            <a:endParaRPr lang="de-DE" altLang="zh-CN" sz="1000" b="1" dirty="0">
              <a:latin typeface="Calibri" panose="020F0502020204030204" pitchFamily="34" charset="0"/>
              <a:cs typeface="Calibri" panose="020F0502020204030204" pitchFamily="34" charset="0"/>
              <a:sym typeface="+mn-ea"/>
            </a:endParaRPr>
          </a:p>
        </p:txBody>
      </p:sp>
    </p:spTree>
    <p:extLst>
      <p:ext uri="{BB962C8B-B14F-4D97-AF65-F5344CB8AC3E}">
        <p14:creationId xmlns:p14="http://schemas.microsoft.com/office/powerpoint/2010/main" val="106786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291264" cy="5626735"/>
          </a:xfrm>
        </p:spPr>
        <p:txBody>
          <a:bodyPr>
            <a:normAutofit fontScale="92500" lnSpcReduction="10000"/>
          </a:bodyPr>
          <a:lstStyle/>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3. </a:t>
            </a:r>
            <a:r>
              <a:rPr lang="zh-CN" altLang="de-DE" sz="1600" dirty="0">
                <a:latin typeface="Calibri" panose="020F0502020204030204" pitchFamily="34" charset="0"/>
                <a:cs typeface="Calibri" panose="020F0502020204030204" pitchFamily="34" charset="0"/>
                <a:sym typeface="+mn-ea"/>
              </a:rPr>
              <a:t>请在本维基上注册。从任何地方你都可以按照这个链接注册：</a:t>
            </a:r>
            <a:r>
              <a:rPr lang="en-GB" altLang="zh-CN" sz="1600" dirty="0">
                <a:latin typeface="Calibri" panose="020F0502020204030204" pitchFamily="34" charset="0"/>
                <a:cs typeface="Calibri" panose="020F0502020204030204" pitchFamily="34" charset="0"/>
                <a:sym typeface="+mn-ea"/>
              </a:rPr>
              <a:t>https://bit.ly/WIKIREG</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如果您已经在这里，请点击右上角的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注册（</a:t>
            </a:r>
            <a:r>
              <a:rPr lang="en-GB" altLang="zh-CN" sz="1600" dirty="0" err="1">
                <a:latin typeface="Calibri" panose="020F0502020204030204" pitchFamily="34" charset="0"/>
                <a:cs typeface="Calibri" panose="020F0502020204030204" pitchFamily="34" charset="0"/>
                <a:sym typeface="+mn-ea"/>
              </a:rPr>
              <a:t>egister</a:t>
            </a:r>
            <a:r>
              <a:rPr lang="zh-CN" altLang="en-GB" sz="1600" dirty="0">
                <a:latin typeface="Calibri" panose="020F0502020204030204" pitchFamily="34" charset="0"/>
                <a:cs typeface="Calibri" panose="020F0502020204030204" pitchFamily="34" charset="0"/>
                <a:sym typeface="+mn-ea"/>
              </a:rPr>
              <a:t>）</a:t>
            </a:r>
            <a:r>
              <a:rPr lang="en-GB" altLang="zh-CN" sz="1600" dirty="0">
                <a:latin typeface="Calibri" panose="020F0502020204030204" pitchFamily="34" charset="0"/>
                <a:cs typeface="Calibri" panose="020F0502020204030204" pitchFamily="34" charset="0"/>
                <a:sym typeface="+mn-ea"/>
              </a:rPr>
              <a:t>"</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然后点击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申请一个（</a:t>
            </a:r>
            <a:r>
              <a:rPr lang="en-GB" altLang="zh-CN" sz="1600" dirty="0">
                <a:latin typeface="Calibri" panose="020F0502020204030204" pitchFamily="34" charset="0"/>
                <a:cs typeface="Calibri" panose="020F0502020204030204" pitchFamily="34" charset="0"/>
                <a:sym typeface="+mn-ea"/>
              </a:rPr>
              <a:t>request one</a:t>
            </a:r>
            <a:r>
              <a:rPr lang="zh-CN" altLang="en-GB" sz="1600" dirty="0">
                <a:latin typeface="Calibri" panose="020F0502020204030204" pitchFamily="34" charset="0"/>
                <a:cs typeface="Calibri" panose="020F0502020204030204" pitchFamily="34" charset="0"/>
                <a:sym typeface="+mn-ea"/>
              </a:rPr>
              <a:t>）</a:t>
            </a:r>
            <a:r>
              <a:rPr lang="en-GB" altLang="zh-CN" sz="1600" dirty="0">
                <a:latin typeface="Calibri" panose="020F0502020204030204" pitchFamily="34" charset="0"/>
                <a:cs typeface="Calibri" panose="020F0502020204030204" pitchFamily="34" charset="0"/>
                <a:sym typeface="+mn-ea"/>
              </a:rPr>
              <a:t>"</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然后请在两个名字（用户名和真名）中使用你的拼音真名（姓和名之间留有空白）进行注册，所以要有两次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雷锋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和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雷锋</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。请勾选您同意条款和条件的选项。然后输入密码 </a:t>
            </a:r>
            <a:r>
              <a:rPr lang="de-DE" altLang="zh-CN" sz="1600" dirty="0">
                <a:latin typeface="Calibri" panose="020F0502020204030204" pitchFamily="34" charset="0"/>
                <a:cs typeface="Calibri" panose="020F0502020204030204" pitchFamily="34" charset="0"/>
                <a:sym typeface="+mn-ea"/>
              </a:rPr>
              <a:t>"</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 "</a:t>
            </a:r>
            <a:r>
              <a:rPr lang="zh-CN" altLang="de-DE" sz="1600" dirty="0">
                <a:latin typeface="Calibri" panose="020F0502020204030204" pitchFamily="34" charset="0"/>
                <a:cs typeface="Calibri" panose="020F0502020204030204" pitchFamily="34" charset="0"/>
                <a:sym typeface="+mn-ea"/>
              </a:rPr>
              <a:t>并点击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提交</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。你会收到一封带有链接的确认邮件。你可以点击该链接，确认你的身份并创建一个密码。然后你需要等待</a:t>
            </a:r>
            <a:r>
              <a:rPr lang="de-DE" altLang="zh-CN" sz="1600" dirty="0">
                <a:latin typeface="Calibri" panose="020F0502020204030204" pitchFamily="34" charset="0"/>
                <a:cs typeface="Calibri" panose="020F0502020204030204" pitchFamily="34" charset="0"/>
                <a:sym typeface="+mn-ea"/>
              </a:rPr>
              <a:t>1-2</a:t>
            </a:r>
            <a:r>
              <a:rPr lang="zh-CN" altLang="de-DE" sz="1600" dirty="0">
                <a:latin typeface="Calibri" panose="020F0502020204030204" pitchFamily="34" charset="0"/>
                <a:cs typeface="Calibri" panose="020F0502020204030204" pitchFamily="34" charset="0"/>
                <a:sym typeface="+mn-ea"/>
              </a:rPr>
              <a:t>天，直到老师授予你权限。你将会收到另一封邮件，当它发挥作用的时候。有了这个维基的访问权，你就可以直接编辑一切，包括这个页面。如果你想学习如何在</a:t>
            </a:r>
            <a:r>
              <a:rPr lang="en-GB" altLang="zh-CN" sz="1600" dirty="0">
                <a:latin typeface="Calibri" panose="020F0502020204030204" pitchFamily="34" charset="0"/>
                <a:cs typeface="Calibri" panose="020F0502020204030204" pitchFamily="34" charset="0"/>
                <a:sym typeface="+mn-ea"/>
              </a:rPr>
              <a:t>Wiki</a:t>
            </a:r>
            <a:r>
              <a:rPr lang="zh-CN" altLang="de-DE" sz="1600" dirty="0">
                <a:latin typeface="Calibri" panose="020F0502020204030204" pitchFamily="34" charset="0"/>
                <a:cs typeface="Calibri" panose="020F0502020204030204" pitchFamily="34" charset="0"/>
                <a:sym typeface="+mn-ea"/>
              </a:rPr>
              <a:t>上进行编辑，请阅读这里： </a:t>
            </a:r>
            <a:r>
              <a:rPr lang="de-DE" altLang="zh-CN" sz="1600" dirty="0">
                <a:latin typeface="Calibri" panose="020F0502020204030204" pitchFamily="34" charset="0"/>
                <a:cs typeface="Calibri" panose="020F0502020204030204" pitchFamily="34" charset="0"/>
                <a:sym typeface="+mn-ea"/>
              </a:rPr>
              <a:t>[[</a:t>
            </a:r>
            <a:r>
              <a:rPr lang="en-GB" altLang="zh-CN" sz="1600" dirty="0" err="1">
                <a:latin typeface="Calibri" panose="020F0502020204030204" pitchFamily="34" charset="0"/>
                <a:cs typeface="Calibri" panose="020F0502020204030204" pitchFamily="34" charset="0"/>
                <a:sym typeface="+mn-ea"/>
              </a:rPr>
              <a:t>uvu:Community_Portal</a:t>
            </a:r>
            <a:r>
              <a:rPr lang="en-GB" altLang="zh-CN" sz="1600" dirty="0">
                <a:latin typeface="Calibri" panose="020F0502020204030204" pitchFamily="34" charset="0"/>
                <a:cs typeface="Calibri" panose="020F0502020204030204" pitchFamily="34" charset="0"/>
                <a:sym typeface="+mn-ea"/>
              </a:rPr>
              <a:t>]] </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在编辑之后，你会被要求输入密码以保存修改，这次的密码是 </a:t>
            </a:r>
            <a:r>
              <a:rPr lang="de-DE" altLang="zh-CN" sz="1600" dirty="0">
                <a:latin typeface="Calibri" panose="020F0502020204030204" pitchFamily="34" charset="0"/>
                <a:cs typeface="Calibri" panose="020F0502020204030204" pitchFamily="34" charset="0"/>
                <a:sym typeface="+mn-ea"/>
              </a:rPr>
              <a:t>"</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a:t>
            </a:r>
            <a:r>
              <a:rPr lang="zh-CN" altLang="en-GB" sz="1600" dirty="0">
                <a:latin typeface="Calibri" panose="020F0502020204030204" pitchFamily="34" charset="0"/>
                <a:cs typeface="Calibri" panose="020F0502020204030204" pitchFamily="34" charset="0"/>
                <a:sym typeface="+mn-ea"/>
              </a:rPr>
              <a:t>。</a:t>
            </a:r>
          </a:p>
          <a:p>
            <a:pPr eaLnBrk="1" hangingPunct="1">
              <a:lnSpc>
                <a:spcPct val="120000"/>
              </a:lnSpc>
              <a:buFont typeface="Garamond" panose="02020404030301010803" pitchFamily="18" charset="0"/>
              <a:buNone/>
            </a:pPr>
            <a:endParaRPr lang="zh-CN" altLang="en-GB" sz="1600" dirty="0">
              <a:latin typeface="Calibri" panose="020F0502020204030204" pitchFamily="34" charset="0"/>
              <a:cs typeface="Calibri" panose="020F0502020204030204" pitchFamily="34" charset="0"/>
              <a:sym typeface="+mn-ea"/>
            </a:endParaRPr>
          </a:p>
          <a:p>
            <a:pPr eaLnBrk="1" hangingPunct="1">
              <a:lnSpc>
                <a:spcPct val="120000"/>
              </a:lnSpc>
              <a:buFont typeface="Garamond" panose="02020404030301010803" pitchFamily="18" charset="0"/>
              <a:buNone/>
            </a:pPr>
            <a:r>
              <a:rPr lang="en-GB" altLang="zh-CN" sz="1600" dirty="0">
                <a:latin typeface="Calibri" panose="020F0502020204030204" pitchFamily="34" charset="0"/>
                <a:cs typeface="Calibri" panose="020F0502020204030204" pitchFamily="34" charset="0"/>
                <a:sym typeface="+mn-ea"/>
              </a:rPr>
              <a:t>3. Please register on this Wiki. From any place you can register following this link: https://bit.ly/WIKIREG. If you are already here, click on "register" on the top right corner, and then on "request one". Then please register with your real name in Pinyin (with blank space between the family name and the given name) for the two names (username and real name), so two times "Lei Feng" and "Lei Feng". Please check the box that you agree to the Terms and Conditions. Then type in the password "</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 and click on "submit". You will receive a confirmation email with a link. You can click on the link, confirm your identity and create a password. Then you need to wait 1-2 days until the teacher grants you access. You will receive another email when it will work. With the access to this wiki, you can directly edit everything, including this page. If you want to learn how to edit on Wiki, please read here: [[</a:t>
            </a:r>
            <a:r>
              <a:rPr lang="en-GB" altLang="zh-CN" sz="1600" dirty="0" err="1">
                <a:latin typeface="Calibri" panose="020F0502020204030204" pitchFamily="34" charset="0"/>
                <a:cs typeface="Calibri" panose="020F0502020204030204" pitchFamily="34" charset="0"/>
                <a:sym typeface="+mn-ea"/>
              </a:rPr>
              <a:t>uvu:Community_Portal</a:t>
            </a:r>
            <a:r>
              <a:rPr lang="en-GB" altLang="zh-CN" sz="1600" dirty="0">
                <a:latin typeface="Calibri" panose="020F0502020204030204" pitchFamily="34" charset="0"/>
                <a:cs typeface="Calibri" panose="020F0502020204030204" pitchFamily="34" charset="0"/>
                <a:sym typeface="+mn-ea"/>
              </a:rPr>
              <a:t>]] After editing, you will be asked for a password to save changes, this time the password is "</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a:t>
            </a:r>
            <a:endParaRPr lang="de-DE" altLang="zh-CN" sz="1000" dirty="0">
              <a:latin typeface="Calibri" panose="020F0502020204030204" pitchFamily="34" charset="0"/>
              <a:cs typeface="Calibri" panose="020F0502020204030204" pitchFamily="34" charset="0"/>
              <a:sym typeface="+mn-ea"/>
            </a:endParaRPr>
          </a:p>
        </p:txBody>
      </p:sp>
    </p:spTree>
    <p:extLst>
      <p:ext uri="{BB962C8B-B14F-4D97-AF65-F5344CB8AC3E}">
        <p14:creationId xmlns:p14="http://schemas.microsoft.com/office/powerpoint/2010/main" val="12027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291264" cy="5626735"/>
          </a:xfrm>
        </p:spPr>
        <p:txBody>
          <a:bodyPr>
            <a:normAutofit/>
          </a:bodyPr>
          <a:lstStyle/>
          <a:p>
            <a:pPr eaLnBrk="1" hangingPunct="1">
              <a:buFont typeface="Garamond" panose="02020404030301010803" pitchFamily="18" charset="0"/>
              <a:buNone/>
            </a:pPr>
            <a:r>
              <a:rPr lang="de-DE" altLang="zh-CN" sz="2000" dirty="0">
                <a:latin typeface="Calibri" panose="020F0502020204030204" pitchFamily="34" charset="0"/>
                <a:cs typeface="Calibri" panose="020F0502020204030204" pitchFamily="34" charset="0"/>
                <a:sym typeface="+mn-ea"/>
              </a:rPr>
              <a:t>4. </a:t>
            </a:r>
            <a:r>
              <a:rPr lang="zh-CN" altLang="de-DE" sz="2000" dirty="0">
                <a:latin typeface="Calibri" panose="020F0502020204030204" pitchFamily="34" charset="0"/>
                <a:cs typeface="Calibri" panose="020F0502020204030204" pitchFamily="34" charset="0"/>
                <a:sym typeface="+mn-ea"/>
              </a:rPr>
              <a:t>请在本班的微信群里注册。该微信群将由助教创建。请务必在群里显示你的名字和以下内容： </a:t>
            </a:r>
            <a:r>
              <a:rPr lang="de-DE" altLang="zh-CN" sz="2000" dirty="0">
                <a:latin typeface="Calibri" panose="020F0502020204030204" pitchFamily="34" charset="0"/>
                <a:cs typeface="Calibri" panose="020F0502020204030204" pitchFamily="34" charset="0"/>
                <a:sym typeface="+mn-ea"/>
              </a:rPr>
              <a:t>"</a:t>
            </a:r>
            <a:r>
              <a:rPr lang="zh-CN" altLang="de-DE" sz="2000" dirty="0">
                <a:latin typeface="Calibri" panose="020F0502020204030204" pitchFamily="34" charset="0"/>
                <a:cs typeface="Calibri" panose="020F0502020204030204" pitchFamily="34" charset="0"/>
                <a:sym typeface="+mn-ea"/>
              </a:rPr>
              <a:t>雷锋</a:t>
            </a:r>
            <a:r>
              <a:rPr lang="de-DE" altLang="zh-CN" sz="2000" dirty="0">
                <a:latin typeface="Calibri" panose="020F0502020204030204" pitchFamily="34" charset="0"/>
                <a:cs typeface="Calibri" panose="020F0502020204030204" pitchFamily="34" charset="0"/>
                <a:sym typeface="+mn-ea"/>
              </a:rPr>
              <a:t>20</a:t>
            </a:r>
            <a:r>
              <a:rPr lang="zh-CN" altLang="de-DE" sz="2000" dirty="0">
                <a:latin typeface="Calibri" panose="020F0502020204030204" pitchFamily="34" charset="0"/>
                <a:cs typeface="Calibri" panose="020F0502020204030204" pitchFamily="34" charset="0"/>
                <a:sym typeface="+mn-ea"/>
              </a:rPr>
              <a:t>级笔译</a:t>
            </a:r>
            <a:r>
              <a:rPr lang="de-DE" altLang="zh-CN" sz="2000" dirty="0">
                <a:latin typeface="Calibri" panose="020F0502020204030204" pitchFamily="34" charset="0"/>
                <a:cs typeface="Calibri" panose="020F0502020204030204" pitchFamily="34" charset="0"/>
                <a:sym typeface="+mn-ea"/>
              </a:rPr>
              <a:t>"</a:t>
            </a:r>
            <a:r>
              <a:rPr lang="zh-CN" altLang="de-DE" sz="2000" dirty="0">
                <a:latin typeface="Calibri" panose="020F0502020204030204" pitchFamily="34" charset="0"/>
                <a:cs typeface="Calibri" panose="020F0502020204030204" pitchFamily="34" charset="0"/>
                <a:sym typeface="+mn-ea"/>
              </a:rPr>
              <a:t>。</a:t>
            </a:r>
          </a:p>
          <a:p>
            <a:pPr eaLnBrk="1" hangingPunct="1">
              <a:buFont typeface="Garamond" panose="02020404030301010803" pitchFamily="18" charset="0"/>
              <a:buNone/>
            </a:pPr>
            <a:r>
              <a:rPr lang="de-DE" altLang="zh-CN" sz="2000" dirty="0">
                <a:latin typeface="Calibri" panose="020F0502020204030204" pitchFamily="34" charset="0"/>
                <a:cs typeface="Calibri" panose="020F0502020204030204" pitchFamily="34" charset="0"/>
                <a:sym typeface="+mn-ea"/>
              </a:rPr>
              <a:t>4. </a:t>
            </a:r>
            <a:r>
              <a:rPr lang="de-DE" altLang="zh-CN" sz="2000" dirty="0" err="1">
                <a:latin typeface="Calibri" panose="020F0502020204030204" pitchFamily="34" charset="0"/>
                <a:cs typeface="Calibri" panose="020F0502020204030204" pitchFamily="34" charset="0"/>
                <a:sym typeface="+mn-ea"/>
              </a:rPr>
              <a:t>Please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register</a:t>
            </a:r>
            <a:r>
              <a:rPr lang="de-DE" altLang="zh-CN" sz="2000" dirty="0">
                <a:latin typeface="Calibri" panose="020F0502020204030204" pitchFamily="34" charset="0"/>
                <a:cs typeface="Calibri" panose="020F0502020204030204" pitchFamily="34" charset="0"/>
                <a:sym typeface="+mn-ea"/>
              </a:rPr>
              <a:t> on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WeChat Group </a:t>
            </a:r>
            <a:r>
              <a:rPr lang="de-DE" altLang="zh-CN" sz="2000" dirty="0" err="1">
                <a:latin typeface="Calibri" panose="020F0502020204030204" pitchFamily="34" charset="0"/>
                <a:cs typeface="Calibri" panose="020F0502020204030204" pitchFamily="34" charset="0"/>
                <a:sym typeface="+mn-ea"/>
              </a:rPr>
              <a:t>of</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this</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class</a:t>
            </a:r>
            <a:r>
              <a:rPr lang="de-DE" altLang="zh-CN" sz="2000" dirty="0">
                <a:latin typeface="Calibri" panose="020F0502020204030204" pitchFamily="34" charset="0"/>
                <a:cs typeface="Calibri" panose="020F0502020204030204" pitchFamily="34" charset="0"/>
                <a:sym typeface="+mn-ea"/>
              </a:rPr>
              <a:t>. The WeChat Group will </a:t>
            </a:r>
            <a:r>
              <a:rPr lang="de-DE" altLang="zh-CN" sz="2000" dirty="0" err="1">
                <a:latin typeface="Calibri" panose="020F0502020204030204" pitchFamily="34" charset="0"/>
                <a:cs typeface="Calibri" panose="020F0502020204030204" pitchFamily="34" charset="0"/>
                <a:sym typeface="+mn-ea"/>
              </a:rPr>
              <a:t>be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created</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by</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Teaching </a:t>
            </a:r>
            <a:r>
              <a:rPr lang="de-DE" altLang="zh-CN" sz="2000" dirty="0" err="1">
                <a:latin typeface="Calibri" panose="020F0502020204030204" pitchFamily="34" charset="0"/>
                <a:cs typeface="Calibri" panose="020F0502020204030204" pitchFamily="34" charset="0"/>
                <a:sym typeface="+mn-ea"/>
              </a:rPr>
              <a:t>Assistant</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Please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make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sure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to</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display</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your</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name</a:t>
            </a:r>
            <a:r>
              <a:rPr lang="de-DE" altLang="zh-CN" sz="2000" dirty="0">
                <a:latin typeface="Calibri" panose="020F0502020204030204" pitchFamily="34" charset="0"/>
                <a:cs typeface="Calibri" panose="020F0502020204030204" pitchFamily="34" charset="0"/>
                <a:sym typeface="+mn-ea"/>
              </a:rPr>
              <a:t> in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group</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with</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following</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details</a:t>
            </a:r>
            <a:r>
              <a:rPr lang="de-DE" altLang="zh-CN" sz="2000" dirty="0">
                <a:latin typeface="Calibri" panose="020F0502020204030204" pitchFamily="34" charset="0"/>
                <a:cs typeface="Calibri" panose="020F0502020204030204" pitchFamily="34" charset="0"/>
                <a:sym typeface="+mn-ea"/>
              </a:rPr>
              <a:t>: "Lei Feng </a:t>
            </a:r>
            <a:r>
              <a:rPr lang="zh-CN" altLang="de-DE" sz="2000" dirty="0">
                <a:latin typeface="Calibri" panose="020F0502020204030204" pitchFamily="34" charset="0"/>
                <a:cs typeface="Calibri" panose="020F0502020204030204" pitchFamily="34" charset="0"/>
                <a:sym typeface="+mn-ea"/>
              </a:rPr>
              <a:t>雷锋 </a:t>
            </a:r>
            <a:r>
              <a:rPr lang="de-DE" altLang="zh-CN" sz="2000" dirty="0">
                <a:latin typeface="Calibri" panose="020F0502020204030204" pitchFamily="34" charset="0"/>
                <a:cs typeface="Calibri" panose="020F0502020204030204" pitchFamily="34" charset="0"/>
                <a:sym typeface="+mn-ea"/>
              </a:rPr>
              <a:t>20</a:t>
            </a:r>
            <a:r>
              <a:rPr lang="zh-CN" altLang="de-DE" sz="2000" dirty="0">
                <a:latin typeface="Calibri" panose="020F0502020204030204" pitchFamily="34" charset="0"/>
                <a:cs typeface="Calibri" panose="020F0502020204030204" pitchFamily="34" charset="0"/>
                <a:sym typeface="+mn-ea"/>
              </a:rPr>
              <a:t>级 笔译</a:t>
            </a:r>
            <a:r>
              <a:rPr lang="de-DE" altLang="zh-CN" sz="2000" dirty="0">
                <a:latin typeface="Calibri" panose="020F0502020204030204" pitchFamily="34" charset="0"/>
                <a:cs typeface="Calibri" panose="020F0502020204030204" pitchFamily="34" charset="0"/>
                <a:sym typeface="+mn-ea"/>
              </a:rPr>
              <a:t>".</a:t>
            </a:r>
          </a:p>
          <a:p>
            <a:pPr eaLnBrk="1" hangingPunct="1">
              <a:buFont typeface="Garamond" panose="02020404030301010803" pitchFamily="18" charset="0"/>
              <a:buNone/>
            </a:pPr>
            <a:r>
              <a:rPr lang="de-DE" altLang="zh-CN" sz="2000" dirty="0">
                <a:latin typeface="Calibri" panose="020F0502020204030204" pitchFamily="34" charset="0"/>
                <a:cs typeface="Calibri" panose="020F0502020204030204" pitchFamily="34" charset="0"/>
                <a:sym typeface="+mn-ea"/>
              </a:rPr>
              <a:t>5. </a:t>
            </a:r>
            <a:r>
              <a:rPr lang="zh-CN" altLang="de-DE" sz="2000" dirty="0">
                <a:latin typeface="Calibri" panose="020F0502020204030204" pitchFamily="34" charset="0"/>
                <a:cs typeface="Calibri" panose="020F0502020204030204" pitchFamily="34" charset="0"/>
                <a:sym typeface="+mn-ea"/>
              </a:rPr>
              <a:t>为了便于交流，请将老师</a:t>
            </a:r>
            <a:r>
              <a:rPr lang="de-DE" altLang="zh-CN" sz="2000" dirty="0" err="1">
                <a:latin typeface="Calibri" panose="020F0502020204030204" pitchFamily="34" charset="0"/>
                <a:cs typeface="Calibri" panose="020F0502020204030204" pitchFamily="34" charset="0"/>
                <a:sym typeface="+mn-ea"/>
              </a:rPr>
              <a:t>good_old_cathay</a:t>
            </a:r>
            <a:r>
              <a:rPr lang="zh-CN" altLang="de-DE" sz="2000" dirty="0">
                <a:latin typeface="Calibri" panose="020F0502020204030204" pitchFamily="34" charset="0"/>
                <a:cs typeface="Calibri" panose="020F0502020204030204" pitchFamily="34" charset="0"/>
                <a:sym typeface="+mn-ea"/>
              </a:rPr>
              <a:t>添加到你的微信联系人中。</a:t>
            </a:r>
            <a:r>
              <a:rPr lang="de-DE" altLang="zh-CN" sz="2000" dirty="0">
                <a:latin typeface="Calibri" panose="020F0502020204030204" pitchFamily="34" charset="0"/>
                <a:cs typeface="Calibri" panose="020F0502020204030204" pitchFamily="34" charset="0"/>
                <a:sym typeface="+mn-ea"/>
              </a:rPr>
              <a:t>For </a:t>
            </a:r>
            <a:r>
              <a:rPr lang="de-DE" altLang="zh-CN" sz="2000" dirty="0" err="1">
                <a:latin typeface="Calibri" panose="020F0502020204030204" pitchFamily="34" charset="0"/>
                <a:cs typeface="Calibri" panose="020F0502020204030204" pitchFamily="34" charset="0"/>
                <a:sym typeface="+mn-ea"/>
              </a:rPr>
              <a:t>communication</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please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add</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teacher</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good_old_cathay</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to</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your</a:t>
            </a:r>
            <a:r>
              <a:rPr lang="de-DE" altLang="zh-CN" sz="2000" dirty="0">
                <a:latin typeface="Calibri" panose="020F0502020204030204" pitchFamily="34" charset="0"/>
                <a:cs typeface="Calibri" panose="020F0502020204030204" pitchFamily="34" charset="0"/>
                <a:sym typeface="+mn-ea"/>
              </a:rPr>
              <a:t> WeChat </a:t>
            </a:r>
            <a:r>
              <a:rPr lang="de-DE" altLang="zh-CN" sz="2000" dirty="0" err="1">
                <a:latin typeface="Calibri" panose="020F0502020204030204" pitchFamily="34" charset="0"/>
                <a:cs typeface="Calibri" panose="020F0502020204030204" pitchFamily="34" charset="0"/>
                <a:sym typeface="+mn-ea"/>
              </a:rPr>
              <a:t>contacts</a:t>
            </a:r>
            <a:r>
              <a:rPr lang="de-DE" altLang="zh-CN" sz="2000" dirty="0">
                <a:latin typeface="Calibri" panose="020F0502020204030204" pitchFamily="34" charset="0"/>
                <a:cs typeface="Calibri" panose="020F0502020204030204" pitchFamily="34" charset="0"/>
                <a:sym typeface="+mn-ea"/>
              </a:rPr>
              <a:t>.</a:t>
            </a:r>
          </a:p>
          <a:p>
            <a:pPr eaLnBrk="1" hangingPunct="1">
              <a:buFont typeface="Garamond" panose="02020404030301010803" pitchFamily="18" charset="0"/>
              <a:buNone/>
            </a:pPr>
            <a:r>
              <a:rPr lang="de-DE" sz="2000" b="0" i="0" dirty="0">
                <a:solidFill>
                  <a:srgbClr val="000000"/>
                </a:solidFill>
                <a:effectLst/>
                <a:latin typeface="Arial" panose="020B0604020202020204" pitchFamily="34" charset="0"/>
              </a:rPr>
              <a:t>6. </a:t>
            </a:r>
            <a:r>
              <a:rPr lang="zh-CN" altLang="de-DE" sz="2000" b="0" i="0" dirty="0">
                <a:solidFill>
                  <a:srgbClr val="000000"/>
                </a:solidFill>
                <a:effectLst/>
                <a:latin typeface="Arial" panose="020B0604020202020204" pitchFamily="34" charset="0"/>
              </a:rPr>
              <a:t>请阅读第二周的课文（</a:t>
            </a:r>
            <a:r>
              <a:rPr lang="zh-CN" altLang="de-DE" sz="2000" dirty="0">
                <a:solidFill>
                  <a:srgbClr val="000000"/>
                </a:solidFill>
                <a:latin typeface="Arial" panose="020B0604020202020204" pitchFamily="34" charset="0"/>
              </a:rPr>
              <a:t>教科书</a:t>
            </a:r>
            <a:r>
              <a:rPr lang="de-DE" altLang="zh-CN" sz="2000" dirty="0">
                <a:solidFill>
                  <a:srgbClr val="000000"/>
                </a:solidFill>
                <a:latin typeface="Arial" panose="020B0604020202020204" pitchFamily="34" charset="0"/>
              </a:rPr>
              <a:t>12-15</a:t>
            </a:r>
            <a:r>
              <a:rPr lang="zh-CN" altLang="de-DE" sz="2000" dirty="0">
                <a:solidFill>
                  <a:srgbClr val="000000"/>
                </a:solidFill>
                <a:latin typeface="Arial" panose="020B0604020202020204" pitchFamily="34" charset="0"/>
              </a:rPr>
              <a:t>页</a:t>
            </a:r>
            <a:r>
              <a:rPr lang="zh-CN" altLang="de-DE" sz="2000" b="0" i="0" dirty="0">
                <a:solidFill>
                  <a:srgbClr val="000000"/>
                </a:solidFill>
                <a:effectLst/>
                <a:latin typeface="Arial" panose="020B0604020202020204" pitchFamily="34" charset="0"/>
              </a:rPr>
              <a:t>）</a:t>
            </a:r>
            <a:r>
              <a:rPr lang="de-DE" sz="2000" b="0" i="0" dirty="0" err="1">
                <a:solidFill>
                  <a:srgbClr val="000000"/>
                </a:solidFill>
                <a:effectLst/>
                <a:latin typeface="Arial" panose="020B0604020202020204" pitchFamily="34" charset="0"/>
              </a:rPr>
              <a:t>Please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prepare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first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text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for</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Session 2 (</a:t>
            </a:r>
            <a:r>
              <a:rPr lang="de-DE" sz="2000" b="0" i="0" dirty="0" err="1">
                <a:solidFill>
                  <a:srgbClr val="000000"/>
                </a:solidFill>
                <a:effectLst/>
                <a:latin typeface="Arial" panose="020B0604020202020204" pitchFamily="34" charset="0"/>
              </a:rPr>
              <a:t>text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book</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pages</a:t>
            </a:r>
            <a:r>
              <a:rPr lang="de-DE" sz="2000" b="0" i="0" dirty="0">
                <a:solidFill>
                  <a:srgbClr val="000000"/>
                </a:solidFill>
                <a:effectLst/>
                <a:latin typeface="Arial" panose="020B0604020202020204" pitchFamily="34" charset="0"/>
              </a:rPr>
              <a:t> 12-15).</a:t>
            </a:r>
          </a:p>
          <a:p>
            <a:pPr eaLnBrk="1" hangingPunct="1">
              <a:buFont typeface="Garamond" panose="02020404030301010803" pitchFamily="18" charset="0"/>
              <a:buNone/>
            </a:pPr>
            <a:r>
              <a:rPr lang="de-DE" sz="2000" b="0" i="0" dirty="0">
                <a:solidFill>
                  <a:srgbClr val="000000"/>
                </a:solidFill>
                <a:effectLst/>
                <a:latin typeface="Arial" panose="020B0604020202020204" pitchFamily="34" charset="0"/>
              </a:rPr>
              <a:t>7. </a:t>
            </a:r>
            <a:r>
              <a:rPr lang="zh-CN" altLang="de-DE" sz="2000" b="0" i="0" dirty="0">
                <a:solidFill>
                  <a:srgbClr val="000000"/>
                </a:solidFill>
                <a:effectLst/>
                <a:latin typeface="Arial" panose="020B0604020202020204" pitchFamily="34" charset="0"/>
              </a:rPr>
              <a:t>请在第二节课前做小测验。</a:t>
            </a:r>
            <a:r>
              <a:rPr lang="de-DE" sz="2000" b="0" i="0" dirty="0" err="1">
                <a:solidFill>
                  <a:srgbClr val="000000"/>
                </a:solidFill>
                <a:effectLst/>
                <a:latin typeface="Arial" panose="020B0604020202020204" pitchFamily="34" charset="0"/>
              </a:rPr>
              <a:t>Please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take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quiz</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before</a:t>
            </a:r>
            <a:r>
              <a:rPr lang="de-DE" sz="2000" b="0" i="0" dirty="0">
                <a:solidFill>
                  <a:srgbClr val="000000"/>
                </a:solidFill>
                <a:effectLst/>
                <a:latin typeface="Arial" panose="020B0604020202020204" pitchFamily="34" charset="0"/>
              </a:rPr>
              <a:t> Session 2:  </a:t>
            </a:r>
            <a:r>
              <a:rPr lang="de-DE" altLang="zh-CN" sz="2000" dirty="0">
                <a:solidFill>
                  <a:srgbClr val="000000"/>
                </a:solidFill>
                <a:latin typeface="Arial" panose="020B0604020202020204" pitchFamily="34" charset="0"/>
                <a:hlinkClick r:id="rId2"/>
              </a:rPr>
              <a:t>https://ks.wjx.top/vm/YXDrlZb.aspx</a:t>
            </a:r>
            <a:endParaRPr lang="de-DE" altLang="zh-CN" sz="2000" dirty="0">
              <a:solidFill>
                <a:srgbClr val="000000"/>
              </a:solidFill>
              <a:latin typeface="Arial" panose="020B0604020202020204" pitchFamily="34" charset="0"/>
            </a:endParaRPr>
          </a:p>
          <a:p>
            <a:pPr eaLnBrk="1" hangingPunct="1">
              <a:buFont typeface="Garamond" panose="02020404030301010803" pitchFamily="18" charset="0"/>
              <a:buNone/>
            </a:pPr>
            <a:r>
              <a:rPr lang="de-DE" altLang="zh-CN" sz="2000" b="0" i="0" dirty="0">
                <a:solidFill>
                  <a:srgbClr val="000000"/>
                </a:solidFill>
                <a:effectLst/>
                <a:latin typeface="Arial" panose="020B0604020202020204" pitchFamily="34" charset="0"/>
              </a:rPr>
              <a:t>8.</a:t>
            </a:r>
            <a:r>
              <a:rPr lang="zh-CN" altLang="de-DE" sz="2000" b="0" i="0" dirty="0">
                <a:solidFill>
                  <a:srgbClr val="000000"/>
                </a:solidFill>
                <a:effectLst/>
                <a:latin typeface="Arial" panose="020B0604020202020204" pitchFamily="34" charset="0"/>
              </a:rPr>
              <a:t>请选一个这个学期要用</a:t>
            </a:r>
            <a:r>
              <a:rPr lang="de-DE" sz="2000" b="0" i="0" dirty="0" err="1">
                <a:solidFill>
                  <a:srgbClr val="000000"/>
                </a:solidFill>
                <a:effectLst/>
                <a:latin typeface="Arial" panose="020B0604020202020204" pitchFamily="34" charset="0"/>
              </a:rPr>
              <a:t>ppt</a:t>
            </a:r>
            <a:r>
              <a:rPr lang="zh-CN" altLang="de-DE" sz="2000" b="0" i="0" dirty="0">
                <a:solidFill>
                  <a:srgbClr val="000000"/>
                </a:solidFill>
                <a:effectLst/>
                <a:latin typeface="Arial" panose="020B0604020202020204" pitchFamily="34" charset="0"/>
              </a:rPr>
              <a:t>介绍的一个题目，写在下面学生名单的名字后面。 </a:t>
            </a:r>
            <a:r>
              <a:rPr lang="de-DE" sz="2000" b="0" i="0" dirty="0" err="1">
                <a:solidFill>
                  <a:srgbClr val="000000"/>
                </a:solidFill>
                <a:effectLst/>
                <a:latin typeface="Arial" panose="020B0604020202020204" pitchFamily="34" charset="0"/>
              </a:rPr>
              <a:t>Please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choose</a:t>
            </a:r>
            <a:r>
              <a:rPr lang="de-DE" sz="2000" b="0" i="0" dirty="0">
                <a:solidFill>
                  <a:srgbClr val="000000"/>
                </a:solidFill>
                <a:effectLst/>
                <a:latin typeface="Arial" panose="020B0604020202020204" pitchFamily="34" charset="0"/>
              </a:rPr>
              <a:t> a </a:t>
            </a:r>
            <a:r>
              <a:rPr lang="de-DE" sz="2000" b="0" i="0" dirty="0" err="1">
                <a:solidFill>
                  <a:srgbClr val="000000"/>
                </a:solidFill>
                <a:effectLst/>
                <a:latin typeface="Arial" panose="020B0604020202020204" pitchFamily="34" charset="0"/>
              </a:rPr>
              <a:t>topic</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to</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present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with</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ppt</a:t>
            </a:r>
            <a:r>
              <a:rPr lang="de-DE" sz="2000" b="0" i="0" dirty="0">
                <a:solidFill>
                  <a:srgbClr val="000000"/>
                </a:solidFill>
                <a:effectLst/>
                <a:latin typeface="Arial" panose="020B0604020202020204" pitchFamily="34" charset="0"/>
              </a:rPr>
              <a:t> and </a:t>
            </a:r>
            <a:r>
              <a:rPr lang="de-DE" sz="2000" b="0" i="0" dirty="0" err="1">
                <a:solidFill>
                  <a:srgbClr val="000000"/>
                </a:solidFill>
                <a:effectLst/>
                <a:latin typeface="Arial" panose="020B0604020202020204" pitchFamily="34" charset="0"/>
              </a:rPr>
              <a:t>write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topic</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behind</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your</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name</a:t>
            </a:r>
            <a:r>
              <a:rPr lang="de-DE" sz="2000" b="0" i="0" dirty="0">
                <a:solidFill>
                  <a:srgbClr val="000000"/>
                </a:solidFill>
                <a:effectLst/>
                <a:latin typeface="Arial" panose="020B0604020202020204" pitchFamily="34" charset="0"/>
              </a:rPr>
              <a:t> in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student</a:t>
            </a:r>
            <a:r>
              <a:rPr lang="de-DE" sz="2000" b="0" i="0" dirty="0">
                <a:solidFill>
                  <a:srgbClr val="000000"/>
                </a:solidFill>
                <a:effectLst/>
                <a:latin typeface="Arial" panose="020B0604020202020204" pitchFamily="34" charset="0"/>
              </a:rPr>
              <a:t> roll </a:t>
            </a:r>
            <a:r>
              <a:rPr lang="de-DE" sz="2000" b="0" i="0" dirty="0" err="1">
                <a:solidFill>
                  <a:srgbClr val="000000"/>
                </a:solidFill>
                <a:effectLst/>
                <a:latin typeface="Arial" panose="020B0604020202020204" pitchFamily="34" charset="0"/>
              </a:rPr>
              <a:t>beneath</a:t>
            </a:r>
            <a:r>
              <a:rPr lang="de-DE" sz="2000" b="0" i="0" dirty="0">
                <a:solidFill>
                  <a:srgbClr val="000000"/>
                </a:solidFill>
                <a:effectLst/>
                <a:latin typeface="Arial" panose="020B0604020202020204" pitchFamily="34" charset="0"/>
              </a:rPr>
              <a:t>.</a:t>
            </a:r>
            <a:endParaRPr lang="de-DE" altLang="zh-CN" sz="2000" dirty="0">
              <a:latin typeface="Calibri" panose="020F0502020204030204" pitchFamily="34" charset="0"/>
              <a:cs typeface="Calibri" panose="020F0502020204030204" pitchFamily="34" charset="0"/>
              <a:sym typeface="+mn-ea"/>
            </a:endParaRPr>
          </a:p>
        </p:txBody>
      </p:sp>
    </p:spTree>
    <p:extLst>
      <p:ext uri="{BB962C8B-B14F-4D97-AF65-F5344CB8AC3E}">
        <p14:creationId xmlns:p14="http://schemas.microsoft.com/office/powerpoint/2010/main" val="31399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lnSpcReduction="100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zh-TW" altLang="en-US" sz="2200" dirty="0">
                <a:latin typeface="Arial" panose="020B0604020202020204" pitchFamily="34" charset="0"/>
                <a:cs typeface="Arial" panose="020B0604020202020204" pitchFamily="34" charset="0"/>
                <a:sym typeface="+mn-ea"/>
              </a:rPr>
              <a:t>組織方面的事情</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1. WeChat </a:t>
            </a:r>
            <a:r>
              <a:rPr lang="de-DE" altLang="zh-CN" sz="2200" b="1" dirty="0" err="1">
                <a:latin typeface="Arial" panose="020B0604020202020204" pitchFamily="34" charset="0"/>
                <a:cs typeface="Arial" panose="020B0604020202020204" pitchFamily="34" charset="0"/>
                <a:sym typeface="+mn-ea"/>
              </a:rPr>
              <a:t>group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rename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yourself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br>
              <a:rPr lang="de-DE" altLang="zh-CN" sz="2200" b="1" dirty="0">
                <a:latin typeface="Arial" panose="020B0604020202020204" pitchFamily="34" charset="0"/>
                <a:cs typeface="Arial" panose="020B0604020202020204" pitchFamily="34" charset="0"/>
                <a:sym typeface="+mn-ea"/>
              </a:rPr>
            </a:br>
            <a:r>
              <a:rPr lang="de-DE" altLang="zh-CN"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rPr>
              <a:t>Wang </a:t>
            </a:r>
            <a:r>
              <a:rPr lang="en-US" altLang="zh-CN" sz="2200" b="1" dirty="0" err="1">
                <a:latin typeface="Arial" panose="020B0604020202020204" pitchFamily="34" charset="0"/>
                <a:cs typeface="Arial" panose="020B0604020202020204" pitchFamily="34" charset="0"/>
                <a:sym typeface="+mn-ea"/>
              </a:rPr>
              <a:t>Jianguo</a:t>
            </a:r>
            <a:r>
              <a:rPr lang="zh-CN" altLang="de-DE" sz="2200" b="1" dirty="0">
                <a:latin typeface="Arial" panose="020B0604020202020204" pitchFamily="34" charset="0"/>
                <a:cs typeface="Arial" panose="020B0604020202020204" pitchFamily="34" charset="0"/>
                <a:sym typeface="+mn-ea"/>
              </a:rPr>
              <a:t>王建国</a:t>
            </a:r>
            <a:r>
              <a:rPr lang="en-US" altLang="zh-CN" sz="2200" b="1" dirty="0">
                <a:latin typeface="Arial" panose="020B0604020202020204" pitchFamily="34" charset="0"/>
                <a:cs typeface="Arial" panose="020B0604020202020204" pitchFamily="34" charset="0"/>
                <a:sym typeface="+mn-ea"/>
              </a:rPr>
              <a:t> 21</a:t>
            </a:r>
            <a:r>
              <a:rPr lang="zh-CN" altLang="de-DE" sz="2200" b="1" dirty="0">
                <a:latin typeface="Arial" panose="020B0604020202020204" pitchFamily="34" charset="0"/>
                <a:cs typeface="Arial" panose="020B0604020202020204" pitchFamily="34" charset="0"/>
                <a:sym typeface="+mn-ea"/>
              </a:rPr>
              <a:t>级笔译</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2. Register on course wiki </a:t>
            </a:r>
            <a:r>
              <a:rPr lang="en-US" altLang="zh-CN" sz="2200" b="1" dirty="0">
                <a:latin typeface="Arial" panose="020B0604020202020204" pitchFamily="34" charset="0"/>
                <a:cs typeface="Arial" panose="020B0604020202020204" pitchFamily="34" charset="0"/>
                <a:sym typeface="+mn-ea"/>
                <a:hlinkClick r:id="rId2"/>
              </a:rPr>
              <a:t>https://bit.ly/WIKIREG</a:t>
            </a:r>
            <a:r>
              <a:rPr lang="en-US" altLang="zh-CN" sz="2200" b="1"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input your username and real name (PINYIN!!!), first time password “</a:t>
            </a:r>
            <a:r>
              <a:rPr lang="en-US" altLang="zh-CN" sz="2200" dirty="0" err="1">
                <a:latin typeface="Arial" panose="020B0604020202020204" pitchFamily="34" charset="0"/>
                <a:cs typeface="Arial" panose="020B0604020202020204" pitchFamily="34" charset="0"/>
                <a:sym typeface="+mn-ea"/>
              </a:rPr>
              <a:t>wikicaptcha</a:t>
            </a:r>
            <a:r>
              <a:rPr lang="en-US" altLang="zh-CN" sz="2200" dirty="0">
                <a:latin typeface="Arial" panose="020B0604020202020204" pitchFamily="34" charset="0"/>
                <a:cs typeface="Arial" panose="020B0604020202020204" pitchFamily="34" charset="0"/>
                <a:sym typeface="+mn-ea"/>
              </a:rPr>
              <a:t>”</a:t>
            </a:r>
            <a:r>
              <a:rPr lang="zh-CN" altLang="en-US"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sz="2200" dirty="0" err="1">
                <a:latin typeface="Arial" panose="020B0604020202020204" pitchFamily="34" charset="0"/>
                <a:cs typeface="Arial" panose="020B0604020202020204" pitchFamily="34" charset="0"/>
                <a:sym typeface="+mn-ea"/>
              </a:rPr>
              <a:t>wikicaptcha</a:t>
            </a:r>
            <a:r>
              <a:rPr lang="zh-CN" altLang="en-US" sz="2200"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3. Access our course website </a:t>
            </a:r>
            <a:r>
              <a:rPr lang="en-US" altLang="zh-CN" sz="2200" b="1" dirty="0">
                <a:latin typeface="Arial" panose="020B0604020202020204" pitchFamily="34" charset="0"/>
                <a:cs typeface="Arial" panose="020B0604020202020204" pitchFamily="34" charset="0"/>
                <a:sym typeface="+mn-ea"/>
                <a:hlinkClick r:id="rId3"/>
              </a:rPr>
              <a:t>http://bit.ly/ChinC</a:t>
            </a:r>
            <a:r>
              <a:rPr lang="de-DE" altLang="zh-CN" sz="2200" b="1" dirty="0" err="1">
                <a:latin typeface="Arial" panose="020B0604020202020204" pitchFamily="34" charset="0"/>
                <a:cs typeface="Arial" panose="020B0604020202020204" pitchFamily="34" charset="0"/>
                <a:sym typeface="+mn-ea"/>
                <a:hlinkClick r:id="rId3"/>
              </a:rPr>
              <a:t>ult</a:t>
            </a:r>
            <a:r>
              <a:rPr lang="en-US" altLang="zh-CN" sz="2200" b="1" dirty="0">
                <a:latin typeface="Arial" panose="020B0604020202020204" pitchFamily="34" charset="0"/>
                <a:cs typeface="Arial" panose="020B0604020202020204" pitchFamily="34" charset="0"/>
                <a:sym typeface="+mn-ea"/>
                <a:hlinkClick r:id="rId3"/>
              </a:rPr>
              <a:t>2023</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zh-CN" altLang="en-US" sz="2200" b="1" dirty="0">
                <a:latin typeface="Arial" panose="020B0604020202020204" pitchFamily="34" charset="0"/>
                <a:cs typeface="Arial" panose="020B0604020202020204" pitchFamily="34" charset="0"/>
                <a:sym typeface="+mn-ea"/>
              </a:rPr>
              <a:t>登陸我們的課程網址</a:t>
            </a:r>
            <a:r>
              <a:rPr lang="zh-TW" altLang="en-US"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hlinkClick r:id="rId3"/>
              </a:rPr>
              <a:t> http://bit.ly/</a:t>
            </a:r>
            <a:r>
              <a:rPr lang="de-DE" altLang="zh-CN" sz="2200" b="1" dirty="0" err="1">
                <a:latin typeface="Arial" panose="020B0604020202020204" pitchFamily="34" charset="0"/>
                <a:cs typeface="Arial" panose="020B0604020202020204" pitchFamily="34" charset="0"/>
                <a:sym typeface="+mn-ea"/>
                <a:hlinkClick r:id="rId3"/>
              </a:rPr>
              <a:t>ChinCult</a:t>
            </a:r>
            <a:r>
              <a:rPr lang="en-US" altLang="zh-CN" sz="2200" b="1" dirty="0">
                <a:latin typeface="Arial" panose="020B0604020202020204" pitchFamily="34" charset="0"/>
                <a:cs typeface="Arial" panose="020B0604020202020204" pitchFamily="34" charset="0"/>
                <a:sym typeface="+mn-ea"/>
                <a:hlinkClick r:id="rId3"/>
              </a:rPr>
              <a:t>2023</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5. Take part in EU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hlinkClick r:id="rId4"/>
              </a:rPr>
              <a:t>http://bit.ly/EU-SURVEY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 </a:t>
            </a:r>
            <a:r>
              <a:rPr lang="en-US" altLang="zh-CN" sz="2200" b="1" dirty="0">
                <a:latin typeface="Arial" panose="020B0604020202020204" pitchFamily="34" charset="0"/>
                <a:cs typeface="Arial" panose="020B0604020202020204" pitchFamily="34" charset="0"/>
                <a:sym typeface="+mn-ea"/>
              </a:rPr>
              <a:t>prepare texts/ppt</a:t>
            </a:r>
            <a:r>
              <a:rPr lang="en-US" altLang="zh-TW" sz="2200" b="1" dirty="0">
                <a:latin typeface="Arial" panose="020B0604020202020204" pitchFamily="34" charset="0"/>
                <a:cs typeface="Arial" panose="020B0604020202020204" pitchFamily="34" charset="0"/>
                <a:sym typeface="+mn-ea"/>
              </a:rPr>
              <a:t>/</a:t>
            </a:r>
            <a:r>
              <a:rPr lang="zh-TW" altLang="en-US" sz="2200" b="1" dirty="0">
                <a:latin typeface="Arial" panose="020B0604020202020204" pitchFamily="34" charset="0"/>
                <a:cs typeface="Arial" panose="020B0604020202020204" pitchFamily="34" charset="0"/>
                <a:sym typeface="+mn-ea"/>
              </a:rPr>
              <a:t>參加歐盟在線調查；學生在線調查，準備課文</a:t>
            </a:r>
            <a:r>
              <a:rPr lang="en-US" altLang="zh-TW" sz="2200" b="1" dirty="0">
                <a:latin typeface="Arial" panose="020B0604020202020204" pitchFamily="34" charset="0"/>
                <a:cs typeface="Arial" panose="020B0604020202020204" pitchFamily="34" charset="0"/>
                <a:sym typeface="+mn-ea"/>
              </a:rPr>
              <a:t>/ppt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03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323528" y="1231265"/>
            <a:ext cx="8640960" cy="5352097"/>
          </a:xfrm>
        </p:spPr>
        <p:txBody>
          <a:bodyPr>
            <a:noAutofit/>
          </a:bodyPr>
          <a:lstStyle/>
          <a:p>
            <a:pPr eaLnBrk="1" hangingPunct="1">
              <a:lnSpc>
                <a:spcPct val="120000"/>
              </a:lnSpc>
              <a:buFont typeface="Garamond" panose="02020404030301010803" pitchFamily="18" charset="0"/>
              <a:buNone/>
            </a:pPr>
            <a:r>
              <a:rPr lang="en-GB" altLang="zh-CN" sz="1900" b="1" dirty="0">
                <a:latin typeface="Calibri" panose="020F0502020204030204" pitchFamily="34" charset="0"/>
                <a:ea typeface="KaiTi" panose="02010609060101010101" pitchFamily="49" charset="-122"/>
                <a:cs typeface="Calibri" panose="020F0502020204030204" pitchFamily="34" charset="0"/>
                <a:sym typeface="+mn-ea"/>
              </a:rPr>
              <a:t>Session Overview </a:t>
            </a:r>
            <a:r>
              <a:rPr lang="zh-CN" altLang="en-GB" sz="1900" b="1" dirty="0">
                <a:latin typeface="Calibri" panose="020F0502020204030204" pitchFamily="34" charset="0"/>
                <a:ea typeface="KaiTi" panose="02010609060101010101" pitchFamily="49" charset="-122"/>
                <a:cs typeface="Calibri" panose="020F0502020204030204" pitchFamily="34" charset="0"/>
                <a:sym typeface="+mn-ea"/>
              </a:rPr>
              <a:t>本节概览</a:t>
            </a:r>
            <a:r>
              <a:rPr lang="zh-CN" altLang="de-DE" sz="1900" b="1"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b="1" dirty="0">
                <a:latin typeface="Calibri" panose="020F0502020204030204" pitchFamily="34" charset="0"/>
                <a:ea typeface="KaiTi" panose="02010609060101010101" pitchFamily="49" charset="-122"/>
                <a:cs typeface="Calibri" panose="020F0502020204030204" pitchFamily="34" charset="0"/>
                <a:sym typeface="+mn-ea"/>
              </a:rPr>
              <a:t>(Organizational </a:t>
            </a:r>
            <a:r>
              <a:rPr lang="de-DE" altLang="zh-CN" sz="1900" b="1" dirty="0" err="1">
                <a:latin typeface="Calibri" panose="020F0502020204030204" pitchFamily="34" charset="0"/>
                <a:ea typeface="KaiTi" panose="02010609060101010101" pitchFamily="49" charset="-122"/>
                <a:cs typeface="Calibri" panose="020F0502020204030204" pitchFamily="34" charset="0"/>
                <a:sym typeface="+mn-ea"/>
              </a:rPr>
              <a:t>things</a:t>
            </a:r>
            <a:r>
              <a:rPr lang="de-DE" altLang="zh-CN" sz="1900" b="1" dirty="0">
                <a:latin typeface="Calibri" panose="020F0502020204030204" pitchFamily="34" charset="0"/>
                <a:ea typeface="KaiTi" panose="02010609060101010101" pitchFamily="49" charset="-122"/>
                <a:cs typeface="Calibri" panose="020F0502020204030204" pitchFamily="34" charset="0"/>
                <a:sym typeface="+mn-ea"/>
              </a:rPr>
              <a:t> </a:t>
            </a:r>
            <a:r>
              <a:rPr lang="zh-TW" altLang="en-US" sz="1900" b="1" dirty="0">
                <a:latin typeface="Calibri" panose="020F0502020204030204" pitchFamily="34" charset="0"/>
                <a:ea typeface="KaiTi" panose="02010609060101010101" pitchFamily="49" charset="-122"/>
                <a:cs typeface="Calibri" panose="020F0502020204030204" pitchFamily="34" charset="0"/>
                <a:sym typeface="+mn-ea"/>
              </a:rPr>
              <a:t>組織方面的事情</a:t>
            </a:r>
            <a:r>
              <a:rPr lang="de-DE" altLang="zh-CN" sz="1900" b="1" dirty="0">
                <a:latin typeface="Calibri" panose="020F0502020204030204" pitchFamily="34" charset="0"/>
                <a:ea typeface="KaiTi" panose="02010609060101010101" pitchFamily="49" charset="-122"/>
                <a:cs typeface="Calibri" panose="020F0502020204030204" pitchFamily="34" charset="0"/>
                <a:sym typeface="+mn-ea"/>
              </a:rPr>
              <a:t>)</a:t>
            </a:r>
            <a:endParaRPr lang="zh-CN" altLang="en-GB" sz="1900" b="1" dirty="0">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Self-</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introduction</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student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introductions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please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also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edit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your</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wiki</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bio</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p>
          <a:p>
            <a:pPr eaLnBrk="1" hangingPunct="1">
              <a:lnSpc>
                <a:spcPct val="120000"/>
              </a:lnSpc>
            </a:pP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自我介绍 （学过口译麦恩慈大学、外交部、给总理、使馆、慕尼黑、翻译红楼梦、王蒙、韩寒等等。学生介绍） ，助教：</a:t>
            </a:r>
            <a:r>
              <a:rPr lang="de-DE" sz="1900" b="0" i="0" dirty="0">
                <a:solidFill>
                  <a:srgbClr val="000000"/>
                </a:solidFill>
                <a:effectLst/>
                <a:latin typeface="Calibri" panose="020F0502020204030204" pitchFamily="34" charset="0"/>
                <a:ea typeface="KaiTi" panose="02010609060101010101" pitchFamily="49" charset="-122"/>
                <a:cs typeface="Calibri" panose="020F0502020204030204" pitchFamily="34" charset="0"/>
              </a:rPr>
              <a:t> _____</a:t>
            </a:r>
            <a:endParaRPr lang="de-DE" altLang="zh-CN" sz="1900" dirty="0">
              <a:latin typeface="Calibri" panose="020F0502020204030204" pitchFamily="34" charset="0"/>
              <a:ea typeface="KaiTi" panose="02010609060101010101" pitchFamily="49" charset="-122"/>
              <a:cs typeface="Calibri" panose="020F0502020204030204" pitchFamily="34" charset="0"/>
              <a:sym typeface="+mn-ea"/>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rPr>
              <a:t>Disclaimer: all </a:t>
            </a:r>
            <a:r>
              <a:rPr lang="de-DE" altLang="zh-CN" sz="1900" dirty="0" err="1">
                <a:latin typeface="Calibri" panose="020F0502020204030204" pitchFamily="34" charset="0"/>
                <a:ea typeface="KaiTi" panose="02010609060101010101" pitchFamily="49" charset="-122"/>
                <a:cs typeface="Calibri" panose="020F0502020204030204" pitchFamily="34" charset="0"/>
              </a:rPr>
              <a:t>data</a:t>
            </a:r>
            <a:r>
              <a:rPr lang="de-DE" altLang="zh-CN" sz="1900" dirty="0">
                <a:latin typeface="Calibri" panose="020F0502020204030204" pitchFamily="34" charset="0"/>
                <a:ea typeface="KaiTi" panose="02010609060101010101" pitchFamily="49" charset="-122"/>
                <a:cs typeface="Calibri" panose="020F0502020204030204" pitchFamily="34" charset="0"/>
              </a:rPr>
              <a:t> and </a:t>
            </a:r>
            <a:r>
              <a:rPr lang="de-DE" altLang="zh-CN" sz="1900" dirty="0" err="1">
                <a:latin typeface="Calibri" panose="020F0502020204030204" pitchFamily="34" charset="0"/>
                <a:ea typeface="KaiTi" panose="02010609060101010101" pitchFamily="49" charset="-122"/>
                <a:cs typeface="Calibri" panose="020F0502020204030204" pitchFamily="34" charset="0"/>
              </a:rPr>
              <a:t>contributions</a:t>
            </a:r>
            <a:r>
              <a:rPr lang="de-DE" altLang="zh-CN" sz="1900" dirty="0">
                <a:latin typeface="Calibri" panose="020F0502020204030204" pitchFamily="34" charset="0"/>
                <a:ea typeface="KaiTi" panose="02010609060101010101" pitchFamily="49" charset="-122"/>
                <a:cs typeface="Calibri" panose="020F0502020204030204" pitchFamily="34" charset="0"/>
              </a:rPr>
              <a:t> incl. </a:t>
            </a:r>
            <a:r>
              <a:rPr lang="de-DE" altLang="zh-CN" sz="1900" dirty="0" err="1">
                <a:latin typeface="Calibri" panose="020F0502020204030204" pitchFamily="34" charset="0"/>
                <a:ea typeface="KaiTi" panose="02010609060101010101" pitchFamily="49" charset="-122"/>
                <a:cs typeface="Calibri" panose="020F0502020204030204" pitchFamily="34" charset="0"/>
              </a:rPr>
              <a:t>produced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with</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students</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belong</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to</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teacher</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or</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if</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indicated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to</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university</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only</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published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data</a:t>
            </a:r>
            <a:r>
              <a:rPr lang="de-DE" altLang="zh-CN" sz="1900" dirty="0">
                <a:latin typeface="Calibri" panose="020F0502020204030204" pitchFamily="34" charset="0"/>
                <a:ea typeface="KaiTi" panose="02010609060101010101" pitchFamily="49" charset="-122"/>
                <a:cs typeface="Calibri" panose="020F0502020204030204" pitchFamily="34" charset="0"/>
              </a:rPr>
              <a:t> will </a:t>
            </a:r>
            <a:r>
              <a:rPr lang="de-DE" altLang="zh-CN" sz="1900" dirty="0" err="1">
                <a:latin typeface="Calibri" panose="020F0502020204030204" pitchFamily="34" charset="0"/>
                <a:ea typeface="KaiTi" panose="02010609060101010101" pitchFamily="49" charset="-122"/>
                <a:cs typeface="Calibri" panose="020F0502020204030204" pitchFamily="34" charset="0"/>
              </a:rPr>
              <a:t>be</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stored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longer</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than</a:t>
            </a:r>
            <a:r>
              <a:rPr lang="de-DE" altLang="zh-CN" sz="1900" dirty="0">
                <a:latin typeface="Calibri" panose="020F0502020204030204" pitchFamily="34" charset="0"/>
                <a:ea typeface="KaiTi" panose="02010609060101010101" pitchFamily="49" charset="-122"/>
                <a:cs typeface="Calibri" panose="020F0502020204030204" pitchFamily="34" charset="0"/>
              </a:rPr>
              <a:t> 2 </a:t>
            </a:r>
            <a:r>
              <a:rPr lang="de-DE" altLang="zh-CN" sz="1900" dirty="0" err="1">
                <a:latin typeface="Calibri" panose="020F0502020204030204" pitchFamily="34" charset="0"/>
                <a:ea typeface="KaiTi" panose="02010609060101010101" pitchFamily="49" charset="-122"/>
                <a:cs typeface="Calibri" panose="020F0502020204030204" pitchFamily="34" charset="0"/>
              </a:rPr>
              <a:t>years</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zh-CN" altLang="de-DE" sz="1900" dirty="0">
                <a:latin typeface="Calibri" panose="020F0502020204030204" pitchFamily="34" charset="0"/>
                <a:ea typeface="KaiTi" panose="02010609060101010101" pitchFamily="49" charset="-122"/>
                <a:cs typeface="Calibri" panose="020F0502020204030204" pitchFamily="34" charset="0"/>
              </a:rPr>
              <a:t>放棄</a:t>
            </a:r>
            <a:r>
              <a:rPr lang="zh-CN" altLang="en-US" sz="1900" dirty="0">
                <a:latin typeface="Calibri" panose="020F0502020204030204" pitchFamily="34" charset="0"/>
                <a:ea typeface="KaiTi" panose="02010609060101010101" pitchFamily="49" charset="-122"/>
                <a:cs typeface="Calibri" panose="020F0502020204030204" pitchFamily="34" charset="0"/>
              </a:rPr>
              <a:t>說明</a:t>
            </a:r>
            <a:r>
              <a:rPr lang="zh-TW" altLang="en-US" sz="1900" dirty="0">
                <a:latin typeface="Calibri" panose="020F0502020204030204" pitchFamily="34" charset="0"/>
                <a:ea typeface="KaiTi" panose="02010609060101010101" pitchFamily="49" charset="-122"/>
                <a:cs typeface="Calibri" panose="020F0502020204030204" pitchFamily="34" charset="0"/>
              </a:rPr>
              <a:t>：所有的數據和貢獻（含和學生一起的成果）都屬於教師或者（如果標註）大學，只有出版了的數據將被保存</a:t>
            </a:r>
            <a:r>
              <a:rPr lang="en-US" altLang="zh-TW" sz="1900" dirty="0">
                <a:latin typeface="Calibri" panose="020F0502020204030204" pitchFamily="34" charset="0"/>
                <a:ea typeface="KaiTi" panose="02010609060101010101" pitchFamily="49" charset="-122"/>
                <a:cs typeface="Calibri" panose="020F0502020204030204" pitchFamily="34" charset="0"/>
              </a:rPr>
              <a:t>2</a:t>
            </a:r>
            <a:r>
              <a:rPr lang="zh-TW" altLang="en-US" sz="1900" dirty="0">
                <a:latin typeface="Calibri" panose="020F0502020204030204" pitchFamily="34" charset="0"/>
                <a:ea typeface="KaiTi" panose="02010609060101010101" pitchFamily="49" charset="-122"/>
                <a:cs typeface="Calibri" panose="020F0502020204030204" pitchFamily="34" charset="0"/>
              </a:rPr>
              <a:t>年以上。</a:t>
            </a:r>
            <a:endParaRPr lang="zh-CN" altLang="de-DE" sz="1900" dirty="0">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Contents,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required</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textbooks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WeChat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group </a:t>
            </a: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课程内容，课本，微信群</a:t>
            </a:r>
            <a:endParaRPr lang="zh-CN" altLang="de-DE" sz="1900" dirty="0">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Review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existing</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concepts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en-US" altLang="zh-CN" sz="1900" dirty="0">
                <a:latin typeface="Calibri" panose="020F0502020204030204" pitchFamily="34" charset="0"/>
                <a:ea typeface="KaiTi" panose="02010609060101010101" pitchFamily="49" charset="-122"/>
                <a:cs typeface="Calibri" panose="020F0502020204030204" pitchFamily="34" charset="0"/>
                <a:sym typeface="+mn-ea"/>
              </a:rPr>
              <a:t>(development from ethnocentrism to universalism)</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preview</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this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semester‘s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contents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复习已有的概念，预习本学期的内容</a:t>
            </a:r>
            <a:br>
              <a:rPr lang="de-DE" altLang="zh-CN" sz="19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What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you</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will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be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able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to</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do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the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end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of</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this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semester</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这学期结束时你</a:t>
            </a:r>
            <a:r>
              <a:rPr lang="zh-CN" altLang="de-DE" sz="1900" dirty="0" err="1">
                <a:latin typeface="Calibri" panose="020F0502020204030204" pitchFamily="34" charset="0"/>
                <a:ea typeface="KaiTi" panose="02010609060101010101" pitchFamily="49" charset="-122"/>
                <a:cs typeface="Calibri" panose="020F0502020204030204" pitchFamily="34" charset="0"/>
                <a:sym typeface="+mn-ea"/>
              </a:rPr>
              <a:t>能</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做</a:t>
            </a:r>
            <a:r>
              <a:rPr lang="zh-CN" altLang="de-DE" sz="1900" dirty="0" err="1">
                <a:latin typeface="Calibri" panose="020F0502020204030204" pitchFamily="34" charset="0"/>
                <a:ea typeface="KaiTi" panose="02010609060101010101" pitchFamily="49" charset="-122"/>
                <a:cs typeface="Calibri" panose="020F0502020204030204" pitchFamily="34" charset="0"/>
                <a:sym typeface="+mn-ea"/>
              </a:rPr>
              <a:t>到</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什么？</a:t>
            </a:r>
            <a:endParaRPr lang="de-DE" altLang="zh-CN" sz="1900" dirty="0" err="1">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Jointly</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agree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on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commitment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use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of</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classroom</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time,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weight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of</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grades </a:t>
            </a: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對教室</a:t>
            </a:r>
            <a:r>
              <a:rPr lang="zh-CN" altLang="en-US" sz="1900" dirty="0">
                <a:latin typeface="Calibri" panose="020F0502020204030204" pitchFamily="34" charset="0"/>
                <a:ea typeface="KaiTi" panose="02010609060101010101" pitchFamily="49" charset="-122"/>
                <a:cs typeface="Calibri" panose="020F0502020204030204" pitchFamily="34" charset="0"/>
                <a:sym typeface="+mn-ea"/>
              </a:rPr>
              <a:t>的</a:t>
            </a: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使用时间和成绩比重</a:t>
            </a:r>
            <a:r>
              <a:rPr lang="zh-CN" altLang="en-US" sz="1900" dirty="0">
                <a:latin typeface="Calibri" panose="020F0502020204030204" pitchFamily="34" charset="0"/>
                <a:ea typeface="KaiTi" panose="02010609060101010101" pitchFamily="49" charset="-122"/>
                <a:cs typeface="Calibri" panose="020F0502020204030204" pitchFamily="34" charset="0"/>
                <a:sym typeface="+mn-ea"/>
              </a:rPr>
              <a:t>達成共識</a:t>
            </a:r>
            <a:endParaRPr lang="zh-CN" altLang="de-DE" sz="1900" dirty="0">
              <a:latin typeface="Calibri" panose="020F0502020204030204" pitchFamily="34" charset="0"/>
              <a:ea typeface="KaiTi" panose="02010609060101010101" pitchFamily="49" charset="-122"/>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700808"/>
            <a:ext cx="7632848" cy="4882554"/>
          </a:xfrm>
        </p:spPr>
        <p:txBody>
          <a:bodyPr>
            <a:normAutofit fontScale="97500"/>
          </a:bodyPr>
          <a:lstStyle/>
          <a:p>
            <a:pPr marL="0" indent="0">
              <a:spcAft>
                <a:spcPts val="0"/>
              </a:spcAft>
              <a:buNone/>
            </a:pPr>
            <a:r>
              <a:rPr lang="de-DE" sz="2100" dirty="0">
                <a:latin typeface="Calibri" panose="020F0502020204030204" pitchFamily="34" charset="0"/>
                <a:ea typeface="SimSun" panose="02010600030101010101" pitchFamily="2" charset="-122"/>
                <a:cs typeface="Calibri" panose="020F0502020204030204" pitchFamily="34" charset="0"/>
              </a:rPr>
              <a:t>3.3.23 </a:t>
            </a:r>
            <a:r>
              <a:rPr lang="de-DE" sz="2100" dirty="0"/>
              <a:t>Organizational </a:t>
            </a:r>
            <a:r>
              <a:rPr lang="de-DE" sz="2100" dirty="0" err="1"/>
              <a:t>things</a:t>
            </a:r>
            <a:r>
              <a:rPr lang="de-DE" sz="21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intro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to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intercultural</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communication</a:t>
            </a:r>
            <a:endParaRPr lang="de-DE" sz="20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zh-TW" altLang="en-US" sz="2000" dirty="0">
                <a:latin typeface="Arial" panose="020B0604020202020204" pitchFamily="34" charset="0"/>
                <a:cs typeface="Arial" panose="020B0604020202020204" pitchFamily="34" charset="0"/>
                <a:sym typeface="+mn-ea"/>
              </a:rPr>
              <a:t>組織方面的事情</a:t>
            </a:r>
            <a:r>
              <a:rPr lang="zh-TW" altLang="en-US" sz="2000" dirty="0">
                <a:latin typeface="Calibri" panose="020F0502020204030204" pitchFamily="34" charset="0"/>
                <a:ea typeface="SimSun" panose="02010600030101010101" pitchFamily="2" charset="-122"/>
                <a:cs typeface="Calibri" panose="020F0502020204030204" pitchFamily="34" charset="0"/>
              </a:rPr>
              <a:t>，</a:t>
            </a:r>
            <a:r>
              <a:rPr lang="de-DE" sz="2000" dirty="0" err="1">
                <a:latin typeface="Calibri" panose="020F0502020204030204" pitchFamily="34" charset="0"/>
                <a:ea typeface="SimSun" panose="02010600030101010101" pitchFamily="2" charset="-122"/>
                <a:cs typeface="Calibri" panose="020F0502020204030204" pitchFamily="34" charset="0"/>
              </a:rPr>
              <a:t>介紹跨文化交流</a:t>
            </a:r>
            <a:endParaRPr lang="de-DE" sz="20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68760"/>
            <a:ext cx="8629650" cy="5589240"/>
          </a:xfrm>
        </p:spPr>
        <p:txBody>
          <a:bodyPr>
            <a:normAutofit fontScale="85000" lnSpcReduction="20000"/>
          </a:bodyPr>
          <a:lstStyle/>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Introduction</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Organizational Things. </a:t>
            </a: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簡介</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：組織方面的事情</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Prepare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time: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Choose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en-US" altLang="zh-CN" sz="2000" dirty="0">
                <a:latin typeface="Calibri" panose="020F0502020204030204" pitchFamily="34" charset="0"/>
                <a:ea typeface="KaiTi" panose="02010609060101010101" pitchFamily="49" charset="-122"/>
                <a:cs typeface="Calibri" panose="020F0502020204030204" pitchFamily="34" charset="0"/>
                <a:sym typeface="+mn-ea"/>
              </a:rPr>
              <a:t>your presentation topic (existing topic)</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如果我们要加上翻译的作业，那这里是一个草案：</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Unit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sentence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per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(ONLY FELLOW STUDENT CORRECTION)</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下節課</a:t>
            </a: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的</a:t>
            </a: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預習</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：選擇您演講的主題（已有的主題）</a:t>
            </a:r>
            <a:endParaRPr lang="en-US" altLang="zh-TW"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第一單元</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，翻譯一句話</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（只有同學修改）</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2 Unit 1. </a:t>
            </a: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第一單元</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Homework</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Reflect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 last time: Write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tip</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translation</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家庭</a:t>
            </a: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作業</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：回顧上一節課：寫一條翻譯的提示</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Prepare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time: Unit 2,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sentence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預習作業</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：第二單元，翻譯一句話</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一段話</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3 Unit 2. </a:t>
            </a: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第二單元</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Homework</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Reflect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 last time: Write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tip</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translation</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Prepare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time: Unit 3,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sentence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a:t>
            </a: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16 Unit 15 –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write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new</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book</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topic</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final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exam</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paper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wiki</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(THE EARLIER, THE BETTER FELLOW STUDENT CORRECTION)</a:t>
            </a:r>
          </a:p>
          <a:p>
            <a:pPr>
              <a:lnSpc>
                <a:spcPct val="120000"/>
              </a:lnSpc>
              <a:buNone/>
            </a:pP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第</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15</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單元</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期末作業：在</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wiki</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上寫一段新的教科書的主題（同學更早更好的修改）</a:t>
            </a:r>
            <a:endParaRPr lang="en-US" altLang="zh-TW" sz="2000" dirty="0">
              <a:latin typeface="Calibri" panose="020F0502020204030204" pitchFamily="34" charset="0"/>
              <a:ea typeface="KaiTi" panose="02010609060101010101" pitchFamily="49" charset="-122"/>
              <a:cs typeface="Calibri" panose="020F0502020204030204" pitchFamily="34" charset="0"/>
              <a:sym typeface="+mn-ea"/>
            </a:endParaRPr>
          </a:p>
        </p:txBody>
      </p:sp>
    </p:spTree>
    <p:extLst>
      <p:ext uri="{BB962C8B-B14F-4D97-AF65-F5344CB8AC3E}">
        <p14:creationId xmlns:p14="http://schemas.microsoft.com/office/powerpoint/2010/main" val="368812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3838B4-6969-4560-966E-533E86FE6E79}"/>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7891" name="Rectangle 7">
            <a:extLst>
              <a:ext uri="{FF2B5EF4-FFF2-40B4-BE49-F238E27FC236}">
                <a16:creationId xmlns:a16="http://schemas.microsoft.com/office/drawing/2014/main" id="{BEF255CE-00B3-4B6D-B957-8FD4596EC0AB}"/>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7DD81A1-0DFE-4CC5-AFD9-B43B9A1717D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8915" name="Rectangle 7">
            <a:extLst>
              <a:ext uri="{FF2B5EF4-FFF2-40B4-BE49-F238E27FC236}">
                <a16:creationId xmlns:a16="http://schemas.microsoft.com/office/drawing/2014/main" id="{878F4754-A4DF-4786-A923-8A74187B8217}"/>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b="1">
                <a:solidFill>
                  <a:srgbClr val="000066"/>
                </a:solidFill>
                <a:latin typeface="SimHei" panose="02010609060101010101" pitchFamily="49" charset="-122"/>
              </a:rPr>
              <a:t>1, </a:t>
            </a:r>
            <a:r>
              <a:rPr lang="zh-CN" altLang="de-DE" sz="2500" b="1">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tudents</a:t>
            </a:r>
            <a:r>
              <a:rPr lang="de-DE" altLang="zh-CN" dirty="0">
                <a:solidFill>
                  <a:srgbClr val="0E5772"/>
                </a:solidFill>
                <a:latin typeface="Arial" panose="020B0604020202020204" pitchFamily="34" charset="0"/>
                <a:cs typeface="Arial" panose="020B0604020202020204" pitchFamily="34" charset="0"/>
              </a:rPr>
              <a:t> </a:t>
            </a:r>
            <a:r>
              <a:rPr altLang="zh-CN" dirty="0">
                <a:solidFill>
                  <a:srgbClr val="0E5772"/>
                </a:solidFill>
                <a:latin typeface="Arial" panose="020B0604020202020204" pitchFamily="34" charset="0"/>
                <a:cs typeface="Arial" panose="020B0604020202020204" pitchFamily="34" charset="0"/>
              </a:rPr>
              <a:t>Introduction </a:t>
            </a:r>
            <a:r>
              <a:rPr lang="zh-CN" altLang="de-DE" dirty="0">
                <a:solidFill>
                  <a:srgbClr val="0E5772"/>
                </a:solidFill>
                <a:latin typeface="Arial" panose="020B0604020202020204" pitchFamily="34" charset="0"/>
                <a:cs typeface="Arial" panose="020B0604020202020204" pitchFamily="34" charset="0"/>
              </a:rPr>
              <a:t>自我介绍</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68760"/>
            <a:ext cx="8229600" cy="5465098"/>
          </a:xfrm>
        </p:spPr>
        <p:txBody>
          <a:bodyPr>
            <a:normAutofit fontScale="67500" lnSpcReduction="20000"/>
          </a:bodyPr>
          <a:lstStyle/>
          <a:p>
            <a:pPr eaLnBrk="1" hangingPunct="1"/>
            <a:r>
              <a:rPr lang="de-DE" altLang="zh-CN" sz="2900" dirty="0">
                <a:latin typeface="Arial" panose="020B0604020202020204" pitchFamily="34" charset="0"/>
                <a:cs typeface="Arial" panose="020B0604020202020204" pitchFamily="34" charset="0"/>
              </a:rPr>
              <a:t>(</a:t>
            </a:r>
            <a:r>
              <a:rPr lang="de-DE" altLang="zh-CN" sz="2900" dirty="0" err="1">
                <a:latin typeface="Arial" panose="020B0604020202020204" pitchFamily="34" charset="0"/>
                <a:cs typeface="Arial" panose="020B0604020202020204" pitchFamily="34" charset="0"/>
              </a:rPr>
              <a:t>Later</a:t>
            </a:r>
            <a:r>
              <a:rPr lang="de-DE" altLang="zh-CN" sz="2900" dirty="0">
                <a:latin typeface="Arial" panose="020B0604020202020204" pitchFamily="34" charset="0"/>
                <a:cs typeface="Arial" panose="020B0604020202020204" pitchFamily="34" charset="0"/>
              </a:rPr>
              <a:t> also </a:t>
            </a:r>
            <a:r>
              <a:rPr lang="de-DE" altLang="zh-CN" sz="2900" dirty="0" err="1">
                <a:latin typeface="Arial" panose="020B0604020202020204" pitchFamily="34" charset="0"/>
                <a:cs typeface="Arial" panose="020B0604020202020204" pitchFamily="34" charset="0"/>
              </a:rPr>
              <a:t>introduce</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yourself</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shortly</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during</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the</a:t>
            </a:r>
            <a:r>
              <a:rPr lang="de-DE" altLang="zh-CN" sz="2900" dirty="0">
                <a:latin typeface="Arial" panose="020B0604020202020204" pitchFamily="34" charset="0"/>
                <a:cs typeface="Arial" panose="020B0604020202020204" pitchFamily="34" charset="0"/>
              </a:rPr>
              <a:t> Wiki </a:t>
            </a:r>
            <a:r>
              <a:rPr lang="de-DE" altLang="zh-CN" sz="2900" dirty="0" err="1">
                <a:latin typeface="Arial" panose="020B0604020202020204" pitchFamily="34" charset="0"/>
                <a:cs typeface="Arial" panose="020B0604020202020204" pitchFamily="34" charset="0"/>
              </a:rPr>
              <a:t>Registraion</a:t>
            </a:r>
            <a:r>
              <a:rPr lang="de-DE" altLang="zh-CN" sz="2900" dirty="0">
                <a:latin typeface="Arial" panose="020B0604020202020204" pitchFamily="34" charset="0"/>
                <a:cs typeface="Arial" panose="020B0604020202020204" pitchFamily="34" charset="0"/>
              </a:rPr>
              <a:t>.)</a:t>
            </a:r>
          </a:p>
          <a:p>
            <a:pPr eaLnBrk="1" hangingPunct="1"/>
            <a:r>
              <a:rPr lang="de-DE" altLang="zh-CN" sz="2900" dirty="0">
                <a:latin typeface="Arial" panose="020B0604020202020204" pitchFamily="34" charset="0"/>
                <a:cs typeface="Arial" panose="020B0604020202020204" pitchFamily="34" charset="0"/>
              </a:rPr>
              <a:t>Lukasz </a:t>
            </a:r>
            <a:r>
              <a:rPr lang="zh-CN" altLang="de-DE" sz="2900" dirty="0">
                <a:latin typeface="Arial" panose="020B0604020202020204" pitchFamily="34" charset="0"/>
                <a:cs typeface="Arial" panose="020B0604020202020204" pitchFamily="34" charset="0"/>
              </a:rPr>
              <a:t>黄旭明 </a:t>
            </a:r>
            <a:r>
              <a:rPr lang="de-DE" altLang="zh-CN" sz="2900" dirty="0">
                <a:latin typeface="Arial" panose="020B0604020202020204" pitchFamily="34" charset="0"/>
                <a:cs typeface="Arial" panose="020B0604020202020204" pitchFamily="34" charset="0"/>
              </a:rPr>
              <a:t>Huang </a:t>
            </a:r>
            <a:r>
              <a:rPr lang="de-DE" altLang="zh-CN" sz="2900" dirty="0" err="1">
                <a:latin typeface="Arial" panose="020B0604020202020204" pitchFamily="34" charset="0"/>
                <a:cs typeface="Arial" panose="020B0604020202020204" pitchFamily="34" charset="0"/>
              </a:rPr>
              <a:t>Xuming</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茶文化 </a:t>
            </a:r>
            <a:r>
              <a:rPr lang="de-DE" altLang="zh-CN" sz="2900" dirty="0">
                <a:latin typeface="Arial" panose="020B0604020202020204" pitchFamily="34" charset="0"/>
                <a:cs typeface="Arial" panose="020B0604020202020204" pitchFamily="34" charset="0"/>
              </a:rPr>
              <a:t>Tea </a:t>
            </a:r>
            <a:r>
              <a:rPr lang="de-DE" altLang="zh-CN" sz="2900" dirty="0" err="1">
                <a:latin typeface="Arial" panose="020B0604020202020204" pitchFamily="34" charset="0"/>
                <a:cs typeface="Arial" panose="020B0604020202020204" pitchFamily="34" charset="0"/>
              </a:rPr>
              <a:t>culture</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ceremony</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日语</a:t>
            </a:r>
            <a:r>
              <a:rPr lang="de-DE" altLang="zh-CN" sz="2900" dirty="0" err="1">
                <a:latin typeface="Arial" panose="020B0604020202020204" pitchFamily="34" charset="0"/>
                <a:cs typeface="Arial" panose="020B0604020202020204" pitchFamily="34" charset="0"/>
              </a:rPr>
              <a:t>Japanese</a:t>
            </a:r>
            <a:r>
              <a:rPr lang="zh-CN" altLang="de-DE" sz="2900" dirty="0">
                <a:latin typeface="Arial" panose="020B0604020202020204" pitchFamily="34" charset="0"/>
                <a:cs typeface="Arial" panose="020B0604020202020204" pitchFamily="34" charset="0"/>
              </a:rPr>
              <a:t>， 广州带</a:t>
            </a:r>
            <a:r>
              <a:rPr lang="de-DE" altLang="zh-CN" sz="2900" dirty="0">
                <a:latin typeface="Arial" panose="020B0604020202020204" pitchFamily="34" charset="0"/>
                <a:cs typeface="Arial" panose="020B0604020202020204" pitchFamily="34" charset="0"/>
              </a:rPr>
              <a:t>4</a:t>
            </a:r>
            <a:r>
              <a:rPr lang="zh-CN" altLang="de-DE" sz="2900" dirty="0">
                <a:latin typeface="Arial" panose="020B0604020202020204" pitchFamily="34" charset="0"/>
                <a:cs typeface="Arial" panose="020B0604020202020204" pitchFamily="34" charset="0"/>
              </a:rPr>
              <a:t>个月上广外</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Martyna </a:t>
            </a:r>
            <a:r>
              <a:rPr lang="zh-CN" altLang="de-DE" sz="2900" dirty="0">
                <a:latin typeface="Arial" panose="020B0604020202020204" pitchFamily="34" charset="0"/>
                <a:cs typeface="Arial" panose="020B0604020202020204" pitchFamily="34" charset="0"/>
              </a:rPr>
              <a:t>泊语丰 </a:t>
            </a:r>
            <a:r>
              <a:rPr lang="de-DE" altLang="zh-CN" sz="2900" dirty="0">
                <a:latin typeface="Arial" panose="020B0604020202020204" pitchFamily="34" charset="0"/>
                <a:cs typeface="Arial" panose="020B0604020202020204" pitchFamily="34" charset="0"/>
              </a:rPr>
              <a:t>Bo </a:t>
            </a:r>
            <a:r>
              <a:rPr lang="de-DE" altLang="zh-CN" sz="2900" dirty="0" err="1">
                <a:latin typeface="Arial" panose="020B0604020202020204" pitchFamily="34" charset="0"/>
                <a:cs typeface="Arial" panose="020B0604020202020204" pitchFamily="34" charset="0"/>
              </a:rPr>
              <a:t>Yufeng</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高中 </a:t>
            </a:r>
            <a:r>
              <a:rPr lang="de-DE" altLang="zh-CN" sz="2900" dirty="0">
                <a:latin typeface="Arial" panose="020B0604020202020204" pitchFamily="34" charset="0"/>
                <a:cs typeface="Arial" panose="020B0604020202020204" pitchFamily="34" charset="0"/>
              </a:rPr>
              <a:t>High School </a:t>
            </a:r>
            <a:r>
              <a:rPr lang="zh-CN" altLang="de-DE" sz="2900" dirty="0">
                <a:latin typeface="Arial" panose="020B0604020202020204" pitchFamily="34" charset="0"/>
                <a:cs typeface="Arial" panose="020B0604020202020204" pitchFamily="34" charset="0"/>
              </a:rPr>
              <a:t>对亚洲语言感兴趣</a:t>
            </a:r>
            <a:r>
              <a:rPr lang="de-DE" altLang="zh-CN" sz="2900" dirty="0">
                <a:latin typeface="Arial" panose="020B0604020202020204" pitchFamily="34" charset="0"/>
                <a:cs typeface="Arial" panose="020B0604020202020204" pitchFamily="34" charset="0"/>
              </a:rPr>
              <a:t>: Asian </a:t>
            </a:r>
            <a:r>
              <a:rPr lang="de-DE" altLang="zh-CN" sz="2900" dirty="0" err="1">
                <a:latin typeface="Arial" panose="020B0604020202020204" pitchFamily="34" charset="0"/>
                <a:cs typeface="Arial" panose="020B0604020202020204" pitchFamily="34" charset="0"/>
              </a:rPr>
              <a:t>languages</a:t>
            </a:r>
            <a:r>
              <a:rPr lang="de-DE" altLang="zh-CN" sz="2900" dirty="0">
                <a:latin typeface="Arial" panose="020B0604020202020204" pitchFamily="34" charset="0"/>
                <a:cs typeface="Arial" panose="020B0604020202020204" pitchFamily="34" charset="0"/>
              </a:rPr>
              <a:t> =&gt; Chinese, </a:t>
            </a:r>
            <a:r>
              <a:rPr lang="zh-CN" altLang="de-DE" sz="2900" dirty="0">
                <a:latin typeface="Arial" panose="020B0604020202020204" pitchFamily="34" charset="0"/>
                <a:cs typeface="Arial" panose="020B0604020202020204" pitchFamily="34" charset="0"/>
              </a:rPr>
              <a:t>国际企业？</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Alicja </a:t>
            </a:r>
            <a:r>
              <a:rPr lang="zh-CN" altLang="de-DE" sz="2900" dirty="0">
                <a:latin typeface="Arial" panose="020B0604020202020204" pitchFamily="34" charset="0"/>
                <a:cs typeface="Arial" panose="020B0604020202020204" pitchFamily="34" charset="0"/>
              </a:rPr>
              <a:t>柯之川 </a:t>
            </a:r>
            <a:r>
              <a:rPr lang="de-DE" altLang="zh-CN" sz="2900" dirty="0">
                <a:latin typeface="Arial" panose="020B0604020202020204" pitchFamily="34" charset="0"/>
                <a:cs typeface="Arial" panose="020B0604020202020204" pitchFamily="34" charset="0"/>
              </a:rPr>
              <a:t>Ke </a:t>
            </a:r>
            <a:r>
              <a:rPr lang="de-DE" altLang="zh-CN" sz="2900" dirty="0" err="1">
                <a:latin typeface="Arial" panose="020B0604020202020204" pitchFamily="34" charset="0"/>
                <a:cs typeface="Arial" panose="020B0604020202020204" pitchFamily="34" charset="0"/>
              </a:rPr>
              <a:t>Zhichuan</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高中：语言很有用，找了挑战，对航空业感兴趣</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Marianna </a:t>
            </a:r>
            <a:r>
              <a:rPr lang="zh-CN" altLang="de-DE" sz="2900" dirty="0">
                <a:latin typeface="Arial" panose="020B0604020202020204" pitchFamily="34" charset="0"/>
                <a:cs typeface="Arial" panose="020B0604020202020204" pitchFamily="34" charset="0"/>
              </a:rPr>
              <a:t>麻亮 </a:t>
            </a:r>
            <a:r>
              <a:rPr lang="de-DE" altLang="zh-CN" sz="2900" dirty="0">
                <a:latin typeface="Arial" panose="020B0604020202020204" pitchFamily="34" charset="0"/>
                <a:cs typeface="Arial" panose="020B0604020202020204" pitchFamily="34" charset="0"/>
              </a:rPr>
              <a:t>Ma Liang, </a:t>
            </a:r>
            <a:r>
              <a:rPr lang="zh-CN" altLang="de-DE" sz="2900" dirty="0">
                <a:latin typeface="Arial" panose="020B0604020202020204" pitchFamily="34" charset="0"/>
                <a:cs typeface="Arial" panose="020B0604020202020204" pitchFamily="34" charset="0"/>
              </a:rPr>
              <a:t>喜欢语言，挑战，翻译</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Kalina </a:t>
            </a:r>
            <a:r>
              <a:rPr lang="zh-CN" altLang="de-DE" sz="2900" dirty="0">
                <a:latin typeface="Arial" panose="020B0604020202020204" pitchFamily="34" charset="0"/>
                <a:cs typeface="Arial" panose="020B0604020202020204" pitchFamily="34" charset="0"/>
              </a:rPr>
              <a:t>吴凯庭 </a:t>
            </a:r>
            <a:r>
              <a:rPr lang="de-DE" altLang="zh-CN" sz="2900" dirty="0">
                <a:latin typeface="Arial" panose="020B0604020202020204" pitchFamily="34" charset="0"/>
                <a:cs typeface="Arial" panose="020B0604020202020204" pitchFamily="34" charset="0"/>
              </a:rPr>
              <a:t>Wu </a:t>
            </a:r>
            <a:r>
              <a:rPr lang="de-DE" altLang="zh-CN" sz="2900" dirty="0" err="1">
                <a:latin typeface="Arial" panose="020B0604020202020204" pitchFamily="34" charset="0"/>
                <a:cs typeface="Arial" panose="020B0604020202020204" pitchFamily="34" charset="0"/>
              </a:rPr>
              <a:t>Kaiting</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高中：要学一个跟学校的专业完全不一样的，</a:t>
            </a:r>
            <a:r>
              <a:rPr lang="de-DE" altLang="zh-CN" sz="2900" dirty="0">
                <a:latin typeface="Arial" panose="020B0604020202020204" pitchFamily="34" charset="0"/>
                <a:cs typeface="Arial" panose="020B0604020202020204" pitchFamily="34" charset="0"/>
              </a:rPr>
              <a:t>Gdansk BA</a:t>
            </a:r>
            <a:r>
              <a:rPr lang="zh-CN" altLang="de-DE" sz="2900" dirty="0">
                <a:latin typeface="Arial" panose="020B0604020202020204" pitchFamily="34" charset="0"/>
                <a:cs typeface="Arial" panose="020B0604020202020204" pitchFamily="34" charset="0"/>
              </a:rPr>
              <a:t>，中国历史（基督教）跟欧洲的不同，有意思，中文老师，作家（幻想小说）</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Izabela </a:t>
            </a:r>
            <a:r>
              <a:rPr lang="zh-CN" altLang="de-DE" sz="2900" dirty="0">
                <a:latin typeface="Arial" panose="020B0604020202020204" pitchFamily="34" charset="0"/>
                <a:cs typeface="Arial" panose="020B0604020202020204" pitchFamily="34" charset="0"/>
              </a:rPr>
              <a:t>夏颖姗 </a:t>
            </a:r>
            <a:r>
              <a:rPr lang="de-DE" altLang="zh-CN" sz="2900" dirty="0">
                <a:latin typeface="Arial" panose="020B0604020202020204" pitchFamily="34" charset="0"/>
                <a:cs typeface="Arial" panose="020B0604020202020204" pitchFamily="34" charset="0"/>
              </a:rPr>
              <a:t>Xia </a:t>
            </a:r>
            <a:r>
              <a:rPr lang="de-DE" altLang="zh-CN" sz="2900" dirty="0" err="1">
                <a:latin typeface="Arial" panose="020B0604020202020204" pitchFamily="34" charset="0"/>
                <a:cs typeface="Arial" panose="020B0604020202020204" pitchFamily="34" charset="0"/>
              </a:rPr>
              <a:t>Yingshan</a:t>
            </a:r>
            <a:r>
              <a:rPr lang="zh-CN" altLang="de-DE" sz="2900" dirty="0">
                <a:latin typeface="Arial" panose="020B0604020202020204" pitchFamily="34" charset="0"/>
                <a:cs typeface="Arial" panose="020B0604020202020204" pitchFamily="34" charset="0"/>
              </a:rPr>
              <a:t>，克拉科夫，韩语，口译？英语、德语、拉丁语等等</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Aleksandra </a:t>
            </a:r>
            <a:r>
              <a:rPr lang="zh-CN" altLang="de-DE" sz="2900" dirty="0">
                <a:latin typeface="Arial" panose="020B0604020202020204" pitchFamily="34" charset="0"/>
                <a:cs typeface="Arial" panose="020B0604020202020204" pitchFamily="34" charset="0"/>
              </a:rPr>
              <a:t>韩美琳</a:t>
            </a:r>
            <a:r>
              <a:rPr lang="de-DE" altLang="zh-CN" sz="2900" dirty="0">
                <a:latin typeface="Arial" panose="020B0604020202020204" pitchFamily="34" charset="0"/>
                <a:cs typeface="Arial" panose="020B0604020202020204" pitchFamily="34" charset="0"/>
              </a:rPr>
              <a:t> Han </a:t>
            </a:r>
            <a:r>
              <a:rPr lang="de-DE" altLang="zh-CN" sz="2900" dirty="0" err="1">
                <a:latin typeface="Arial" panose="020B0604020202020204" pitchFamily="34" charset="0"/>
                <a:cs typeface="Arial" panose="020B0604020202020204" pitchFamily="34" charset="0"/>
              </a:rPr>
              <a:t>Meilin</a:t>
            </a:r>
            <a:r>
              <a:rPr lang="zh-CN" altLang="de-DE" sz="2900" dirty="0">
                <a:latin typeface="Arial" panose="020B0604020202020204" pitchFamily="34" charset="0"/>
                <a:cs typeface="Arial" panose="020B0604020202020204" pitchFamily="34" charset="0"/>
              </a:rPr>
              <a:t>，喜欢语言，对亚洲文化感兴趣，原来喜欢韩语，然后中文，学过德语、西班牙语、英文</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Weronika</a:t>
            </a:r>
          </a:p>
          <a:p>
            <a:pPr eaLnBrk="1" hangingPunct="1"/>
            <a:r>
              <a:rPr lang="de-DE" altLang="zh-CN" sz="2900" dirty="0">
                <a:latin typeface="Arial" panose="020B0604020202020204" pitchFamily="34" charset="0"/>
                <a:cs typeface="Arial" panose="020B0604020202020204" pitchFamily="34" charset="0"/>
              </a:rPr>
              <a:t>Daria</a:t>
            </a:r>
          </a:p>
          <a:p>
            <a:pPr eaLnBrk="1" hangingPunct="1"/>
            <a:r>
              <a:rPr lang="de-DE" altLang="zh-CN" sz="2900" dirty="0">
                <a:latin typeface="Arial" panose="020B0604020202020204" pitchFamily="34" charset="0"/>
                <a:cs typeface="Arial" panose="020B0604020202020204" pitchFamily="34" charset="0"/>
              </a:rPr>
              <a:t>Milena 1</a:t>
            </a:r>
          </a:p>
          <a:p>
            <a:pPr eaLnBrk="1" hangingPunct="1"/>
            <a:r>
              <a:rPr lang="de-DE" altLang="zh-CN" sz="2900" dirty="0">
                <a:latin typeface="Arial" panose="020B0604020202020204" pitchFamily="34" charset="0"/>
                <a:cs typeface="Arial" panose="020B0604020202020204" pitchFamily="34" charset="0"/>
              </a:rPr>
              <a:t>Milena 2</a:t>
            </a:r>
          </a:p>
          <a:p>
            <a:pPr eaLnBrk="1" hangingPunct="1"/>
            <a:endParaRPr lang="de-DE" altLang="zh-CN" sz="3300" dirty="0">
              <a:latin typeface="Arial" panose="020B0604020202020204" pitchFamily="34" charset="0"/>
              <a:cs typeface="Arial" panose="020B0604020202020204" pitchFamily="34" charset="0"/>
            </a:endParaRPr>
          </a:p>
          <a:p>
            <a:pPr eaLnBrk="1" hangingPunct="1"/>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12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014C79FA-C49A-49A2-9A76-3855CB451E88}"/>
              </a:ext>
            </a:extLst>
          </p:cNvPr>
          <p:cNvSpPr>
            <a:spLocks noChangeArrowheads="1"/>
          </p:cNvSpPr>
          <p:nvPr/>
        </p:nvSpPr>
        <p:spPr bwMode="auto">
          <a:xfrm>
            <a:off x="4643438" y="2420938"/>
            <a:ext cx="2808287" cy="2736850"/>
          </a:xfrm>
          <a:prstGeom prst="ellipse">
            <a:avLst/>
          </a:prstGeom>
          <a:solidFill>
            <a:srgbClr val="FF0000">
              <a:alpha val="50195"/>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31747" name="Rectangle 3">
            <a:extLst>
              <a:ext uri="{FF2B5EF4-FFF2-40B4-BE49-F238E27FC236}">
                <a16:creationId xmlns:a16="http://schemas.microsoft.com/office/drawing/2014/main" id="{28251991-010D-48C7-8B04-11513E7165CC}"/>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传统的文化比较模块</a:t>
            </a:r>
            <a:endParaRPr lang="de-DE" altLang="zh-CN">
              <a:solidFill>
                <a:srgbClr val="000066"/>
              </a:solidFill>
              <a:latin typeface="SimHei" panose="02010609060101010101" pitchFamily="49" charset="-122"/>
              <a:ea typeface="SimHei" panose="02010609060101010101" pitchFamily="49" charset="-122"/>
            </a:endParaRPr>
          </a:p>
        </p:txBody>
      </p:sp>
      <p:sp>
        <p:nvSpPr>
          <p:cNvPr id="39940" name="Oval 4">
            <a:extLst>
              <a:ext uri="{FF2B5EF4-FFF2-40B4-BE49-F238E27FC236}">
                <a16:creationId xmlns:a16="http://schemas.microsoft.com/office/drawing/2014/main" id="{48797972-8AC2-4B31-BE2D-A069C0D1364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294917" name="AutoShape 5">
            <a:extLst>
              <a:ext uri="{FF2B5EF4-FFF2-40B4-BE49-F238E27FC236}">
                <a16:creationId xmlns:a16="http://schemas.microsoft.com/office/drawing/2014/main" id="{08D7BFA4-EC01-4C22-BDA7-E8997B20AEBC}"/>
              </a:ext>
            </a:extLst>
          </p:cNvPr>
          <p:cNvSpPr>
            <a:spLocks noChangeArrowheads="1"/>
          </p:cNvSpPr>
          <p:nvPr/>
        </p:nvSpPr>
        <p:spPr bwMode="auto">
          <a:xfrm>
            <a:off x="2627313" y="220503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4918" name="AutoShape 6">
            <a:extLst>
              <a:ext uri="{FF2B5EF4-FFF2-40B4-BE49-F238E27FC236}">
                <a16:creationId xmlns:a16="http://schemas.microsoft.com/office/drawing/2014/main" id="{C29AFB6D-CCE1-4333-AEF4-7D6BB25E6ED3}"/>
              </a:ext>
            </a:extLst>
          </p:cNvPr>
          <p:cNvSpPr>
            <a:spLocks noChangeArrowheads="1"/>
          </p:cNvSpPr>
          <p:nvPr/>
        </p:nvSpPr>
        <p:spPr bwMode="auto">
          <a:xfrm rot="10800000">
            <a:off x="2484438" y="494188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9F4D1"/>
              </a:gs>
              <a:gs pos="100000">
                <a:srgbClr val="FF0000"/>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39943" name="Rectangle 7">
            <a:extLst>
              <a:ext uri="{FF2B5EF4-FFF2-40B4-BE49-F238E27FC236}">
                <a16:creationId xmlns:a16="http://schemas.microsoft.com/office/drawing/2014/main" id="{488C5C4E-E0D8-41F8-941A-6C75956CD695}"/>
              </a:ext>
            </a:extLst>
          </p:cNvPr>
          <p:cNvSpPr>
            <a:spLocks noChangeArrowheads="1"/>
          </p:cNvSpPr>
          <p:nvPr/>
        </p:nvSpPr>
        <p:spPr bwMode="auto">
          <a:xfrm>
            <a:off x="539750" y="5381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sz="2800" dirty="0">
                <a:solidFill>
                  <a:srgbClr val="000066"/>
                </a:solidFill>
                <a:latin typeface="SimHei" panose="02010609060101010101" pitchFamily="49" charset="-122"/>
              </a:rPr>
              <a:t>1.</a:t>
            </a:r>
            <a:r>
              <a:rPr lang="zh-CN" altLang="de-DE" sz="2800" dirty="0">
                <a:solidFill>
                  <a:srgbClr val="000066"/>
                </a:solidFill>
                <a:latin typeface="SimHei" panose="02010609060101010101" pitchFamily="49" charset="-122"/>
              </a:rPr>
              <a:t> 种族</a:t>
            </a:r>
            <a:r>
              <a:rPr lang="de-DE" altLang="zh-CN" sz="2800" dirty="0">
                <a:solidFill>
                  <a:srgbClr val="000066"/>
                </a:solidFill>
                <a:latin typeface="SimHei" panose="02010609060101010101" pitchFamily="49" charset="-122"/>
              </a:rPr>
              <a:t>/</a:t>
            </a:r>
            <a:r>
              <a:rPr lang="zh-CN" altLang="de-DE" sz="2800" dirty="0">
                <a:solidFill>
                  <a:srgbClr val="000066"/>
                </a:solidFill>
                <a:latin typeface="SimHei" panose="02010609060101010101" pitchFamily="49" charset="-122"/>
              </a:rPr>
              <a:t>民族中心主义的观点持续了上千年：自我文化主观定义外来文化。</a:t>
            </a:r>
            <a:r>
              <a:rPr lang="de-DE" altLang="zh-CN" sz="2800" b="1" dirty="0">
                <a:solidFill>
                  <a:srgbClr val="000066"/>
                </a:solidFill>
                <a:latin typeface="Avenir 45" pitchFamily="2" charset="0"/>
              </a:rPr>
              <a:t>Perlmutter (1965)</a:t>
            </a:r>
          </a:p>
        </p:txBody>
      </p:sp>
      <p:sp>
        <p:nvSpPr>
          <p:cNvPr id="294920" name="Text Box 8">
            <a:extLst>
              <a:ext uri="{FF2B5EF4-FFF2-40B4-BE49-F238E27FC236}">
                <a16:creationId xmlns:a16="http://schemas.microsoft.com/office/drawing/2014/main" id="{822FFD43-A359-4500-9AEC-8CD79A507A94}"/>
              </a:ext>
            </a:extLst>
          </p:cNvPr>
          <p:cNvSpPr txBox="1">
            <a:spLocks noChangeArrowheads="1"/>
          </p:cNvSpPr>
          <p:nvPr/>
        </p:nvSpPr>
        <p:spPr bwMode="auto">
          <a:xfrm>
            <a:off x="7308850" y="1695450"/>
            <a:ext cx="18351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000">
                <a:solidFill>
                  <a:srgbClr val="000066"/>
                </a:solidFill>
                <a:latin typeface="SimHei" panose="02010609060101010101" pitchFamily="49" charset="-122"/>
                <a:cs typeface="Arial" panose="020B0604020202020204" pitchFamily="34" charset="0"/>
              </a:rPr>
              <a:t>例如：中国</a:t>
            </a:r>
            <a:br>
              <a:rPr lang="zh-CN" altLang="de-DE" sz="2000">
                <a:solidFill>
                  <a:srgbClr val="000066"/>
                </a:solidFill>
                <a:latin typeface="SimHei" panose="02010609060101010101" pitchFamily="49" charset="-122"/>
                <a:cs typeface="Arial" panose="020B0604020202020204" pitchFamily="34" charset="0"/>
              </a:rPr>
            </a:br>
            <a:r>
              <a:rPr lang="zh-CN" altLang="de-DE" sz="2000">
                <a:solidFill>
                  <a:srgbClr val="000066"/>
                </a:solidFill>
                <a:latin typeface="SimHei" panose="02010609060101010101" pitchFamily="49" charset="-122"/>
                <a:cs typeface="Arial" panose="020B0604020202020204" pitchFamily="34" charset="0"/>
              </a:rPr>
              <a:t>被翻译为</a:t>
            </a:r>
          </a:p>
          <a:p>
            <a:pPr eaLnBrk="1" hangingPunct="1"/>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中心王国</a:t>
            </a:r>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a:t>
            </a:r>
          </a:p>
          <a:p>
            <a:pPr eaLnBrk="1" hangingPunct="1"/>
            <a:r>
              <a:rPr lang="zh-CN" altLang="de-DE" sz="2000">
                <a:solidFill>
                  <a:srgbClr val="000066"/>
                </a:solidFill>
                <a:latin typeface="SimHei" panose="02010609060101010101" pitchFamily="49" charset="-122"/>
                <a:cs typeface="Arial" panose="020B0604020202020204" pitchFamily="34" charset="0"/>
              </a:rPr>
              <a:t>罗马帝国，</a:t>
            </a:r>
          </a:p>
          <a:p>
            <a:pPr eaLnBrk="1" hangingPunct="1"/>
            <a:r>
              <a:rPr lang="zh-CN" altLang="de-DE" sz="2000">
                <a:solidFill>
                  <a:srgbClr val="000066"/>
                </a:solidFill>
                <a:latin typeface="SimHei" panose="02010609060101010101" pitchFamily="49" charset="-122"/>
                <a:cs typeface="Arial" panose="020B0604020202020204" pitchFamily="34" charset="0"/>
              </a:rPr>
              <a:t>拿破仑，</a:t>
            </a:r>
          </a:p>
          <a:p>
            <a:pPr eaLnBrk="1" hangingPunct="1"/>
            <a:r>
              <a:rPr lang="zh-CN" altLang="de-DE" sz="2000">
                <a:solidFill>
                  <a:srgbClr val="000066"/>
                </a:solidFill>
                <a:latin typeface="SimHei" panose="02010609060101010101" pitchFamily="49" charset="-122"/>
                <a:cs typeface="Arial" panose="020B0604020202020204" pitchFamily="34" charset="0"/>
              </a:rPr>
              <a:t>帝国主义，</a:t>
            </a:r>
          </a:p>
          <a:p>
            <a:pPr eaLnBrk="1" hangingPunct="1"/>
            <a:r>
              <a:rPr lang="zh-CN" altLang="de-DE" sz="2000">
                <a:solidFill>
                  <a:srgbClr val="000066"/>
                </a:solidFill>
                <a:latin typeface="SimHei" panose="02010609060101010101" pitchFamily="49" charset="-122"/>
                <a:cs typeface="Arial" panose="020B0604020202020204" pitchFamily="34" charset="0"/>
              </a:rPr>
              <a:t>殖民主义，</a:t>
            </a:r>
          </a:p>
          <a:p>
            <a:pPr eaLnBrk="1" hangingPunct="1"/>
            <a:r>
              <a:rPr lang="zh-CN" altLang="de-DE" sz="2000">
                <a:solidFill>
                  <a:srgbClr val="000066"/>
                </a:solidFill>
                <a:latin typeface="SimHei" panose="02010609060101010101" pitchFamily="49" charset="-122"/>
                <a:cs typeface="Arial" panose="020B0604020202020204" pitchFamily="34" charset="0"/>
              </a:rPr>
              <a:t>基督教化，</a:t>
            </a:r>
          </a:p>
          <a:p>
            <a:pPr eaLnBrk="1" hangingPunct="1"/>
            <a:r>
              <a:rPr lang="zh-CN" altLang="de-DE" sz="2000">
                <a:solidFill>
                  <a:srgbClr val="000066"/>
                </a:solidFill>
                <a:latin typeface="SimHei" panose="02010609060101010101" pitchFamily="49" charset="-122"/>
                <a:cs typeface="Arial" panose="020B0604020202020204" pitchFamily="34" charset="0"/>
              </a:rPr>
              <a:t>法西斯。</a:t>
            </a:r>
          </a:p>
          <a:p>
            <a:pPr eaLnBrk="1" hangingPunct="1"/>
            <a:r>
              <a:rPr lang="zh-CN" altLang="de-DE" sz="2000">
                <a:solidFill>
                  <a:srgbClr val="000066"/>
                </a:solidFill>
                <a:latin typeface="SimHei" panose="02010609060101010101" pitchFamily="49" charset="-122"/>
                <a:cs typeface="Arial" panose="020B0604020202020204" pitchFamily="34" charset="0"/>
              </a:rPr>
              <a:t>相近的：</a:t>
            </a:r>
          </a:p>
          <a:p>
            <a:pPr eaLnBrk="1" hangingPunct="1"/>
            <a:r>
              <a:rPr lang="zh-CN" altLang="de-DE" sz="2000">
                <a:solidFill>
                  <a:srgbClr val="000066"/>
                </a:solidFill>
                <a:latin typeface="SimHei" panose="02010609060101010101" pitchFamily="49" charset="-122"/>
                <a:cs typeface="Arial" panose="020B0604020202020204" pitchFamily="34" charset="0"/>
              </a:rPr>
              <a:t>伊斯兰教</a:t>
            </a:r>
            <a:endParaRPr lang="de-DE" altLang="zh-CN" sz="2000" b="1">
              <a:solidFill>
                <a:srgbClr val="000066"/>
              </a:solidFill>
              <a:latin typeface="SimHei" panose="02010609060101010101" pitchFamily="49" charset="-122"/>
              <a:cs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
                                          </p:val>
                                        </p:tav>
                                        <p:tav tm="100000">
                                          <p:val>
                                            <p:fltVal val="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294914"/>
                                        </p:tgtEl>
                                        <p:attrNameLst>
                                          <p:attrName>style.visibility</p:attrName>
                                        </p:attrNameLst>
                                      </p:cBhvr>
                                      <p:to>
                                        <p:strVal val="visible"/>
                                      </p:to>
                                    </p:set>
                                    <p:animEffect transition="in" filter="fade">
                                      <p:cBhvr>
                                        <p:cTn id="23" dur="1000"/>
                                        <p:tgtEl>
                                          <p:spTgt spid="294914"/>
                                        </p:tgtEl>
                                      </p:cBhvr>
                                    </p:animEffect>
                                    <p:anim calcmode="lin" valueType="num">
                                      <p:cBhvr>
                                        <p:cTn id="24" dur="1000" fill="hold"/>
                                        <p:tgtEl>
                                          <p:spTgt spid="294914"/>
                                        </p:tgtEl>
                                        <p:attrNameLst>
                                          <p:attrName>ppt_x</p:attrName>
                                        </p:attrNameLst>
                                      </p:cBhvr>
                                      <p:tavLst>
                                        <p:tav tm="0">
                                          <p:val>
                                            <p:strVal val="#ppt_x-.1"/>
                                          </p:val>
                                        </p:tav>
                                        <p:tav tm="100000">
                                          <p:val>
                                            <p:strVal val="#ppt_x"/>
                                          </p:val>
                                        </p:tav>
                                      </p:tavLst>
                                    </p:anim>
                                    <p:anim calcmode="lin" valueType="num">
                                      <p:cBhvr>
                                        <p:cTn id="25" dur="1000" fill="hold"/>
                                        <p:tgtEl>
                                          <p:spTgt spid="2949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31747" grpId="0"/>
      <p:bldP spid="294917" grpId="0" animBg="1"/>
      <p:bldP spid="294918" grpId="0" animBg="1"/>
      <p:bldP spid="2949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9844B82E-1BE7-45F2-9D4F-F10FC5961355}"/>
              </a:ext>
            </a:extLst>
          </p:cNvPr>
          <p:cNvSpPr>
            <a:spLocks noChangeArrowheads="1"/>
          </p:cNvSpPr>
          <p:nvPr/>
        </p:nvSpPr>
        <p:spPr bwMode="auto">
          <a:xfrm>
            <a:off x="4643438" y="2420938"/>
            <a:ext cx="2808287" cy="2736850"/>
          </a:xfrm>
          <a:prstGeom prst="ellipse">
            <a:avLst/>
          </a:prstGeom>
          <a:solidFill>
            <a:srgbClr val="FF00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40963" name="Oval 4">
            <a:extLst>
              <a:ext uri="{FF2B5EF4-FFF2-40B4-BE49-F238E27FC236}">
                <a16:creationId xmlns:a16="http://schemas.microsoft.com/office/drawing/2014/main" id="{4463C870-87BA-4DA0-BC4A-593B6263ADE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      </a:t>
            </a:r>
          </a:p>
        </p:txBody>
      </p:sp>
      <p:sp>
        <p:nvSpPr>
          <p:cNvPr id="286725" name="AutoShape 5">
            <a:extLst>
              <a:ext uri="{FF2B5EF4-FFF2-40B4-BE49-F238E27FC236}">
                <a16:creationId xmlns:a16="http://schemas.microsoft.com/office/drawing/2014/main" id="{A3DBCCF5-4CBD-492C-9A6E-71C6180A6409}"/>
              </a:ext>
            </a:extLst>
          </p:cNvPr>
          <p:cNvSpPr>
            <a:spLocks noChangeArrowheads="1"/>
          </p:cNvSpPr>
          <p:nvPr/>
        </p:nvSpPr>
        <p:spPr bwMode="auto">
          <a:xfrm rot="1320000">
            <a:off x="2771775" y="4221163"/>
            <a:ext cx="34559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6726" name="AutoShape 6">
            <a:extLst>
              <a:ext uri="{FF2B5EF4-FFF2-40B4-BE49-F238E27FC236}">
                <a16:creationId xmlns:a16="http://schemas.microsoft.com/office/drawing/2014/main" id="{9E3F5DEA-A2CF-4FF6-AC89-7EFE1391ED0E}"/>
              </a:ext>
            </a:extLst>
          </p:cNvPr>
          <p:cNvSpPr>
            <a:spLocks noChangeArrowheads="1"/>
          </p:cNvSpPr>
          <p:nvPr/>
        </p:nvSpPr>
        <p:spPr bwMode="auto">
          <a:xfrm rot="-1320000">
            <a:off x="2771775" y="2854325"/>
            <a:ext cx="34559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0966" name="Rectangle 7">
            <a:extLst>
              <a:ext uri="{FF2B5EF4-FFF2-40B4-BE49-F238E27FC236}">
                <a16:creationId xmlns:a16="http://schemas.microsoft.com/office/drawing/2014/main" id="{29D491CE-323A-41EC-97A4-AC230FE9FC83}"/>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通过文化</a:t>
            </a:r>
            <a:r>
              <a:rPr lang="de-DE" altLang="zh-CN">
                <a:solidFill>
                  <a:srgbClr val="000066"/>
                </a:solidFill>
                <a:latin typeface="SimHei" panose="02010609060101010101" pitchFamily="49" charset="-122"/>
              </a:rPr>
              <a:t>A</a:t>
            </a:r>
            <a:r>
              <a:rPr lang="zh-CN" altLang="de-DE">
                <a:solidFill>
                  <a:srgbClr val="000066"/>
                </a:solidFill>
                <a:latin typeface="SimHei" panose="02010609060101010101" pitchFamily="49" charset="-122"/>
              </a:rPr>
              <a:t>里的科学家的解释来了解文化</a:t>
            </a:r>
            <a:r>
              <a:rPr lang="de-DE" altLang="zh-CN">
                <a:solidFill>
                  <a:srgbClr val="000066"/>
                </a:solidFill>
                <a:latin typeface="SimHei" panose="02010609060101010101" pitchFamily="49" charset="-122"/>
              </a:rPr>
              <a:t>B,</a:t>
            </a:r>
            <a:r>
              <a:rPr lang="zh-CN" altLang="de-DE">
                <a:solidFill>
                  <a:srgbClr val="000066"/>
                </a:solidFill>
                <a:latin typeface="SimHei" panose="02010609060101010101" pitchFamily="49" charset="-122"/>
              </a:rPr>
              <a:t>但这些观点也只是片面，不完全的。</a:t>
            </a:r>
            <a:r>
              <a:rPr lang="de-DE" altLang="zh-CN" b="1">
                <a:solidFill>
                  <a:srgbClr val="000066"/>
                </a:solidFill>
                <a:latin typeface="Avenir 45" pitchFamily="2" charset="0"/>
              </a:rPr>
              <a:t>Perlmutter (1965)</a:t>
            </a:r>
          </a:p>
        </p:txBody>
      </p:sp>
      <p:sp>
        <p:nvSpPr>
          <p:cNvPr id="40967" name="Rectangle 8">
            <a:extLst>
              <a:ext uri="{FF2B5EF4-FFF2-40B4-BE49-F238E27FC236}">
                <a16:creationId xmlns:a16="http://schemas.microsoft.com/office/drawing/2014/main" id="{5FD410C8-7DE6-49A3-9C25-84E1B4E75132}"/>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286722"/>
                                        </p:tgtEl>
                                        <p:attrNameLst>
                                          <p:attrName>style.visibility</p:attrName>
                                        </p:attrNameLst>
                                      </p:cBhvr>
                                      <p:to>
                                        <p:strVal val="visible"/>
                                      </p:to>
                                    </p:set>
                                    <p:anim calcmode="lin" valueType="num">
                                      <p:cBhvr>
                                        <p:cTn id="13" dur="500" fill="hold"/>
                                        <p:tgtEl>
                                          <p:spTgt spid="286722"/>
                                        </p:tgtEl>
                                        <p:attrNameLst>
                                          <p:attrName>ppt_w</p:attrName>
                                        </p:attrNameLst>
                                      </p:cBhvr>
                                      <p:tavLst>
                                        <p:tav tm="0">
                                          <p:val>
                                            <p:fltVal val="0"/>
                                          </p:val>
                                        </p:tav>
                                        <p:tav tm="100000">
                                          <p:val>
                                            <p:strVal val="#ppt_w"/>
                                          </p:val>
                                        </p:tav>
                                      </p:tavLst>
                                    </p:anim>
                                    <p:anim calcmode="lin" valueType="num">
                                      <p:cBhvr>
                                        <p:cTn id="14" dur="500" fill="hold"/>
                                        <p:tgtEl>
                                          <p:spTgt spid="286722"/>
                                        </p:tgtEl>
                                        <p:attrNameLst>
                                          <p:attrName>ppt_h</p:attrName>
                                        </p:attrNameLst>
                                      </p:cBhvr>
                                      <p:tavLst>
                                        <p:tav tm="0">
                                          <p:val>
                                            <p:fltVal val="0"/>
                                          </p:val>
                                        </p:tav>
                                        <p:tav tm="100000">
                                          <p:val>
                                            <p:strVal val="#ppt_h"/>
                                          </p:val>
                                        </p:tav>
                                      </p:tavLst>
                                    </p:anim>
                                    <p:animEffect transition="in" filter="fade">
                                      <p:cBhvr>
                                        <p:cTn id="15"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5" grpId="0" animBg="1"/>
      <p:bldP spid="2867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
            <a:extLst>
              <a:ext uri="{FF2B5EF4-FFF2-40B4-BE49-F238E27FC236}">
                <a16:creationId xmlns:a16="http://schemas.microsoft.com/office/drawing/2014/main" id="{D7206776-8CA2-4678-8457-DB4BA0BBCED3}"/>
              </a:ext>
            </a:extLst>
          </p:cNvPr>
          <p:cNvSpPr>
            <a:spLocks noChangeArrowheads="1"/>
          </p:cNvSpPr>
          <p:nvPr/>
        </p:nvSpPr>
        <p:spPr bwMode="auto">
          <a:xfrm>
            <a:off x="4643438" y="2420938"/>
            <a:ext cx="2808287" cy="2736850"/>
          </a:xfrm>
          <a:prstGeom prst="ellipse">
            <a:avLst/>
          </a:prstGeom>
          <a:solidFill>
            <a:srgbClr val="00FF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7748" name="Oval 4">
            <a:extLst>
              <a:ext uri="{FF2B5EF4-FFF2-40B4-BE49-F238E27FC236}">
                <a16:creationId xmlns:a16="http://schemas.microsoft.com/office/drawing/2014/main" id="{F7FC3EE0-D40A-46DB-9C67-A021058FF717}"/>
              </a:ext>
            </a:extLst>
          </p:cNvPr>
          <p:cNvSpPr>
            <a:spLocks noChangeArrowheads="1"/>
          </p:cNvSpPr>
          <p:nvPr/>
        </p:nvSpPr>
        <p:spPr bwMode="auto">
          <a:xfrm>
            <a:off x="1116013" y="2420938"/>
            <a:ext cx="2808287" cy="2736850"/>
          </a:xfrm>
          <a:prstGeom prst="ellipse">
            <a:avLst/>
          </a:prstGeom>
          <a:solidFill>
            <a:srgbClr val="FF0000">
              <a:alpha val="79999"/>
            </a:srgbClr>
          </a:solidFill>
          <a:ln w="635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1988" name="Rectangle 5">
            <a:extLst>
              <a:ext uri="{FF2B5EF4-FFF2-40B4-BE49-F238E27FC236}">
                <a16:creationId xmlns:a16="http://schemas.microsoft.com/office/drawing/2014/main" id="{12162D8A-85ED-48C1-AAA5-AFDD4675952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辩证的观点：意识到文化平等，同时意识到所有的文化是被其他文化定义的。</a:t>
            </a:r>
            <a:r>
              <a:rPr lang="de-DE" altLang="zh-CN" b="1">
                <a:solidFill>
                  <a:srgbClr val="000066"/>
                </a:solidFill>
                <a:latin typeface="Avenir 45" pitchFamily="2" charset="0"/>
              </a:rPr>
              <a:t>Perlmutter (1965)</a:t>
            </a:r>
          </a:p>
        </p:txBody>
      </p:sp>
      <p:sp>
        <p:nvSpPr>
          <p:cNvPr id="287750" name="AutoShape 6">
            <a:extLst>
              <a:ext uri="{FF2B5EF4-FFF2-40B4-BE49-F238E27FC236}">
                <a16:creationId xmlns:a16="http://schemas.microsoft.com/office/drawing/2014/main" id="{FA5FF34C-A6BE-419A-A02C-59D382CC7D43}"/>
              </a:ext>
            </a:extLst>
          </p:cNvPr>
          <p:cNvSpPr>
            <a:spLocks noChangeArrowheads="1"/>
          </p:cNvSpPr>
          <p:nvPr/>
        </p:nvSpPr>
        <p:spPr bwMode="auto">
          <a:xfrm>
            <a:off x="2555875"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1" name="AutoShape 7">
            <a:extLst>
              <a:ext uri="{FF2B5EF4-FFF2-40B4-BE49-F238E27FC236}">
                <a16:creationId xmlns:a16="http://schemas.microsoft.com/office/drawing/2014/main" id="{261C853F-4EB8-4A5A-9329-06E126FD4C87}"/>
              </a:ext>
            </a:extLst>
          </p:cNvPr>
          <p:cNvSpPr>
            <a:spLocks noChangeArrowheads="1"/>
          </p:cNvSpPr>
          <p:nvPr/>
        </p:nvSpPr>
        <p:spPr bwMode="auto">
          <a:xfrm rot="10800000">
            <a:off x="4356100"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2" name="AutoShape 8">
            <a:extLst>
              <a:ext uri="{FF2B5EF4-FFF2-40B4-BE49-F238E27FC236}">
                <a16:creationId xmlns:a16="http://schemas.microsoft.com/office/drawing/2014/main" id="{3CADF68E-9B35-47B4-926F-CD6330552755}"/>
              </a:ext>
            </a:extLst>
          </p:cNvPr>
          <p:cNvSpPr>
            <a:spLocks noChangeArrowheads="1"/>
          </p:cNvSpPr>
          <p:nvPr/>
        </p:nvSpPr>
        <p:spPr bwMode="auto">
          <a:xfrm>
            <a:off x="2555875"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3" name="AutoShape 9">
            <a:extLst>
              <a:ext uri="{FF2B5EF4-FFF2-40B4-BE49-F238E27FC236}">
                <a16:creationId xmlns:a16="http://schemas.microsoft.com/office/drawing/2014/main" id="{55D28563-DFC7-474F-B3F2-A3E74EB5386F}"/>
              </a:ext>
            </a:extLst>
          </p:cNvPr>
          <p:cNvSpPr>
            <a:spLocks noChangeArrowheads="1"/>
          </p:cNvSpPr>
          <p:nvPr/>
        </p:nvSpPr>
        <p:spPr bwMode="auto">
          <a:xfrm rot="10800000">
            <a:off x="4356100"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1993" name="Rectangle 10">
            <a:extLst>
              <a:ext uri="{FF2B5EF4-FFF2-40B4-BE49-F238E27FC236}">
                <a16:creationId xmlns:a16="http://schemas.microsoft.com/office/drawing/2014/main" id="{2580D291-97B7-4FFC-837A-8B77DAE45E4A}"/>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20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52"/>
                                        </p:tgtEl>
                                        <p:attrNameLst>
                                          <p:attrName>style.visibility</p:attrName>
                                        </p:attrNameLst>
                                      </p:cBhvr>
                                      <p:to>
                                        <p:strVal val="visible"/>
                                      </p:to>
                                    </p:set>
                                    <p:animEffect transition="in" filter="fade">
                                      <p:cBhvr>
                                        <p:cTn id="10" dur="2000"/>
                                        <p:tgtEl>
                                          <p:spTgt spid="287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53"/>
                                        </p:tgtEl>
                                        <p:attrNameLst>
                                          <p:attrName>style.visibility</p:attrName>
                                        </p:attrNameLst>
                                      </p:cBhvr>
                                      <p:to>
                                        <p:strVal val="visible"/>
                                      </p:to>
                                    </p:set>
                                    <p:animEffect transition="in" filter="fade">
                                      <p:cBhvr>
                                        <p:cTn id="13" dur="2000"/>
                                        <p:tgtEl>
                                          <p:spTgt spid="2877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746"/>
                                        </p:tgtEl>
                                        <p:attrNameLst>
                                          <p:attrName>style.visibility</p:attrName>
                                        </p:attrNameLst>
                                      </p:cBhvr>
                                      <p:to>
                                        <p:strVal val="visible"/>
                                      </p:to>
                                    </p:set>
                                    <p:animEffect transition="in" filter="fade">
                                      <p:cBhvr>
                                        <p:cTn id="16" dur="2000"/>
                                        <p:tgtEl>
                                          <p:spTgt spid="2877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7751"/>
                                        </p:tgtEl>
                                        <p:attrNameLst>
                                          <p:attrName>style.visibility</p:attrName>
                                        </p:attrNameLst>
                                      </p:cBhvr>
                                      <p:to>
                                        <p:strVal val="visible"/>
                                      </p:to>
                                    </p:set>
                                    <p:animEffect transition="in" filter="fade">
                                      <p:cBhvr>
                                        <p:cTn id="19" dur="2000"/>
                                        <p:tgtEl>
                                          <p:spTgt spid="287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7750"/>
                                        </p:tgtEl>
                                        <p:attrNameLst>
                                          <p:attrName>style.visibility</p:attrName>
                                        </p:attrNameLst>
                                      </p:cBhvr>
                                      <p:to>
                                        <p:strVal val="visible"/>
                                      </p:to>
                                    </p:set>
                                    <p:animEffect transition="in" filter="fade">
                                      <p:cBhvr>
                                        <p:cTn id="22" dur="20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8" grpId="0" animBg="1"/>
      <p:bldP spid="287750" grpId="0" animBg="1"/>
      <p:bldP spid="287751" grpId="0" animBg="1"/>
      <p:bldP spid="287752" grpId="0" animBg="1"/>
      <p:bldP spid="2877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4CE886D4-F13B-4A89-8F5B-12DD0ACB9AD0}"/>
              </a:ext>
            </a:extLst>
          </p:cNvPr>
          <p:cNvSpPr>
            <a:spLocks noChangeArrowheads="1"/>
          </p:cNvSpPr>
          <p:nvPr/>
        </p:nvSpPr>
        <p:spPr bwMode="auto">
          <a:xfrm>
            <a:off x="4284663"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43011" name="Oval 4">
            <a:extLst>
              <a:ext uri="{FF2B5EF4-FFF2-40B4-BE49-F238E27FC236}">
                <a16:creationId xmlns:a16="http://schemas.microsoft.com/office/drawing/2014/main" id="{A312B17D-89AC-4A1C-A619-B7A04F434B98}"/>
              </a:ext>
            </a:extLst>
          </p:cNvPr>
          <p:cNvSpPr>
            <a:spLocks noChangeArrowheads="1"/>
          </p:cNvSpPr>
          <p:nvPr/>
        </p:nvSpPr>
        <p:spPr bwMode="auto">
          <a:xfrm>
            <a:off x="1476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43012" name="Rectangle 5">
            <a:extLst>
              <a:ext uri="{FF2B5EF4-FFF2-40B4-BE49-F238E27FC236}">
                <a16:creationId xmlns:a16="http://schemas.microsoft.com/office/drawing/2014/main" id="{8B9D855B-13D8-43E5-8E7D-0C17D34139D9}"/>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4.</a:t>
            </a:r>
            <a:r>
              <a:rPr lang="zh-CN" altLang="de-DE">
                <a:solidFill>
                  <a:srgbClr val="000066"/>
                </a:solidFill>
                <a:latin typeface="SimHei" panose="02010609060101010101" pitchFamily="49" charset="-122"/>
              </a:rPr>
              <a:t>对话的观点：通过持续的讨论以及参与者相互间平等的沟通达到自我及相互定义。</a:t>
            </a:r>
            <a:r>
              <a:rPr lang="de-DE" altLang="zh-CN">
                <a:solidFill>
                  <a:srgbClr val="000066"/>
                </a:solidFill>
                <a:latin typeface="SimHei" panose="02010609060101010101" pitchFamily="49" charset="-122"/>
              </a:rPr>
              <a:t> </a:t>
            </a:r>
            <a:r>
              <a:rPr lang="de-DE" altLang="zh-CN" b="1">
                <a:solidFill>
                  <a:srgbClr val="000066"/>
                </a:solidFill>
                <a:latin typeface="Avenir 45" pitchFamily="2" charset="0"/>
              </a:rPr>
              <a:t>Yoshikawa (1982)</a:t>
            </a:r>
          </a:p>
        </p:txBody>
      </p:sp>
      <p:sp>
        <p:nvSpPr>
          <p:cNvPr id="288774" name="AutoShape 6">
            <a:extLst>
              <a:ext uri="{FF2B5EF4-FFF2-40B4-BE49-F238E27FC236}">
                <a16:creationId xmlns:a16="http://schemas.microsoft.com/office/drawing/2014/main" id="{A2C381AA-29B5-4C52-90BB-050B4E848DA3}"/>
              </a:ext>
            </a:extLst>
          </p:cNvPr>
          <p:cNvSpPr>
            <a:spLocks noChangeArrowheads="1"/>
          </p:cNvSpPr>
          <p:nvPr/>
        </p:nvSpPr>
        <p:spPr bwMode="auto">
          <a:xfrm rot="10800000">
            <a:off x="6877050" y="3573463"/>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8775" name="AutoShape 7">
            <a:extLst>
              <a:ext uri="{FF2B5EF4-FFF2-40B4-BE49-F238E27FC236}">
                <a16:creationId xmlns:a16="http://schemas.microsoft.com/office/drawing/2014/main" id="{CA24F9F3-E2E7-42DB-9344-C94F64A3337A}"/>
              </a:ext>
            </a:extLst>
          </p:cNvPr>
          <p:cNvSpPr>
            <a:spLocks noChangeArrowheads="1"/>
          </p:cNvSpPr>
          <p:nvPr/>
        </p:nvSpPr>
        <p:spPr bwMode="auto">
          <a:xfrm>
            <a:off x="1258888" y="3429000"/>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3015" name="Rectangle 8">
            <a:extLst>
              <a:ext uri="{FF2B5EF4-FFF2-40B4-BE49-F238E27FC236}">
                <a16:creationId xmlns:a16="http://schemas.microsoft.com/office/drawing/2014/main" id="{553D0336-4C1A-4AC7-BCA2-6EEA1B490A16}"/>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grpId="0" nodeType="withEffect">
                                  <p:stCondLst>
                                    <p:cond delay="0"/>
                                  </p:stCondLst>
                                  <p:childTnLst>
                                    <p:animMotion origin="layout" path="M -4.44444E-6 2.48555E-6 C -4.44444E-6 0.10913 -0.06701 0.1993 -0.14843 0.1993 C -0.24375 0.1993 -0.27812 0.09942 -0.2927 0.03954 L -0.30763 -0.04 C -0.32239 -0.09989 -0.35902 -0.19931 -0.46718 -0.19931 C -0.53628 -0.19931 -0.61423 -0.10983 -0.61423 2.48555E-6 C -0.61423 0.10913 -0.53628 0.1993 -0.46718 0.1993 C -0.35902 0.1993 -0.32239 0.09942 -0.30763 0.03954 L -0.2927 -0.04 C -0.27812 -0.09989 -0.24375 -0.19931 -0.14843 -0.19931 C -0.06701 -0.19931 -4.44444E-6 -0.10983 -4.44444E-6 2.48555E-6 Z " pathEditMode="relative" rAng="0" ptsTypes="ffFffffFfff">
                                      <p:cBhvr>
                                        <p:cTn id="6" dur="2000" fill="hold"/>
                                        <p:tgtEl>
                                          <p:spTgt spid="288774"/>
                                        </p:tgtEl>
                                        <p:attrNameLst>
                                          <p:attrName>ppt_x</p:attrName>
                                          <p:attrName>ppt_y</p:attrName>
                                        </p:attrNameLst>
                                      </p:cBhvr>
                                      <p:rCtr x="-30712" y="0"/>
                                    </p:animMotion>
                                  </p:childTnLst>
                                </p:cTn>
                              </p:par>
                              <p:par>
                                <p:cTn id="7" presetID="8" presetClass="emph" presetSubtype="0" fill="hold" grpId="1" nodeType="withEffect">
                                  <p:stCondLst>
                                    <p:cond delay="0"/>
                                  </p:stCondLst>
                                  <p:childTnLst>
                                    <p:animRot by="21600000">
                                      <p:cBhvr>
                                        <p:cTn id="8" dur="2000" fill="hold"/>
                                        <p:tgtEl>
                                          <p:spTgt spid="288774"/>
                                        </p:tgtEl>
                                        <p:attrNameLst>
                                          <p:attrName>r</p:attrName>
                                        </p:attrNameLst>
                                      </p:cBhvr>
                                    </p:animRot>
                                  </p:childTnLst>
                                </p:cTn>
                              </p:par>
                              <p:par>
                                <p:cTn id="9" presetID="26" presetClass="path" presetSubtype="0" accel="50000" decel="50000" fill="hold" grpId="0" nodeType="withEffect">
                                  <p:stCondLst>
                                    <p:cond delay="1000"/>
                                  </p:stCondLst>
                                  <p:childTnLst>
                                    <p:animMotion origin="layout" path="M -4.72222E-6 0.02081 C -4.72222E-6 -0.08856 0.06702 -0.17827 0.14844 -0.17827 C 0.24375 -0.17827 0.27796 -0.07862 0.29254 -0.01873 L 0.30764 0.06081 C 0.3224 0.12069 0.35886 0.22034 0.46702 0.22034 C 0.53629 0.22034 0.61441 0.13063 0.61441 0.02081 C 0.61441 -0.08856 0.53629 -0.17827 0.46702 -0.17827 C 0.35886 -0.17827 0.3224 -0.07862 0.30764 -0.01873 L 0.29254 0.06081 C 0.27796 0.12069 0.24375 0.22034 0.14844 0.22034 C 0.06702 0.22034 -4.72222E-6 0.13063 -4.72222E-6 0.02081 Z " pathEditMode="relative" rAng="0" ptsTypes="ffFffffFfff">
                                      <p:cBhvr>
                                        <p:cTn id="10" dur="2000" fill="hold"/>
                                        <p:tgtEl>
                                          <p:spTgt spid="288775"/>
                                        </p:tgtEl>
                                        <p:attrNameLst>
                                          <p:attrName>ppt_x</p:attrName>
                                          <p:attrName>ppt_y</p:attrName>
                                        </p:attrNameLst>
                                      </p:cBhvr>
                                      <p:rCtr x="30712" y="23"/>
                                    </p:animMotion>
                                  </p:childTnLst>
                                </p:cTn>
                              </p:par>
                              <p:par>
                                <p:cTn id="11" presetID="8" presetClass="emph" presetSubtype="0" fill="hold" grpId="1" nodeType="withEffect">
                                  <p:stCondLst>
                                    <p:cond delay="1000"/>
                                  </p:stCondLst>
                                  <p:childTnLst>
                                    <p:animRot by="21600000">
                                      <p:cBhvr>
                                        <p:cTn id="12" dur="2000" fill="hold"/>
                                        <p:tgtEl>
                                          <p:spTgt spid="28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4" grpId="1" animBg="1"/>
      <p:bldP spid="288775" grpId="0" animBg="1"/>
      <p:bldP spid="288775"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AE1A0-5A5D-4DC8-A237-E7C5796A7CA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44035" name="Rectangle 3">
            <a:extLst>
              <a:ext uri="{FF2B5EF4-FFF2-40B4-BE49-F238E27FC236}">
                <a16:creationId xmlns:a16="http://schemas.microsoft.com/office/drawing/2014/main" id="{40D15429-CA85-46D9-886C-49B8778A940D}"/>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44036" name="Rectangle 4">
            <a:extLst>
              <a:ext uri="{FF2B5EF4-FFF2-40B4-BE49-F238E27FC236}">
                <a16:creationId xmlns:a16="http://schemas.microsoft.com/office/drawing/2014/main" id="{7DDC43D2-20A8-4AAF-AB77-987F542CCCB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2, </a:t>
            </a:r>
            <a:r>
              <a:rPr lang="zh-CN" altLang="de-DE" sz="2500" b="1">
                <a:solidFill>
                  <a:srgbClr val="000066"/>
                </a:solidFill>
                <a:latin typeface="SimHei" panose="02010609060101010101" pitchFamily="49" charset="-122"/>
              </a:rPr>
              <a:t>新的文化比较模块</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及讨论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800" decel="100000"/>
                                        <p:tgtEl>
                                          <p:spTgt spid="35842"/>
                                        </p:tgtEl>
                                      </p:cBhvr>
                                    </p:animEffect>
                                    <p:anim calcmode="lin" valueType="num">
                                      <p:cBhvr>
                                        <p:cTn id="8" dur="800" decel="100000" fill="hold"/>
                                        <p:tgtEl>
                                          <p:spTgt spid="35842"/>
                                        </p:tgtEl>
                                        <p:attrNameLst>
                                          <p:attrName>style.rotation</p:attrName>
                                        </p:attrNameLst>
                                      </p:cBhvr>
                                      <p:tavLst>
                                        <p:tav tm="0">
                                          <p:val>
                                            <p:fltVal val="-90"/>
                                          </p:val>
                                        </p:tav>
                                        <p:tav tm="100000">
                                          <p:val>
                                            <p:fltVal val="0"/>
                                          </p:val>
                                        </p:tav>
                                      </p:tavLst>
                                    </p:anim>
                                    <p:anim calcmode="lin" valueType="num">
                                      <p:cBhvr>
                                        <p:cTn id="9" dur="800" decel="100000" fill="hold"/>
                                        <p:tgtEl>
                                          <p:spTgt spid="35842"/>
                                        </p:tgtEl>
                                        <p:attrNameLst>
                                          <p:attrName>ppt_x</p:attrName>
                                        </p:attrNameLst>
                                      </p:cBhvr>
                                      <p:tavLst>
                                        <p:tav tm="0">
                                          <p:val>
                                            <p:strVal val="#ppt_x+0.4"/>
                                          </p:val>
                                        </p:tav>
                                        <p:tav tm="100000">
                                          <p:val>
                                            <p:strVal val="#ppt_x-0.05"/>
                                          </p:val>
                                        </p:tav>
                                      </p:tavLst>
                                    </p:anim>
                                    <p:anim calcmode="lin" valueType="num">
                                      <p:cBhvr>
                                        <p:cTn id="10" dur="800" decel="100000" fill="hold"/>
                                        <p:tgtEl>
                                          <p:spTgt spid="358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Oval 4">
            <a:extLst>
              <a:ext uri="{FF2B5EF4-FFF2-40B4-BE49-F238E27FC236}">
                <a16:creationId xmlns:a16="http://schemas.microsoft.com/office/drawing/2014/main" id="{A75ADB93-4F2E-4EE2-8DCE-DA9109C8DCF0}"/>
              </a:ext>
            </a:extLst>
          </p:cNvPr>
          <p:cNvSpPr>
            <a:spLocks noChangeArrowheads="1"/>
          </p:cNvSpPr>
          <p:nvPr/>
        </p:nvSpPr>
        <p:spPr bwMode="auto">
          <a:xfrm>
            <a:off x="4284663" y="2420938"/>
            <a:ext cx="2808287" cy="2736850"/>
          </a:xfrm>
          <a:prstGeom prst="ellipse">
            <a:avLst/>
          </a:prstGeom>
          <a:solidFill>
            <a:srgbClr val="00FF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89797" name="Oval 5">
            <a:extLst>
              <a:ext uri="{FF2B5EF4-FFF2-40B4-BE49-F238E27FC236}">
                <a16:creationId xmlns:a16="http://schemas.microsoft.com/office/drawing/2014/main" id="{C6804B2F-C4D8-4235-9AA5-52D96FD154CC}"/>
              </a:ext>
            </a:extLst>
          </p:cNvPr>
          <p:cNvSpPr>
            <a:spLocks noChangeArrowheads="1"/>
          </p:cNvSpPr>
          <p:nvPr/>
        </p:nvSpPr>
        <p:spPr bwMode="auto">
          <a:xfrm>
            <a:off x="1476375" y="2420938"/>
            <a:ext cx="2808288" cy="2736850"/>
          </a:xfrm>
          <a:prstGeom prst="ellipse">
            <a:avLst/>
          </a:prstGeom>
          <a:solidFill>
            <a:srgbClr val="FF00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5060" name="Rectangle 6">
            <a:extLst>
              <a:ext uri="{FF2B5EF4-FFF2-40B4-BE49-F238E27FC236}">
                <a16:creationId xmlns:a16="http://schemas.microsoft.com/office/drawing/2014/main" id="{D4CFFAED-B30C-4384-854C-6D88B12394FC}"/>
              </a:ext>
            </a:extLst>
          </p:cNvPr>
          <p:cNvSpPr>
            <a:spLocks noChangeArrowheads="1"/>
          </p:cNvSpPr>
          <p:nvPr/>
        </p:nvSpPr>
        <p:spPr bwMode="auto">
          <a:xfrm>
            <a:off x="684213" y="485775"/>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5061" name="Text Box 7">
            <a:extLst>
              <a:ext uri="{FF2B5EF4-FFF2-40B4-BE49-F238E27FC236}">
                <a16:creationId xmlns:a16="http://schemas.microsoft.com/office/drawing/2014/main" id="{11829522-8B08-49C8-99E1-471D632D780C}"/>
              </a:ext>
            </a:extLst>
          </p:cNvPr>
          <p:cNvSpPr txBox="1">
            <a:spLocks noChangeArrowheads="1"/>
          </p:cNvSpPr>
          <p:nvPr/>
        </p:nvSpPr>
        <p:spPr bwMode="auto">
          <a:xfrm>
            <a:off x="468313" y="5445125"/>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通过以下活动更新传统模块：</a:t>
            </a: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交集：文化不是单独的圈。（例如：人类的共性，相似的发展）</a:t>
            </a:r>
            <a:endParaRPr lang="de-DE" altLang="de-DE">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9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55556E-7 3.7037E-6 L 0.06701 3.7037E-6 " pathEditMode="relative" rAng="0" ptsTypes="AA">
                                      <p:cBhvr>
                                        <p:cTn id="12" dur="2000" fill="hold"/>
                                        <p:tgtEl>
                                          <p:spTgt spid="289797"/>
                                        </p:tgtEl>
                                        <p:attrNameLst>
                                          <p:attrName>ppt_x</p:attrName>
                                          <p:attrName>ppt_y</p:attrName>
                                        </p:attrNameLst>
                                      </p:cBhvr>
                                      <p:rCtr x="3351" y="0"/>
                                    </p:animMotion>
                                  </p:childTnLst>
                                </p:cTn>
                              </p:par>
                              <p:par>
                                <p:cTn id="13" presetID="0" presetClass="path" presetSubtype="0" accel="50000" decel="50000" fill="hold" grpId="0" nodeType="withEffect">
                                  <p:stCondLst>
                                    <p:cond delay="0"/>
                                  </p:stCondLst>
                                  <p:childTnLst>
                                    <p:animMotion origin="layout" path="M 1.38889E-6 3.7037E-6 L -0.04323 3.7037E-6 " pathEditMode="relative" rAng="0" ptsTypes="AA">
                                      <p:cBhvr>
                                        <p:cTn id="14" dur="2000" fill="hold"/>
                                        <p:tgtEl>
                                          <p:spTgt spid="289796"/>
                                        </p:tgtEl>
                                        <p:attrNameLst>
                                          <p:attrName>ppt_x</p:attrName>
                                          <p:attrName>ppt_y</p:attrName>
                                        </p:attrNameLst>
                                      </p:cBhvr>
                                      <p:rCtr x="-2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6" grpId="1" animBg="1"/>
      <p:bldP spid="289797" grpId="0" animBg="1"/>
      <p:bldP spid="28979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2DDB5C24-0733-4344-A8B7-B461C449B969}"/>
              </a:ext>
            </a:extLst>
          </p:cNvPr>
          <p:cNvGrpSpPr>
            <a:grpSpLocks noChangeAspect="1"/>
          </p:cNvGrpSpPr>
          <p:nvPr/>
        </p:nvGrpSpPr>
        <p:grpSpPr bwMode="auto">
          <a:xfrm>
            <a:off x="179388" y="619125"/>
            <a:ext cx="6546850" cy="6626225"/>
            <a:chOff x="249" y="390"/>
            <a:chExt cx="4124" cy="4174"/>
          </a:xfrm>
        </p:grpSpPr>
        <p:graphicFrame>
          <p:nvGraphicFramePr>
            <p:cNvPr id="5" name="Diagramm 4">
              <a:extLst>
                <a:ext uri="{FF2B5EF4-FFF2-40B4-BE49-F238E27FC236}">
                  <a16:creationId xmlns:a16="http://schemas.microsoft.com/office/drawing/2014/main" id="{7239CBEE-07C1-4879-B8F0-A49E7AC2A1D4}"/>
                </a:ext>
              </a:extLst>
            </p:cNvPr>
            <p:cNvGraphicFramePr/>
            <p:nvPr/>
          </p:nvGraphicFramePr>
          <p:xfrm>
            <a:off x="249" y="390"/>
            <a:ext cx="4124" cy="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0">
              <a:extLst>
                <a:ext uri="{FF2B5EF4-FFF2-40B4-BE49-F238E27FC236}">
                  <a16:creationId xmlns:a16="http://schemas.microsoft.com/office/drawing/2014/main" id="{5AB34662-CC95-415B-B554-C640DE180BDD}"/>
                </a:ext>
              </a:extLst>
            </p:cNvPr>
            <p:cNvSpPr txBox="1">
              <a:spLocks noChangeArrowheads="1"/>
            </p:cNvSpPr>
            <p:nvPr/>
          </p:nvSpPr>
          <p:spPr bwMode="auto">
            <a:xfrm>
              <a:off x="1619" y="2252"/>
              <a:ext cx="738" cy="356"/>
            </a:xfrm>
            <a:prstGeom prst="rect">
              <a:avLst/>
            </a:prstGeom>
            <a:noFill/>
            <a:ln>
              <a:noFill/>
            </a:ln>
            <a:effectLst/>
            <a:extLst>
              <a:ext uri="{909E8E84-426E-40DD-AFC4-6F175D3DCCD1}">
                <a14:hiddenFill xmlns:a14="http://schemas.microsoft.com/office/drawing/2010/main">
                  <a:gradFill rotWithShape="1">
                    <a:gsLst>
                      <a:gs pos="0">
                        <a:srgbClr val="00FF00">
                          <a:alpha val="50000"/>
                        </a:srgbClr>
                      </a:gs>
                      <a:gs pos="100000">
                        <a:srgbClr val="00FF00">
                          <a:gamma/>
                          <a:shade val="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88" tIns="54395" rIns="108788" bIns="5439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文化</a:t>
              </a:r>
              <a:r>
                <a:rPr kumimoji="0" lang="de-DE" altLang="zh-CN"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a:t>
              </a:r>
            </a:p>
          </p:txBody>
        </p:sp>
        <p:sp>
          <p:nvSpPr>
            <p:cNvPr id="4" name="Text Box 13">
              <a:extLst>
                <a:ext uri="{FF2B5EF4-FFF2-40B4-BE49-F238E27FC236}">
                  <a16:creationId xmlns:a16="http://schemas.microsoft.com/office/drawing/2014/main" id="{260E631C-92A2-4990-8E13-2B71F479FE10}"/>
                </a:ext>
              </a:extLst>
            </p:cNvPr>
            <p:cNvSpPr txBox="1">
              <a:spLocks noChangeArrowheads="1"/>
            </p:cNvSpPr>
            <p:nvPr/>
          </p:nvSpPr>
          <p:spPr bwMode="auto">
            <a:xfrm>
              <a:off x="3288" y="854"/>
              <a:ext cx="654" cy="317"/>
            </a:xfrm>
            <a:prstGeom prst="rect">
              <a:avLst/>
            </a:prstGeom>
            <a:noFill/>
            <a:ln>
              <a:noFill/>
            </a:ln>
            <a:effectLst/>
            <a:extLst>
              <a:ext uri="{909E8E84-426E-40DD-AFC4-6F175D3DCCD1}">
                <a14:hiddenFill xmlns:a14="http://schemas.microsoft.com/office/drawing/2010/main">
                  <a:gradFill rotWithShape="1">
                    <a:gsLst>
                      <a:gs pos="0">
                        <a:srgbClr val="FF0000">
                          <a:alpha val="0"/>
                        </a:srgbClr>
                      </a:gs>
                      <a:gs pos="100000">
                        <a:srgbClr val="FF0000">
                          <a:gamma/>
                          <a:tint val="93725"/>
                          <a:invGamma/>
                        </a:srgbClr>
                      </a:gs>
                    </a:gsLst>
                    <a:path path="shape">
                      <a:fillToRect l="50000" t="50000" r="50000" b="50000"/>
                    </a:path>
                  </a:gra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中心</a:t>
              </a:r>
              <a:r>
                <a:rPr kumimoji="0" lang="de-DE" altLang="zh-CN"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p>
          </p:txBody>
        </p:sp>
      </p:grpSp>
      <p:sp>
        <p:nvSpPr>
          <p:cNvPr id="4108" name="Rectangle 12">
            <a:extLst>
              <a:ext uri="{FF2B5EF4-FFF2-40B4-BE49-F238E27FC236}">
                <a16:creationId xmlns:a16="http://schemas.microsoft.com/office/drawing/2014/main" id="{F8D42B11-DC85-4420-AF3B-9EBC3387A859}"/>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文化内部的复杂性</a:t>
            </a:r>
            <a:endParaRPr lang="de-DE" altLang="zh-CN" b="1">
              <a:solidFill>
                <a:srgbClr val="000066"/>
              </a:solidFill>
              <a:latin typeface="SimHei" panose="02010609060101010101" pitchFamily="49" charset="-122"/>
            </a:endParaRPr>
          </a:p>
        </p:txBody>
      </p:sp>
      <p:sp>
        <p:nvSpPr>
          <p:cNvPr id="4109" name="Rectangle 14">
            <a:extLst>
              <a:ext uri="{FF2B5EF4-FFF2-40B4-BE49-F238E27FC236}">
                <a16:creationId xmlns:a16="http://schemas.microsoft.com/office/drawing/2014/main" id="{54E07FC7-4267-4C37-8C65-B7B525A38F2D}"/>
              </a:ext>
            </a:extLst>
          </p:cNvPr>
          <p:cNvSpPr>
            <a:spLocks noChangeArrowheads="1"/>
          </p:cNvSpPr>
          <p:nvPr/>
        </p:nvSpPr>
        <p:spPr bwMode="auto">
          <a:xfrm>
            <a:off x="684213" y="5572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a:extLst>
              <a:ext uri="{FF2B5EF4-FFF2-40B4-BE49-F238E27FC236}">
                <a16:creationId xmlns:a16="http://schemas.microsoft.com/office/drawing/2014/main" id="{894BB4ED-1330-4F32-B567-E06039B1426B}"/>
              </a:ext>
            </a:extLst>
          </p:cNvPr>
          <p:cNvSpPr>
            <a:spLocks noChangeArrowheads="1"/>
          </p:cNvSpPr>
          <p:nvPr/>
        </p:nvSpPr>
        <p:spPr bwMode="auto">
          <a:xfrm>
            <a:off x="827088" y="2060575"/>
            <a:ext cx="3529012" cy="3455988"/>
          </a:xfrm>
          <a:prstGeom prst="ellipse">
            <a:avLst/>
          </a:prstGeom>
          <a:gradFill rotWithShape="1">
            <a:gsLst>
              <a:gs pos="0">
                <a:srgbClr val="F50000">
                  <a:alpha val="0"/>
                </a:srgbClr>
              </a:gs>
              <a:gs pos="100000">
                <a:srgbClr val="FF0000"/>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A</a:t>
            </a:r>
          </a:p>
          <a:p>
            <a:pPr eaLnBrk="1" hangingPunct="1"/>
            <a:r>
              <a:rPr lang="zh-CN" altLang="de-DE" sz="2800">
                <a:latin typeface="SimHei" panose="02010609060101010101" pitchFamily="49" charset="-122"/>
                <a:cs typeface="Arial" panose="020B0604020202020204" pitchFamily="34" charset="0"/>
              </a:rPr>
              <a:t>背景文化要求较高</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例如：中国</a:t>
            </a:r>
            <a:endParaRPr lang="de-DE" altLang="zh-CN" sz="2800">
              <a:latin typeface="SimHei" panose="02010609060101010101" pitchFamily="49" charset="-122"/>
              <a:cs typeface="Arial" panose="020B0604020202020204" pitchFamily="34" charset="0"/>
            </a:endParaRPr>
          </a:p>
        </p:txBody>
      </p:sp>
      <p:sp>
        <p:nvSpPr>
          <p:cNvPr id="46083" name="Rectangle 4">
            <a:extLst>
              <a:ext uri="{FF2B5EF4-FFF2-40B4-BE49-F238E27FC236}">
                <a16:creationId xmlns:a16="http://schemas.microsoft.com/office/drawing/2014/main" id="{E3D47302-1AE7-4D3E-A44E-8F0DB191A6A5}"/>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zh-CN" altLang="en-US" sz="2200" b="1">
              <a:solidFill>
                <a:schemeClr val="accent2"/>
              </a:solidFill>
              <a:latin typeface="SimHei" panose="02010609060101010101" pitchFamily="49" charset="-122"/>
            </a:endParaRPr>
          </a:p>
        </p:txBody>
      </p:sp>
      <p:sp>
        <p:nvSpPr>
          <p:cNvPr id="46084" name="Oval 5">
            <a:extLst>
              <a:ext uri="{FF2B5EF4-FFF2-40B4-BE49-F238E27FC236}">
                <a16:creationId xmlns:a16="http://schemas.microsoft.com/office/drawing/2014/main" id="{AC5B6F87-D810-4797-BF02-7BAD0002BE09}"/>
              </a:ext>
            </a:extLst>
          </p:cNvPr>
          <p:cNvSpPr>
            <a:spLocks noChangeArrowheads="1"/>
          </p:cNvSpPr>
          <p:nvPr/>
        </p:nvSpPr>
        <p:spPr bwMode="auto">
          <a:xfrm>
            <a:off x="4787900" y="2420938"/>
            <a:ext cx="2808288" cy="2736850"/>
          </a:xfrm>
          <a:prstGeom prst="ellipse">
            <a:avLst/>
          </a:prstGeom>
          <a:gradFill rotWithShape="1">
            <a:gsLst>
              <a:gs pos="0">
                <a:srgbClr val="00FF00">
                  <a:alpha val="0"/>
                </a:srgbClr>
              </a:gs>
              <a:gs pos="100000">
                <a:srgbClr val="10FF10">
                  <a:alpha val="50000"/>
                </a:srgbClr>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B</a:t>
            </a:r>
          </a:p>
          <a:p>
            <a:pPr eaLnBrk="1" hangingPunct="1"/>
            <a:r>
              <a:rPr lang="zh-CN" altLang="de-DE" sz="2800">
                <a:latin typeface="SimHei" panose="02010609060101010101" pitchFamily="49" charset="-122"/>
                <a:cs typeface="Arial" panose="020B0604020202020204" pitchFamily="34" charset="0"/>
              </a:rPr>
              <a:t>背景文化要求低</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a:t>
            </a:r>
            <a:r>
              <a:rPr lang="de-DE" altLang="zh-CN" sz="2800">
                <a:latin typeface="SimHei" panose="02010609060101010101" pitchFamily="49" charset="-122"/>
                <a:cs typeface="Arial" panose="020B0604020202020204" pitchFamily="34" charset="0"/>
              </a:rPr>
              <a:t> </a:t>
            </a:r>
            <a:r>
              <a:rPr lang="zh-CN" altLang="de-DE" sz="2800">
                <a:latin typeface="SimHei" panose="02010609060101010101" pitchFamily="49" charset="-122"/>
                <a:cs typeface="Arial" panose="020B0604020202020204" pitchFamily="34" charset="0"/>
              </a:rPr>
              <a:t>德国</a:t>
            </a:r>
            <a:endParaRPr lang="de-DE" altLang="zh-CN" sz="2800">
              <a:latin typeface="SimHei" panose="02010609060101010101" pitchFamily="49" charset="-122"/>
              <a:cs typeface="Arial" panose="020B0604020202020204" pitchFamily="34" charset="0"/>
            </a:endParaRPr>
          </a:p>
        </p:txBody>
      </p:sp>
      <p:sp>
        <p:nvSpPr>
          <p:cNvPr id="46085" name="Rectangle 6">
            <a:extLst>
              <a:ext uri="{FF2B5EF4-FFF2-40B4-BE49-F238E27FC236}">
                <a16:creationId xmlns:a16="http://schemas.microsoft.com/office/drawing/2014/main" id="{1EAF52C5-0EBF-4119-8749-0B8894990A85}"/>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6086" name="Text Box 7">
            <a:extLst>
              <a:ext uri="{FF2B5EF4-FFF2-40B4-BE49-F238E27FC236}">
                <a16:creationId xmlns:a16="http://schemas.microsoft.com/office/drawing/2014/main" id="{91C5F3F2-3766-479D-B34C-A53CF241851B}"/>
              </a:ext>
            </a:extLst>
          </p:cNvPr>
          <p:cNvSpPr txBox="1">
            <a:spLocks noChangeArrowheads="1"/>
          </p:cNvSpPr>
          <p:nvPr/>
        </p:nvSpPr>
        <p:spPr bwMode="auto">
          <a:xfrm>
            <a:off x="684213" y="5589588"/>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文化的含量不会相同： </a:t>
            </a:r>
            <a:r>
              <a:rPr lang="de-DE" altLang="zh-CN">
                <a:solidFill>
                  <a:srgbClr val="000066"/>
                </a:solidFill>
                <a:latin typeface="Avenir 45" pitchFamily="2" charset="0"/>
              </a:rPr>
              <a:t>Edward Hall</a:t>
            </a:r>
            <a:r>
              <a:rPr lang="zh-CN" altLang="de-DE">
                <a:solidFill>
                  <a:srgbClr val="000066"/>
                </a:solidFill>
                <a:latin typeface="SimHei" panose="02010609060101010101" pitchFamily="49" charset="-122"/>
              </a:rPr>
              <a:t>将文化</a:t>
            </a:r>
            <a:br>
              <a:rPr lang="zh-CN" altLang="de-DE">
                <a:solidFill>
                  <a:srgbClr val="000066"/>
                </a:solidFill>
                <a:latin typeface="SimHei" panose="02010609060101010101" pitchFamily="49" charset="-122"/>
              </a:rPr>
            </a:br>
            <a:r>
              <a:rPr lang="zh-CN" altLang="de-DE">
                <a:solidFill>
                  <a:srgbClr val="000066"/>
                </a:solidFill>
                <a:latin typeface="SimHei" panose="02010609060101010101" pitchFamily="49" charset="-122"/>
              </a:rPr>
              <a:t>分为背景文化要求较高和低的不同等级。</a:t>
            </a:r>
            <a:endParaRPr lang="de-DE" altLang="zh-CN">
              <a:solidFill>
                <a:srgbClr val="000066"/>
              </a:solidFill>
              <a:latin typeface="SimHei" panose="02010609060101010101" pitchFamily="49" charset="-122"/>
            </a:endParaRPr>
          </a:p>
        </p:txBody>
      </p:sp>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reeform 2">
            <a:extLst>
              <a:ext uri="{FF2B5EF4-FFF2-40B4-BE49-F238E27FC236}">
                <a16:creationId xmlns:a16="http://schemas.microsoft.com/office/drawing/2014/main" id="{CA6EFD11-98D1-4D5F-9381-4147E2983B91}"/>
              </a:ext>
            </a:extLst>
          </p:cNvPr>
          <p:cNvSpPr>
            <a:spLocks/>
          </p:cNvSpPr>
          <p:nvPr/>
        </p:nvSpPr>
        <p:spPr bwMode="auto">
          <a:xfrm>
            <a:off x="2949575" y="17732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chemeClr val="bg1"/>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19139" name="Text Box 3">
            <a:extLst>
              <a:ext uri="{FF2B5EF4-FFF2-40B4-BE49-F238E27FC236}">
                <a16:creationId xmlns:a16="http://schemas.microsoft.com/office/drawing/2014/main" id="{3964A9D7-29FF-4E7F-885A-677E9EB76020}"/>
              </a:ext>
            </a:extLst>
          </p:cNvPr>
          <p:cNvSpPr txBox="1">
            <a:spLocks noChangeArrowheads="1"/>
          </p:cNvSpPr>
          <p:nvPr/>
        </p:nvSpPr>
        <p:spPr bwMode="auto">
          <a:xfrm>
            <a:off x="3840163" y="3333750"/>
            <a:ext cx="1141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b="1">
                <a:latin typeface="SimHei" panose="02010609060101010101" pitchFamily="49" charset="-122"/>
                <a:cs typeface="Arial" panose="020B0604020202020204" pitchFamily="34" charset="0"/>
              </a:rPr>
              <a:t>文化</a:t>
            </a:r>
            <a:r>
              <a:rPr lang="de-DE" altLang="zh-CN" sz="3000" b="1">
                <a:latin typeface="SimHei" panose="02010609060101010101" pitchFamily="49" charset="-122"/>
                <a:cs typeface="Arial" panose="020B0604020202020204" pitchFamily="34" charset="0"/>
              </a:rPr>
              <a:t>A</a:t>
            </a:r>
          </a:p>
        </p:txBody>
      </p:sp>
      <p:sp>
        <p:nvSpPr>
          <p:cNvPr id="219141" name="Text Box 5">
            <a:extLst>
              <a:ext uri="{FF2B5EF4-FFF2-40B4-BE49-F238E27FC236}">
                <a16:creationId xmlns:a16="http://schemas.microsoft.com/office/drawing/2014/main" id="{45642374-8660-4997-A494-B32431E278AB}"/>
              </a:ext>
            </a:extLst>
          </p:cNvPr>
          <p:cNvSpPr txBox="1">
            <a:spLocks noChangeArrowheads="1"/>
          </p:cNvSpPr>
          <p:nvPr/>
        </p:nvSpPr>
        <p:spPr bwMode="auto">
          <a:xfrm>
            <a:off x="7089775" y="2325688"/>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宗教，信仰</a:t>
            </a:r>
            <a:endParaRPr lang="de-DE" altLang="zh-CN" sz="3000">
              <a:latin typeface="SimHei" panose="02010609060101010101" pitchFamily="49" charset="-122"/>
              <a:cs typeface="Arial" panose="020B0604020202020204" pitchFamily="34" charset="0"/>
            </a:endParaRPr>
          </a:p>
        </p:txBody>
      </p:sp>
      <p:sp>
        <p:nvSpPr>
          <p:cNvPr id="219142" name="Text Box 6">
            <a:extLst>
              <a:ext uri="{FF2B5EF4-FFF2-40B4-BE49-F238E27FC236}">
                <a16:creationId xmlns:a16="http://schemas.microsoft.com/office/drawing/2014/main" id="{A5C5F54F-8EF8-42BD-8370-688BA256CD96}"/>
              </a:ext>
            </a:extLst>
          </p:cNvPr>
          <p:cNvSpPr txBox="1">
            <a:spLocks noChangeArrowheads="1"/>
          </p:cNvSpPr>
          <p:nvPr/>
        </p:nvSpPr>
        <p:spPr bwMode="auto">
          <a:xfrm>
            <a:off x="7543800" y="45577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语言</a:t>
            </a:r>
            <a:endParaRPr lang="de-DE" altLang="zh-CN" sz="3000">
              <a:latin typeface="SimHei" panose="02010609060101010101" pitchFamily="49" charset="-122"/>
              <a:cs typeface="Arial" panose="020B0604020202020204" pitchFamily="34" charset="0"/>
            </a:endParaRPr>
          </a:p>
        </p:txBody>
      </p:sp>
      <p:sp>
        <p:nvSpPr>
          <p:cNvPr id="219143" name="Text Box 7">
            <a:extLst>
              <a:ext uri="{FF2B5EF4-FFF2-40B4-BE49-F238E27FC236}">
                <a16:creationId xmlns:a16="http://schemas.microsoft.com/office/drawing/2014/main" id="{F40EE4CE-436B-4670-87F5-E65F935E5BB8}"/>
              </a:ext>
            </a:extLst>
          </p:cNvPr>
          <p:cNvSpPr txBox="1">
            <a:spLocks noChangeArrowheads="1"/>
          </p:cNvSpPr>
          <p:nvPr/>
        </p:nvSpPr>
        <p:spPr bwMode="auto">
          <a:xfrm>
            <a:off x="700088" y="1244600"/>
            <a:ext cx="285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人与人相互关系</a:t>
            </a:r>
            <a:endParaRPr lang="de-DE" altLang="zh-CN" sz="3000">
              <a:latin typeface="SimHei" panose="02010609060101010101" pitchFamily="49" charset="-122"/>
              <a:cs typeface="Arial" panose="020B0604020202020204" pitchFamily="34" charset="0"/>
            </a:endParaRPr>
          </a:p>
        </p:txBody>
      </p:sp>
      <p:sp>
        <p:nvSpPr>
          <p:cNvPr id="219144" name="Text Box 8">
            <a:extLst>
              <a:ext uri="{FF2B5EF4-FFF2-40B4-BE49-F238E27FC236}">
                <a16:creationId xmlns:a16="http://schemas.microsoft.com/office/drawing/2014/main" id="{14385EF2-4E8D-43CB-BE8E-0E4DB63C960A}"/>
              </a:ext>
            </a:extLst>
          </p:cNvPr>
          <p:cNvSpPr txBox="1">
            <a:spLocks noChangeArrowheads="1"/>
          </p:cNvSpPr>
          <p:nvPr/>
        </p:nvSpPr>
        <p:spPr bwMode="auto">
          <a:xfrm>
            <a:off x="6711950" y="1317625"/>
            <a:ext cx="1327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正义感</a:t>
            </a:r>
            <a:endParaRPr lang="de-DE" altLang="zh-CN" sz="3000">
              <a:latin typeface="SimHei" panose="02010609060101010101" pitchFamily="49" charset="-122"/>
              <a:cs typeface="Arial" panose="020B0604020202020204" pitchFamily="34" charset="0"/>
            </a:endParaRPr>
          </a:p>
        </p:txBody>
      </p:sp>
      <p:sp>
        <p:nvSpPr>
          <p:cNvPr id="219145" name="Text Box 9">
            <a:extLst>
              <a:ext uri="{FF2B5EF4-FFF2-40B4-BE49-F238E27FC236}">
                <a16:creationId xmlns:a16="http://schemas.microsoft.com/office/drawing/2014/main" id="{529F02C8-F7A7-45C5-A97A-C0E52F3F40D8}"/>
              </a:ext>
            </a:extLst>
          </p:cNvPr>
          <p:cNvSpPr txBox="1">
            <a:spLocks noChangeArrowheads="1"/>
          </p:cNvSpPr>
          <p:nvPr/>
        </p:nvSpPr>
        <p:spPr bwMode="auto">
          <a:xfrm>
            <a:off x="4356100" y="1244600"/>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时尚</a:t>
            </a:r>
          </a:p>
        </p:txBody>
      </p:sp>
      <p:sp>
        <p:nvSpPr>
          <p:cNvPr id="219146" name="Text Box 10">
            <a:extLst>
              <a:ext uri="{FF2B5EF4-FFF2-40B4-BE49-F238E27FC236}">
                <a16:creationId xmlns:a16="http://schemas.microsoft.com/office/drawing/2014/main" id="{D6E0E2B9-C367-4F07-BCA9-CC703020B4CD}"/>
              </a:ext>
            </a:extLst>
          </p:cNvPr>
          <p:cNvSpPr txBox="1">
            <a:spLocks noChangeArrowheads="1"/>
          </p:cNvSpPr>
          <p:nvPr/>
        </p:nvSpPr>
        <p:spPr bwMode="auto">
          <a:xfrm>
            <a:off x="800100" y="3333750"/>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身体的理解</a:t>
            </a:r>
            <a:endParaRPr lang="de-DE" altLang="zh-CN" sz="3000">
              <a:latin typeface="SimHei" panose="02010609060101010101" pitchFamily="49" charset="-122"/>
              <a:cs typeface="Arial" panose="020B0604020202020204" pitchFamily="34" charset="0"/>
            </a:endParaRPr>
          </a:p>
        </p:txBody>
      </p:sp>
      <p:sp>
        <p:nvSpPr>
          <p:cNvPr id="219147" name="Text Box 11">
            <a:extLst>
              <a:ext uri="{FF2B5EF4-FFF2-40B4-BE49-F238E27FC236}">
                <a16:creationId xmlns:a16="http://schemas.microsoft.com/office/drawing/2014/main" id="{6359387B-94E2-46BA-9139-1AFCE7BD8860}"/>
              </a:ext>
            </a:extLst>
          </p:cNvPr>
          <p:cNvSpPr txBox="1">
            <a:spLocks noChangeArrowheads="1"/>
          </p:cNvSpPr>
          <p:nvPr/>
        </p:nvSpPr>
        <p:spPr bwMode="auto">
          <a:xfrm>
            <a:off x="1978025" y="246856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烹饪</a:t>
            </a:r>
            <a:endParaRPr lang="de-DE" altLang="zh-CN" sz="3000">
              <a:latin typeface="SimHei" panose="02010609060101010101" pitchFamily="49" charset="-122"/>
              <a:cs typeface="Arial" panose="020B0604020202020204" pitchFamily="34" charset="0"/>
            </a:endParaRPr>
          </a:p>
        </p:txBody>
      </p:sp>
      <p:sp>
        <p:nvSpPr>
          <p:cNvPr id="219148" name="Text Box 12">
            <a:extLst>
              <a:ext uri="{FF2B5EF4-FFF2-40B4-BE49-F238E27FC236}">
                <a16:creationId xmlns:a16="http://schemas.microsoft.com/office/drawing/2014/main" id="{4E57C939-2FA8-4514-A352-D978C16A8423}"/>
              </a:ext>
            </a:extLst>
          </p:cNvPr>
          <p:cNvSpPr txBox="1">
            <a:spLocks noChangeArrowheads="1"/>
          </p:cNvSpPr>
          <p:nvPr/>
        </p:nvSpPr>
        <p:spPr bwMode="auto">
          <a:xfrm>
            <a:off x="2265363" y="4918075"/>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神话</a:t>
            </a:r>
          </a:p>
        </p:txBody>
      </p:sp>
      <p:sp>
        <p:nvSpPr>
          <p:cNvPr id="219149" name="Text Box 13">
            <a:extLst>
              <a:ext uri="{FF2B5EF4-FFF2-40B4-BE49-F238E27FC236}">
                <a16:creationId xmlns:a16="http://schemas.microsoft.com/office/drawing/2014/main" id="{54DEE448-569F-45C7-A1F9-282E1674045C}"/>
              </a:ext>
            </a:extLst>
          </p:cNvPr>
          <p:cNvSpPr txBox="1">
            <a:spLocks noChangeArrowheads="1"/>
          </p:cNvSpPr>
          <p:nvPr/>
        </p:nvSpPr>
        <p:spPr bwMode="auto">
          <a:xfrm>
            <a:off x="5754688" y="56372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交流</a:t>
            </a:r>
            <a:endParaRPr lang="de-DE" altLang="zh-CN" sz="3000">
              <a:latin typeface="SimHei" panose="02010609060101010101" pitchFamily="49" charset="-122"/>
              <a:cs typeface="Arial" panose="020B0604020202020204" pitchFamily="34" charset="0"/>
            </a:endParaRPr>
          </a:p>
        </p:txBody>
      </p:sp>
      <p:sp>
        <p:nvSpPr>
          <p:cNvPr id="219150" name="AutoShape 14">
            <a:extLst>
              <a:ext uri="{FF2B5EF4-FFF2-40B4-BE49-F238E27FC236}">
                <a16:creationId xmlns:a16="http://schemas.microsoft.com/office/drawing/2014/main" id="{FCAF9D34-8D3E-4A6A-8B19-DADDF7F55379}"/>
              </a:ext>
            </a:extLst>
          </p:cNvPr>
          <p:cNvSpPr>
            <a:spLocks noChangeArrowheads="1"/>
          </p:cNvSpPr>
          <p:nvPr/>
        </p:nvSpPr>
        <p:spPr bwMode="auto">
          <a:xfrm rot="-177415">
            <a:off x="5435600" y="3429000"/>
            <a:ext cx="2544763" cy="850900"/>
          </a:xfrm>
          <a:prstGeom prst="rightArrow">
            <a:avLst>
              <a:gd name="adj1" fmla="val 50000"/>
              <a:gd name="adj2" fmla="val 74767"/>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复杂化</a:t>
            </a:r>
            <a:endParaRPr lang="de-DE" altLang="zh-CN" sz="3000">
              <a:latin typeface="SimHei" panose="02010609060101010101" pitchFamily="49" charset="-122"/>
              <a:cs typeface="Arial" panose="020B0604020202020204" pitchFamily="34" charset="0"/>
            </a:endParaRPr>
          </a:p>
        </p:txBody>
      </p:sp>
      <p:sp>
        <p:nvSpPr>
          <p:cNvPr id="219151" name="Text Box 15">
            <a:extLst>
              <a:ext uri="{FF2B5EF4-FFF2-40B4-BE49-F238E27FC236}">
                <a16:creationId xmlns:a16="http://schemas.microsoft.com/office/drawing/2014/main" id="{8E87672B-B4E2-424C-B70B-F61F0F525FCC}"/>
              </a:ext>
            </a:extLst>
          </p:cNvPr>
          <p:cNvSpPr txBox="1">
            <a:spLocks noChangeArrowheads="1"/>
          </p:cNvSpPr>
          <p:nvPr/>
        </p:nvSpPr>
        <p:spPr bwMode="auto">
          <a:xfrm>
            <a:off x="4027488" y="3621088"/>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音乐</a:t>
            </a:r>
            <a:endParaRPr lang="de-DE" altLang="zh-CN" sz="3000">
              <a:latin typeface="SimHei" panose="02010609060101010101" pitchFamily="49" charset="-122"/>
              <a:cs typeface="Arial" panose="020B0604020202020204" pitchFamily="34" charset="0"/>
            </a:endParaRPr>
          </a:p>
        </p:txBody>
      </p:sp>
      <p:sp>
        <p:nvSpPr>
          <p:cNvPr id="219152" name="AutoShape 16">
            <a:extLst>
              <a:ext uri="{FF2B5EF4-FFF2-40B4-BE49-F238E27FC236}">
                <a16:creationId xmlns:a16="http://schemas.microsoft.com/office/drawing/2014/main" id="{202FF0CA-141C-4126-8DBF-7D383BDCA087}"/>
              </a:ext>
            </a:extLst>
          </p:cNvPr>
          <p:cNvSpPr>
            <a:spLocks noChangeArrowheads="1"/>
          </p:cNvSpPr>
          <p:nvPr/>
        </p:nvSpPr>
        <p:spPr bwMode="auto">
          <a:xfrm rot="-1249713">
            <a:off x="349250" y="4289425"/>
            <a:ext cx="3529013" cy="936625"/>
          </a:xfrm>
          <a:prstGeom prst="leftArrow">
            <a:avLst>
              <a:gd name="adj1" fmla="val 50000"/>
              <a:gd name="adj2" fmla="val 94195"/>
            </a:avLst>
          </a:prstGeom>
          <a:gradFill rotWithShape="1">
            <a:gsLst>
              <a:gs pos="0">
                <a:srgbClr val="FF1010"/>
              </a:gs>
              <a:gs pos="100000">
                <a:srgbClr val="FF00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zh-CN" sz="3000">
                <a:latin typeface="SimHei" panose="02010609060101010101" pitchFamily="49" charset="-122"/>
              </a:rPr>
              <a:t>神秘級別</a:t>
            </a:r>
            <a:endParaRPr lang="de-DE" altLang="zh-CN" sz="3000">
              <a:latin typeface="SimHei" panose="02010609060101010101" pitchFamily="49" charset="-122"/>
            </a:endParaRPr>
          </a:p>
        </p:txBody>
      </p:sp>
      <p:sp>
        <p:nvSpPr>
          <p:cNvPr id="47120" name="Rectangle 17">
            <a:extLst>
              <a:ext uri="{FF2B5EF4-FFF2-40B4-BE49-F238E27FC236}">
                <a16:creationId xmlns:a16="http://schemas.microsoft.com/office/drawing/2014/main" id="{7206CD20-4B49-40D2-AEA1-76380097137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pic>
        <p:nvPicPr>
          <p:cNvPr id="219154" name="freude.mp3">
            <a:hlinkClick r:id="" action="ppaction://media"/>
            <a:extLst>
              <a:ext uri="{FF2B5EF4-FFF2-40B4-BE49-F238E27FC236}">
                <a16:creationId xmlns:a16="http://schemas.microsoft.com/office/drawing/2014/main" id="{9DBB839B-0780-4FEE-B10B-C9F37B761EA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593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770" decel="100000"/>
                                        <p:tgtEl>
                                          <p:spTgt spid="219138"/>
                                        </p:tgtEl>
                                      </p:cBhvr>
                                    </p:animEffect>
                                    <p:animScale>
                                      <p:cBhvr>
                                        <p:cTn id="8" dur="770" decel="100000"/>
                                        <p:tgtEl>
                                          <p:spTgt spid="219138"/>
                                        </p:tgtEl>
                                      </p:cBhvr>
                                      <p:from x="10000" y="10000"/>
                                      <p:to x="200000" y="450000"/>
                                    </p:animScale>
                                    <p:animScale>
                                      <p:cBhvr>
                                        <p:cTn id="9" dur="1230" accel="100000" fill="hold">
                                          <p:stCondLst>
                                            <p:cond delay="770"/>
                                          </p:stCondLst>
                                        </p:cTn>
                                        <p:tgtEl>
                                          <p:spTgt spid="219138"/>
                                        </p:tgtEl>
                                      </p:cBhvr>
                                      <p:from x="200000" y="450000"/>
                                      <p:to x="100000" y="100000"/>
                                    </p:animScale>
                                    <p:set>
                                      <p:cBhvr>
                                        <p:cTn id="10" dur="770" fill="hold"/>
                                        <p:tgtEl>
                                          <p:spTgt spid="219138"/>
                                        </p:tgtEl>
                                        <p:attrNameLst>
                                          <p:attrName>ppt_x</p:attrName>
                                        </p:attrNameLst>
                                      </p:cBhvr>
                                      <p:to>
                                        <p:strVal val="(0.5)"/>
                                      </p:to>
                                    </p:set>
                                    <p:anim from="(0.5)" to="(#ppt_x)" calcmode="lin" valueType="num">
                                      <p:cBhvr>
                                        <p:cTn id="11" dur="1230" accel="100000" fill="hold">
                                          <p:stCondLst>
                                            <p:cond delay="770"/>
                                          </p:stCondLst>
                                        </p:cTn>
                                        <p:tgtEl>
                                          <p:spTgt spid="219138"/>
                                        </p:tgtEl>
                                        <p:attrNameLst>
                                          <p:attrName>ppt_x</p:attrName>
                                        </p:attrNameLst>
                                      </p:cBhvr>
                                    </p:anim>
                                    <p:set>
                                      <p:cBhvr>
                                        <p:cTn id="12" dur="770" fill="hold"/>
                                        <p:tgtEl>
                                          <p:spTgt spid="219138"/>
                                        </p:tgtEl>
                                        <p:attrNameLst>
                                          <p:attrName>ppt_y</p:attrName>
                                        </p:attrNameLst>
                                      </p:cBhvr>
                                      <p:to>
                                        <p:strVal val="(#ppt_y+0.4)"/>
                                      </p:to>
                                    </p:set>
                                    <p:anim from="(#ppt_y+0.4)" to="(#ppt_y)" calcmode="lin" valueType="num">
                                      <p:cBhvr>
                                        <p:cTn id="13" dur="1230" accel="100000" fill="hold">
                                          <p:stCondLst>
                                            <p:cond delay="770"/>
                                          </p:stCondLst>
                                        </p:cTn>
                                        <p:tgtEl>
                                          <p:spTgt spid="219138"/>
                                        </p:tgtEl>
                                        <p:attrNameLst>
                                          <p:attrName>ppt_y</p:attrName>
                                        </p:attrNameLst>
                                      </p:cBhvr>
                                    </p:anim>
                                  </p:childTnLst>
                                </p:cTn>
                              </p:par>
                              <p:par>
                                <p:cTn id="14" presetID="1" presetClass="entr" presetSubtype="0" fill="hold" grpId="0" nodeType="withEffect">
                                  <p:stCondLst>
                                    <p:cond delay="0"/>
                                  </p:stCondLst>
                                  <p:childTnLst>
                                    <p:set>
                                      <p:cBhvr>
                                        <p:cTn id="15" dur="1" fill="hold">
                                          <p:stCondLst>
                                            <p:cond delay="0"/>
                                          </p:stCondLst>
                                        </p:cTn>
                                        <p:tgtEl>
                                          <p:spTgt spid="219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9142"/>
                                        </p:tgtEl>
                                        <p:attrNameLst>
                                          <p:attrName>style.visibility</p:attrName>
                                        </p:attrNameLst>
                                      </p:cBhvr>
                                      <p:to>
                                        <p:strVal val="visible"/>
                                      </p:to>
                                    </p:set>
                                  </p:childTnLst>
                                </p:cTn>
                              </p:par>
                              <p:par>
                                <p:cTn id="20" presetID="0" presetClass="path" presetSubtype="0" accel="50000" decel="50000" fill="hold" grpId="0" nodeType="withEffect">
                                  <p:stCondLst>
                                    <p:cond delay="0"/>
                                  </p:stCondLst>
                                  <p:childTnLst>
                                    <p:animMotion origin="layout" path="M -0.37795 -0.18889 L 1.11111E-6 -3.7037E-6 " pathEditMode="relative" rAng="0" ptsTypes="AA">
                                      <p:cBhvr>
                                        <p:cTn id="21" dur="2000" fill="hold"/>
                                        <p:tgtEl>
                                          <p:spTgt spid="219142"/>
                                        </p:tgtEl>
                                        <p:attrNameLst>
                                          <p:attrName>ppt_x</p:attrName>
                                          <p:attrName>ppt_y</p:attrName>
                                        </p:attrNameLst>
                                      </p:cBhvr>
                                      <p:rCtr x="18889" y="9444"/>
                                    </p:animMotion>
                                  </p:childTnLst>
                                </p:cTn>
                              </p:par>
                              <p:par>
                                <p:cTn id="22" presetID="1" presetClass="entr" presetSubtype="0" fill="hold" grpId="1" nodeType="withEffect">
                                  <p:stCondLst>
                                    <p:cond delay="0"/>
                                  </p:stCondLst>
                                  <p:childTnLst>
                                    <p:set>
                                      <p:cBhvr>
                                        <p:cTn id="23" dur="1" fill="hold">
                                          <p:stCondLst>
                                            <p:cond delay="0"/>
                                          </p:stCondLst>
                                        </p:cTn>
                                        <p:tgtEl>
                                          <p:spTgt spid="219141"/>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40955 0.14699 L 2.5E-6 -1.85185E-6 " pathEditMode="relative" ptsTypes="AA">
                                      <p:cBhvr>
                                        <p:cTn id="25" dur="2000" fill="hold"/>
                                        <p:tgtEl>
                                          <p:spTgt spid="219141"/>
                                        </p:tgtEl>
                                        <p:attrNameLst>
                                          <p:attrName>ppt_x</p:attrName>
                                          <p:attrName>ppt_y</p:attrName>
                                        </p:attrNameLst>
                                      </p:cBhvr>
                                    </p:animMotion>
                                  </p:childTnLst>
                                </p:cTn>
                              </p:par>
                              <p:par>
                                <p:cTn id="26" presetID="1" presetClass="entr" presetSubtype="0" fill="hold" grpId="1" nodeType="withEffect">
                                  <p:stCondLst>
                                    <p:cond delay="0"/>
                                  </p:stCondLst>
                                  <p:childTnLst>
                                    <p:set>
                                      <p:cBhvr>
                                        <p:cTn id="27" dur="1" fill="hold">
                                          <p:stCondLst>
                                            <p:cond delay="0"/>
                                          </p:stCondLst>
                                        </p:cTn>
                                        <p:tgtEl>
                                          <p:spTgt spid="219144"/>
                                        </p:tgtEl>
                                        <p:attrNameLst>
                                          <p:attrName>style.visibility</p:attrName>
                                        </p:attrNameLst>
                                      </p:cBhvr>
                                      <p:to>
                                        <p:strVal val="visible"/>
                                      </p:to>
                                    </p:set>
                                  </p:childTnLst>
                                </p:cTn>
                              </p:par>
                              <p:par>
                                <p:cTn id="28" presetID="0" presetClass="path" presetSubtype="0" accel="50000" decel="50000" fill="hold" grpId="0" nodeType="withEffect">
                                  <p:stCondLst>
                                    <p:cond delay="0"/>
                                  </p:stCondLst>
                                  <p:childTnLst>
                                    <p:animMotion origin="layout" path="M -0.32292 0.29398 L 1.11111E-6 -1.85185E-6 " pathEditMode="relative" ptsTypes="AA">
                                      <p:cBhvr>
                                        <p:cTn id="29" dur="2000" fill="hold"/>
                                        <p:tgtEl>
                                          <p:spTgt spid="219144"/>
                                        </p:tgtEl>
                                        <p:attrNameLst>
                                          <p:attrName>ppt_x</p:attrName>
                                          <p:attrName>ppt_y</p:attrName>
                                        </p:attrNameLst>
                                      </p:cBhvr>
                                    </p:animMotion>
                                  </p:childTnLst>
                                </p:cTn>
                              </p:par>
                              <p:par>
                                <p:cTn id="30" presetID="1" presetClass="entr" presetSubtype="0" fill="hold" grpId="1" nodeType="withEffect">
                                  <p:stCondLst>
                                    <p:cond delay="0"/>
                                  </p:stCondLst>
                                  <p:childTnLst>
                                    <p:set>
                                      <p:cBhvr>
                                        <p:cTn id="31" dur="1" fill="hold">
                                          <p:stCondLst>
                                            <p:cond delay="0"/>
                                          </p:stCondLst>
                                        </p:cTn>
                                        <p:tgtEl>
                                          <p:spTgt spid="219145"/>
                                        </p:tgtEl>
                                        <p:attrNameLst>
                                          <p:attrName>style.visibility</p:attrName>
                                        </p:attrNameLst>
                                      </p:cBhvr>
                                      <p:to>
                                        <p:strVal val="visible"/>
                                      </p:to>
                                    </p:set>
                                  </p:childTnLst>
                                </p:cTn>
                              </p:par>
                              <p:par>
                                <p:cTn id="32" presetID="0" presetClass="path" presetSubtype="0" accel="50000" decel="50000" fill="hold" grpId="0" nodeType="withEffect">
                                  <p:stCondLst>
                                    <p:cond delay="0"/>
                                  </p:stCondLst>
                                  <p:childTnLst>
                                    <p:animMotion origin="layout" path="M -0.03941 0.3044 L -4.16667E-6 -3.33333E-6 " pathEditMode="relative" ptsTypes="AA">
                                      <p:cBhvr>
                                        <p:cTn id="33" dur="2000" fill="hold"/>
                                        <p:tgtEl>
                                          <p:spTgt spid="219145"/>
                                        </p:tgtEl>
                                        <p:attrNameLst>
                                          <p:attrName>ppt_x</p:attrName>
                                          <p:attrName>ppt_y</p:attrName>
                                        </p:attrNameLst>
                                      </p:cBhvr>
                                    </p:animMotion>
                                  </p:childTnLst>
                                </p:cTn>
                              </p:par>
                              <p:par>
                                <p:cTn id="34" presetID="1" presetClass="entr" presetSubtype="0" fill="hold" grpId="1" nodeType="withEffect">
                                  <p:stCondLst>
                                    <p:cond delay="0"/>
                                  </p:stCondLst>
                                  <p:childTnLst>
                                    <p:set>
                                      <p:cBhvr>
                                        <p:cTn id="35" dur="1" fill="hold">
                                          <p:stCondLst>
                                            <p:cond delay="0"/>
                                          </p:stCondLst>
                                        </p:cTn>
                                        <p:tgtEl>
                                          <p:spTgt spid="219143"/>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0.25191 0.31504 L 1.11111E-6 4.81481E-6 " pathEditMode="relative" ptsTypes="AA">
                                      <p:cBhvr>
                                        <p:cTn id="37" dur="2000" fill="hold"/>
                                        <p:tgtEl>
                                          <p:spTgt spid="219143"/>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19147">
                                            <p:txEl>
                                              <p:pRg st="0" end="0"/>
                                            </p:txEl>
                                          </p:spTgt>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22049 0.12593 L 9.44444E-6 6.66667E-6 " pathEditMode="relative" ptsTypes="AA">
                                      <p:cBhvr>
                                        <p:cTn id="41" dur="2000" fill="hold"/>
                                        <p:tgtEl>
                                          <p:spTgt spid="219147">
                                            <p:txEl>
                                              <p:pRg st="0" end="0"/>
                                            </p:txEl>
                                          </p:spTgt>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219146"/>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0.28351 -0.03148 L -4.44444E-6 -2.96296E-6 " pathEditMode="relative" ptsTypes="AA">
                                      <p:cBhvr>
                                        <p:cTn id="45" dur="2000" fill="hold"/>
                                        <p:tgtEl>
                                          <p:spTgt spid="219146"/>
                                        </p:tgtEl>
                                        <p:attrNameLst>
                                          <p:attrName>ppt_x</p:attrName>
                                          <p:attrName>ppt_y</p:attrName>
                                        </p:attrNameLst>
                                      </p:cBhvr>
                                    </p:animMotion>
                                  </p:childTnLst>
                                </p:cTn>
                              </p:par>
                              <p:par>
                                <p:cTn id="46" presetID="1" presetClass="entr" presetSubtype="0" fill="hold" grpId="1" nodeType="withEffect">
                                  <p:stCondLst>
                                    <p:cond delay="0"/>
                                  </p:stCondLst>
                                  <p:childTnLst>
                                    <p:set>
                                      <p:cBhvr>
                                        <p:cTn id="47" dur="1" fill="hold">
                                          <p:stCondLst>
                                            <p:cond delay="0"/>
                                          </p:stCondLst>
                                        </p:cTn>
                                        <p:tgtEl>
                                          <p:spTgt spid="219148"/>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18108 -0.23102 L 6.94444E-6 -1.85185E-6 " pathEditMode="relative" ptsTypes="AA">
                                      <p:cBhvr>
                                        <p:cTn id="49" dur="2000" fill="hold"/>
                                        <p:tgtEl>
                                          <p:spTgt spid="219148"/>
                                        </p:tgtEl>
                                        <p:attrNameLst>
                                          <p:attrName>ppt_x</p:attrName>
                                          <p:attrName>ppt_y</p:attrName>
                                        </p:attrNameLst>
                                      </p:cBhvr>
                                    </p:animMotion>
                                  </p:childTnLst>
                                </p:cTn>
                              </p:par>
                              <p:par>
                                <p:cTn id="50" presetID="1" presetClass="entr" presetSubtype="0" fill="hold" grpId="1" nodeType="withEffect">
                                  <p:stCondLst>
                                    <p:cond delay="0"/>
                                  </p:stCondLst>
                                  <p:childTnLst>
                                    <p:set>
                                      <p:cBhvr>
                                        <p:cTn id="51" dur="1" fill="hold">
                                          <p:stCondLst>
                                            <p:cond delay="0"/>
                                          </p:stCondLst>
                                        </p:cTn>
                                        <p:tgtEl>
                                          <p:spTgt spid="219151"/>
                                        </p:tgtEl>
                                        <p:attrNameLst>
                                          <p:attrName>style.visibility</p:attrName>
                                        </p:attrNameLst>
                                      </p:cBhvr>
                                      <p:to>
                                        <p:strVal val="visible"/>
                                      </p:to>
                                    </p:set>
                                  </p:childTnLst>
                                </p:cTn>
                              </p:par>
                              <p:par>
                                <p:cTn id="52" presetID="0" presetClass="path" presetSubtype="0" accel="50000" decel="50000" fill="hold" grpId="0" nodeType="withEffect">
                                  <p:stCondLst>
                                    <p:cond delay="0"/>
                                  </p:stCondLst>
                                  <p:childTnLst>
                                    <p:animMotion origin="layout" path="M 2.5E-6 -1.48148E-6 L 2.5E-6 0.07361 " pathEditMode="relative" rAng="0" ptsTypes="AA">
                                      <p:cBhvr>
                                        <p:cTn id="53" dur="2000" fill="hold"/>
                                        <p:tgtEl>
                                          <p:spTgt spid="219151"/>
                                        </p:tgtEl>
                                        <p:attrNameLst>
                                          <p:attrName>ppt_x</p:attrName>
                                          <p:attrName>ppt_y</p:attrName>
                                        </p:attrNameLst>
                                      </p:cBhvr>
                                      <p:rCtr x="0" y="3681"/>
                                    </p:animMotion>
                                  </p:childTnLst>
                                </p:cTn>
                              </p:par>
                              <p:par>
                                <p:cTn id="54" presetID="1" presetClass="entr" presetSubtype="0" fill="hold" grpId="1" nodeType="withEffect">
                                  <p:stCondLst>
                                    <p:cond delay="0"/>
                                  </p:stCondLst>
                                  <p:childTnLst>
                                    <p:set>
                                      <p:cBhvr>
                                        <p:cTn id="55" dur="1" fill="hold">
                                          <p:stCondLst>
                                            <p:cond delay="0"/>
                                          </p:stCondLst>
                                        </p:cTn>
                                        <p:tgtEl>
                                          <p:spTgt spid="219149"/>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0.19688 -0.24143 L 3.33333E-6 8.14815E-6 " pathEditMode="relative" ptsTypes="AA">
                                      <p:cBhvr>
                                        <p:cTn id="57" dur="2000" fill="hold"/>
                                        <p:tgtEl>
                                          <p:spTgt spid="219149"/>
                                        </p:tgtEl>
                                        <p:attrNameLst>
                                          <p:attrName>ppt_x</p:attrName>
                                          <p:attrName>ppt_y</p:attrName>
                                        </p:attrNameLst>
                                      </p:cBhvr>
                                    </p:animMotion>
                                  </p:childTnLst>
                                </p:cTn>
                              </p:par>
                              <p:par>
                                <p:cTn id="58" presetID="51" presetClass="entr" presetSubtype="0" fill="hold" nodeType="withEffect">
                                  <p:stCondLst>
                                    <p:cond delay="0"/>
                                  </p:stCondLst>
                                  <p:childTnLst>
                                    <p:set>
                                      <p:cBhvr>
                                        <p:cTn id="59" dur="1" fill="hold">
                                          <p:stCondLst>
                                            <p:cond delay="0"/>
                                          </p:stCondLst>
                                        </p:cTn>
                                        <p:tgtEl>
                                          <p:spTgt spid="219154"/>
                                        </p:tgtEl>
                                        <p:attrNameLst>
                                          <p:attrName>style.visibility</p:attrName>
                                        </p:attrNameLst>
                                      </p:cBhvr>
                                      <p:to>
                                        <p:strVal val="visible"/>
                                      </p:to>
                                    </p:set>
                                    <p:animEffect transition="in" filter="fade">
                                      <p:cBhvr>
                                        <p:cTn id="60" dur="770" decel="100000"/>
                                        <p:tgtEl>
                                          <p:spTgt spid="219154"/>
                                        </p:tgtEl>
                                      </p:cBhvr>
                                    </p:animEffect>
                                    <p:animScale>
                                      <p:cBhvr>
                                        <p:cTn id="61" dur="770" decel="100000"/>
                                        <p:tgtEl>
                                          <p:spTgt spid="219154"/>
                                        </p:tgtEl>
                                      </p:cBhvr>
                                      <p:from x="10000" y="10000"/>
                                      <p:to x="200000" y="450000"/>
                                    </p:animScale>
                                    <p:animScale>
                                      <p:cBhvr>
                                        <p:cTn id="62" dur="1230" accel="100000" fill="hold">
                                          <p:stCondLst>
                                            <p:cond delay="770"/>
                                          </p:stCondLst>
                                        </p:cTn>
                                        <p:tgtEl>
                                          <p:spTgt spid="219154"/>
                                        </p:tgtEl>
                                      </p:cBhvr>
                                      <p:from x="200000" y="450000"/>
                                      <p:to x="100000" y="100000"/>
                                    </p:animScale>
                                    <p:set>
                                      <p:cBhvr>
                                        <p:cTn id="63" dur="770" fill="hold"/>
                                        <p:tgtEl>
                                          <p:spTgt spid="219154"/>
                                        </p:tgtEl>
                                        <p:attrNameLst>
                                          <p:attrName>ppt_x</p:attrName>
                                        </p:attrNameLst>
                                      </p:cBhvr>
                                      <p:to>
                                        <p:strVal val="(0.5)"/>
                                      </p:to>
                                    </p:set>
                                    <p:anim from="(0.5)" to="(#ppt_x)" calcmode="lin" valueType="num">
                                      <p:cBhvr>
                                        <p:cTn id="64" dur="1230" accel="100000" fill="hold">
                                          <p:stCondLst>
                                            <p:cond delay="770"/>
                                          </p:stCondLst>
                                        </p:cTn>
                                        <p:tgtEl>
                                          <p:spTgt spid="219154"/>
                                        </p:tgtEl>
                                        <p:attrNameLst>
                                          <p:attrName>ppt_x</p:attrName>
                                        </p:attrNameLst>
                                      </p:cBhvr>
                                    </p:anim>
                                    <p:set>
                                      <p:cBhvr>
                                        <p:cTn id="65" dur="770" fill="hold"/>
                                        <p:tgtEl>
                                          <p:spTgt spid="219154"/>
                                        </p:tgtEl>
                                        <p:attrNameLst>
                                          <p:attrName>ppt_y</p:attrName>
                                        </p:attrNameLst>
                                      </p:cBhvr>
                                      <p:to>
                                        <p:strVal val="(#ppt_y+0.4)"/>
                                      </p:to>
                                    </p:set>
                                    <p:anim from="(#ppt_y+0.4)" to="(#ppt_y)" calcmode="lin" valueType="num">
                                      <p:cBhvr>
                                        <p:cTn id="66" dur="1230" accel="100000" fill="hold">
                                          <p:stCondLst>
                                            <p:cond delay="770"/>
                                          </p:stCondLst>
                                        </p:cTn>
                                        <p:tgtEl>
                                          <p:spTgt spid="219154"/>
                                        </p:tgtEl>
                                        <p:attrNameLst>
                                          <p:attrName>ppt_y</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19150"/>
                                        </p:tgtEl>
                                        <p:attrNameLst>
                                          <p:attrName>style.visibility</p:attrName>
                                        </p:attrNameLst>
                                      </p:cBhvr>
                                      <p:to>
                                        <p:strVal val="visible"/>
                                      </p:to>
                                    </p:set>
                                    <p:anim calcmode="lin" valueType="num">
                                      <p:cBhvr>
                                        <p:cTn id="71" dur="500" fill="hold"/>
                                        <p:tgtEl>
                                          <p:spTgt spid="219150"/>
                                        </p:tgtEl>
                                        <p:attrNameLst>
                                          <p:attrName>ppt_w</p:attrName>
                                        </p:attrNameLst>
                                      </p:cBhvr>
                                      <p:tavLst>
                                        <p:tav tm="0">
                                          <p:val>
                                            <p:fltVal val="0"/>
                                          </p:val>
                                        </p:tav>
                                        <p:tav tm="100000">
                                          <p:val>
                                            <p:strVal val="#ppt_w"/>
                                          </p:val>
                                        </p:tav>
                                      </p:tavLst>
                                    </p:anim>
                                    <p:anim calcmode="lin" valueType="num">
                                      <p:cBhvr>
                                        <p:cTn id="72" dur="500" fill="hold"/>
                                        <p:tgtEl>
                                          <p:spTgt spid="219150"/>
                                        </p:tgtEl>
                                        <p:attrNameLst>
                                          <p:attrName>ppt_h</p:attrName>
                                        </p:attrNameLst>
                                      </p:cBhvr>
                                      <p:tavLst>
                                        <p:tav tm="0">
                                          <p:val>
                                            <p:fltVal val="0"/>
                                          </p:val>
                                        </p:tav>
                                        <p:tav tm="100000">
                                          <p:val>
                                            <p:strVal val="#ppt_h"/>
                                          </p:val>
                                        </p:tav>
                                      </p:tavLst>
                                    </p:anim>
                                    <p:animEffect transition="in" filter="fade">
                                      <p:cBhvr>
                                        <p:cTn id="73" dur="500"/>
                                        <p:tgtEl>
                                          <p:spTgt spid="21915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9152"/>
                                        </p:tgtEl>
                                        <p:attrNameLst>
                                          <p:attrName>style.visibility</p:attrName>
                                        </p:attrNameLst>
                                      </p:cBhvr>
                                      <p:to>
                                        <p:strVal val="visible"/>
                                      </p:to>
                                    </p:set>
                                    <p:anim calcmode="lin" valueType="num">
                                      <p:cBhvr>
                                        <p:cTn id="76" dur="500" fill="hold"/>
                                        <p:tgtEl>
                                          <p:spTgt spid="219152"/>
                                        </p:tgtEl>
                                        <p:attrNameLst>
                                          <p:attrName>ppt_w</p:attrName>
                                        </p:attrNameLst>
                                      </p:cBhvr>
                                      <p:tavLst>
                                        <p:tav tm="0">
                                          <p:val>
                                            <p:fltVal val="0"/>
                                          </p:val>
                                        </p:tav>
                                        <p:tav tm="100000">
                                          <p:val>
                                            <p:strVal val="#ppt_w"/>
                                          </p:val>
                                        </p:tav>
                                      </p:tavLst>
                                    </p:anim>
                                    <p:anim calcmode="lin" valueType="num">
                                      <p:cBhvr>
                                        <p:cTn id="77" dur="500" fill="hold"/>
                                        <p:tgtEl>
                                          <p:spTgt spid="219152"/>
                                        </p:tgtEl>
                                        <p:attrNameLst>
                                          <p:attrName>ppt_h</p:attrName>
                                        </p:attrNameLst>
                                      </p:cBhvr>
                                      <p:tavLst>
                                        <p:tav tm="0">
                                          <p:val>
                                            <p:fltVal val="0"/>
                                          </p:val>
                                        </p:tav>
                                        <p:tav tm="100000">
                                          <p:val>
                                            <p:strVal val="#ppt_h"/>
                                          </p:val>
                                        </p:tav>
                                      </p:tavLst>
                                    </p:anim>
                                    <p:animEffect transition="in" filter="fade">
                                      <p:cBhvr>
                                        <p:cTn id="78"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19154"/>
                </p:tgtEl>
              </p:cMediaNode>
            </p:audio>
          </p:childTnLst>
        </p:cTn>
      </p:par>
    </p:tnLst>
    <p:bldLst>
      <p:bldP spid="219138" grpId="0" animBg="1"/>
      <p:bldP spid="219139" grpId="0"/>
      <p:bldP spid="219141" grpId="0"/>
      <p:bldP spid="219141" grpId="1"/>
      <p:bldP spid="219142" grpId="0"/>
      <p:bldP spid="219142" grpId="1"/>
      <p:bldP spid="219143" grpId="0"/>
      <p:bldP spid="219143" grpId="1"/>
      <p:bldP spid="219144" grpId="0"/>
      <p:bldP spid="219144" grpId="1"/>
      <p:bldP spid="219145" grpId="0"/>
      <p:bldP spid="219145" grpId="1"/>
      <p:bldP spid="219146" grpId="0"/>
      <p:bldP spid="219146" grpId="1"/>
      <p:bldP spid="219147" grpId="0" build="allAtOnce"/>
      <p:bldP spid="219148" grpId="0"/>
      <p:bldP spid="219148" grpId="1"/>
      <p:bldP spid="219149" grpId="0"/>
      <p:bldP spid="219149" grpId="1"/>
      <p:bldP spid="219150" grpId="0" animBg="1"/>
      <p:bldP spid="219151" grpId="0"/>
      <p:bldP spid="219151" grpId="1"/>
      <p:bldP spid="2191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a:extLst>
              <a:ext uri="{FF2B5EF4-FFF2-40B4-BE49-F238E27FC236}">
                <a16:creationId xmlns:a16="http://schemas.microsoft.com/office/drawing/2014/main" id="{481FDBF9-C5DA-4A32-AEAF-924ADFBE4FFF}"/>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8131" name="Rectangle 2">
            <a:extLst>
              <a:ext uri="{FF2B5EF4-FFF2-40B4-BE49-F238E27FC236}">
                <a16:creationId xmlns:a16="http://schemas.microsoft.com/office/drawing/2014/main" id="{6FB79069-6E75-41C8-851C-F351546FBE7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文化碰撞</a:t>
            </a:r>
            <a:endParaRPr lang="zh-CN" altLang="de-DE" sz="3200" b="1">
              <a:solidFill>
                <a:srgbClr val="000066"/>
              </a:solidFill>
              <a:latin typeface="SimHei" panose="02010609060101010101" pitchFamily="49" charset="-122"/>
            </a:endParaRPr>
          </a:p>
        </p:txBody>
      </p:sp>
      <p:sp>
        <p:nvSpPr>
          <p:cNvPr id="220163" name="Freeform 3">
            <a:extLst>
              <a:ext uri="{FF2B5EF4-FFF2-40B4-BE49-F238E27FC236}">
                <a16:creationId xmlns:a16="http://schemas.microsoft.com/office/drawing/2014/main" id="{0AB8C844-41C0-4CFB-AE8F-70E45459E8B4}"/>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4" name="Text Box 4">
            <a:extLst>
              <a:ext uri="{FF2B5EF4-FFF2-40B4-BE49-F238E27FC236}">
                <a16:creationId xmlns:a16="http://schemas.microsoft.com/office/drawing/2014/main" id="{988B6F30-5A65-4998-9C54-E7C52E8003F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20166" name="Freeform 6">
            <a:extLst>
              <a:ext uri="{FF2B5EF4-FFF2-40B4-BE49-F238E27FC236}">
                <a16:creationId xmlns:a16="http://schemas.microsoft.com/office/drawing/2014/main" id="{8BD35EEC-4172-43C7-A111-7445787C933F}"/>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7" name="Text Box 7">
            <a:extLst>
              <a:ext uri="{FF2B5EF4-FFF2-40B4-BE49-F238E27FC236}">
                <a16:creationId xmlns:a16="http://schemas.microsoft.com/office/drawing/2014/main" id="{5554E887-AF9B-4146-AE0B-4FD3A8DF4A97}"/>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0168" name="AutoShape 8">
            <a:extLst>
              <a:ext uri="{FF2B5EF4-FFF2-40B4-BE49-F238E27FC236}">
                <a16:creationId xmlns:a16="http://schemas.microsoft.com/office/drawing/2014/main" id="{24EBA9B5-71FD-478E-A017-15582EAD7019}"/>
              </a:ext>
            </a:extLst>
          </p:cNvPr>
          <p:cNvSpPr>
            <a:spLocks noChangeArrowheads="1"/>
          </p:cNvSpPr>
          <p:nvPr/>
        </p:nvSpPr>
        <p:spPr bwMode="auto">
          <a:xfrm rot="2826346">
            <a:off x="1151732" y="611981"/>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全球化</a:t>
            </a:r>
          </a:p>
        </p:txBody>
      </p:sp>
      <p:sp>
        <p:nvSpPr>
          <p:cNvPr id="220169" name="AutoShape 9">
            <a:extLst>
              <a:ext uri="{FF2B5EF4-FFF2-40B4-BE49-F238E27FC236}">
                <a16:creationId xmlns:a16="http://schemas.microsoft.com/office/drawing/2014/main" id="{B5E157B6-F654-4970-9132-4BE1D9411F4D}"/>
              </a:ext>
            </a:extLst>
          </p:cNvPr>
          <p:cNvSpPr>
            <a:spLocks noChangeArrowheads="1"/>
          </p:cNvSpPr>
          <p:nvPr/>
        </p:nvSpPr>
        <p:spPr bwMode="auto">
          <a:xfrm rot="1693193">
            <a:off x="755650" y="1341438"/>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英特网</a:t>
            </a:r>
          </a:p>
        </p:txBody>
      </p:sp>
      <p:sp>
        <p:nvSpPr>
          <p:cNvPr id="220170" name="AutoShape 10">
            <a:extLst>
              <a:ext uri="{FF2B5EF4-FFF2-40B4-BE49-F238E27FC236}">
                <a16:creationId xmlns:a16="http://schemas.microsoft.com/office/drawing/2014/main" id="{801C54DF-CAC5-4088-B847-93D497E1C279}"/>
              </a:ext>
            </a:extLst>
          </p:cNvPr>
          <p:cNvSpPr>
            <a:spLocks noChangeArrowheads="1"/>
          </p:cNvSpPr>
          <p:nvPr/>
        </p:nvSpPr>
        <p:spPr bwMode="auto">
          <a:xfrm rot="2219762">
            <a:off x="4284663" y="3357563"/>
            <a:ext cx="3600450" cy="2592387"/>
          </a:xfrm>
          <a:prstGeom prst="leftArrow">
            <a:avLst>
              <a:gd name="adj1" fmla="val 50000"/>
              <a:gd name="adj2" fmla="val 34721"/>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旅游开放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016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16 -0.31482 L 5.E-6 2.59259E-6 " pathEditMode="relative" rAng="0" ptsTypes="AA">
                                      <p:cBhvr>
                                        <p:cTn id="8" dur="2000" fill="hold"/>
                                        <p:tgtEl>
                                          <p:spTgt spid="220169"/>
                                        </p:tgtEl>
                                        <p:attrNameLst>
                                          <p:attrName>ppt_x</p:attrName>
                                          <p:attrName>ppt_y</p:attrName>
                                        </p:attrNameLst>
                                      </p:cBhvr>
                                      <p:rCtr x="21649" y="15741"/>
                                    </p:animMotion>
                                  </p:childTnLst>
                                </p:cTn>
                              </p:par>
                              <p:par>
                                <p:cTn id="9" presetID="1" presetClass="entr" presetSubtype="0" fill="hold" grpId="2" nodeType="withEffect">
                                  <p:stCondLst>
                                    <p:cond delay="0"/>
                                  </p:stCondLst>
                                  <p:childTnLst>
                                    <p:set>
                                      <p:cBhvr>
                                        <p:cTn id="10" dur="1" fill="hold">
                                          <p:stCondLst>
                                            <p:cond delay="0"/>
                                          </p:stCondLst>
                                        </p:cTn>
                                        <p:tgtEl>
                                          <p:spTgt spid="220170"/>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7795 0.36759 L -1.38889E-6 -2.22222E-6 " pathEditMode="relative" rAng="0" ptsTypes="AA">
                                      <p:cBhvr>
                                        <p:cTn id="12" dur="2000" fill="hold"/>
                                        <p:tgtEl>
                                          <p:spTgt spid="220170"/>
                                        </p:tgtEl>
                                        <p:attrNameLst>
                                          <p:attrName>ppt_x</p:attrName>
                                          <p:attrName>ppt_y</p:attrName>
                                        </p:attrNameLst>
                                      </p:cBhvr>
                                      <p:rCtr x="-18906" y="-18380"/>
                                    </p:animMotion>
                                  </p:childTnLst>
                                </p:cTn>
                              </p:par>
                              <p:par>
                                <p:cTn id="13" presetID="1" presetClass="entr" presetSubtype="0" fill="hold" grpId="2" nodeType="withEffect">
                                  <p:stCondLst>
                                    <p:cond delay="0"/>
                                  </p:stCondLst>
                                  <p:childTnLst>
                                    <p:set>
                                      <p:cBhvr>
                                        <p:cTn id="14" dur="1" fill="hold">
                                          <p:stCondLst>
                                            <p:cond delay="0"/>
                                          </p:stCondLst>
                                        </p:cTn>
                                        <p:tgtEl>
                                          <p:spTgt spid="220168"/>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32292 -0.4831 L 2.77778E-6 -1.11111E-6 " pathEditMode="relative" rAng="0" ptsTypes="AA">
                                      <p:cBhvr>
                                        <p:cTn id="16" dur="2000" fill="hold"/>
                                        <p:tgtEl>
                                          <p:spTgt spid="220168"/>
                                        </p:tgtEl>
                                        <p:attrNameLst>
                                          <p:attrName>ppt_x</p:attrName>
                                          <p:attrName>ppt_y</p:attrName>
                                        </p:attrNameLst>
                                      </p:cBhvr>
                                      <p:rCtr x="16146" y="241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54531 -0.52199 L -0.04132 -0.01805 " pathEditMode="relative" rAng="0" ptsTypes="AA">
                                      <p:cBhvr>
                                        <p:cTn id="24" dur="2000" fill="hold"/>
                                        <p:tgtEl>
                                          <p:spTgt spid="220163"/>
                                        </p:tgtEl>
                                        <p:attrNameLst>
                                          <p:attrName>ppt_x</p:attrName>
                                          <p:attrName>ppt_y</p:attrName>
                                        </p:attrNameLst>
                                      </p:cBhvr>
                                      <p:rCtr x="25191" y="25185"/>
                                    </p:animMotion>
                                  </p:childTnLst>
                                </p:cTn>
                              </p:par>
                              <p:par>
                                <p:cTn id="25" presetID="1" presetClass="entr" presetSubtype="0" fill="hold" grpId="0" nodeType="withEffect">
                                  <p:stCondLst>
                                    <p:cond delay="0"/>
                                  </p:stCondLst>
                                  <p:childTnLst>
                                    <p:set>
                                      <p:cBhvr>
                                        <p:cTn id="26" dur="1" fill="hold">
                                          <p:stCondLst>
                                            <p:cond delay="0"/>
                                          </p:stCondLst>
                                        </p:cTn>
                                        <p:tgtEl>
                                          <p:spTgt spid="2201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016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49618 0.52107 L -0.00989 -0.02847 " pathEditMode="relative" rAng="0" ptsTypes="AA">
                                      <p:cBhvr>
                                        <p:cTn id="30" dur="2000" fill="hold"/>
                                        <p:tgtEl>
                                          <p:spTgt spid="220166"/>
                                        </p:tgtEl>
                                        <p:attrNameLst>
                                          <p:attrName>ppt_x</p:attrName>
                                          <p:attrName>ppt_y</p:attrName>
                                        </p:attrNameLst>
                                      </p:cBhvr>
                                      <p:rCtr x="-25313" y="-27477"/>
                                    </p:animMotion>
                                  </p:childTnLst>
                                </p:cTn>
                              </p:par>
                            </p:childTnLst>
                          </p:cTn>
                        </p:par>
                        <p:par>
                          <p:cTn id="31" fill="hold" nodeType="afterGroup">
                            <p:stCondLst>
                              <p:cond delay="2000"/>
                            </p:stCondLst>
                            <p:childTnLst>
                              <p:par>
                                <p:cTn id="32" presetID="53" presetClass="exit" presetSubtype="0" fill="hold" grpId="1" nodeType="afterEffect">
                                  <p:stCondLst>
                                    <p:cond delay="0"/>
                                  </p:stCondLst>
                                  <p:childTnLst>
                                    <p:anim calcmode="lin" valueType="num">
                                      <p:cBhvr>
                                        <p:cTn id="33" dur="500"/>
                                        <p:tgtEl>
                                          <p:spTgt spid="220168"/>
                                        </p:tgtEl>
                                        <p:attrNameLst>
                                          <p:attrName>ppt_w</p:attrName>
                                        </p:attrNameLst>
                                      </p:cBhvr>
                                      <p:tavLst>
                                        <p:tav tm="0">
                                          <p:val>
                                            <p:strVal val="ppt_w"/>
                                          </p:val>
                                        </p:tav>
                                        <p:tav tm="100000">
                                          <p:val>
                                            <p:fltVal val="0"/>
                                          </p:val>
                                        </p:tav>
                                      </p:tavLst>
                                    </p:anim>
                                    <p:anim calcmode="lin" valueType="num">
                                      <p:cBhvr>
                                        <p:cTn id="34" dur="500"/>
                                        <p:tgtEl>
                                          <p:spTgt spid="220168"/>
                                        </p:tgtEl>
                                        <p:attrNameLst>
                                          <p:attrName>ppt_h</p:attrName>
                                        </p:attrNameLst>
                                      </p:cBhvr>
                                      <p:tavLst>
                                        <p:tav tm="0">
                                          <p:val>
                                            <p:strVal val="ppt_h"/>
                                          </p:val>
                                        </p:tav>
                                        <p:tav tm="100000">
                                          <p:val>
                                            <p:fltVal val="0"/>
                                          </p:val>
                                        </p:tav>
                                      </p:tavLst>
                                    </p:anim>
                                    <p:animEffect transition="out" filter="fade">
                                      <p:cBhvr>
                                        <p:cTn id="35" dur="500"/>
                                        <p:tgtEl>
                                          <p:spTgt spid="220168"/>
                                        </p:tgtEl>
                                      </p:cBhvr>
                                    </p:animEffect>
                                    <p:set>
                                      <p:cBhvr>
                                        <p:cTn id="36" dur="1" fill="hold">
                                          <p:stCondLst>
                                            <p:cond delay="499"/>
                                          </p:stCondLst>
                                        </p:cTn>
                                        <p:tgtEl>
                                          <p:spTgt spid="220168"/>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0169"/>
                                        </p:tgtEl>
                                        <p:attrNameLst>
                                          <p:attrName>ppt_w</p:attrName>
                                        </p:attrNameLst>
                                      </p:cBhvr>
                                      <p:tavLst>
                                        <p:tav tm="0">
                                          <p:val>
                                            <p:strVal val="ppt_w"/>
                                          </p:val>
                                        </p:tav>
                                        <p:tav tm="100000">
                                          <p:val>
                                            <p:fltVal val="0"/>
                                          </p:val>
                                        </p:tav>
                                      </p:tavLst>
                                    </p:anim>
                                    <p:anim calcmode="lin" valueType="num">
                                      <p:cBhvr>
                                        <p:cTn id="39" dur="500"/>
                                        <p:tgtEl>
                                          <p:spTgt spid="220169"/>
                                        </p:tgtEl>
                                        <p:attrNameLst>
                                          <p:attrName>ppt_h</p:attrName>
                                        </p:attrNameLst>
                                      </p:cBhvr>
                                      <p:tavLst>
                                        <p:tav tm="0">
                                          <p:val>
                                            <p:strVal val="ppt_h"/>
                                          </p:val>
                                        </p:tav>
                                        <p:tav tm="100000">
                                          <p:val>
                                            <p:fltVal val="0"/>
                                          </p:val>
                                        </p:tav>
                                      </p:tavLst>
                                    </p:anim>
                                    <p:animEffect transition="out" filter="fade">
                                      <p:cBhvr>
                                        <p:cTn id="40" dur="500"/>
                                        <p:tgtEl>
                                          <p:spTgt spid="220169"/>
                                        </p:tgtEl>
                                      </p:cBhvr>
                                    </p:animEffect>
                                    <p:set>
                                      <p:cBhvr>
                                        <p:cTn id="41" dur="1" fill="hold">
                                          <p:stCondLst>
                                            <p:cond delay="499"/>
                                          </p:stCondLst>
                                        </p:cTn>
                                        <p:tgtEl>
                                          <p:spTgt spid="22016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220170"/>
                                        </p:tgtEl>
                                        <p:attrNameLst>
                                          <p:attrName>ppt_w</p:attrName>
                                        </p:attrNameLst>
                                      </p:cBhvr>
                                      <p:tavLst>
                                        <p:tav tm="0">
                                          <p:val>
                                            <p:strVal val="ppt_w"/>
                                          </p:val>
                                        </p:tav>
                                        <p:tav tm="100000">
                                          <p:val>
                                            <p:fltVal val="0"/>
                                          </p:val>
                                        </p:tav>
                                      </p:tavLst>
                                    </p:anim>
                                    <p:anim calcmode="lin" valueType="num">
                                      <p:cBhvr>
                                        <p:cTn id="44" dur="500"/>
                                        <p:tgtEl>
                                          <p:spTgt spid="220170"/>
                                        </p:tgtEl>
                                        <p:attrNameLst>
                                          <p:attrName>ppt_h</p:attrName>
                                        </p:attrNameLst>
                                      </p:cBhvr>
                                      <p:tavLst>
                                        <p:tav tm="0">
                                          <p:val>
                                            <p:strVal val="ppt_h"/>
                                          </p:val>
                                        </p:tav>
                                        <p:tav tm="100000">
                                          <p:val>
                                            <p:fltVal val="0"/>
                                          </p:val>
                                        </p:tav>
                                      </p:tavLst>
                                    </p:anim>
                                    <p:animEffect transition="out" filter="fade">
                                      <p:cBhvr>
                                        <p:cTn id="45" dur="500"/>
                                        <p:tgtEl>
                                          <p:spTgt spid="220170"/>
                                        </p:tgtEl>
                                      </p:cBhvr>
                                    </p:animEffect>
                                    <p:set>
                                      <p:cBhvr>
                                        <p:cTn id="46" dur="1" fill="hold">
                                          <p:stCondLst>
                                            <p:cond delay="499"/>
                                          </p:stCondLst>
                                        </p:cTn>
                                        <p:tgtEl>
                                          <p:spTgt spid="220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3" grpId="1" animBg="1"/>
      <p:bldP spid="220164" grpId="0"/>
      <p:bldP spid="220166" grpId="0" animBg="1"/>
      <p:bldP spid="220166" grpId="1" animBg="1"/>
      <p:bldP spid="220167" grpId="0"/>
      <p:bldP spid="220168" grpId="0" animBg="1"/>
      <p:bldP spid="220168" grpId="1" animBg="1"/>
      <p:bldP spid="220168" grpId="2" animBg="1"/>
      <p:bldP spid="220169" grpId="0" animBg="1"/>
      <p:bldP spid="220169" grpId="1" animBg="1"/>
      <p:bldP spid="220169" grpId="2" animBg="1"/>
      <p:bldP spid="220170" grpId="0" animBg="1"/>
      <p:bldP spid="220170" grpId="1" animBg="1"/>
      <p:bldP spid="22017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a:solidFill>
                  <a:srgbClr val="0E5772"/>
                </a:solidFill>
                <a:latin typeface="Arial" panose="020B0604020202020204" pitchFamily="34" charset="0"/>
                <a:cs typeface="Arial" panose="020B0604020202020204" pitchFamily="34" charset="0"/>
              </a:rPr>
              <a:t>Self-Introduction </a:t>
            </a:r>
            <a:r>
              <a:rPr lang="zh-CN" altLang="de-DE">
                <a:solidFill>
                  <a:srgbClr val="0E5772"/>
                </a:solidFill>
                <a:latin typeface="Arial" panose="020B0604020202020204" pitchFamily="34" charset="0"/>
                <a:cs typeface="Arial" panose="020B0604020202020204" pitchFamily="34" charset="0"/>
              </a:rPr>
              <a:t>自我介绍</a:t>
            </a:r>
            <a:endParaRPr kumimoji="1" lang="zh-CN" altLang="en-US">
              <a:cs typeface="Arial" panose="020B0604020202020204" pitchFamily="34" charset="0"/>
            </a:endParaRPr>
          </a:p>
        </p:txBody>
      </p:sp>
      <p:sp>
        <p:nvSpPr>
          <p:cNvPr id="8195" name="内容占位符 2"/>
          <p:cNvSpPr>
            <a:spLocks noGrp="1"/>
          </p:cNvSpPr>
          <p:nvPr>
            <p:ph idx="1"/>
          </p:nvPr>
        </p:nvSpPr>
        <p:spPr>
          <a:xfrm>
            <a:off x="457200" y="1556792"/>
            <a:ext cx="8229600" cy="5177066"/>
          </a:xfrm>
        </p:spPr>
        <p:txBody>
          <a:bodyPr>
            <a:normAutofit fontScale="97500" lnSpcReduction="10000"/>
          </a:bodyPr>
          <a:lstStyle/>
          <a:p>
            <a:pPr eaLnBrk="1" hangingPunct="1"/>
            <a:r>
              <a:rPr lang="de-DE" altLang="zh-CN" sz="1800" dirty="0">
                <a:latin typeface="Arial" panose="020B0604020202020204" pitchFamily="34" charset="0"/>
                <a:cs typeface="Arial" panose="020B0604020202020204" pitchFamily="34" charset="0"/>
              </a:rPr>
              <a:t>AMU: </a:t>
            </a:r>
            <a:r>
              <a:rPr lang="de-DE" altLang="zh-CN" sz="1800" dirty="0" err="1">
                <a:latin typeface="Arial" panose="020B0604020202020204" pitchFamily="34" charset="0"/>
                <a:cs typeface="Arial" panose="020B0604020202020204" pitchFamily="34" charset="0"/>
              </a:rPr>
              <a:t>Adiunkt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助理教授</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HUNNU: </a:t>
            </a:r>
            <a:r>
              <a:rPr lang="de-DE" altLang="zh-CN" sz="1800" dirty="0" err="1">
                <a:latin typeface="Arial" panose="020B0604020202020204" pitchFamily="34" charset="0"/>
                <a:cs typeface="Arial" panose="020B0604020202020204" pitchFamily="34" charset="0"/>
              </a:rPr>
              <a:t>Xiaoxiang</a:t>
            </a:r>
            <a:r>
              <a:rPr lang="de-DE" altLang="zh-CN" sz="1800" dirty="0">
                <a:latin typeface="Arial" panose="020B0604020202020204" pitchFamily="34" charset="0"/>
                <a:cs typeface="Arial" panose="020B0604020202020204" pitchFamily="34" charset="0"/>
              </a:rPr>
              <a:t> Scholar </a:t>
            </a:r>
            <a:r>
              <a:rPr lang="de-DE" altLang="zh-CN" sz="1800" dirty="0" err="1">
                <a:latin typeface="Arial" panose="020B0604020202020204" pitchFamily="34" charset="0"/>
                <a:cs typeface="Arial" panose="020B0604020202020204" pitchFamily="34" charset="0"/>
              </a:rPr>
              <a:t>Dist</a:t>
            </a:r>
            <a:r>
              <a:rPr lang="de-DE" altLang="zh-CN" sz="1800" dirty="0">
                <a:latin typeface="Arial" panose="020B0604020202020204" pitchFamily="34" charset="0"/>
                <a:cs typeface="Arial" panose="020B0604020202020204" pitchFamily="34" charset="0"/>
              </a:rPr>
              <a:t>. Prof., PhD </a:t>
            </a:r>
            <a:r>
              <a:rPr lang="de-DE" altLang="zh-CN" sz="1800" dirty="0" err="1">
                <a:latin typeface="Arial" panose="020B0604020202020204" pitchFamily="34" charset="0"/>
                <a:cs typeface="Arial" panose="020B0604020202020204" pitchFamily="34" charset="0"/>
              </a:rPr>
              <a:t>supervisor</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潇湘学者特聘教授、博士导师</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err="1">
                <a:latin typeface="Arial" panose="020B0604020202020204" pitchFamily="34" charset="0"/>
                <a:cs typeface="Arial" panose="020B0604020202020204" pitchFamily="34" charset="0"/>
              </a:rPr>
              <a:t>Academian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Europ</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Acad</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Sciences &amp; Arts, Salzburg </a:t>
            </a:r>
            <a:r>
              <a:rPr lang="zh-CN" altLang="de-DE" sz="1800" dirty="0">
                <a:latin typeface="Arial" panose="020B0604020202020204" pitchFamily="34" charset="0"/>
                <a:cs typeface="Arial" panose="020B0604020202020204" pitchFamily="34" charset="0"/>
              </a:rPr>
              <a:t>欧洲科学院院士</a:t>
            </a:r>
            <a:endParaRPr lang="de-DE" altLang="zh-CN" sz="1800" dirty="0">
              <a:latin typeface="Arial" panose="020B0604020202020204" pitchFamily="34" charset="0"/>
              <a:cs typeface="Arial" panose="020B0604020202020204" pitchFamily="34" charset="0"/>
            </a:endParaRPr>
          </a:p>
          <a:p>
            <a:r>
              <a:rPr lang="de-DE" altLang="zh-CN" sz="1800" dirty="0">
                <a:latin typeface="Arial" panose="020B0604020202020204" pitchFamily="34" charset="0"/>
                <a:cs typeface="Arial" panose="020B0604020202020204" pitchFamily="34" charset="0"/>
              </a:rPr>
              <a:t>Jean Monnet Chair Professor </a:t>
            </a:r>
            <a:r>
              <a:rPr lang="zh-CN" altLang="de-DE" sz="1800" dirty="0">
                <a:latin typeface="Arial" panose="020B0604020202020204" pitchFamily="34" charset="0"/>
                <a:cs typeface="Arial" panose="020B0604020202020204" pitchFamily="34" charset="0"/>
              </a:rPr>
              <a:t>让</a:t>
            </a:r>
            <a:r>
              <a:rPr lang="zh-CN" altLang="en-US" sz="1800" dirty="0">
                <a:latin typeface="Arial" panose="020B0604020202020204" pitchFamily="34" charset="0"/>
                <a:cs typeface="Arial" panose="020B0604020202020204" pitchFamily="34" charset="0"/>
              </a:rPr>
              <a:t>莫</a:t>
            </a:r>
            <a:r>
              <a:rPr lang="zh-CN" altLang="de-DE" sz="1800" dirty="0">
                <a:latin typeface="Arial" panose="020B0604020202020204" pitchFamily="34" charset="0"/>
                <a:cs typeface="Arial" panose="020B0604020202020204" pitchFamily="34" charset="0"/>
              </a:rPr>
              <a:t>内主席教授</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err="1">
                <a:latin typeface="Arial" panose="020B0604020202020204" pitchFamily="34" charset="0"/>
                <a:cs typeface="Arial" panose="020B0604020202020204" pitchFamily="34" charset="0"/>
              </a:rPr>
              <a:t>Int‘l</a:t>
            </a:r>
            <a:r>
              <a:rPr lang="de-DE" altLang="zh-CN" sz="1800" dirty="0">
                <a:latin typeface="Arial" panose="020B0604020202020204" pitchFamily="34" charset="0"/>
                <a:cs typeface="Arial" panose="020B0604020202020204" pitchFamily="34" charset="0"/>
              </a:rPr>
              <a:t> Chinese Studies </a:t>
            </a:r>
            <a:r>
              <a:rPr lang="de-DE" altLang="zh-CN" sz="1800" dirty="0" err="1">
                <a:latin typeface="Arial" panose="020B0604020202020204" pitchFamily="34" charset="0"/>
                <a:cs typeface="Arial" panose="020B0604020202020204" pitchFamily="34" charset="0"/>
              </a:rPr>
              <a:t>Centre</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Director</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外语学院国际汉学中心主任</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German China </a:t>
            </a:r>
            <a:r>
              <a:rPr lang="de-DE" altLang="zh-CN" sz="1800" dirty="0" err="1">
                <a:latin typeface="Arial" panose="020B0604020202020204" pitchFamily="34" charset="0"/>
                <a:cs typeface="Arial" panose="020B0604020202020204" pitchFamily="34" charset="0"/>
              </a:rPr>
              <a:t>Association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President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德中協會主席</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World </a:t>
            </a:r>
            <a:r>
              <a:rPr lang="de-DE" altLang="zh-CN" sz="1800" dirty="0" err="1">
                <a:latin typeface="Arial" panose="020B0604020202020204" pitchFamily="34" charset="0"/>
                <a:cs typeface="Arial" panose="020B0604020202020204" pitchFamily="34" charset="0"/>
              </a:rPr>
              <a:t>Association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Chinese Studies, </a:t>
            </a:r>
            <a:r>
              <a:rPr lang="de-DE" altLang="zh-CN" sz="1800" dirty="0" err="1">
                <a:latin typeface="Arial" panose="020B0604020202020204" pitchFamily="34" charset="0"/>
                <a:cs typeface="Arial" panose="020B0604020202020204" pitchFamily="34" charset="0"/>
              </a:rPr>
              <a:t>President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世界</a:t>
            </a:r>
            <a:r>
              <a:rPr lang="zh-CN" altLang="en-US" sz="1800" dirty="0">
                <a:latin typeface="Arial" panose="020B0604020202020204" pitchFamily="34" charset="0"/>
                <a:cs typeface="Arial" panose="020B0604020202020204" pitchFamily="34" charset="0"/>
              </a:rPr>
              <a:t>漢</a:t>
            </a:r>
            <a:r>
              <a:rPr lang="zh-CN" altLang="de-DE" sz="1800" dirty="0">
                <a:latin typeface="Arial" panose="020B0604020202020204" pitchFamily="34" charset="0"/>
                <a:cs typeface="Arial" panose="020B0604020202020204" pitchFamily="34" charset="0"/>
              </a:rPr>
              <a:t>學研究會會長</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Bochum, Peking, Harvard, Mainz/Germersheim, Witten, Harvard, Orem/USA, </a:t>
            </a:r>
            <a:r>
              <a:rPr lang="de-DE" altLang="zh-CN" sz="1800" dirty="0" err="1">
                <a:latin typeface="Arial" panose="020B0604020202020204" pitchFamily="34" charset="0"/>
                <a:cs typeface="Arial" panose="020B0604020202020204" pitchFamily="34" charset="0"/>
              </a:rPr>
              <a:t>Rome</a:t>
            </a:r>
            <a:r>
              <a:rPr lang="de-DE" altLang="zh-CN" sz="1800" dirty="0">
                <a:latin typeface="Arial" panose="020B0604020202020204" pitchFamily="34" charset="0"/>
                <a:cs typeface="Arial" panose="020B0604020202020204" pitchFamily="34" charset="0"/>
              </a:rPr>
              <a:t>, Peking Normal &amp; Witten</a:t>
            </a:r>
            <a:r>
              <a:rPr lang="zh-CN" altLang="en-US" sz="1800" dirty="0">
                <a:latin typeface="Arial" panose="020B0604020202020204" pitchFamily="34" charset="0"/>
                <a:cs typeface="Arial" panose="020B0604020202020204" pitchFamily="34" charset="0"/>
                <a:sym typeface="+mn-ea"/>
              </a:rPr>
              <a:t>波鸿，北京，哈佛，美因茨</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盖默斯海姆，威腾，哈佛，奥勒姆</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美国，罗马，北师大</a:t>
            </a:r>
            <a:r>
              <a:rPr lang="en-US" altLang="zh-CN" sz="1800" dirty="0">
                <a:latin typeface="Arial" panose="020B0604020202020204" pitchFamily="34" charset="0"/>
                <a:cs typeface="Arial" panose="020B0604020202020204" pitchFamily="34" charset="0"/>
                <a:sym typeface="+mn-ea"/>
              </a:rPr>
              <a:t>&amp;</a:t>
            </a:r>
            <a:r>
              <a:rPr lang="zh-CN" altLang="en-US" sz="1800" dirty="0">
                <a:latin typeface="Arial" panose="020B0604020202020204" pitchFamily="34" charset="0"/>
                <a:cs typeface="Arial" panose="020B0604020202020204" pitchFamily="34" charset="0"/>
                <a:sym typeface="+mn-ea"/>
              </a:rPr>
              <a:t>威腾</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Essays (Western </a:t>
            </a:r>
            <a:r>
              <a:rPr lang="de-DE" altLang="zh-CN" sz="1800" dirty="0" err="1">
                <a:latin typeface="Arial" panose="020B0604020202020204" pitchFamily="34" charset="0"/>
                <a:cs typeface="Arial" panose="020B0604020202020204" pitchFamily="34" charset="0"/>
              </a:rPr>
              <a:t>influence</a:t>
            </a:r>
            <a:r>
              <a:rPr lang="de-DE" altLang="zh-CN" sz="1800" dirty="0">
                <a:latin typeface="Arial" panose="020B0604020202020204" pitchFamily="34" charset="0"/>
                <a:cs typeface="Arial" panose="020B0604020202020204" pitchFamily="34" charset="0"/>
              </a:rPr>
              <a:t>, social </a:t>
            </a:r>
            <a:r>
              <a:rPr lang="de-DE" altLang="zh-CN" sz="1800" dirty="0" err="1">
                <a:latin typeface="Arial" panose="020B0604020202020204" pitchFamily="34" charset="0"/>
                <a:cs typeface="Arial" panose="020B0604020202020204" pitchFamily="34" charset="0"/>
              </a:rPr>
              <a:t>impact</a:t>
            </a:r>
            <a:r>
              <a:rPr lang="de-DE" altLang="zh-CN" sz="1800" dirty="0">
                <a:latin typeface="Arial" panose="020B0604020202020204" pitchFamily="34" charset="0"/>
                <a:cs typeface="Arial" panose="020B0604020202020204" pitchFamily="34" charset="0"/>
              </a:rPr>
              <a:t>, cf.: </a:t>
            </a:r>
            <a:r>
              <a:rPr lang="de-DE" altLang="zh-CN" sz="1800" dirty="0" err="1">
                <a:latin typeface="Arial" panose="020B0604020202020204" pitchFamily="34" charset="0"/>
                <a:cs typeface="Arial" panose="020B0604020202020204" pitchFamily="34" charset="0"/>
              </a:rPr>
              <a:t>blogs</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sym typeface="+mn-ea"/>
              </a:rPr>
              <a:t>散文</a:t>
            </a:r>
            <a:r>
              <a:rPr lang="zh-CN" altLang="en-US" sz="1800" dirty="0">
                <a:latin typeface="Arial" panose="020B0604020202020204" pitchFamily="34" charset="0"/>
                <a:cs typeface="Arial" panose="020B0604020202020204" pitchFamily="34" charset="0"/>
                <a:sym typeface="+mn-ea"/>
              </a:rPr>
              <a:t>（西方的影响，社会影响）</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Early </a:t>
            </a:r>
            <a:r>
              <a:rPr lang="de-DE" altLang="zh-CN" sz="1800" dirty="0" err="1">
                <a:latin typeface="Arial" panose="020B0604020202020204" pitchFamily="34" charset="0"/>
                <a:cs typeface="Arial" panose="020B0604020202020204" pitchFamily="34" charset="0"/>
              </a:rPr>
              <a:t>literary</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translations </a:t>
            </a:r>
            <a:r>
              <a:rPr lang="zh-CN" altLang="en-US" sz="1800" dirty="0">
                <a:latin typeface="Arial" panose="020B0604020202020204" pitchFamily="34" charset="0"/>
                <a:cs typeface="Arial" panose="020B0604020202020204" pitchFamily="34" charset="0"/>
                <a:sym typeface="+mn-ea"/>
              </a:rPr>
              <a:t>早期文学翻译</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err="1">
                <a:latin typeface="Arial" panose="020B0604020202020204" pitchFamily="34" charset="0"/>
                <a:cs typeface="Arial" panose="020B0604020202020204" pitchFamily="34" charset="0"/>
              </a:rPr>
              <a:t>Literature</a:t>
            </a:r>
            <a:r>
              <a:rPr lang="de-DE" altLang="zh-CN" sz="1800" dirty="0">
                <a:latin typeface="Arial" panose="020B0604020202020204" pitchFamily="34" charset="0"/>
                <a:cs typeface="Arial" panose="020B0604020202020204" pitchFamily="34" charset="0"/>
              </a:rPr>
              <a:t> Development (</a:t>
            </a:r>
            <a:r>
              <a:rPr lang="de-DE" altLang="zh-CN" sz="1800" dirty="0" err="1">
                <a:latin typeface="Arial" panose="020B0604020202020204" pitchFamily="34" charset="0"/>
                <a:cs typeface="Arial" panose="020B0604020202020204" pitchFamily="34" charset="0"/>
              </a:rPr>
              <a:t>Canonization</a:t>
            </a:r>
            <a:r>
              <a:rPr lang="de-DE" altLang="zh-CN" sz="1800" dirty="0">
                <a:latin typeface="Arial" panose="020B0604020202020204" pitchFamily="34" charset="0"/>
                <a:cs typeface="Arial" panose="020B0604020202020204" pitchFamily="34" charset="0"/>
              </a:rPr>
              <a:t> etc.) </a:t>
            </a:r>
            <a:r>
              <a:rPr lang="zh-CN" altLang="en-US" sz="1800" dirty="0">
                <a:latin typeface="Arial" panose="020B0604020202020204" pitchFamily="34" charset="0"/>
                <a:cs typeface="Arial" panose="020B0604020202020204" pitchFamily="34" charset="0"/>
                <a:sym typeface="+mn-ea"/>
              </a:rPr>
              <a:t>文学的发展（经典，分类）</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Early Western </a:t>
            </a:r>
            <a:r>
              <a:rPr lang="de-DE" altLang="zh-CN" sz="1800" dirty="0" err="1">
                <a:latin typeface="Arial" panose="020B0604020202020204" pitchFamily="34" charset="0"/>
                <a:cs typeface="Arial" panose="020B0604020202020204" pitchFamily="34" charset="0"/>
              </a:rPr>
              <a:t>reception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Hongloumeng</a:t>
            </a:r>
            <a:r>
              <a:rPr lang="de-DE" altLang="zh-CN"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红楼梦</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在西方的早期反响</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Translation </a:t>
            </a:r>
            <a:r>
              <a:rPr lang="de-DE" altLang="zh-CN" sz="1800" dirty="0" err="1">
                <a:latin typeface="Arial" panose="020B0604020202020204" pitchFamily="34" charset="0"/>
                <a:cs typeface="Arial" panose="020B0604020202020204" pitchFamily="34" charset="0"/>
              </a:rPr>
              <a:t>workshop</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volunteers</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sym typeface="+mn-ea"/>
              </a:rPr>
              <a:t>翻译工作坊（</a:t>
            </a:r>
            <a:r>
              <a:rPr lang="zh-CN" altLang="en-US" sz="1800" dirty="0">
                <a:latin typeface="Arial" panose="020B0604020202020204" pitchFamily="34" charset="0"/>
                <a:cs typeface="Arial" panose="020B0604020202020204" pitchFamily="34" charset="0"/>
                <a:sym typeface="+mn-ea"/>
              </a:rPr>
              <a:t>有志愿者可以找我报名） </a:t>
            </a:r>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836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77783B-8926-433C-BB23-6F4AE9CF72FE}"/>
              </a:ext>
            </a:extLst>
          </p:cNvPr>
          <p:cNvSpPr>
            <a:spLocks noChangeArrowheads="1"/>
          </p:cNvSpPr>
          <p:nvPr/>
        </p:nvSpPr>
        <p:spPr bwMode="auto">
          <a:xfrm>
            <a:off x="684213" y="836613"/>
            <a:ext cx="8137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221186" name="Freeform 2">
            <a:extLst>
              <a:ext uri="{FF2B5EF4-FFF2-40B4-BE49-F238E27FC236}">
                <a16:creationId xmlns:a16="http://schemas.microsoft.com/office/drawing/2014/main" id="{112CD5A3-9B2F-4834-BA69-92EC3F2F6608}"/>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0505"/>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87" name="Text Box 3">
            <a:extLst>
              <a:ext uri="{FF2B5EF4-FFF2-40B4-BE49-F238E27FC236}">
                <a16:creationId xmlns:a16="http://schemas.microsoft.com/office/drawing/2014/main" id="{FF402D46-11DA-408C-BDF8-8183B54E62E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49157" name="Text Box 5">
            <a:extLst>
              <a:ext uri="{FF2B5EF4-FFF2-40B4-BE49-F238E27FC236}">
                <a16:creationId xmlns:a16="http://schemas.microsoft.com/office/drawing/2014/main" id="{265CC38B-9321-4EE5-8386-424DD420F3E5}"/>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1190" name="Freeform 6">
            <a:extLst>
              <a:ext uri="{FF2B5EF4-FFF2-40B4-BE49-F238E27FC236}">
                <a16:creationId xmlns:a16="http://schemas.microsoft.com/office/drawing/2014/main" id="{781B6100-0283-4173-A733-635E219A7C92}"/>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91" name="Freeform 7">
            <a:extLst>
              <a:ext uri="{FF2B5EF4-FFF2-40B4-BE49-F238E27FC236}">
                <a16:creationId xmlns:a16="http://schemas.microsoft.com/office/drawing/2014/main" id="{9C6D0176-D040-4055-9E26-B05D77A01AA8}"/>
              </a:ext>
            </a:extLst>
          </p:cNvPr>
          <p:cNvSpPr>
            <a:spLocks/>
          </p:cNvSpPr>
          <p:nvPr/>
        </p:nvSpPr>
        <p:spPr bwMode="auto">
          <a:xfrm flipV="1">
            <a:off x="-8101013" y="-674688"/>
            <a:ext cx="24439563" cy="4746626"/>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21186"/>
                                        </p:tgtEl>
                                      </p:cBhvr>
                                      <p:by x="396000" y="100000"/>
                                    </p:animScale>
                                  </p:childTnLst>
                                </p:cTn>
                              </p:par>
                              <p:par>
                                <p:cTn id="7" presetID="6" presetClass="emph" presetSubtype="0" fill="hold" grpId="1" nodeType="withEffect">
                                  <p:stCondLst>
                                    <p:cond delay="0"/>
                                  </p:stCondLst>
                                  <p:childTnLst>
                                    <p:animScale>
                                      <p:cBhvr>
                                        <p:cTn id="8" dur="2000" fill="hold"/>
                                        <p:tgtEl>
                                          <p:spTgt spid="221186"/>
                                        </p:tgtEl>
                                      </p:cBhvr>
                                      <p:by x="100000" y="70000"/>
                                    </p:animScale>
                                  </p:childTnLst>
                                </p:cTn>
                              </p:par>
                              <p:par>
                                <p:cTn id="9" presetID="0" presetClass="path" presetSubtype="0" accel="50000" decel="50000" fill="hold" grpId="2" nodeType="withEffect">
                                  <p:stCondLst>
                                    <p:cond delay="0"/>
                                  </p:stCondLst>
                                  <p:childTnLst>
                                    <p:animMotion origin="layout" path="M -2.5E-6 -7.40741E-7 L 0.254 0.29699 " pathEditMode="relative" rAng="0" ptsTypes="AA">
                                      <p:cBhvr>
                                        <p:cTn id="10" dur="2000" fill="hold"/>
                                        <p:tgtEl>
                                          <p:spTgt spid="221186"/>
                                        </p:tgtEl>
                                        <p:attrNameLst>
                                          <p:attrName>ppt_x</p:attrName>
                                          <p:attrName>ppt_y</p:attrName>
                                        </p:attrNameLst>
                                      </p:cBhvr>
                                      <p:rCtr x="12691" y="14838"/>
                                    </p:animMotion>
                                  </p:childTnLst>
                                </p:cTn>
                              </p:par>
                              <p:par>
                                <p:cTn id="11" presetID="0" presetClass="path" presetSubtype="0" accel="50000" decel="50000" fill="hold" grpId="0" nodeType="withEffect">
                                  <p:stCondLst>
                                    <p:cond delay="0"/>
                                  </p:stCondLst>
                                  <p:childTnLst>
                                    <p:animMotion origin="layout" path="M 4.44444E-6 -3.33333E-6 L -0.06025 0.47431 " pathEditMode="relative" rAng="0" ptsTypes="AA">
                                      <p:cBhvr>
                                        <p:cTn id="12" dur="2000" fill="hold"/>
                                        <p:tgtEl>
                                          <p:spTgt spid="221187"/>
                                        </p:tgtEl>
                                        <p:attrNameLst>
                                          <p:attrName>ppt_x</p:attrName>
                                          <p:attrName>ppt_y</p:attrName>
                                        </p:attrNameLst>
                                      </p:cBhvr>
                                      <p:rCtr x="-3021" y="23704"/>
                                    </p:animMotion>
                                  </p:childTnLst>
                                </p:cTn>
                              </p:par>
                              <p:par>
                                <p:cTn id="13" presetID="1" presetClass="entr" presetSubtype="0" fill="hold" grpId="0"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99 -0.02847 L -0.08281 -0.29838 " pathEditMode="relative" rAng="0" ptsTypes="AA">
                                      <p:cBhvr>
                                        <p:cTn id="16" dur="2000" fill="hold"/>
                                        <p:tgtEl>
                                          <p:spTgt spid="221190"/>
                                        </p:tgtEl>
                                        <p:attrNameLst>
                                          <p:attrName>ppt_x</p:attrName>
                                          <p:attrName>ppt_y</p:attrName>
                                        </p:attrNameLst>
                                      </p:cBhvr>
                                      <p:rCtr x="-3646" y="-13495"/>
                                    </p:animMotion>
                                  </p:childTnLst>
                                </p:cTn>
                              </p:par>
                              <p:par>
                                <p:cTn id="17" presetID="6" presetClass="emph" presetSubtype="0" fill="hold" grpId="2" nodeType="withEffect">
                                  <p:stCondLst>
                                    <p:cond delay="0"/>
                                  </p:stCondLst>
                                  <p:childTnLst>
                                    <p:animScale>
                                      <p:cBhvr>
                                        <p:cTn id="18" dur="2000" fill="hold"/>
                                        <p:tgtEl>
                                          <p:spTgt spid="221190"/>
                                        </p:tgtEl>
                                      </p:cBhvr>
                                      <p:by x="300000" y="100000"/>
                                    </p:animScale>
                                  </p:childTnLst>
                                </p:cTn>
                              </p:par>
                              <p:par>
                                <p:cTn id="19" presetID="6" presetClass="emph" presetSubtype="0" fill="hold" grpId="3" nodeType="withEffect">
                                  <p:stCondLst>
                                    <p:cond delay="0"/>
                                  </p:stCondLst>
                                  <p:childTnLst>
                                    <p:animScale>
                                      <p:cBhvr>
                                        <p:cTn id="20" dur="2000" fill="hold"/>
                                        <p:tgtEl>
                                          <p:spTgt spid="221190"/>
                                        </p:tgtEl>
                                      </p:cBhvr>
                                      <p:by x="100000" y="0"/>
                                    </p:animScale>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221191"/>
                                        </p:tgtEl>
                                        <p:attrNameLst>
                                          <p:attrName>style.visibility</p:attrName>
                                        </p:attrNameLst>
                                      </p:cBhvr>
                                      <p:to>
                                        <p:strVal val="visible"/>
                                      </p:to>
                                    </p:set>
                                    <p:anim calcmode="lin" valueType="num">
                                      <p:cBhvr>
                                        <p:cTn id="24" dur="1000" fill="hold"/>
                                        <p:tgtEl>
                                          <p:spTgt spid="221191"/>
                                        </p:tgtEl>
                                        <p:attrNameLst>
                                          <p:attrName>ppt_x</p:attrName>
                                        </p:attrNameLst>
                                      </p:cBhvr>
                                      <p:tavLst>
                                        <p:tav tm="0">
                                          <p:val>
                                            <p:strVal val="#ppt_x"/>
                                          </p:val>
                                        </p:tav>
                                        <p:tav tm="100000">
                                          <p:val>
                                            <p:strVal val="#ppt_x"/>
                                          </p:val>
                                        </p:tav>
                                      </p:tavLst>
                                    </p:anim>
                                    <p:anim calcmode="lin" valueType="num">
                                      <p:cBhvr>
                                        <p:cTn id="25" dur="1000" fill="hold"/>
                                        <p:tgtEl>
                                          <p:spTgt spid="221191"/>
                                        </p:tgtEl>
                                        <p:attrNameLst>
                                          <p:attrName>ppt_y</p:attrName>
                                        </p:attrNameLst>
                                      </p:cBhvr>
                                      <p:tavLst>
                                        <p:tav tm="0">
                                          <p:val>
                                            <p:strVal val="#ppt_y-#ppt_h/2"/>
                                          </p:val>
                                        </p:tav>
                                        <p:tav tm="100000">
                                          <p:val>
                                            <p:strVal val="#ppt_y"/>
                                          </p:val>
                                        </p:tav>
                                      </p:tavLst>
                                    </p:anim>
                                    <p:anim calcmode="lin" valueType="num">
                                      <p:cBhvr>
                                        <p:cTn id="26" dur="1000" fill="hold"/>
                                        <p:tgtEl>
                                          <p:spTgt spid="221191"/>
                                        </p:tgtEl>
                                        <p:attrNameLst>
                                          <p:attrName>ppt_w</p:attrName>
                                        </p:attrNameLst>
                                      </p:cBhvr>
                                      <p:tavLst>
                                        <p:tav tm="0">
                                          <p:val>
                                            <p:strVal val="#ppt_w"/>
                                          </p:val>
                                        </p:tav>
                                        <p:tav tm="100000">
                                          <p:val>
                                            <p:strVal val="#ppt_w"/>
                                          </p:val>
                                        </p:tav>
                                      </p:tavLst>
                                    </p:anim>
                                    <p:anim calcmode="lin" valueType="num">
                                      <p:cBhvr>
                                        <p:cTn id="27" dur="1000" fill="hold"/>
                                        <p:tgtEl>
                                          <p:spTgt spid="221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6" grpId="1" animBg="1"/>
      <p:bldP spid="221186" grpId="2" animBg="1"/>
      <p:bldP spid="221187" grpId="0"/>
      <p:bldP spid="221190" grpId="0" animBg="1"/>
      <p:bldP spid="221190" grpId="1" animBg="1"/>
      <p:bldP spid="221190" grpId="2" animBg="1"/>
      <p:bldP spid="221190" grpId="3" animBg="1"/>
      <p:bldP spid="2211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250415-44B5-413A-8835-58CDFB388D76}"/>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0179" name="Freeform 2">
            <a:extLst>
              <a:ext uri="{FF2B5EF4-FFF2-40B4-BE49-F238E27FC236}">
                <a16:creationId xmlns:a16="http://schemas.microsoft.com/office/drawing/2014/main" id="{20D60838-5624-412D-B054-BFF18A42D626}"/>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50000">
                  <a:alpha val="10001"/>
                </a:srgbClr>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0" name="Freeform 3">
            <a:extLst>
              <a:ext uri="{FF2B5EF4-FFF2-40B4-BE49-F238E27FC236}">
                <a16:creationId xmlns:a16="http://schemas.microsoft.com/office/drawing/2014/main" id="{F5E730A7-C6A8-48BC-8D9F-89BC917B54FF}"/>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1" name="Text Box 4">
            <a:extLst>
              <a:ext uri="{FF2B5EF4-FFF2-40B4-BE49-F238E27FC236}">
                <a16:creationId xmlns:a16="http://schemas.microsoft.com/office/drawing/2014/main" id="{555FC6C9-1303-4C27-AC58-5D058CD5B08B}"/>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0182" name="Text Box 6">
            <a:extLst>
              <a:ext uri="{FF2B5EF4-FFF2-40B4-BE49-F238E27FC236}">
                <a16:creationId xmlns:a16="http://schemas.microsoft.com/office/drawing/2014/main" id="{E0FFBD14-DBB2-459B-90BE-853A69DF48F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4FF4A986-53F2-4EDF-8F42-3B5536C69D47}"/>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1203" name="Freeform 2">
            <a:extLst>
              <a:ext uri="{FF2B5EF4-FFF2-40B4-BE49-F238E27FC236}">
                <a16:creationId xmlns:a16="http://schemas.microsoft.com/office/drawing/2014/main" id="{DEFA04AC-2ACA-4908-8021-3E1C36C5E0E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4" name="Freeform 3">
            <a:extLst>
              <a:ext uri="{FF2B5EF4-FFF2-40B4-BE49-F238E27FC236}">
                <a16:creationId xmlns:a16="http://schemas.microsoft.com/office/drawing/2014/main" id="{D3870CF2-6388-4354-ACC0-49D43D92AB8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5" name="Rectangle 4">
            <a:extLst>
              <a:ext uri="{FF2B5EF4-FFF2-40B4-BE49-F238E27FC236}">
                <a16:creationId xmlns:a16="http://schemas.microsoft.com/office/drawing/2014/main" id="{A31E7E04-195E-4F1F-94B6-0AEC38323E81}"/>
              </a:ext>
            </a:extLst>
          </p:cNvPr>
          <p:cNvSpPr>
            <a:spLocks noChangeArrowheads="1"/>
          </p:cNvSpPr>
          <p:nvPr/>
        </p:nvSpPr>
        <p:spPr bwMode="auto">
          <a:xfrm>
            <a:off x="184150" y="6092825"/>
            <a:ext cx="777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rPr>
              <a:t>文化比较</a:t>
            </a:r>
            <a:endParaRPr lang="zh-CN" altLang="de-DE" sz="3200" b="1">
              <a:solidFill>
                <a:srgbClr val="000066"/>
              </a:solidFill>
            </a:endParaRPr>
          </a:p>
        </p:txBody>
      </p:sp>
      <p:sp>
        <p:nvSpPr>
          <p:cNvPr id="51206" name="Text Box 5">
            <a:extLst>
              <a:ext uri="{FF2B5EF4-FFF2-40B4-BE49-F238E27FC236}">
                <a16:creationId xmlns:a16="http://schemas.microsoft.com/office/drawing/2014/main" id="{59FC30C8-2E09-4A1E-91C8-B6000F4C6436}"/>
              </a:ext>
            </a:extLst>
          </p:cNvPr>
          <p:cNvSpPr txBox="1">
            <a:spLocks noChangeArrowheads="1"/>
          </p:cNvSpPr>
          <p:nvPr/>
        </p:nvSpPr>
        <p:spPr bwMode="auto">
          <a:xfrm>
            <a:off x="3871913" y="488791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A</a:t>
            </a:r>
          </a:p>
        </p:txBody>
      </p:sp>
      <p:sp>
        <p:nvSpPr>
          <p:cNvPr id="51207" name="Text Box 7">
            <a:extLst>
              <a:ext uri="{FF2B5EF4-FFF2-40B4-BE49-F238E27FC236}">
                <a16:creationId xmlns:a16="http://schemas.microsoft.com/office/drawing/2014/main" id="{17CE4A60-0F5E-45C8-A23D-7513A3952AB9}"/>
              </a:ext>
            </a:extLst>
          </p:cNvPr>
          <p:cNvSpPr txBox="1">
            <a:spLocks noChangeArrowheads="1"/>
          </p:cNvSpPr>
          <p:nvPr/>
        </p:nvSpPr>
        <p:spPr bwMode="auto">
          <a:xfrm>
            <a:off x="3646488" y="150336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B</a:t>
            </a:r>
          </a:p>
        </p:txBody>
      </p:sp>
      <p:grpSp>
        <p:nvGrpSpPr>
          <p:cNvPr id="51208" name="Group 8">
            <a:extLst>
              <a:ext uri="{FF2B5EF4-FFF2-40B4-BE49-F238E27FC236}">
                <a16:creationId xmlns:a16="http://schemas.microsoft.com/office/drawing/2014/main" id="{4DB24558-5DD5-46C8-BD60-BD112D335C45}"/>
              </a:ext>
            </a:extLst>
          </p:cNvPr>
          <p:cNvGrpSpPr>
            <a:grpSpLocks/>
          </p:cNvGrpSpPr>
          <p:nvPr/>
        </p:nvGrpSpPr>
        <p:grpSpPr bwMode="auto">
          <a:xfrm>
            <a:off x="5148263" y="1716088"/>
            <a:ext cx="1008062" cy="3800475"/>
            <a:chOff x="3243" y="1081"/>
            <a:chExt cx="635" cy="2394"/>
          </a:xfrm>
        </p:grpSpPr>
        <p:sp>
          <p:nvSpPr>
            <p:cNvPr id="51217" name="AutoShape 9">
              <a:extLst>
                <a:ext uri="{FF2B5EF4-FFF2-40B4-BE49-F238E27FC236}">
                  <a16:creationId xmlns:a16="http://schemas.microsoft.com/office/drawing/2014/main" id="{93B7B08B-E258-4F48-AE48-09E1DE626B41}"/>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18" name="AutoShape 10">
              <a:extLst>
                <a:ext uri="{FF2B5EF4-FFF2-40B4-BE49-F238E27FC236}">
                  <a16:creationId xmlns:a16="http://schemas.microsoft.com/office/drawing/2014/main" id="{193F824C-056B-406C-BDAA-FE518DA6DCE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223243" name="AutoShape 11">
            <a:extLst>
              <a:ext uri="{FF2B5EF4-FFF2-40B4-BE49-F238E27FC236}">
                <a16:creationId xmlns:a16="http://schemas.microsoft.com/office/drawing/2014/main" id="{4CDC500B-A54D-4BC4-A11C-BB945AE865F4}"/>
              </a:ext>
            </a:extLst>
          </p:cNvPr>
          <p:cNvSpPr>
            <a:spLocks noChangeArrowheads="1"/>
          </p:cNvSpPr>
          <p:nvPr/>
        </p:nvSpPr>
        <p:spPr bwMode="auto">
          <a:xfrm>
            <a:off x="2339975"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4" name="AutoShape 12">
            <a:extLst>
              <a:ext uri="{FF2B5EF4-FFF2-40B4-BE49-F238E27FC236}">
                <a16:creationId xmlns:a16="http://schemas.microsoft.com/office/drawing/2014/main" id="{D0C23D22-3E4B-4F2B-A99D-3A0679B9028A}"/>
              </a:ext>
            </a:extLst>
          </p:cNvPr>
          <p:cNvSpPr>
            <a:spLocks noChangeArrowheads="1"/>
          </p:cNvSpPr>
          <p:nvPr/>
        </p:nvSpPr>
        <p:spPr bwMode="auto">
          <a:xfrm>
            <a:off x="1763713" y="3716338"/>
            <a:ext cx="144462" cy="646112"/>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5" name="AutoShape 13">
            <a:extLst>
              <a:ext uri="{FF2B5EF4-FFF2-40B4-BE49-F238E27FC236}">
                <a16:creationId xmlns:a16="http://schemas.microsoft.com/office/drawing/2014/main" id="{78F42226-809B-48AA-B2EF-7A812B13442E}"/>
              </a:ext>
            </a:extLst>
          </p:cNvPr>
          <p:cNvSpPr>
            <a:spLocks noChangeArrowheads="1"/>
          </p:cNvSpPr>
          <p:nvPr/>
        </p:nvSpPr>
        <p:spPr bwMode="auto">
          <a:xfrm>
            <a:off x="4643438" y="2420938"/>
            <a:ext cx="287337" cy="2736850"/>
          </a:xfrm>
          <a:prstGeom prst="upDownArrow">
            <a:avLst>
              <a:gd name="adj1" fmla="val 50000"/>
              <a:gd name="adj2" fmla="val 190498"/>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6" name="AutoShape 14">
            <a:extLst>
              <a:ext uri="{FF2B5EF4-FFF2-40B4-BE49-F238E27FC236}">
                <a16:creationId xmlns:a16="http://schemas.microsoft.com/office/drawing/2014/main" id="{E4C34CE7-6860-4771-BB21-9E5714512102}"/>
              </a:ext>
            </a:extLst>
          </p:cNvPr>
          <p:cNvSpPr>
            <a:spLocks noChangeArrowheads="1"/>
          </p:cNvSpPr>
          <p:nvPr/>
        </p:nvSpPr>
        <p:spPr bwMode="auto">
          <a:xfrm>
            <a:off x="3348038" y="2060575"/>
            <a:ext cx="287337" cy="3455988"/>
          </a:xfrm>
          <a:prstGeom prst="upDownArrow">
            <a:avLst>
              <a:gd name="adj1" fmla="val 50000"/>
              <a:gd name="adj2" fmla="val 240553"/>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7" name="AutoShape 15">
            <a:extLst>
              <a:ext uri="{FF2B5EF4-FFF2-40B4-BE49-F238E27FC236}">
                <a16:creationId xmlns:a16="http://schemas.microsoft.com/office/drawing/2014/main" id="{DA506D8C-4BF8-4F84-97E3-C4C0FE278316}"/>
              </a:ext>
            </a:extLst>
          </p:cNvPr>
          <p:cNvSpPr>
            <a:spLocks noChangeArrowheads="1"/>
          </p:cNvSpPr>
          <p:nvPr/>
        </p:nvSpPr>
        <p:spPr bwMode="auto">
          <a:xfrm>
            <a:off x="8532813" y="3644900"/>
            <a:ext cx="144462" cy="646113"/>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8" name="AutoShape 16">
            <a:extLst>
              <a:ext uri="{FF2B5EF4-FFF2-40B4-BE49-F238E27FC236}">
                <a16:creationId xmlns:a16="http://schemas.microsoft.com/office/drawing/2014/main" id="{B4159C63-5EE5-43E1-A831-E484004451FF}"/>
              </a:ext>
            </a:extLst>
          </p:cNvPr>
          <p:cNvSpPr>
            <a:spLocks noChangeArrowheads="1"/>
          </p:cNvSpPr>
          <p:nvPr/>
        </p:nvSpPr>
        <p:spPr bwMode="auto">
          <a:xfrm>
            <a:off x="7092950"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pic>
        <p:nvPicPr>
          <p:cNvPr id="17" name="Picture 12" descr="specialities_chicken">
            <a:extLst>
              <a:ext uri="{FF2B5EF4-FFF2-40B4-BE49-F238E27FC236}">
                <a16:creationId xmlns:a16="http://schemas.microsoft.com/office/drawing/2014/main" id="{C7B81110-6F9D-43AE-AA79-9A1CD4418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7688"/>
            <a:ext cx="21796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specialities_snails">
            <a:extLst>
              <a:ext uri="{FF2B5EF4-FFF2-40B4-BE49-F238E27FC236}">
                <a16:creationId xmlns:a16="http://schemas.microsoft.com/office/drawing/2014/main" id="{F5A9B1B9-AD70-4704-94BB-27B1B240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887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fade">
                                      <p:cBhvr>
                                        <p:cTn id="7" dur="770" decel="100000"/>
                                        <p:tgtEl>
                                          <p:spTgt spid="223244"/>
                                        </p:tgtEl>
                                      </p:cBhvr>
                                    </p:animEffect>
                                    <p:animScale>
                                      <p:cBhvr>
                                        <p:cTn id="8" dur="770" decel="100000"/>
                                        <p:tgtEl>
                                          <p:spTgt spid="223244"/>
                                        </p:tgtEl>
                                      </p:cBhvr>
                                      <p:from x="10000" y="10000"/>
                                      <p:to x="200000" y="450000"/>
                                    </p:animScale>
                                    <p:animScale>
                                      <p:cBhvr>
                                        <p:cTn id="9" dur="1230" accel="100000" fill="hold">
                                          <p:stCondLst>
                                            <p:cond delay="770"/>
                                          </p:stCondLst>
                                        </p:cTn>
                                        <p:tgtEl>
                                          <p:spTgt spid="223244"/>
                                        </p:tgtEl>
                                      </p:cBhvr>
                                      <p:from x="200000" y="450000"/>
                                      <p:to x="100000" y="100000"/>
                                    </p:animScale>
                                    <p:set>
                                      <p:cBhvr>
                                        <p:cTn id="10" dur="770" fill="hold"/>
                                        <p:tgtEl>
                                          <p:spTgt spid="223244"/>
                                        </p:tgtEl>
                                        <p:attrNameLst>
                                          <p:attrName>ppt_x</p:attrName>
                                        </p:attrNameLst>
                                      </p:cBhvr>
                                      <p:to>
                                        <p:strVal val="(0.5)"/>
                                      </p:to>
                                    </p:set>
                                    <p:anim from="(0.5)" to="(#ppt_x)" calcmode="lin" valueType="num">
                                      <p:cBhvr>
                                        <p:cTn id="11" dur="1230" accel="100000" fill="hold">
                                          <p:stCondLst>
                                            <p:cond delay="770"/>
                                          </p:stCondLst>
                                        </p:cTn>
                                        <p:tgtEl>
                                          <p:spTgt spid="223244"/>
                                        </p:tgtEl>
                                        <p:attrNameLst>
                                          <p:attrName>ppt_x</p:attrName>
                                        </p:attrNameLst>
                                      </p:cBhvr>
                                    </p:anim>
                                    <p:set>
                                      <p:cBhvr>
                                        <p:cTn id="12" dur="770" fill="hold"/>
                                        <p:tgtEl>
                                          <p:spTgt spid="223244"/>
                                        </p:tgtEl>
                                        <p:attrNameLst>
                                          <p:attrName>ppt_y</p:attrName>
                                        </p:attrNameLst>
                                      </p:cBhvr>
                                      <p:to>
                                        <p:strVal val="(#ppt_y+0.4)"/>
                                      </p:to>
                                    </p:set>
                                    <p:anim from="(#ppt_y+0.4)" to="(#ppt_y)" calcmode="lin" valueType="num">
                                      <p:cBhvr>
                                        <p:cTn id="13" dur="1230" accel="100000" fill="hold">
                                          <p:stCondLst>
                                            <p:cond delay="770"/>
                                          </p:stCondLst>
                                        </p:cTn>
                                        <p:tgtEl>
                                          <p:spTgt spid="22324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23243"/>
                                        </p:tgtEl>
                                        <p:attrNameLst>
                                          <p:attrName>style.visibility</p:attrName>
                                        </p:attrNameLst>
                                      </p:cBhvr>
                                      <p:to>
                                        <p:strVal val="visible"/>
                                      </p:to>
                                    </p:set>
                                    <p:animEffect transition="in" filter="fade">
                                      <p:cBhvr>
                                        <p:cTn id="16" dur="770" decel="100000"/>
                                        <p:tgtEl>
                                          <p:spTgt spid="223243"/>
                                        </p:tgtEl>
                                      </p:cBhvr>
                                    </p:animEffect>
                                    <p:animScale>
                                      <p:cBhvr>
                                        <p:cTn id="17" dur="770" decel="100000"/>
                                        <p:tgtEl>
                                          <p:spTgt spid="223243"/>
                                        </p:tgtEl>
                                      </p:cBhvr>
                                      <p:from x="10000" y="10000"/>
                                      <p:to x="200000" y="450000"/>
                                    </p:animScale>
                                    <p:animScale>
                                      <p:cBhvr>
                                        <p:cTn id="18" dur="1230" accel="100000" fill="hold">
                                          <p:stCondLst>
                                            <p:cond delay="770"/>
                                          </p:stCondLst>
                                        </p:cTn>
                                        <p:tgtEl>
                                          <p:spTgt spid="223243"/>
                                        </p:tgtEl>
                                      </p:cBhvr>
                                      <p:from x="200000" y="450000"/>
                                      <p:to x="100000" y="100000"/>
                                    </p:animScale>
                                    <p:set>
                                      <p:cBhvr>
                                        <p:cTn id="19" dur="770" fill="hold"/>
                                        <p:tgtEl>
                                          <p:spTgt spid="223243"/>
                                        </p:tgtEl>
                                        <p:attrNameLst>
                                          <p:attrName>ppt_x</p:attrName>
                                        </p:attrNameLst>
                                      </p:cBhvr>
                                      <p:to>
                                        <p:strVal val="(0.5)"/>
                                      </p:to>
                                    </p:set>
                                    <p:anim from="(0.5)" to="(#ppt_x)" calcmode="lin" valueType="num">
                                      <p:cBhvr>
                                        <p:cTn id="20" dur="1230" accel="100000" fill="hold">
                                          <p:stCondLst>
                                            <p:cond delay="770"/>
                                          </p:stCondLst>
                                        </p:cTn>
                                        <p:tgtEl>
                                          <p:spTgt spid="223243"/>
                                        </p:tgtEl>
                                        <p:attrNameLst>
                                          <p:attrName>ppt_x</p:attrName>
                                        </p:attrNameLst>
                                      </p:cBhvr>
                                    </p:anim>
                                    <p:set>
                                      <p:cBhvr>
                                        <p:cTn id="21" dur="770" fill="hold"/>
                                        <p:tgtEl>
                                          <p:spTgt spid="223243"/>
                                        </p:tgtEl>
                                        <p:attrNameLst>
                                          <p:attrName>ppt_y</p:attrName>
                                        </p:attrNameLst>
                                      </p:cBhvr>
                                      <p:to>
                                        <p:strVal val="(#ppt_y+0.4)"/>
                                      </p:to>
                                    </p:set>
                                    <p:anim from="(#ppt_y+0.4)" to="(#ppt_y)" calcmode="lin" valueType="num">
                                      <p:cBhvr>
                                        <p:cTn id="22" dur="1230" accel="100000" fill="hold">
                                          <p:stCondLst>
                                            <p:cond delay="770"/>
                                          </p:stCondLst>
                                        </p:cTn>
                                        <p:tgtEl>
                                          <p:spTgt spid="22324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23246"/>
                                        </p:tgtEl>
                                        <p:attrNameLst>
                                          <p:attrName>style.visibility</p:attrName>
                                        </p:attrNameLst>
                                      </p:cBhvr>
                                      <p:to>
                                        <p:strVal val="visible"/>
                                      </p:to>
                                    </p:set>
                                    <p:animEffect transition="in" filter="fade">
                                      <p:cBhvr>
                                        <p:cTn id="25" dur="770" decel="100000"/>
                                        <p:tgtEl>
                                          <p:spTgt spid="223246"/>
                                        </p:tgtEl>
                                      </p:cBhvr>
                                    </p:animEffect>
                                    <p:animScale>
                                      <p:cBhvr>
                                        <p:cTn id="26" dur="770" decel="100000"/>
                                        <p:tgtEl>
                                          <p:spTgt spid="223246"/>
                                        </p:tgtEl>
                                      </p:cBhvr>
                                      <p:from x="10000" y="10000"/>
                                      <p:to x="200000" y="450000"/>
                                    </p:animScale>
                                    <p:animScale>
                                      <p:cBhvr>
                                        <p:cTn id="27" dur="1230" accel="100000" fill="hold">
                                          <p:stCondLst>
                                            <p:cond delay="770"/>
                                          </p:stCondLst>
                                        </p:cTn>
                                        <p:tgtEl>
                                          <p:spTgt spid="223246"/>
                                        </p:tgtEl>
                                      </p:cBhvr>
                                      <p:from x="200000" y="450000"/>
                                      <p:to x="100000" y="100000"/>
                                    </p:animScale>
                                    <p:set>
                                      <p:cBhvr>
                                        <p:cTn id="28" dur="770" fill="hold"/>
                                        <p:tgtEl>
                                          <p:spTgt spid="223246"/>
                                        </p:tgtEl>
                                        <p:attrNameLst>
                                          <p:attrName>ppt_x</p:attrName>
                                        </p:attrNameLst>
                                      </p:cBhvr>
                                      <p:to>
                                        <p:strVal val="(0.5)"/>
                                      </p:to>
                                    </p:set>
                                    <p:anim from="(0.5)" to="(#ppt_x)" calcmode="lin" valueType="num">
                                      <p:cBhvr>
                                        <p:cTn id="29" dur="1230" accel="100000" fill="hold">
                                          <p:stCondLst>
                                            <p:cond delay="770"/>
                                          </p:stCondLst>
                                        </p:cTn>
                                        <p:tgtEl>
                                          <p:spTgt spid="223246"/>
                                        </p:tgtEl>
                                        <p:attrNameLst>
                                          <p:attrName>ppt_x</p:attrName>
                                        </p:attrNameLst>
                                      </p:cBhvr>
                                    </p:anim>
                                    <p:set>
                                      <p:cBhvr>
                                        <p:cTn id="30" dur="770" fill="hold"/>
                                        <p:tgtEl>
                                          <p:spTgt spid="223246"/>
                                        </p:tgtEl>
                                        <p:attrNameLst>
                                          <p:attrName>ppt_y</p:attrName>
                                        </p:attrNameLst>
                                      </p:cBhvr>
                                      <p:to>
                                        <p:strVal val="(#ppt_y+0.4)"/>
                                      </p:to>
                                    </p:set>
                                    <p:anim from="(#ppt_y+0.4)" to="(#ppt_y)" calcmode="lin" valueType="num">
                                      <p:cBhvr>
                                        <p:cTn id="31" dur="1230" accel="100000" fill="hold">
                                          <p:stCondLst>
                                            <p:cond delay="770"/>
                                          </p:stCondLst>
                                        </p:cTn>
                                        <p:tgtEl>
                                          <p:spTgt spid="223246"/>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23245"/>
                                        </p:tgtEl>
                                        <p:attrNameLst>
                                          <p:attrName>style.visibility</p:attrName>
                                        </p:attrNameLst>
                                      </p:cBhvr>
                                      <p:to>
                                        <p:strVal val="visible"/>
                                      </p:to>
                                    </p:set>
                                    <p:animEffect transition="in" filter="fade">
                                      <p:cBhvr>
                                        <p:cTn id="34" dur="770" decel="100000"/>
                                        <p:tgtEl>
                                          <p:spTgt spid="223245"/>
                                        </p:tgtEl>
                                      </p:cBhvr>
                                    </p:animEffect>
                                    <p:animScale>
                                      <p:cBhvr>
                                        <p:cTn id="35" dur="770" decel="100000"/>
                                        <p:tgtEl>
                                          <p:spTgt spid="223245"/>
                                        </p:tgtEl>
                                      </p:cBhvr>
                                      <p:from x="10000" y="10000"/>
                                      <p:to x="200000" y="450000"/>
                                    </p:animScale>
                                    <p:animScale>
                                      <p:cBhvr>
                                        <p:cTn id="36" dur="1230" accel="100000" fill="hold">
                                          <p:stCondLst>
                                            <p:cond delay="770"/>
                                          </p:stCondLst>
                                        </p:cTn>
                                        <p:tgtEl>
                                          <p:spTgt spid="223245"/>
                                        </p:tgtEl>
                                      </p:cBhvr>
                                      <p:from x="200000" y="450000"/>
                                      <p:to x="100000" y="100000"/>
                                    </p:animScale>
                                    <p:set>
                                      <p:cBhvr>
                                        <p:cTn id="37" dur="770" fill="hold"/>
                                        <p:tgtEl>
                                          <p:spTgt spid="223245"/>
                                        </p:tgtEl>
                                        <p:attrNameLst>
                                          <p:attrName>ppt_x</p:attrName>
                                        </p:attrNameLst>
                                      </p:cBhvr>
                                      <p:to>
                                        <p:strVal val="(0.5)"/>
                                      </p:to>
                                    </p:set>
                                    <p:anim from="(0.5)" to="(#ppt_x)" calcmode="lin" valueType="num">
                                      <p:cBhvr>
                                        <p:cTn id="38" dur="1230" accel="100000" fill="hold">
                                          <p:stCondLst>
                                            <p:cond delay="770"/>
                                          </p:stCondLst>
                                        </p:cTn>
                                        <p:tgtEl>
                                          <p:spTgt spid="223245"/>
                                        </p:tgtEl>
                                        <p:attrNameLst>
                                          <p:attrName>ppt_x</p:attrName>
                                        </p:attrNameLst>
                                      </p:cBhvr>
                                    </p:anim>
                                    <p:set>
                                      <p:cBhvr>
                                        <p:cTn id="39" dur="770" fill="hold"/>
                                        <p:tgtEl>
                                          <p:spTgt spid="223245"/>
                                        </p:tgtEl>
                                        <p:attrNameLst>
                                          <p:attrName>ppt_y</p:attrName>
                                        </p:attrNameLst>
                                      </p:cBhvr>
                                      <p:to>
                                        <p:strVal val="(#ppt_y+0.4)"/>
                                      </p:to>
                                    </p:set>
                                    <p:anim from="(#ppt_y+0.4)" to="(#ppt_y)" calcmode="lin" valueType="num">
                                      <p:cBhvr>
                                        <p:cTn id="40" dur="1230" accel="100000" fill="hold">
                                          <p:stCondLst>
                                            <p:cond delay="770"/>
                                          </p:stCondLst>
                                        </p:cTn>
                                        <p:tgtEl>
                                          <p:spTgt spid="22324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23248"/>
                                        </p:tgtEl>
                                        <p:attrNameLst>
                                          <p:attrName>style.visibility</p:attrName>
                                        </p:attrNameLst>
                                      </p:cBhvr>
                                      <p:to>
                                        <p:strVal val="visible"/>
                                      </p:to>
                                    </p:set>
                                    <p:animEffect transition="in" filter="fade">
                                      <p:cBhvr>
                                        <p:cTn id="43" dur="770" decel="100000"/>
                                        <p:tgtEl>
                                          <p:spTgt spid="223248"/>
                                        </p:tgtEl>
                                      </p:cBhvr>
                                    </p:animEffect>
                                    <p:animScale>
                                      <p:cBhvr>
                                        <p:cTn id="44" dur="770" decel="100000"/>
                                        <p:tgtEl>
                                          <p:spTgt spid="223248"/>
                                        </p:tgtEl>
                                      </p:cBhvr>
                                      <p:from x="10000" y="10000"/>
                                      <p:to x="200000" y="450000"/>
                                    </p:animScale>
                                    <p:animScale>
                                      <p:cBhvr>
                                        <p:cTn id="45" dur="1230" accel="100000" fill="hold">
                                          <p:stCondLst>
                                            <p:cond delay="770"/>
                                          </p:stCondLst>
                                        </p:cTn>
                                        <p:tgtEl>
                                          <p:spTgt spid="223248"/>
                                        </p:tgtEl>
                                      </p:cBhvr>
                                      <p:from x="200000" y="450000"/>
                                      <p:to x="100000" y="100000"/>
                                    </p:animScale>
                                    <p:set>
                                      <p:cBhvr>
                                        <p:cTn id="46" dur="770" fill="hold"/>
                                        <p:tgtEl>
                                          <p:spTgt spid="223248"/>
                                        </p:tgtEl>
                                        <p:attrNameLst>
                                          <p:attrName>ppt_x</p:attrName>
                                        </p:attrNameLst>
                                      </p:cBhvr>
                                      <p:to>
                                        <p:strVal val="(0.5)"/>
                                      </p:to>
                                    </p:set>
                                    <p:anim from="(0.5)" to="(#ppt_x)" calcmode="lin" valueType="num">
                                      <p:cBhvr>
                                        <p:cTn id="47" dur="1230" accel="100000" fill="hold">
                                          <p:stCondLst>
                                            <p:cond delay="770"/>
                                          </p:stCondLst>
                                        </p:cTn>
                                        <p:tgtEl>
                                          <p:spTgt spid="223248"/>
                                        </p:tgtEl>
                                        <p:attrNameLst>
                                          <p:attrName>ppt_x</p:attrName>
                                        </p:attrNameLst>
                                      </p:cBhvr>
                                    </p:anim>
                                    <p:set>
                                      <p:cBhvr>
                                        <p:cTn id="48" dur="770" fill="hold"/>
                                        <p:tgtEl>
                                          <p:spTgt spid="223248"/>
                                        </p:tgtEl>
                                        <p:attrNameLst>
                                          <p:attrName>ppt_y</p:attrName>
                                        </p:attrNameLst>
                                      </p:cBhvr>
                                      <p:to>
                                        <p:strVal val="(#ppt_y+0.4)"/>
                                      </p:to>
                                    </p:set>
                                    <p:anim from="(#ppt_y+0.4)" to="(#ppt_y)" calcmode="lin" valueType="num">
                                      <p:cBhvr>
                                        <p:cTn id="49" dur="1230" accel="100000" fill="hold">
                                          <p:stCondLst>
                                            <p:cond delay="770"/>
                                          </p:stCondLst>
                                        </p:cTn>
                                        <p:tgtEl>
                                          <p:spTgt spid="22324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23247"/>
                                        </p:tgtEl>
                                        <p:attrNameLst>
                                          <p:attrName>style.visibility</p:attrName>
                                        </p:attrNameLst>
                                      </p:cBhvr>
                                      <p:to>
                                        <p:strVal val="visible"/>
                                      </p:to>
                                    </p:set>
                                    <p:animEffect transition="in" filter="fade">
                                      <p:cBhvr>
                                        <p:cTn id="52" dur="770" decel="100000"/>
                                        <p:tgtEl>
                                          <p:spTgt spid="223247"/>
                                        </p:tgtEl>
                                      </p:cBhvr>
                                    </p:animEffect>
                                    <p:animScale>
                                      <p:cBhvr>
                                        <p:cTn id="53" dur="770" decel="100000"/>
                                        <p:tgtEl>
                                          <p:spTgt spid="223247"/>
                                        </p:tgtEl>
                                      </p:cBhvr>
                                      <p:from x="10000" y="10000"/>
                                      <p:to x="200000" y="450000"/>
                                    </p:animScale>
                                    <p:animScale>
                                      <p:cBhvr>
                                        <p:cTn id="54" dur="1230" accel="100000" fill="hold">
                                          <p:stCondLst>
                                            <p:cond delay="770"/>
                                          </p:stCondLst>
                                        </p:cTn>
                                        <p:tgtEl>
                                          <p:spTgt spid="223247"/>
                                        </p:tgtEl>
                                      </p:cBhvr>
                                      <p:from x="200000" y="450000"/>
                                      <p:to x="100000" y="100000"/>
                                    </p:animScale>
                                    <p:set>
                                      <p:cBhvr>
                                        <p:cTn id="55" dur="770" fill="hold"/>
                                        <p:tgtEl>
                                          <p:spTgt spid="223247"/>
                                        </p:tgtEl>
                                        <p:attrNameLst>
                                          <p:attrName>ppt_x</p:attrName>
                                        </p:attrNameLst>
                                      </p:cBhvr>
                                      <p:to>
                                        <p:strVal val="(0.5)"/>
                                      </p:to>
                                    </p:set>
                                    <p:anim from="(0.5)" to="(#ppt_x)" calcmode="lin" valueType="num">
                                      <p:cBhvr>
                                        <p:cTn id="56" dur="1230" accel="100000" fill="hold">
                                          <p:stCondLst>
                                            <p:cond delay="770"/>
                                          </p:stCondLst>
                                        </p:cTn>
                                        <p:tgtEl>
                                          <p:spTgt spid="223247"/>
                                        </p:tgtEl>
                                        <p:attrNameLst>
                                          <p:attrName>ppt_x</p:attrName>
                                        </p:attrNameLst>
                                      </p:cBhvr>
                                    </p:anim>
                                    <p:set>
                                      <p:cBhvr>
                                        <p:cTn id="57" dur="770" fill="hold"/>
                                        <p:tgtEl>
                                          <p:spTgt spid="223247"/>
                                        </p:tgtEl>
                                        <p:attrNameLst>
                                          <p:attrName>ppt_y</p:attrName>
                                        </p:attrNameLst>
                                      </p:cBhvr>
                                      <p:to>
                                        <p:strVal val="(#ppt_y+0.4)"/>
                                      </p:to>
                                    </p:set>
                                    <p:anim from="(#ppt_y+0.4)" to="(#ppt_y)" calcmode="lin" valueType="num">
                                      <p:cBhvr>
                                        <p:cTn id="58" dur="1230" accel="100000" fill="hold">
                                          <p:stCondLst>
                                            <p:cond delay="770"/>
                                          </p:stCondLst>
                                        </p:cTn>
                                        <p:tgtEl>
                                          <p:spTgt spid="223247"/>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4" grpId="0" animBg="1"/>
      <p:bldP spid="223245" grpId="0" animBg="1"/>
      <p:bldP spid="223246" grpId="0" animBg="1"/>
      <p:bldP spid="223247" grpId="0" animBg="1"/>
      <p:bldP spid="2232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festive_speculoos">
            <a:extLst>
              <a:ext uri="{FF2B5EF4-FFF2-40B4-BE49-F238E27FC236}">
                <a16:creationId xmlns:a16="http://schemas.microsoft.com/office/drawing/2014/main" id="{AEC9164E-A827-46CA-BB08-FAE8AC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833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festive_pies">
            <a:extLst>
              <a:ext uri="{FF2B5EF4-FFF2-40B4-BE49-F238E27FC236}">
                <a16:creationId xmlns:a16="http://schemas.microsoft.com/office/drawing/2014/main" id="{F88E9D25-6F62-4F9F-A32F-39C220D6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905375"/>
            <a:ext cx="20462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festive_pudding">
            <a:extLst>
              <a:ext uri="{FF2B5EF4-FFF2-40B4-BE49-F238E27FC236}">
                <a16:creationId xmlns:a16="http://schemas.microsoft.com/office/drawing/2014/main" id="{0E624E57-B351-48CE-804C-D24026253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4857750"/>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Inhaltsplatzhalter 2">
            <a:extLst>
              <a:ext uri="{FF2B5EF4-FFF2-40B4-BE49-F238E27FC236}">
                <a16:creationId xmlns:a16="http://schemas.microsoft.com/office/drawing/2014/main" id="{CCC7A541-0CD5-4906-B663-D1957AA4F2B4}"/>
              </a:ext>
            </a:extLst>
          </p:cNvPr>
          <p:cNvGraphicFramePr>
            <a:graphicFrameLocks noGrp="1"/>
          </p:cNvGraphicFramePr>
          <p:nvPr>
            <p:ph/>
          </p:nvPr>
        </p:nvGraphicFramePr>
        <p:xfrm>
          <a:off x="285750" y="142875"/>
          <a:ext cx="8056563" cy="6143624"/>
        </p:xfrm>
        <a:graphic>
          <a:graphicData uri="http://schemas.openxmlformats.org/drawingml/2006/table">
            <a:tbl>
              <a:tblPr/>
              <a:tblGrid>
                <a:gridCol w="2686050">
                  <a:extLst>
                    <a:ext uri="{9D8B030D-6E8A-4147-A177-3AD203B41FA5}">
                      <a16:colId xmlns:a16="http://schemas.microsoft.com/office/drawing/2014/main" val="20000"/>
                    </a:ext>
                  </a:extLst>
                </a:gridCol>
                <a:gridCol w="2684463">
                  <a:extLst>
                    <a:ext uri="{9D8B030D-6E8A-4147-A177-3AD203B41FA5}">
                      <a16:colId xmlns:a16="http://schemas.microsoft.com/office/drawing/2014/main" val="20001"/>
                    </a:ext>
                  </a:extLst>
                </a:gridCol>
                <a:gridCol w="2686050">
                  <a:extLst>
                    <a:ext uri="{9D8B030D-6E8A-4147-A177-3AD203B41FA5}">
                      <a16:colId xmlns:a16="http://schemas.microsoft.com/office/drawing/2014/main" val="20002"/>
                    </a:ext>
                  </a:extLst>
                </a:gridCol>
              </a:tblGrid>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BEIJING: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AMSTERDAM: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PARIS: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ITALY: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GERMANY :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SINGAPORE: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UK :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3513">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BELGIUM: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UK: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SWEDEN: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51" name="Picture 12" descr="specialities_chicken">
            <a:extLst>
              <a:ext uri="{FF2B5EF4-FFF2-40B4-BE49-F238E27FC236}">
                <a16:creationId xmlns:a16="http://schemas.microsoft.com/office/drawing/2014/main" id="{35196E9B-63F9-4425-9356-55A63D4C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3812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11" descr="specialities_herring">
            <a:extLst>
              <a:ext uri="{FF2B5EF4-FFF2-40B4-BE49-F238E27FC236}">
                <a16:creationId xmlns:a16="http://schemas.microsoft.com/office/drawing/2014/main" id="{9DED167D-2B2E-49E0-A072-270320DCD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10" descr="specialities_snails">
            <a:extLst>
              <a:ext uri="{FF2B5EF4-FFF2-40B4-BE49-F238E27FC236}">
                <a16:creationId xmlns:a16="http://schemas.microsoft.com/office/drawing/2014/main" id="{F88588A2-4568-4941-B91F-D69CFE46D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9" descr="bread_sticks">
            <a:extLst>
              <a:ext uri="{FF2B5EF4-FFF2-40B4-BE49-F238E27FC236}">
                <a16:creationId xmlns:a16="http://schemas.microsoft.com/office/drawing/2014/main" id="{4583D262-F8EF-45C7-9FCF-5597ADFF6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1785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8" descr="bread_naan">
            <a:extLst>
              <a:ext uri="{FF2B5EF4-FFF2-40B4-BE49-F238E27FC236}">
                <a16:creationId xmlns:a16="http://schemas.microsoft.com/office/drawing/2014/main" id="{9D53612F-5339-47D8-8D94-52F40577CA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4688" y="1785938"/>
            <a:ext cx="2143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7" descr="bread_loaf">
            <a:extLst>
              <a:ext uri="{FF2B5EF4-FFF2-40B4-BE49-F238E27FC236}">
                <a16:creationId xmlns:a16="http://schemas.microsoft.com/office/drawing/2014/main" id="{DB9B73A0-1168-4D25-B333-9BD9D88159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9313" y="1785938"/>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 descr="cutlery_ch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334645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 descr="cutlery_knife_fork">
            <a:extLst>
              <a:ext uri="{FF2B5EF4-FFF2-40B4-BE49-F238E27FC236}">
                <a16:creationId xmlns:a16="http://schemas.microsoft.com/office/drawing/2014/main" id="{224865C3-7461-4671-8F13-60961E7B69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125" y="3319463"/>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 descr="cutlery_hand">
            <a:extLst>
              <a:ext uri="{FF2B5EF4-FFF2-40B4-BE49-F238E27FC236}">
                <a16:creationId xmlns:a16="http://schemas.microsoft.com/office/drawing/2014/main" id="{8EA15C4D-B7EB-4CB9-985F-8DFE023B2C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9313" y="3389313"/>
            <a:ext cx="20716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72D91DB6-7D5F-4AD0-A93A-693D8E5BBE6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1" name="Freeform 3">
            <a:extLst>
              <a:ext uri="{FF2B5EF4-FFF2-40B4-BE49-F238E27FC236}">
                <a16:creationId xmlns:a16="http://schemas.microsoft.com/office/drawing/2014/main" id="{521B9D5C-8284-469B-9070-80E566369C5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2" name="Rectangle 4">
            <a:extLst>
              <a:ext uri="{FF2B5EF4-FFF2-40B4-BE49-F238E27FC236}">
                <a16:creationId xmlns:a16="http://schemas.microsoft.com/office/drawing/2014/main" id="{A02EF854-D83C-4B76-ACC2-9F4A0CBE83D2}"/>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建立新的文化岛屿</a:t>
            </a:r>
            <a:endParaRPr lang="de-DE" altLang="zh-CN" sz="3200" b="1">
              <a:solidFill>
                <a:srgbClr val="000066"/>
              </a:solidFill>
              <a:latin typeface="SimHei" panose="02010609060101010101" pitchFamily="49" charset="-122"/>
            </a:endParaRPr>
          </a:p>
        </p:txBody>
      </p:sp>
      <p:sp>
        <p:nvSpPr>
          <p:cNvPr id="53253" name="Text Box 5">
            <a:extLst>
              <a:ext uri="{FF2B5EF4-FFF2-40B4-BE49-F238E27FC236}">
                <a16:creationId xmlns:a16="http://schemas.microsoft.com/office/drawing/2014/main" id="{4EA9924D-30DB-4F31-9639-C73ED125FC7A}"/>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3254" name="Text Box 7">
            <a:extLst>
              <a:ext uri="{FF2B5EF4-FFF2-40B4-BE49-F238E27FC236}">
                <a16:creationId xmlns:a16="http://schemas.microsoft.com/office/drawing/2014/main" id="{733422F0-2494-45B0-B01D-983CD3D82F41}"/>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53255" name="Oval 11">
            <a:extLst>
              <a:ext uri="{FF2B5EF4-FFF2-40B4-BE49-F238E27FC236}">
                <a16:creationId xmlns:a16="http://schemas.microsoft.com/office/drawing/2014/main" id="{819506E0-62E1-4595-9124-CEE90A7AEBCC}"/>
              </a:ext>
            </a:extLst>
          </p:cNvPr>
          <p:cNvSpPr>
            <a:spLocks noChangeArrowheads="1"/>
          </p:cNvSpPr>
          <p:nvPr/>
        </p:nvSpPr>
        <p:spPr bwMode="auto">
          <a:xfrm>
            <a:off x="1403350" y="4149725"/>
            <a:ext cx="1081088"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6" name="Oval 12">
            <a:extLst>
              <a:ext uri="{FF2B5EF4-FFF2-40B4-BE49-F238E27FC236}">
                <a16:creationId xmlns:a16="http://schemas.microsoft.com/office/drawing/2014/main" id="{B9439E04-09EE-4A2C-8FF0-A532FB76641E}"/>
              </a:ext>
            </a:extLst>
          </p:cNvPr>
          <p:cNvSpPr>
            <a:spLocks noChangeArrowheads="1"/>
          </p:cNvSpPr>
          <p:nvPr/>
        </p:nvSpPr>
        <p:spPr bwMode="auto">
          <a:xfrm>
            <a:off x="2484438"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7" name="Oval 15">
            <a:extLst>
              <a:ext uri="{FF2B5EF4-FFF2-40B4-BE49-F238E27FC236}">
                <a16:creationId xmlns:a16="http://schemas.microsoft.com/office/drawing/2014/main" id="{A1B0502E-8331-45AA-9C58-E8D1B243020B}"/>
              </a:ext>
            </a:extLst>
          </p:cNvPr>
          <p:cNvSpPr>
            <a:spLocks noChangeArrowheads="1"/>
          </p:cNvSpPr>
          <p:nvPr/>
        </p:nvSpPr>
        <p:spPr bwMode="auto">
          <a:xfrm>
            <a:off x="6227763" y="4581525"/>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8" name="Oval 16">
            <a:extLst>
              <a:ext uri="{FF2B5EF4-FFF2-40B4-BE49-F238E27FC236}">
                <a16:creationId xmlns:a16="http://schemas.microsoft.com/office/drawing/2014/main" id="{C7DA8C8F-D5C7-4776-A6A9-179CF9C0C1F4}"/>
              </a:ext>
            </a:extLst>
          </p:cNvPr>
          <p:cNvSpPr>
            <a:spLocks noChangeArrowheads="1"/>
          </p:cNvSpPr>
          <p:nvPr/>
        </p:nvSpPr>
        <p:spPr bwMode="auto">
          <a:xfrm>
            <a:off x="8062913" y="4221163"/>
            <a:ext cx="1081087"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9" name="Oval 17">
            <a:extLst>
              <a:ext uri="{FF2B5EF4-FFF2-40B4-BE49-F238E27FC236}">
                <a16:creationId xmlns:a16="http://schemas.microsoft.com/office/drawing/2014/main" id="{60232D5C-0A72-45C3-875D-4C2F987570A8}"/>
              </a:ext>
            </a:extLst>
          </p:cNvPr>
          <p:cNvSpPr>
            <a:spLocks noChangeArrowheads="1"/>
          </p:cNvSpPr>
          <p:nvPr/>
        </p:nvSpPr>
        <p:spPr bwMode="auto">
          <a:xfrm>
            <a:off x="1042988" y="5516563"/>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0" name="Oval 18">
            <a:extLst>
              <a:ext uri="{FF2B5EF4-FFF2-40B4-BE49-F238E27FC236}">
                <a16:creationId xmlns:a16="http://schemas.microsoft.com/office/drawing/2014/main" id="{AE086691-B645-44F8-B7F5-08D583F8C073}"/>
              </a:ext>
            </a:extLst>
          </p:cNvPr>
          <p:cNvSpPr>
            <a:spLocks noChangeArrowheads="1"/>
          </p:cNvSpPr>
          <p:nvPr/>
        </p:nvSpPr>
        <p:spPr bwMode="auto">
          <a:xfrm>
            <a:off x="4356100" y="5302250"/>
            <a:ext cx="2736850" cy="358775"/>
          </a:xfrm>
          <a:prstGeom prst="ellipse">
            <a:avLst/>
          </a:prstGeom>
          <a:gradFill rotWithShape="1">
            <a:gsLst>
              <a:gs pos="0">
                <a:srgbClr val="00FF00">
                  <a:alpha val="0"/>
                </a:srgbClr>
              </a:gs>
              <a:gs pos="100000">
                <a:srgbClr val="00FF00"/>
              </a:gs>
            </a:gsLst>
            <a:path path="shape">
              <a:fillToRect l="50000" t="50000" r="50000" b="50000"/>
            </a:path>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nvGrpSpPr>
          <p:cNvPr id="53261" name="Group 8">
            <a:extLst>
              <a:ext uri="{FF2B5EF4-FFF2-40B4-BE49-F238E27FC236}">
                <a16:creationId xmlns:a16="http://schemas.microsoft.com/office/drawing/2014/main" id="{5CE47D5C-F9A9-4CF7-8104-B90BE908DEC6}"/>
              </a:ext>
            </a:extLst>
          </p:cNvPr>
          <p:cNvGrpSpPr>
            <a:grpSpLocks/>
          </p:cNvGrpSpPr>
          <p:nvPr/>
        </p:nvGrpSpPr>
        <p:grpSpPr bwMode="auto">
          <a:xfrm>
            <a:off x="5148263" y="1716088"/>
            <a:ext cx="1008062" cy="3800475"/>
            <a:chOff x="3243" y="1081"/>
            <a:chExt cx="635" cy="2394"/>
          </a:xfrm>
        </p:grpSpPr>
        <p:sp>
          <p:nvSpPr>
            <p:cNvPr id="53265" name="AutoShape 9">
              <a:extLst>
                <a:ext uri="{FF2B5EF4-FFF2-40B4-BE49-F238E27FC236}">
                  <a16:creationId xmlns:a16="http://schemas.microsoft.com/office/drawing/2014/main" id="{DE5229FD-88E5-49BB-B1A2-8E0553311C0A}"/>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6" name="AutoShape 10">
              <a:extLst>
                <a:ext uri="{FF2B5EF4-FFF2-40B4-BE49-F238E27FC236}">
                  <a16:creationId xmlns:a16="http://schemas.microsoft.com/office/drawing/2014/main" id="{E254C372-9F0F-4902-B610-4555185C39A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3262" name="Oval 13">
            <a:extLst>
              <a:ext uri="{FF2B5EF4-FFF2-40B4-BE49-F238E27FC236}">
                <a16:creationId xmlns:a16="http://schemas.microsoft.com/office/drawing/2014/main" id="{FAAE652C-6E53-4E08-B261-77F5950E72FF}"/>
              </a:ext>
            </a:extLst>
          </p:cNvPr>
          <p:cNvSpPr>
            <a:spLocks noChangeArrowheads="1"/>
          </p:cNvSpPr>
          <p:nvPr/>
        </p:nvSpPr>
        <p:spPr bwMode="auto">
          <a:xfrm>
            <a:off x="4500563" y="4292600"/>
            <a:ext cx="1511300" cy="358775"/>
          </a:xfrm>
          <a:prstGeom prst="ellipse">
            <a:avLst/>
          </a:prstGeom>
          <a:gradFill rotWithShape="1">
            <a:gsLst>
              <a:gs pos="0">
                <a:srgbClr val="00F500"/>
              </a:gs>
              <a:gs pos="100000">
                <a:srgbClr val="00FF00">
                  <a:alpha val="10001"/>
                </a:srgbClr>
              </a:gs>
            </a:gsLst>
            <a:lin ang="0" scaled="1"/>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3" name="Oval 14">
            <a:extLst>
              <a:ext uri="{FF2B5EF4-FFF2-40B4-BE49-F238E27FC236}">
                <a16:creationId xmlns:a16="http://schemas.microsoft.com/office/drawing/2014/main" id="{5BAAA712-510B-4634-8CEC-492FA6B7E28E}"/>
              </a:ext>
            </a:extLst>
          </p:cNvPr>
          <p:cNvSpPr>
            <a:spLocks noChangeArrowheads="1"/>
          </p:cNvSpPr>
          <p:nvPr/>
        </p:nvSpPr>
        <p:spPr bwMode="auto">
          <a:xfrm>
            <a:off x="468313"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4" name="Rectangle 19">
            <a:extLst>
              <a:ext uri="{FF2B5EF4-FFF2-40B4-BE49-F238E27FC236}">
                <a16:creationId xmlns:a16="http://schemas.microsoft.com/office/drawing/2014/main" id="{B146534F-0EE4-4290-B2B5-38BF6086A208}"/>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a:extLst>
              <a:ext uri="{FF2B5EF4-FFF2-40B4-BE49-F238E27FC236}">
                <a16:creationId xmlns:a16="http://schemas.microsoft.com/office/drawing/2014/main" id="{7B72CCB7-E2A8-49EE-A9B8-C6B996F8C7DA}"/>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6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5" name="Freeform 3">
            <a:extLst>
              <a:ext uri="{FF2B5EF4-FFF2-40B4-BE49-F238E27FC236}">
                <a16:creationId xmlns:a16="http://schemas.microsoft.com/office/drawing/2014/main" id="{15216A7F-06F1-4C8C-8A1C-3D6C01E75901}"/>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6" name="Rectangle 4">
            <a:extLst>
              <a:ext uri="{FF2B5EF4-FFF2-40B4-BE49-F238E27FC236}">
                <a16:creationId xmlns:a16="http://schemas.microsoft.com/office/drawing/2014/main" id="{F09EF92F-9A8A-4D7B-B622-C17878E5135D}"/>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建立另一个文化的地图</a:t>
            </a:r>
            <a:endParaRPr lang="de-DE" altLang="zh-CN" sz="3200" b="1">
              <a:solidFill>
                <a:srgbClr val="000066"/>
              </a:solidFill>
              <a:latin typeface="SimHei" panose="02010609060101010101" pitchFamily="49" charset="-122"/>
            </a:endParaRPr>
          </a:p>
        </p:txBody>
      </p:sp>
      <p:sp>
        <p:nvSpPr>
          <p:cNvPr id="54277" name="Text Box 5">
            <a:extLst>
              <a:ext uri="{FF2B5EF4-FFF2-40B4-BE49-F238E27FC236}">
                <a16:creationId xmlns:a16="http://schemas.microsoft.com/office/drawing/2014/main" id="{AEC38AD4-BCF2-4D7F-9A6F-CAACC50ED695}"/>
              </a:ext>
            </a:extLst>
          </p:cNvPr>
          <p:cNvSpPr txBox="1">
            <a:spLocks noChangeArrowheads="1"/>
          </p:cNvSpPr>
          <p:nvPr/>
        </p:nvSpPr>
        <p:spPr bwMode="auto">
          <a:xfrm>
            <a:off x="3840163" y="53308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4278" name="Text Box 7">
            <a:extLst>
              <a:ext uri="{FF2B5EF4-FFF2-40B4-BE49-F238E27FC236}">
                <a16:creationId xmlns:a16="http://schemas.microsoft.com/office/drawing/2014/main" id="{05422635-940C-4DAE-AC84-11DDF7BEA48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grpSp>
        <p:nvGrpSpPr>
          <p:cNvPr id="54279" name="Group 8">
            <a:extLst>
              <a:ext uri="{FF2B5EF4-FFF2-40B4-BE49-F238E27FC236}">
                <a16:creationId xmlns:a16="http://schemas.microsoft.com/office/drawing/2014/main" id="{B76CEDB1-783A-43A4-B91F-29A16827DBC5}"/>
              </a:ext>
            </a:extLst>
          </p:cNvPr>
          <p:cNvGrpSpPr>
            <a:grpSpLocks/>
          </p:cNvGrpSpPr>
          <p:nvPr/>
        </p:nvGrpSpPr>
        <p:grpSpPr bwMode="auto">
          <a:xfrm>
            <a:off x="5148263" y="1716088"/>
            <a:ext cx="1008062" cy="3800475"/>
            <a:chOff x="3243" y="1081"/>
            <a:chExt cx="635" cy="2394"/>
          </a:xfrm>
        </p:grpSpPr>
        <p:sp>
          <p:nvSpPr>
            <p:cNvPr id="54283" name="AutoShape 9">
              <a:extLst>
                <a:ext uri="{FF2B5EF4-FFF2-40B4-BE49-F238E27FC236}">
                  <a16:creationId xmlns:a16="http://schemas.microsoft.com/office/drawing/2014/main" id="{8A1BC0CD-2C03-4A56-9FAB-8C961AFE99DB}"/>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4" name="AutoShape 10">
              <a:extLst>
                <a:ext uri="{FF2B5EF4-FFF2-40B4-BE49-F238E27FC236}">
                  <a16:creationId xmlns:a16="http://schemas.microsoft.com/office/drawing/2014/main" id="{73675F10-A573-406F-85A3-B665C63EA18A}"/>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4280" name="Freeform 11">
            <a:extLst>
              <a:ext uri="{FF2B5EF4-FFF2-40B4-BE49-F238E27FC236}">
                <a16:creationId xmlns:a16="http://schemas.microsoft.com/office/drawing/2014/main" id="{E6307370-C9C5-40EC-982E-26012241BDFE}"/>
              </a:ext>
            </a:extLst>
          </p:cNvPr>
          <p:cNvSpPr>
            <a:spLocks/>
          </p:cNvSpPr>
          <p:nvPr/>
        </p:nvSpPr>
        <p:spPr bwMode="auto">
          <a:xfrm>
            <a:off x="-8389938" y="3862388"/>
            <a:ext cx="25044401" cy="215900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1" name="Text Box 12">
            <a:extLst>
              <a:ext uri="{FF2B5EF4-FFF2-40B4-BE49-F238E27FC236}">
                <a16:creationId xmlns:a16="http://schemas.microsoft.com/office/drawing/2014/main" id="{FF1C0012-C488-493F-9795-C2D6C1A78B69}"/>
              </a:ext>
            </a:extLst>
          </p:cNvPr>
          <p:cNvSpPr txBox="1">
            <a:spLocks noChangeArrowheads="1"/>
          </p:cNvSpPr>
          <p:nvPr/>
        </p:nvSpPr>
        <p:spPr bwMode="auto">
          <a:xfrm>
            <a:off x="3825875" y="4392613"/>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r>
              <a:rPr lang="de-DE" altLang="zh-CN" sz="3000">
                <a:cs typeface="Arial" panose="020B0604020202020204" pitchFamily="34" charset="0"/>
              </a:rPr>
              <a:t>‘</a:t>
            </a:r>
            <a:endParaRPr lang="de-DE" altLang="zh-CN" sz="3000">
              <a:latin typeface="SimHei" panose="02010609060101010101" pitchFamily="49" charset="-122"/>
              <a:cs typeface="Arial" panose="020B0604020202020204" pitchFamily="34" charset="0"/>
            </a:endParaRPr>
          </a:p>
        </p:txBody>
      </p:sp>
      <p:sp>
        <p:nvSpPr>
          <p:cNvPr id="54282" name="Rectangle 13">
            <a:extLst>
              <a:ext uri="{FF2B5EF4-FFF2-40B4-BE49-F238E27FC236}">
                <a16:creationId xmlns:a16="http://schemas.microsoft.com/office/drawing/2014/main" id="{1660EAF3-85CC-48C2-9A64-7928E63215AC}"/>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4092BA-8EC8-440C-A1F0-4A8BE527A85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55299" name="Rectangle 3">
            <a:extLst>
              <a:ext uri="{FF2B5EF4-FFF2-40B4-BE49-F238E27FC236}">
                <a16:creationId xmlns:a16="http://schemas.microsoft.com/office/drawing/2014/main" id="{9025F08A-4160-40F7-8527-BE27F1A39BA1}"/>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55300" name="Rectangle 4">
            <a:extLst>
              <a:ext uri="{FF2B5EF4-FFF2-40B4-BE49-F238E27FC236}">
                <a16:creationId xmlns:a16="http://schemas.microsoft.com/office/drawing/2014/main" id="{0FE78BBD-E8FE-43F0-96A9-1EDDD064851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3, </a:t>
            </a:r>
            <a:r>
              <a:rPr lang="zh-CN" altLang="de-DE" sz="2500" b="1">
                <a:solidFill>
                  <a:srgbClr val="000066"/>
                </a:solidFill>
                <a:latin typeface="SimHei" panose="02010609060101010101" pitchFamily="49" charset="-122"/>
              </a:rPr>
              <a:t>跨文化知识的例子</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23401-5C6F-4DD5-9179-E371B2FAFF37}"/>
              </a:ext>
            </a:extLst>
          </p:cNvPr>
          <p:cNvSpPr>
            <a:spLocks noGrp="1"/>
          </p:cNvSpPr>
          <p:nvPr>
            <p:ph type="title"/>
          </p:nvPr>
        </p:nvSpPr>
        <p:spPr/>
        <p:txBody>
          <a:bodyPr/>
          <a:lstStyle/>
          <a:p>
            <a:r>
              <a:rPr lang="de-DE" dirty="0"/>
              <a:t>5000</a:t>
            </a:r>
            <a:r>
              <a:rPr lang="zh-CN" altLang="de-DE" dirty="0"/>
              <a:t>年的叙事</a:t>
            </a:r>
            <a:endParaRPr lang="de-DE" dirty="0"/>
          </a:p>
        </p:txBody>
      </p:sp>
      <p:sp>
        <p:nvSpPr>
          <p:cNvPr id="3" name="Inhaltsplatzhalter 2">
            <a:extLst>
              <a:ext uri="{FF2B5EF4-FFF2-40B4-BE49-F238E27FC236}">
                <a16:creationId xmlns:a16="http://schemas.microsoft.com/office/drawing/2014/main" id="{A7CA5754-8D8F-441F-9AAB-2D1D6515821D}"/>
              </a:ext>
            </a:extLst>
          </p:cNvPr>
          <p:cNvSpPr>
            <a:spLocks noGrp="1"/>
          </p:cNvSpPr>
          <p:nvPr>
            <p:ph idx="1"/>
          </p:nvPr>
        </p:nvSpPr>
        <p:spPr>
          <a:xfrm>
            <a:off x="457200" y="1600200"/>
            <a:ext cx="8229600" cy="5141168"/>
          </a:xfrm>
        </p:spPr>
        <p:txBody>
          <a:bodyPr>
            <a:normAutofit fontScale="92500" lnSpcReduction="20000"/>
          </a:bodyPr>
          <a:lstStyle/>
          <a:p>
            <a:r>
              <a:rPr lang="zh-CN" altLang="de-DE" dirty="0"/>
              <a:t>从公元前</a:t>
            </a:r>
            <a:r>
              <a:rPr lang="de-DE" altLang="zh-CN" dirty="0"/>
              <a:t>2977</a:t>
            </a:r>
            <a:r>
              <a:rPr lang="zh-CN" altLang="de-DE" dirty="0"/>
              <a:t>年？如果说黄河城市文化，那就公元前</a:t>
            </a:r>
            <a:r>
              <a:rPr lang="de-DE" altLang="zh-CN" dirty="0"/>
              <a:t>3400</a:t>
            </a:r>
            <a:r>
              <a:rPr lang="zh-CN" altLang="de-DE" dirty="0"/>
              <a:t>年（龙山文化、</a:t>
            </a:r>
            <a:r>
              <a:rPr lang="zh-CN" altLang="de-DE" b="0" i="0" dirty="0">
                <a:solidFill>
                  <a:srgbClr val="202122"/>
                </a:solidFill>
                <a:effectLst/>
                <a:latin typeface="Arial" panose="020B0604020202020204" pitchFamily="34" charset="0"/>
              </a:rPr>
              <a:t> 仰韶文化</a:t>
            </a:r>
            <a:r>
              <a:rPr lang="zh-CN" altLang="de-DE" dirty="0"/>
              <a:t>）。那土耳其有公元前</a:t>
            </a:r>
            <a:r>
              <a:rPr lang="de-DE" altLang="zh-CN" dirty="0"/>
              <a:t>5000</a:t>
            </a:r>
            <a:r>
              <a:rPr lang="zh-CN" altLang="de-DE" dirty="0"/>
              <a:t>年。要比较。</a:t>
            </a:r>
            <a:endParaRPr lang="de-DE" altLang="zh-CN" dirty="0"/>
          </a:p>
          <a:p>
            <a:r>
              <a:rPr lang="zh-CN" altLang="de-DE" dirty="0"/>
              <a:t>不断？中国历史是断裂最多的历史之一。</a:t>
            </a:r>
            <a:endParaRPr lang="de-DE" altLang="zh-CN" dirty="0"/>
          </a:p>
          <a:p>
            <a:r>
              <a:rPr lang="zh-CN" altLang="de-DE" dirty="0"/>
              <a:t>最长的文明？原来美索不达米亚公元前</a:t>
            </a:r>
            <a:r>
              <a:rPr lang="de-DE" altLang="zh-CN" dirty="0"/>
              <a:t>3000</a:t>
            </a:r>
            <a:r>
              <a:rPr lang="zh-CN" altLang="de-DE" dirty="0"/>
              <a:t>年有长篇小说</a:t>
            </a:r>
            <a:r>
              <a:rPr lang="de-DE" altLang="zh-CN" dirty="0"/>
              <a:t>《</a:t>
            </a:r>
            <a:r>
              <a:rPr lang="zh-CN" altLang="de-DE" dirty="0"/>
              <a:t> 吉尔伽美什 </a:t>
            </a:r>
            <a:r>
              <a:rPr lang="de-DE" altLang="zh-CN" dirty="0"/>
              <a:t>》</a:t>
            </a:r>
          </a:p>
          <a:p>
            <a:r>
              <a:rPr lang="zh-CN" altLang="de-DE" dirty="0"/>
              <a:t>汉字很长时间没有变不让它传播。</a:t>
            </a:r>
            <a:endParaRPr lang="de-DE" altLang="zh-CN" dirty="0"/>
          </a:p>
          <a:p>
            <a:r>
              <a:rPr lang="zh-CN" altLang="de-DE" dirty="0"/>
              <a:t>文化一直有交流（兵马俑），没有“纯文化”</a:t>
            </a:r>
            <a:endParaRPr lang="de-DE" altLang="zh-CN" dirty="0"/>
          </a:p>
          <a:p>
            <a:r>
              <a:rPr lang="zh-CN" altLang="de-DE" dirty="0"/>
              <a:t>将来？</a:t>
            </a:r>
            <a:endParaRPr lang="de-DE" altLang="zh-CN" dirty="0"/>
          </a:p>
          <a:p>
            <a:r>
              <a:rPr lang="zh-CN" altLang="de-DE" dirty="0"/>
              <a:t>传播？</a:t>
            </a:r>
            <a:endParaRPr lang="de-DE" altLang="zh-CN" dirty="0"/>
          </a:p>
          <a:p>
            <a:r>
              <a:rPr lang="zh-CN" altLang="de-DE" dirty="0"/>
              <a:t>愿意？</a:t>
            </a:r>
            <a:endParaRPr lang="de-DE" dirty="0"/>
          </a:p>
          <a:p>
            <a:endParaRPr lang="de-DE" dirty="0"/>
          </a:p>
        </p:txBody>
      </p:sp>
    </p:spTree>
    <p:extLst>
      <p:ext uri="{BB962C8B-B14F-4D97-AF65-F5344CB8AC3E}">
        <p14:creationId xmlns:p14="http://schemas.microsoft.com/office/powerpoint/2010/main" val="2529606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2C7C2410-15F2-1C93-C278-8B0194F06C60}"/>
              </a:ext>
            </a:extLst>
          </p:cNvPr>
          <p:cNvSpPr>
            <a:spLocks noGrp="1" noChangeArrowheads="1"/>
          </p:cNvSpPr>
          <p:nvPr>
            <p:ph type="title"/>
          </p:nvPr>
        </p:nvSpPr>
        <p:spPr/>
        <p:txBody>
          <a:bodyPr/>
          <a:lstStyle/>
          <a:p>
            <a:pPr eaLnBrk="1" hangingPunct="1">
              <a:defRPr/>
            </a:pPr>
            <a:r>
              <a:rPr lang="zh-CN" altLang="de-DE" sz="4500" dirty="0">
                <a:sym typeface="Georgia" charset="0"/>
              </a:rPr>
              <a:t>汉文化也是融合起来的</a:t>
            </a:r>
            <a:endParaRPr lang="zh-CN" altLang="en-US" sz="4500" dirty="0">
              <a:sym typeface="Georgia" charset="0"/>
            </a:endParaRPr>
          </a:p>
        </p:txBody>
      </p:sp>
      <p:sp>
        <p:nvSpPr>
          <p:cNvPr id="18434" name="Rectangle 2">
            <a:extLst>
              <a:ext uri="{FF2B5EF4-FFF2-40B4-BE49-F238E27FC236}">
                <a16:creationId xmlns:a16="http://schemas.microsoft.com/office/drawing/2014/main" id="{ACC1AA81-8A74-7BF4-7FBE-C35B88CFBF97}"/>
              </a:ext>
            </a:extLst>
          </p:cNvPr>
          <p:cNvSpPr>
            <a:spLocks noGrp="1" noChangeArrowheads="1"/>
          </p:cNvSpPr>
          <p:nvPr>
            <p:ph type="body" idx="1"/>
          </p:nvPr>
        </p:nvSpPr>
        <p:spPr/>
        <p:txBody>
          <a:bodyPr/>
          <a:lstStyle/>
          <a:p>
            <a:pPr indent="-35717" algn="just">
              <a:defRPr/>
            </a:pPr>
            <a:endParaRPr lang="en-US" altLang="zh-CN" sz="703" dirty="0">
              <a:solidFill>
                <a:srgbClr val="000000"/>
              </a:solidFill>
              <a:latin typeface="Times New Roman" charset="0"/>
              <a:sym typeface="Times New Roman" charset="0"/>
            </a:endParaRPr>
          </a:p>
        </p:txBody>
      </p:sp>
      <p:pic>
        <p:nvPicPr>
          <p:cNvPr id="20484" name="Picture 9" descr="Lukas Nikel">
            <a:extLst>
              <a:ext uri="{FF2B5EF4-FFF2-40B4-BE49-F238E27FC236}">
                <a16:creationId xmlns:a16="http://schemas.microsoft.com/office/drawing/2014/main" id="{9C42678C-9D8D-4B17-AE2D-1DAC16A37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34" y="1707803"/>
            <a:ext cx="1245691" cy="14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feld 1">
            <a:extLst>
              <a:ext uri="{FF2B5EF4-FFF2-40B4-BE49-F238E27FC236}">
                <a16:creationId xmlns:a16="http://schemas.microsoft.com/office/drawing/2014/main" id="{5BBD38EB-12CD-98C5-C67A-8421C1F1F8FD}"/>
              </a:ext>
            </a:extLst>
          </p:cNvPr>
          <p:cNvSpPr txBox="1">
            <a:spLocks noChangeArrowheads="1"/>
          </p:cNvSpPr>
          <p:nvPr/>
        </p:nvSpPr>
        <p:spPr bwMode="auto">
          <a:xfrm>
            <a:off x="251520" y="3580805"/>
            <a:ext cx="1440160" cy="29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1pPr>
            <a:lvl2pPr marL="742950" indent="-28575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2pPr>
            <a:lvl3pPr marL="1143000" indent="-22860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3pPr>
            <a:lvl4pPr marL="1600200" indent="-22860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4pPr>
            <a:lvl5pPr marL="2057400" indent="-22860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5pPr>
            <a:lvl6pPr marL="25146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6pPr>
            <a:lvl7pPr marL="29718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7pPr>
            <a:lvl8pPr marL="34290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8pPr>
            <a:lvl9pPr marL="38862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9pPr>
          </a:lstStyle>
          <a:p>
            <a:pPr algn="ctr" eaLnBrk="1" hangingPunct="1">
              <a:lnSpc>
                <a:spcPct val="155000"/>
              </a:lnSpc>
              <a:spcBef>
                <a:spcPts val="1687"/>
              </a:spcBef>
              <a:buSzTx/>
              <a:buNone/>
            </a:pPr>
            <a:r>
              <a:rPr lang="zh-TW" altLang="de-DE" sz="2250" dirty="0">
                <a:solidFill>
                  <a:srgbClr val="3D4A2F"/>
                </a:solidFill>
              </a:rPr>
              <a:t>伦敦大学倪克魯</a:t>
            </a:r>
            <a:r>
              <a:rPr lang="de-DE" altLang="zh-TW" sz="2250" dirty="0">
                <a:solidFill>
                  <a:srgbClr val="3D4A2F"/>
                </a:solidFill>
              </a:rPr>
              <a:t>(</a:t>
            </a:r>
            <a:r>
              <a:rPr lang="de-DE" altLang="de-DE" sz="2250" dirty="0">
                <a:solidFill>
                  <a:srgbClr val="3D4A2F"/>
                </a:solidFill>
              </a:rPr>
              <a:t>Lukas Nickel)</a:t>
            </a:r>
          </a:p>
          <a:p>
            <a:pPr algn="ctr" eaLnBrk="1" hangingPunct="1">
              <a:lnSpc>
                <a:spcPct val="155000"/>
              </a:lnSpc>
              <a:spcBef>
                <a:spcPts val="1687"/>
              </a:spcBef>
              <a:buSzTx/>
              <a:buNone/>
            </a:pPr>
            <a:endParaRPr lang="de-DE" altLang="de-DE" sz="2250" dirty="0">
              <a:solidFill>
                <a:srgbClr val="3D4A2F"/>
              </a:solidFill>
            </a:endParaRPr>
          </a:p>
        </p:txBody>
      </p:sp>
      <p:pic>
        <p:nvPicPr>
          <p:cNvPr id="20486" name="Grafik 2">
            <a:extLst>
              <a:ext uri="{FF2B5EF4-FFF2-40B4-BE49-F238E27FC236}">
                <a16:creationId xmlns:a16="http://schemas.microsoft.com/office/drawing/2014/main" id="{24D6B1C3-C4CF-E5D3-D842-D05AB6B2A3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5969" y="1707803"/>
            <a:ext cx="3471416" cy="46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Grafik 3">
            <a:extLst>
              <a:ext uri="{FF2B5EF4-FFF2-40B4-BE49-F238E27FC236}">
                <a16:creationId xmlns:a16="http://schemas.microsoft.com/office/drawing/2014/main" id="{643EF62B-BBC1-49D2-23B4-D516B6F0CE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7385" y="1707803"/>
            <a:ext cx="3115345" cy="473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feld 4">
            <a:extLst>
              <a:ext uri="{FF2B5EF4-FFF2-40B4-BE49-F238E27FC236}">
                <a16:creationId xmlns:a16="http://schemas.microsoft.com/office/drawing/2014/main" id="{D48A44D7-B0D2-B964-481E-D1F2773A8065}"/>
              </a:ext>
            </a:extLst>
          </p:cNvPr>
          <p:cNvSpPr txBox="1">
            <a:spLocks noChangeArrowheads="1"/>
          </p:cNvSpPr>
          <p:nvPr/>
        </p:nvSpPr>
        <p:spPr bwMode="auto">
          <a:xfrm>
            <a:off x="3559597" y="5656957"/>
            <a:ext cx="4809753" cy="56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1pPr>
            <a:lvl2pPr marL="742950" indent="-28575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2pPr>
            <a:lvl3pPr marL="1143000" indent="-22860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3pPr>
            <a:lvl4pPr marL="1600200" indent="-22860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4pPr>
            <a:lvl5pPr marL="2057400" indent="-228600" algn="l" eaLnBrk="0" hangingPunct="0">
              <a:lnSpc>
                <a:spcPct val="120000"/>
              </a:lnSpc>
              <a:spcBef>
                <a:spcPts val="3600"/>
              </a:spcBef>
              <a:buSzPct val="62000"/>
              <a:buChar char="•"/>
              <a:defRPr sz="3200">
                <a:solidFill>
                  <a:schemeClr val="tx1"/>
                </a:solidFill>
                <a:latin typeface="Georgia" panose="02040502050405020303" pitchFamily="18" charset="0"/>
                <a:ea typeface="华文宋体" charset="-122"/>
                <a:sym typeface="Georgia" panose="02040502050405020303" pitchFamily="18" charset="0"/>
              </a:defRPr>
            </a:lvl5pPr>
            <a:lvl6pPr marL="25146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6pPr>
            <a:lvl7pPr marL="29718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7pPr>
            <a:lvl8pPr marL="34290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8pPr>
            <a:lvl9pPr marL="3886200" indent="-228600" eaLnBrk="0" fontAlgn="base" hangingPunct="0">
              <a:lnSpc>
                <a:spcPct val="120000"/>
              </a:lnSpc>
              <a:spcBef>
                <a:spcPts val="3600"/>
              </a:spcBef>
              <a:spcAft>
                <a:spcPct val="0"/>
              </a:spcAft>
              <a:buSzPct val="62000"/>
              <a:buChar char="•"/>
              <a:defRPr sz="3200">
                <a:solidFill>
                  <a:schemeClr val="tx1"/>
                </a:solidFill>
                <a:latin typeface="Georgia" panose="02040502050405020303" pitchFamily="18" charset="0"/>
                <a:ea typeface="华文宋体" charset="-122"/>
                <a:sym typeface="Georgia" panose="02040502050405020303" pitchFamily="18" charset="0"/>
              </a:defRPr>
            </a:lvl9pPr>
          </a:lstStyle>
          <a:p>
            <a:pPr eaLnBrk="1" hangingPunct="1">
              <a:lnSpc>
                <a:spcPct val="155000"/>
              </a:lnSpc>
              <a:spcBef>
                <a:spcPts val="1687"/>
              </a:spcBef>
              <a:buSzTx/>
              <a:buNone/>
            </a:pPr>
            <a:r>
              <a:rPr lang="zh-CN" altLang="de-DE" sz="2250" b="1">
                <a:solidFill>
                  <a:srgbClr val="FFFFFF"/>
                </a:solidFill>
              </a:rPr>
              <a:t>兵马俑                  古希腊</a:t>
            </a:r>
            <a:endParaRPr lang="de-DE" altLang="de-DE" sz="2250" b="1">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9DF78778-BD17-40CB-EA99-220B62B28B53}"/>
              </a:ext>
            </a:extLst>
          </p:cNvPr>
          <p:cNvSpPr>
            <a:spLocks noGrp="1" noChangeArrowheads="1"/>
          </p:cNvSpPr>
          <p:nvPr>
            <p:ph type="title"/>
          </p:nvPr>
        </p:nvSpPr>
        <p:spPr/>
        <p:txBody>
          <a:bodyPr/>
          <a:lstStyle/>
          <a:p>
            <a:pPr eaLnBrk="1" hangingPunct="1">
              <a:defRPr/>
            </a:pPr>
            <a:r>
              <a:rPr lang="zh-CN" altLang="en-US">
                <a:sym typeface="Georgia" charset="0"/>
              </a:rPr>
              <a:t>纯粹的汉文化</a:t>
            </a:r>
          </a:p>
        </p:txBody>
      </p:sp>
      <p:sp>
        <p:nvSpPr>
          <p:cNvPr id="20482" name="Rectangle 2">
            <a:extLst>
              <a:ext uri="{FF2B5EF4-FFF2-40B4-BE49-F238E27FC236}">
                <a16:creationId xmlns:a16="http://schemas.microsoft.com/office/drawing/2014/main" id="{3C2AE945-12E3-2639-C32B-2982B86C2973}"/>
              </a:ext>
            </a:extLst>
          </p:cNvPr>
          <p:cNvSpPr>
            <a:spLocks noGrp="1" noChangeArrowheads="1"/>
          </p:cNvSpPr>
          <p:nvPr>
            <p:ph type="body" idx="1"/>
          </p:nvPr>
        </p:nvSpPr>
        <p:spPr>
          <a:xfrm>
            <a:off x="457200" y="1600200"/>
            <a:ext cx="8229600" cy="4983162"/>
          </a:xfrm>
        </p:spPr>
        <p:txBody>
          <a:bodyPr>
            <a:normAutofit fontScale="55000" lnSpcReduction="20000"/>
          </a:bodyPr>
          <a:lstStyle/>
          <a:p>
            <a:pPr eaLnBrk="1" hangingPunct="1">
              <a:buFontTx/>
              <a:buBlip>
                <a:blip r:embed="rId3"/>
              </a:buBlip>
              <a:defRPr/>
            </a:pPr>
            <a:r>
              <a:rPr lang="zh-CN" altLang="en-US" sz="2900" dirty="0">
                <a:latin typeface="Times New Roman" charset="0"/>
                <a:sym typeface="Times New Roman" charset="0"/>
              </a:rPr>
              <a:t>关于中国文化存在着一个普遍的误解：就是认为它的文化优于邻国文化，在于它的手工艺更加发达，或者它有着更为悠久的传统。但自</a:t>
            </a:r>
            <a:r>
              <a:rPr lang="en-US" altLang="zh-CN" sz="2900" dirty="0">
                <a:latin typeface="Times New Roman" charset="0"/>
                <a:sym typeface="Times New Roman" charset="0"/>
              </a:rPr>
              <a:t>1842</a:t>
            </a:r>
            <a:r>
              <a:rPr lang="zh-CN" altLang="en-US" sz="2900" dirty="0">
                <a:latin typeface="Times New Roman" charset="0"/>
                <a:sym typeface="Times New Roman" charset="0"/>
              </a:rPr>
              <a:t>年鸦片战争后，西方打开了中国的大门，中国从西方哲学中获益匪浅，甚至共产主义也是西方的舶来物，中国现今以及未来的制度更是参考了许多西方模式。</a:t>
            </a:r>
            <a:endParaRPr lang="zh-CN" altLang="en-US" sz="2900" dirty="0">
              <a:sym typeface="Georgia" charset="0"/>
            </a:endParaRPr>
          </a:p>
          <a:p>
            <a:pPr eaLnBrk="1" hangingPunct="1">
              <a:buFontTx/>
              <a:buBlip>
                <a:blip r:embed="rId3"/>
              </a:buBlip>
              <a:defRPr/>
            </a:pPr>
            <a:r>
              <a:rPr lang="zh-CN" altLang="en-US" sz="2900" dirty="0">
                <a:sym typeface="Georgia" charset="0"/>
              </a:rPr>
              <a:t>有人认为，纯粹的、未受外来影响的中国文化是一种最佳状态。这其实是错误的想法。中国文化的最高成就如秦兵马俑是摩仿古希腊雕塑的结果，尽管其中加入了一些特别的个性元素。中国文化的高峰在唐朝，那是最为自由的朝代，边界对外开放。所有的中国文化产品都受到外国或少数族裔文化的影响，这种影响通常来自丝绸之路或从海路来自高丽。国家的三大主流哲学（或者说三大宗教）之一的佛教，来自于印度。</a:t>
            </a:r>
          </a:p>
          <a:p>
            <a:pPr eaLnBrk="1" hangingPunct="1">
              <a:buFontTx/>
              <a:buBlip>
                <a:blip r:embed="rId3"/>
              </a:buBlip>
              <a:defRPr/>
            </a:pPr>
            <a:r>
              <a:rPr lang="zh-CN" altLang="en-US" sz="2900" dirty="0">
                <a:sym typeface="Georgia" charset="0"/>
              </a:rPr>
              <a:t>我们必须了解，中国文化并非纯粹的汉文化，而是受着世界各种文化影响的文化。这就导致了中国文化的多样性和复杂性。</a:t>
            </a:r>
            <a:endParaRPr lang="en-US" altLang="zh-CN" sz="2900" dirty="0">
              <a:sym typeface="Georgia" charset="0"/>
            </a:endParaRPr>
          </a:p>
          <a:p>
            <a:pPr eaLnBrk="1" hangingPunct="1">
              <a:buFontTx/>
              <a:buBlip>
                <a:blip r:embed="rId3"/>
              </a:buBlip>
              <a:defRPr/>
            </a:pPr>
            <a:r>
              <a:rPr lang="zh-CN" altLang="en-US" sz="2900" dirty="0">
                <a:sym typeface="Georgia" charset="0"/>
              </a:rPr>
              <a:t>汉文化本身是一种包容性极强的文化，不断吸收其他文化进来并融合达到平衡，最终形成了今天的中国文化。</a:t>
            </a:r>
            <a:endParaRPr lang="de-DE" altLang="zh-CN" sz="2900" dirty="0">
              <a:sym typeface="Georgia" charset="0"/>
            </a:endParaRPr>
          </a:p>
          <a:p>
            <a:pPr eaLnBrk="1" hangingPunct="1">
              <a:buFontTx/>
              <a:buBlip>
                <a:blip r:embed="rId3"/>
              </a:buBlip>
              <a:defRPr/>
            </a:pPr>
            <a:r>
              <a:rPr lang="en-US" altLang="zh-CN" sz="2000" dirty="0">
                <a:sym typeface="Georgia" charset="0"/>
              </a:rPr>
              <a:t>There is a common misconception about Chinese culture: that its culture is superior to that of its neighbors, that its crafts are more developed, or that it has a longer tradition. But since the West opened the doors of China after the Opium War in 1842, China has benefited greatly from Western philosophy, even communism was imported from the West, and China's present and future institutions have drawn on many Western models.</a:t>
            </a:r>
          </a:p>
          <a:p>
            <a:pPr eaLnBrk="1" hangingPunct="1">
              <a:buFontTx/>
              <a:buBlip>
                <a:blip r:embed="rId3"/>
              </a:buBlip>
              <a:defRPr/>
            </a:pPr>
            <a:r>
              <a:rPr lang="en-US" altLang="zh-CN" sz="2000" dirty="0">
                <a:sym typeface="Georgia" charset="0"/>
              </a:rPr>
              <a:t>Some people believe that a pure, uninfluenced Chinese culture is an optimal state. This is actually the wrong idea. The highest achievements of Chinese culture, such as the Terracotta Warriors of Qin, were the result of imitation of ancient Greek sculpture, albeit with some special individual elements. The peak of Chinese culture was the Tang Dynasty, the most liberal dynasty, when the borders were opened to the outside world. All Chinese cultural products were influenced by foreign or minority cultures, often from the Silk Road or from </a:t>
            </a:r>
            <a:r>
              <a:rPr lang="en-US" altLang="zh-CN" sz="2000" dirty="0" err="1">
                <a:sym typeface="Georgia" charset="0"/>
              </a:rPr>
              <a:t>Koryo</a:t>
            </a:r>
            <a:r>
              <a:rPr lang="en-US" altLang="zh-CN" sz="2000" dirty="0">
                <a:sym typeface="Georgia" charset="0"/>
              </a:rPr>
              <a:t> by sea. One of the country's three dominant philosophies (or three religions), Buddhism, came from India.</a:t>
            </a:r>
          </a:p>
          <a:p>
            <a:pPr eaLnBrk="1" hangingPunct="1">
              <a:buFontTx/>
              <a:buBlip>
                <a:blip r:embed="rId3"/>
              </a:buBlip>
              <a:defRPr/>
            </a:pPr>
            <a:r>
              <a:rPr lang="en-US" altLang="zh-CN" sz="2000" dirty="0">
                <a:sym typeface="Georgia" charset="0"/>
              </a:rPr>
              <a:t>It is important to understand that Chinese culture is not purely a Chinese culture, but one that has been influenced by various cultures around the world. This has led to the diversity and complexity of Chinese culture.</a:t>
            </a:r>
          </a:p>
          <a:p>
            <a:pPr eaLnBrk="1" hangingPunct="1">
              <a:buFontTx/>
              <a:buBlip>
                <a:blip r:embed="rId3"/>
              </a:buBlip>
              <a:defRPr/>
            </a:pPr>
            <a:r>
              <a:rPr lang="en-US" altLang="zh-CN" sz="2000" dirty="0">
                <a:sym typeface="Georgia" charset="0"/>
              </a:rPr>
              <a:t>The Han culture itself is an extremely inclusive culture, constantly absorbing other cultures and integrating them to reach a balance, eventually forming the Chinese culture of today.</a:t>
            </a:r>
            <a:endParaRPr lang="zh-CN" altLang="en-US" sz="2000" dirty="0">
              <a:sym typeface="Georgia"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主题</a:t>
            </a:r>
            <a:r>
              <a:rPr lang="de-DE" altLang="zh-CN" dirty="0">
                <a:solidFill>
                  <a:srgbClr val="0E5772"/>
                </a:solidFill>
                <a:latin typeface="Arial" panose="020B0604020202020204" pitchFamily="34" charset="0"/>
                <a:cs typeface="Arial" panose="020B0604020202020204" pitchFamily="34" charset="0"/>
              </a:rPr>
              <a:t> Topics</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68760"/>
            <a:ext cx="8229600" cy="5465098"/>
          </a:xfrm>
        </p:spPr>
        <p:txBody>
          <a:bodyPr>
            <a:normAutofit fontScale="97500"/>
          </a:bodyPr>
          <a:lstStyle/>
          <a:p>
            <a:pPr marL="0" indent="0" algn="l">
              <a:buNone/>
            </a:pPr>
            <a:r>
              <a:rPr lang="zh-CN" altLang="de-DE" sz="1600" b="0" i="0" dirty="0">
                <a:solidFill>
                  <a:srgbClr val="000000"/>
                </a:solidFill>
                <a:effectLst/>
                <a:latin typeface="Arial" panose="020B0604020202020204" pitchFamily="34" charset="0"/>
              </a:rPr>
              <a:t>下几节课的主题（请在后面加你的名字为了表示关于这个主题做</a:t>
            </a:r>
            <a:r>
              <a:rPr lang="de-DE" sz="1600" b="0" i="0" dirty="0" err="1">
                <a:solidFill>
                  <a:srgbClr val="000000"/>
                </a:solidFill>
                <a:effectLst/>
                <a:latin typeface="Arial" panose="020B0604020202020204" pitchFamily="34" charset="0"/>
              </a:rPr>
              <a:t>ppt</a:t>
            </a:r>
            <a:r>
              <a:rPr lang="de-DE" sz="1600" b="0" i="0" dirty="0">
                <a:solidFill>
                  <a:srgbClr val="000000"/>
                </a:solidFill>
                <a:effectLst/>
                <a:latin typeface="Arial" panose="020B0604020202020204" pitchFamily="34" charset="0"/>
              </a:rPr>
              <a:t>）：</a:t>
            </a:r>
          </a:p>
          <a:p>
            <a:pPr marL="0" indent="0" algn="l">
              <a:buNone/>
            </a:pPr>
            <a:r>
              <a:rPr lang="de-DE" sz="1600" b="0" i="0" dirty="0">
                <a:solidFill>
                  <a:srgbClr val="000000"/>
                </a:solidFill>
                <a:effectLst/>
                <a:latin typeface="Arial" panose="020B0604020202020204" pitchFamily="34" charset="0"/>
              </a:rPr>
              <a:t>Topics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coming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sessions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please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write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your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name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behind</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topic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to</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give</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presentation</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May 5: </a:t>
            </a:r>
            <a:r>
              <a:rPr lang="zh-CN" altLang="de-DE" sz="1600" b="0" i="0" dirty="0">
                <a:solidFill>
                  <a:srgbClr val="000000"/>
                </a:solidFill>
                <a:effectLst/>
                <a:latin typeface="Arial" panose="020B0604020202020204" pitchFamily="34" charset="0"/>
              </a:rPr>
              <a:t>组织方面的事、测试 </a:t>
            </a:r>
            <a:r>
              <a:rPr lang="de-DE" sz="1600" b="0" i="0" dirty="0">
                <a:solidFill>
                  <a:srgbClr val="000000"/>
                </a:solidFill>
                <a:effectLst/>
                <a:latin typeface="Arial" panose="020B0604020202020204" pitchFamily="34" charset="0"/>
              </a:rPr>
              <a:t>Organizational </a:t>
            </a:r>
            <a:r>
              <a:rPr lang="de-DE" sz="1600" b="0" i="0" dirty="0" err="1">
                <a:solidFill>
                  <a:srgbClr val="000000"/>
                </a:solidFill>
                <a:effectLst/>
                <a:latin typeface="Arial" panose="020B0604020202020204" pitchFamily="34" charset="0"/>
              </a:rPr>
              <a:t>things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quizzes</a:t>
            </a:r>
            <a:endParaRPr lang="de-DE" sz="1600" b="0" i="0" dirty="0">
              <a:solidFill>
                <a:srgbClr val="000000"/>
              </a:solidFill>
              <a:effectLst/>
              <a:latin typeface="Arial" panose="020B0604020202020204" pitchFamily="34" charset="0"/>
            </a:endParaRPr>
          </a:p>
          <a:p>
            <a:pPr algn="l">
              <a:buFont typeface="+mj-lt"/>
              <a:buAutoNum type="arabicPeriod"/>
            </a:pPr>
            <a:r>
              <a:rPr lang="de-DE" sz="1600" b="0" i="0" dirty="0">
                <a:solidFill>
                  <a:srgbClr val="000000"/>
                </a:solidFill>
                <a:effectLst/>
                <a:latin typeface="Arial" panose="020B0604020202020204" pitchFamily="34" charset="0"/>
              </a:rPr>
              <a:t>May 12: </a:t>
            </a:r>
            <a:r>
              <a:rPr lang="zh-CN" altLang="de-DE" sz="1600" b="0" i="0" dirty="0">
                <a:solidFill>
                  <a:srgbClr val="000000"/>
                </a:solidFill>
                <a:effectLst/>
                <a:latin typeface="Arial" panose="020B0604020202020204" pitchFamily="34" charset="0"/>
              </a:rPr>
              <a:t>文化叙述 </a:t>
            </a:r>
            <a:r>
              <a:rPr lang="de-DE" sz="1600" b="0" i="0" dirty="0">
                <a:solidFill>
                  <a:srgbClr val="000000"/>
                </a:solidFill>
                <a:effectLst/>
                <a:latin typeface="Arial" panose="020B0604020202020204" pitchFamily="34" charset="0"/>
              </a:rPr>
              <a:t>The Cultural Narrative, </a:t>
            </a:r>
            <a:r>
              <a:rPr lang="zh-CN" altLang="de-DE" sz="1600" b="0" i="0" dirty="0">
                <a:solidFill>
                  <a:srgbClr val="000000"/>
                </a:solidFill>
                <a:effectLst/>
                <a:latin typeface="Arial" panose="020B0604020202020204" pitchFamily="34" charset="0"/>
              </a:rPr>
              <a:t>地理性质是文化发展的基础 </a:t>
            </a:r>
            <a:r>
              <a:rPr lang="de-DE" sz="1600" b="0" i="0" dirty="0">
                <a:solidFill>
                  <a:srgbClr val="000000"/>
                </a:solidFill>
                <a:effectLst/>
                <a:latin typeface="Arial" panose="020B0604020202020204" pitchFamily="34" charset="0"/>
              </a:rPr>
              <a:t>Geographic Nature </a:t>
            </a:r>
            <a:r>
              <a:rPr lang="de-DE" sz="1600" b="0" i="0" dirty="0" err="1">
                <a:solidFill>
                  <a:srgbClr val="000000"/>
                </a:solidFill>
                <a:effectLst/>
                <a:latin typeface="Arial" panose="020B0604020202020204" pitchFamily="34" charset="0"/>
              </a:rPr>
              <a:t>as</a:t>
            </a:r>
            <a:r>
              <a:rPr lang="de-DE" sz="1600" b="0" i="0" dirty="0">
                <a:solidFill>
                  <a:srgbClr val="000000"/>
                </a:solidFill>
                <a:effectLst/>
                <a:latin typeface="Arial" panose="020B0604020202020204" pitchFamily="34" charset="0"/>
              </a:rPr>
              <a:t> a Basis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Cultural Development (</a:t>
            </a:r>
            <a:r>
              <a:rPr lang="de-DE" sz="1600" b="0" i="0" dirty="0" err="1">
                <a:solidFill>
                  <a:srgbClr val="000000"/>
                </a:solidFill>
                <a:effectLst/>
                <a:latin typeface="Arial" panose="020B0604020202020204" pitchFamily="34" charset="0"/>
              </a:rPr>
              <a:t>text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book</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current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version</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page</a:t>
            </a:r>
            <a:r>
              <a:rPr lang="de-DE" sz="1600" b="0" i="0" dirty="0">
                <a:solidFill>
                  <a:srgbClr val="000000"/>
                </a:solidFill>
                <a:effectLst/>
                <a:latin typeface="Arial" panose="020B0604020202020204" pitchFamily="34" charset="0"/>
              </a:rPr>
              <a:t> 12 ff.)</a:t>
            </a:r>
          </a:p>
          <a:p>
            <a:pPr algn="l">
              <a:buFont typeface="+mj-lt"/>
              <a:buAutoNum type="arabicPeriod"/>
            </a:pPr>
            <a:r>
              <a:rPr lang="de-DE" sz="1600" b="0" i="0" dirty="0">
                <a:solidFill>
                  <a:srgbClr val="000000"/>
                </a:solidFill>
                <a:effectLst/>
                <a:latin typeface="Arial" panose="020B0604020202020204" pitchFamily="34" charset="0"/>
              </a:rPr>
              <a:t>May 19: 1 </a:t>
            </a:r>
            <a:r>
              <a:rPr lang="zh-CN" altLang="de-DE" sz="1600" b="0" i="0" dirty="0">
                <a:solidFill>
                  <a:srgbClr val="000000"/>
                </a:solidFill>
                <a:effectLst/>
                <a:latin typeface="Arial" panose="020B0604020202020204" pitchFamily="34" charset="0"/>
              </a:rPr>
              <a:t>审美理想和社会习俗： 湖南的伴嫁歌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Marriage-Accompanying</a:t>
            </a:r>
            <a:r>
              <a:rPr lang="de-DE" sz="1600" b="0" i="0" dirty="0">
                <a:solidFill>
                  <a:srgbClr val="000000"/>
                </a:solidFill>
                <a:effectLst/>
                <a:latin typeface="Arial" panose="020B0604020202020204" pitchFamily="34" charset="0"/>
              </a:rPr>
              <a:t> Songs in Hunan 29. 2 </a:t>
            </a:r>
            <a:r>
              <a:rPr lang="zh-CN" altLang="de-DE" sz="1600" b="0" i="0" dirty="0">
                <a:solidFill>
                  <a:srgbClr val="000000"/>
                </a:solidFill>
                <a:effectLst/>
                <a:latin typeface="Arial" panose="020B0604020202020204" pitchFamily="34" charset="0"/>
              </a:rPr>
              <a:t>审美理想和社会习俗：中国的婚姻习俗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Chinese </a:t>
            </a:r>
            <a:r>
              <a:rPr lang="de-DE" sz="1600" b="0" i="0" dirty="0" err="1">
                <a:solidFill>
                  <a:srgbClr val="000000"/>
                </a:solidFill>
                <a:effectLst/>
                <a:latin typeface="Arial" panose="020B0604020202020204" pitchFamily="34" charset="0"/>
              </a:rPr>
              <a:t>Marriage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16</a:t>
            </a:r>
          </a:p>
          <a:p>
            <a:pPr algn="l">
              <a:buFont typeface="+mj-lt"/>
              <a:buAutoNum type="arabicPeriod"/>
            </a:pPr>
            <a:r>
              <a:rPr lang="de-DE" sz="1600" b="0" i="0" dirty="0">
                <a:solidFill>
                  <a:srgbClr val="000000"/>
                </a:solidFill>
                <a:effectLst/>
                <a:latin typeface="Arial" panose="020B0604020202020204" pitchFamily="34" charset="0"/>
              </a:rPr>
              <a:t>May 26 1 </a:t>
            </a:r>
            <a:r>
              <a:rPr lang="zh-CN" altLang="de-DE" sz="1600" b="0" i="0" dirty="0">
                <a:solidFill>
                  <a:srgbClr val="000000"/>
                </a:solidFill>
                <a:effectLst/>
                <a:latin typeface="Arial" panose="020B0604020202020204" pitchFamily="34" charset="0"/>
              </a:rPr>
              <a:t>审美理想和社会习俗：习惯，接触方式。古代和当代的接触方式</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Habits, </a:t>
            </a:r>
            <a:r>
              <a:rPr lang="de-DE" sz="1600" b="0" i="0" dirty="0" err="1">
                <a:solidFill>
                  <a:srgbClr val="000000"/>
                </a:solidFill>
                <a:effectLst/>
                <a:latin typeface="Arial" panose="020B0604020202020204" pitchFamily="34" charset="0"/>
              </a:rPr>
              <a:t>Ways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Contacting</a:t>
            </a:r>
            <a:r>
              <a:rPr lang="de-DE" sz="1600" b="0" i="0" dirty="0">
                <a:solidFill>
                  <a:srgbClr val="000000"/>
                </a:solidFill>
                <a:effectLst/>
                <a:latin typeface="Arial" panose="020B0604020202020204" pitchFamily="34" charset="0"/>
              </a:rPr>
              <a:t> 22. 2 </a:t>
            </a:r>
            <a:r>
              <a:rPr lang="zh-CN" altLang="de-DE" sz="1600" b="0" i="0" dirty="0">
                <a:solidFill>
                  <a:srgbClr val="000000"/>
                </a:solidFill>
                <a:effectLst/>
                <a:latin typeface="Arial" panose="020B0604020202020204" pitchFamily="34" charset="0"/>
              </a:rPr>
              <a:t>审美理想和社会习俗：土家族的哭嫁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Crying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Marriage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Tujia</a:t>
            </a:r>
            <a:r>
              <a:rPr lang="de-DE" sz="1600" b="0" i="0" dirty="0">
                <a:solidFill>
                  <a:srgbClr val="000000"/>
                </a:solidFill>
                <a:effectLst/>
                <a:latin typeface="Arial" panose="020B0604020202020204" pitchFamily="34" charset="0"/>
              </a:rPr>
              <a:t> 36</a:t>
            </a:r>
          </a:p>
          <a:p>
            <a:pPr algn="l">
              <a:buFont typeface="+mj-lt"/>
              <a:buAutoNum type="arabicPeriod"/>
            </a:pPr>
            <a:r>
              <a:rPr lang="de-DE" sz="1600" b="0" i="0" dirty="0">
                <a:solidFill>
                  <a:srgbClr val="000000"/>
                </a:solidFill>
                <a:effectLst/>
                <a:latin typeface="Arial" panose="020B0604020202020204" pitchFamily="34" charset="0"/>
              </a:rPr>
              <a:t>June 2 1 </a:t>
            </a:r>
            <a:r>
              <a:rPr lang="zh-CN" altLang="de-DE" sz="1600" b="0" i="0" dirty="0">
                <a:solidFill>
                  <a:srgbClr val="000000"/>
                </a:solidFill>
                <a:effectLst/>
                <a:latin typeface="Arial" panose="020B0604020202020204" pitchFamily="34" charset="0"/>
              </a:rPr>
              <a:t>审美理想和社会习俗：中国古代的四大才子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The </a:t>
            </a: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Most </a:t>
            </a:r>
            <a:r>
              <a:rPr lang="de-DE" sz="1600" b="0" i="0" dirty="0" err="1">
                <a:solidFill>
                  <a:srgbClr val="000000"/>
                </a:solidFill>
                <a:effectLst/>
                <a:latin typeface="Arial" panose="020B0604020202020204" pitchFamily="34" charset="0"/>
              </a:rPr>
              <a:t>Handsome</a:t>
            </a:r>
            <a:r>
              <a:rPr lang="de-DE" sz="1600" b="0" i="0" dirty="0">
                <a:solidFill>
                  <a:srgbClr val="000000"/>
                </a:solidFill>
                <a:effectLst/>
                <a:latin typeface="Arial" panose="020B0604020202020204" pitchFamily="34" charset="0"/>
              </a:rPr>
              <a:t> Men in </a:t>
            </a:r>
            <a:r>
              <a:rPr lang="de-DE" sz="1600" b="0" i="0" dirty="0" err="1">
                <a:solidFill>
                  <a:srgbClr val="000000"/>
                </a:solidFill>
                <a:effectLst/>
                <a:latin typeface="Arial" panose="020B0604020202020204" pitchFamily="34" charset="0"/>
              </a:rPr>
              <a:t>Ancient</a:t>
            </a:r>
            <a:r>
              <a:rPr lang="de-DE" sz="1600" b="0" i="0" dirty="0">
                <a:solidFill>
                  <a:srgbClr val="000000"/>
                </a:solidFill>
                <a:effectLst/>
                <a:latin typeface="Arial" panose="020B0604020202020204" pitchFamily="34" charset="0"/>
              </a:rPr>
              <a:t> China 42. 2 </a:t>
            </a:r>
            <a:r>
              <a:rPr lang="zh-CN" altLang="de-DE" sz="1600" b="0" i="0" dirty="0">
                <a:solidFill>
                  <a:srgbClr val="000000"/>
                </a:solidFill>
                <a:effectLst/>
                <a:latin typeface="Arial" panose="020B0604020202020204" pitchFamily="34" charset="0"/>
              </a:rPr>
              <a:t>审美理想和社会习俗： 熊猫 </a:t>
            </a:r>
            <a:r>
              <a:rPr lang="de-DE" sz="1600" b="0" i="0" dirty="0">
                <a:solidFill>
                  <a:srgbClr val="000000"/>
                </a:solidFill>
                <a:effectLst/>
                <a:latin typeface="Arial" panose="020B0604020202020204" pitchFamily="34" charset="0"/>
              </a:rPr>
              <a:t>Animals: Panda 48.</a:t>
            </a:r>
          </a:p>
          <a:p>
            <a:pPr algn="l">
              <a:buFont typeface="+mj-lt"/>
              <a:buAutoNum type="arabicPeriod"/>
            </a:pPr>
            <a:r>
              <a:rPr lang="de-DE" sz="1600" b="0" i="0" dirty="0">
                <a:solidFill>
                  <a:srgbClr val="000000"/>
                </a:solidFill>
                <a:effectLst/>
                <a:latin typeface="Arial" panose="020B0604020202020204" pitchFamily="34" charset="0"/>
              </a:rPr>
              <a:t>June 16 1 </a:t>
            </a:r>
            <a:r>
              <a:rPr lang="zh-CN" altLang="de-DE" sz="1600" b="0" i="0" dirty="0">
                <a:solidFill>
                  <a:srgbClr val="000000"/>
                </a:solidFill>
                <a:effectLst/>
                <a:latin typeface="Arial" panose="020B0604020202020204" pitchFamily="34" charset="0"/>
              </a:rPr>
              <a:t>建筑 </a:t>
            </a:r>
            <a:r>
              <a:rPr lang="de-DE" sz="1600" b="0" i="0" dirty="0">
                <a:solidFill>
                  <a:srgbClr val="000000"/>
                </a:solidFill>
                <a:effectLst/>
                <a:latin typeface="Arial" panose="020B0604020202020204" pitchFamily="34" charset="0"/>
              </a:rPr>
              <a:t>Architecture 53. 2 </a:t>
            </a:r>
            <a:r>
              <a:rPr lang="zh-CN" altLang="de-DE" sz="1600" b="0" i="0" dirty="0">
                <a:solidFill>
                  <a:srgbClr val="000000"/>
                </a:solidFill>
                <a:effectLst/>
                <a:latin typeface="Arial" panose="020B0604020202020204" pitchFamily="34" charset="0"/>
              </a:rPr>
              <a:t>建筑：紫禁城 </a:t>
            </a:r>
            <a:r>
              <a:rPr lang="de-DE" sz="1600" b="0" i="0" dirty="0">
                <a:solidFill>
                  <a:srgbClr val="000000"/>
                </a:solidFill>
                <a:effectLst/>
                <a:latin typeface="Arial" panose="020B0604020202020204" pitchFamily="34" charset="0"/>
              </a:rPr>
              <a:t>Architecture: The </a:t>
            </a:r>
            <a:r>
              <a:rPr lang="de-DE" sz="1600" b="0" i="0" dirty="0" err="1">
                <a:solidFill>
                  <a:srgbClr val="000000"/>
                </a:solidFill>
                <a:effectLst/>
                <a:latin typeface="Arial" panose="020B0604020202020204" pitchFamily="34" charset="0"/>
              </a:rPr>
              <a:t>Forbidden</a:t>
            </a:r>
            <a:r>
              <a:rPr lang="de-DE" sz="1600" b="0" i="0" dirty="0">
                <a:solidFill>
                  <a:srgbClr val="000000"/>
                </a:solidFill>
                <a:effectLst/>
                <a:latin typeface="Arial" panose="020B0604020202020204" pitchFamily="34" charset="0"/>
              </a:rPr>
              <a:t> City 60</a:t>
            </a:r>
          </a:p>
          <a:p>
            <a:pPr algn="l">
              <a:buFont typeface="+mj-lt"/>
              <a:buAutoNum type="arabicPeriod"/>
            </a:pPr>
            <a:r>
              <a:rPr lang="zh-CN" altLang="de-DE" sz="1600" b="0" i="0" dirty="0">
                <a:solidFill>
                  <a:srgbClr val="000000"/>
                </a:solidFill>
                <a:effectLst/>
                <a:latin typeface="Arial" panose="020B0604020202020204" pitchFamily="34" charset="0"/>
              </a:rPr>
              <a:t>我们还需要找机会补两个学时的课。另外的主题 </a:t>
            </a:r>
            <a:r>
              <a:rPr lang="de-DE" sz="1600" b="0" i="0" dirty="0">
                <a:solidFill>
                  <a:srgbClr val="000000"/>
                </a:solidFill>
                <a:effectLst/>
                <a:latin typeface="Arial" panose="020B0604020202020204" pitchFamily="34" charset="0"/>
              </a:rPr>
              <a:t>Additional </a:t>
            </a:r>
            <a:r>
              <a:rPr lang="de-DE" sz="1600" b="0" i="0" dirty="0" err="1">
                <a:solidFill>
                  <a:srgbClr val="000000"/>
                </a:solidFill>
                <a:effectLst/>
                <a:latin typeface="Arial" panose="020B0604020202020204" pitchFamily="34" charset="0"/>
              </a:rPr>
              <a:t>topics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2 </a:t>
            </a:r>
            <a:r>
              <a:rPr lang="de-DE" sz="1600" b="0" i="0" dirty="0" err="1">
                <a:solidFill>
                  <a:srgbClr val="000000"/>
                </a:solidFill>
                <a:effectLst/>
                <a:latin typeface="Arial" panose="020B0604020202020204" pitchFamily="34" charset="0"/>
              </a:rPr>
              <a:t>hours</a:t>
            </a:r>
            <a:r>
              <a:rPr lang="de-DE" sz="1600" b="0" i="0" dirty="0">
                <a:solidFill>
                  <a:srgbClr val="000000"/>
                </a:solidFill>
                <a:effectLst/>
                <a:latin typeface="Arial" panose="020B0604020202020204" pitchFamily="34" charset="0"/>
              </a:rPr>
              <a:t> catch-</a:t>
            </a:r>
            <a:r>
              <a:rPr lang="de-DE" sz="1600" b="0" i="0" dirty="0" err="1">
                <a:solidFill>
                  <a:srgbClr val="000000"/>
                </a:solidFill>
                <a:effectLst/>
                <a:latin typeface="Arial" panose="020B0604020202020204" pitchFamily="34" charset="0"/>
              </a:rPr>
              <a:t>up</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June 23 </a:t>
            </a:r>
            <a:r>
              <a:rPr lang="zh-CN" altLang="de-DE" sz="1600" b="0" i="0" dirty="0">
                <a:solidFill>
                  <a:srgbClr val="000000"/>
                </a:solidFill>
                <a:effectLst/>
                <a:latin typeface="Arial" panose="020B0604020202020204" pitchFamily="34" charset="0"/>
              </a:rPr>
              <a:t>期末考试：论文 </a:t>
            </a:r>
            <a:r>
              <a:rPr lang="de-DE" sz="1600" b="0" i="0" dirty="0">
                <a:solidFill>
                  <a:srgbClr val="000000"/>
                </a:solidFill>
                <a:effectLst/>
                <a:latin typeface="Arial" panose="020B0604020202020204" pitchFamily="34" charset="0"/>
              </a:rPr>
              <a:t>Final </a:t>
            </a:r>
            <a:r>
              <a:rPr lang="de-DE" sz="1600" b="0" i="0" dirty="0" err="1">
                <a:solidFill>
                  <a:srgbClr val="000000"/>
                </a:solidFill>
                <a:effectLst/>
                <a:latin typeface="Arial" panose="020B0604020202020204" pitchFamily="34" charset="0"/>
              </a:rPr>
              <a:t>Exam</a:t>
            </a:r>
            <a:endParaRPr lang="de-DE" sz="1600" b="0" i="0" dirty="0">
              <a:solidFill>
                <a:srgbClr val="000000"/>
              </a:solidFill>
              <a:effectLst/>
              <a:latin typeface="Arial" panose="020B0604020202020204" pitchFamily="34" charset="0"/>
            </a:endParaRPr>
          </a:p>
          <a:p>
            <a:pPr eaLnBrk="1" hangingPunct="1"/>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147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3A57D6F3-03E1-0A20-2410-A3B5589C5892}"/>
              </a:ext>
            </a:extLst>
          </p:cNvPr>
          <p:cNvSpPr>
            <a:spLocks noGrp="1" noChangeArrowheads="1"/>
          </p:cNvSpPr>
          <p:nvPr>
            <p:ph type="title"/>
          </p:nvPr>
        </p:nvSpPr>
        <p:spPr/>
        <p:txBody>
          <a:bodyPr/>
          <a:lstStyle/>
          <a:p>
            <a:pPr eaLnBrk="1" hangingPunct="1">
              <a:defRPr/>
            </a:pPr>
            <a:r>
              <a:rPr lang="zh-CN" altLang="de-DE" dirty="0">
                <a:sym typeface="Georgia" charset="0"/>
              </a:rPr>
              <a:t>高情境</a:t>
            </a:r>
            <a:r>
              <a:rPr lang="zh-CN" altLang="en-US" dirty="0">
                <a:sym typeface="Georgia" charset="0"/>
              </a:rPr>
              <a:t>文化与意义的丧失</a:t>
            </a:r>
          </a:p>
        </p:txBody>
      </p:sp>
      <p:sp>
        <p:nvSpPr>
          <p:cNvPr id="21506" name="Rectangle 2">
            <a:extLst>
              <a:ext uri="{FF2B5EF4-FFF2-40B4-BE49-F238E27FC236}">
                <a16:creationId xmlns:a16="http://schemas.microsoft.com/office/drawing/2014/main" id="{4D779DE9-E4C8-BACF-8AB2-18CB7EF969E5}"/>
              </a:ext>
            </a:extLst>
          </p:cNvPr>
          <p:cNvSpPr>
            <a:spLocks noGrp="1" noChangeArrowheads="1"/>
          </p:cNvSpPr>
          <p:nvPr>
            <p:ph type="body" idx="1"/>
          </p:nvPr>
        </p:nvSpPr>
        <p:spPr>
          <a:xfrm>
            <a:off x="457200" y="1600200"/>
            <a:ext cx="8229600" cy="4983162"/>
          </a:xfrm>
        </p:spPr>
        <p:txBody>
          <a:bodyPr>
            <a:normAutofit fontScale="85000" lnSpcReduction="20000"/>
          </a:bodyPr>
          <a:lstStyle/>
          <a:p>
            <a:pPr eaLnBrk="1" hangingPunct="1">
              <a:buFontTx/>
              <a:buBlip>
                <a:blip r:embed="rId3"/>
              </a:buBlip>
              <a:defRPr/>
            </a:pPr>
            <a:r>
              <a:rPr lang="zh-CN" altLang="en-US" sz="2400" dirty="0">
                <a:solidFill>
                  <a:srgbClr val="000000"/>
                </a:solidFill>
                <a:latin typeface="Times New Roman" charset="0"/>
                <a:sym typeface="Times New Roman" charset="0"/>
              </a:rPr>
              <a:t>据爱德华</a:t>
            </a:r>
            <a:r>
              <a:rPr lang="en-US" altLang="zh-CN" sz="2400" dirty="0">
                <a:solidFill>
                  <a:srgbClr val="000000"/>
                </a:solidFill>
                <a:latin typeface="Times New Roman" charset="0"/>
                <a:sym typeface="Times New Roman" charset="0"/>
              </a:rPr>
              <a:t>·</a:t>
            </a:r>
            <a:r>
              <a:rPr lang="zh-CN" altLang="en-US" sz="2400" dirty="0">
                <a:solidFill>
                  <a:srgbClr val="000000"/>
                </a:solidFill>
                <a:latin typeface="Times New Roman" charset="0"/>
                <a:sym typeface="Times New Roman" charset="0"/>
              </a:rPr>
              <a:t>霍尔（</a:t>
            </a:r>
            <a:r>
              <a:rPr lang="en-US" altLang="zh-CN" sz="2400" dirty="0">
                <a:solidFill>
                  <a:srgbClr val="000000"/>
                </a:solidFill>
                <a:latin typeface="Times New Roman" charset="0"/>
                <a:sym typeface="Times New Roman" charset="0"/>
              </a:rPr>
              <a:t>Edward T</a:t>
            </a:r>
            <a:r>
              <a:rPr lang="en-US" altLang="zh-CN" sz="2400" dirty="0">
                <a:solidFill>
                  <a:srgbClr val="000000"/>
                </a:solidFill>
                <a:latin typeface="Times New Roman" charset="0"/>
                <a:cs typeface="Times New Roman" charset="0"/>
                <a:sym typeface="Times New Roman" charset="0"/>
              </a:rPr>
              <a:t>.</a:t>
            </a:r>
            <a:r>
              <a:rPr lang="en-US" altLang="zh-CN" sz="2400" dirty="0">
                <a:solidFill>
                  <a:srgbClr val="000000"/>
                </a:solidFill>
                <a:latin typeface="Times New Roman" charset="0"/>
                <a:sym typeface="Times New Roman" charset="0"/>
              </a:rPr>
              <a:t> Hall</a:t>
            </a:r>
            <a:r>
              <a:rPr lang="zh-CN" altLang="en-US" sz="2400" dirty="0">
                <a:solidFill>
                  <a:srgbClr val="000000"/>
                </a:solidFill>
                <a:latin typeface="Times New Roman" charset="0"/>
                <a:sym typeface="Times New Roman" charset="0"/>
              </a:rPr>
              <a:t>）的说法，中国文化是一种“</a:t>
            </a:r>
            <a:r>
              <a:rPr lang="zh-CN" altLang="de-DE" sz="2400" dirty="0">
                <a:sym typeface="Georgia" charset="0"/>
              </a:rPr>
              <a:t>高情境</a:t>
            </a:r>
            <a:r>
              <a:rPr lang="zh-CN" altLang="en-US" sz="2400" dirty="0">
                <a:solidFill>
                  <a:srgbClr val="000000"/>
                </a:solidFill>
                <a:latin typeface="Times New Roman" charset="0"/>
                <a:sym typeface="Times New Roman" charset="0"/>
              </a:rPr>
              <a:t>文化”。这意味着中国文化产品有着悠久的传统并经过高度的“</a:t>
            </a:r>
            <a:r>
              <a:rPr lang="zh-CN" altLang="de-DE" sz="2400" dirty="0">
                <a:sym typeface="Georgia" charset="0"/>
              </a:rPr>
              <a:t>高情境</a:t>
            </a:r>
            <a:r>
              <a:rPr lang="zh-CN" altLang="en-US" sz="2400" dirty="0">
                <a:solidFill>
                  <a:srgbClr val="000000"/>
                </a:solidFill>
                <a:latin typeface="Times New Roman" charset="0"/>
                <a:sym typeface="Times New Roman" charset="0"/>
              </a:rPr>
              <a:t>化”，而所有的有着悠久的文化传统并经过</a:t>
            </a:r>
            <a:r>
              <a:rPr lang="zh-CN" altLang="de-DE" sz="2400" dirty="0">
                <a:sym typeface="Georgia" charset="0"/>
              </a:rPr>
              <a:t>高情境</a:t>
            </a:r>
            <a:r>
              <a:rPr lang="zh-CN" altLang="en-US" sz="2400" dirty="0">
                <a:solidFill>
                  <a:srgbClr val="000000"/>
                </a:solidFill>
                <a:latin typeface="Times New Roman" charset="0"/>
                <a:sym typeface="Times New Roman" charset="0"/>
              </a:rPr>
              <a:t>化提纯的文化产品，都会从意义丰富转化为无意义，从有用转化为无用，从包容转化为不兼容。</a:t>
            </a:r>
          </a:p>
          <a:p>
            <a:pPr eaLnBrk="1" hangingPunct="1">
              <a:buFontTx/>
              <a:buBlip>
                <a:blip r:embed="rId3"/>
              </a:buBlip>
              <a:defRPr/>
            </a:pPr>
            <a:r>
              <a:rPr lang="zh-CN" altLang="en-US" sz="2400" dirty="0">
                <a:solidFill>
                  <a:srgbClr val="000000"/>
                </a:solidFill>
                <a:latin typeface="Times New Roman" charset="0"/>
                <a:sym typeface="Times New Roman" charset="0"/>
              </a:rPr>
              <a:t>既然它们吸收容纳了它们历史发展的高峰，它们就会以同样的传统言说、评论早期的文化产品。</a:t>
            </a:r>
          </a:p>
          <a:p>
            <a:pPr eaLnBrk="1" hangingPunct="1">
              <a:buFontTx/>
              <a:buBlip>
                <a:blip r:embed="rId3"/>
              </a:buBlip>
              <a:defRPr/>
            </a:pPr>
            <a:r>
              <a:rPr lang="zh-CN" altLang="de-DE" sz="2400" dirty="0">
                <a:sym typeface="Georgia" charset="0"/>
              </a:rPr>
              <a:t>高情境</a:t>
            </a:r>
            <a:r>
              <a:rPr lang="zh-CN" altLang="en-US" sz="2400" dirty="0">
                <a:solidFill>
                  <a:srgbClr val="000000"/>
                </a:solidFill>
                <a:latin typeface="Times New Roman" charset="0"/>
                <a:sym typeface="Times New Roman" charset="0"/>
              </a:rPr>
              <a:t>文化产品对于其传播和跨文化消费是一大障碍。</a:t>
            </a:r>
          </a:p>
          <a:p>
            <a:pPr eaLnBrk="1" hangingPunct="1">
              <a:buFontTx/>
              <a:buBlip>
                <a:blip r:embed="rId3"/>
              </a:buBlip>
              <a:defRPr/>
            </a:pPr>
            <a:r>
              <a:rPr lang="zh-CN" altLang="en-US" sz="2400" dirty="0">
                <a:solidFill>
                  <a:srgbClr val="000000"/>
                </a:solidFill>
                <a:sym typeface="Georgia" charset="0"/>
              </a:rPr>
              <a:t>在印度，吠陀作为一种语言已经死亡。语言的灭绝带来意义的丧失，可能导致经文理解方面的离经叛道，就像历史上一位佛教尊者，想通过开辟一条独特的启蒙之路，将意义重新赋予人民。印度佛教文化产品常常是以一种曲折迂回的方式传到西方。</a:t>
            </a:r>
            <a:endParaRPr lang="de-DE" altLang="zh-CN" sz="2400" dirty="0">
              <a:solidFill>
                <a:srgbClr val="000000"/>
              </a:solidFill>
              <a:sym typeface="Georgia" charset="0"/>
            </a:endParaRPr>
          </a:p>
          <a:p>
            <a:pPr eaLnBrk="1" hangingPunct="1">
              <a:buFontTx/>
              <a:buBlip>
                <a:blip r:embed="rId3"/>
              </a:buBlip>
              <a:defRPr/>
            </a:pPr>
            <a:r>
              <a:rPr lang="en-US" altLang="zh-CN" sz="1400" dirty="0">
                <a:solidFill>
                  <a:srgbClr val="000000"/>
                </a:solidFill>
                <a:sym typeface="Georgia" charset="0"/>
              </a:rPr>
              <a:t>According to Edward T. Hall, Chinese culture is a "high-context culture". This means that Chinese cultural products have a long tradition and are highly "highly contextualized," and that all cultural products with a long cultural tradition and highly contextualized purification are transformed from meaningfulness to meaninglessness, from usefulness to uselessness, from inclusiveness to incompatibility.</a:t>
            </a:r>
          </a:p>
          <a:p>
            <a:pPr eaLnBrk="1" hangingPunct="1">
              <a:buFontTx/>
              <a:buBlip>
                <a:blip r:embed="rId3"/>
              </a:buBlip>
              <a:defRPr/>
            </a:pPr>
            <a:r>
              <a:rPr lang="en-US" altLang="zh-CN" sz="1400" dirty="0">
                <a:solidFill>
                  <a:srgbClr val="000000"/>
                </a:solidFill>
                <a:sym typeface="Georgia" charset="0"/>
              </a:rPr>
              <a:t>Since they absorb and accommodate the peaks of their historical development, they speak and comment on earlier cultural products in the same tradition.</a:t>
            </a:r>
          </a:p>
          <a:p>
            <a:pPr eaLnBrk="1" hangingPunct="1">
              <a:buFontTx/>
              <a:buBlip>
                <a:blip r:embed="rId3"/>
              </a:buBlip>
              <a:defRPr/>
            </a:pPr>
            <a:r>
              <a:rPr lang="en-US" altLang="zh-CN" sz="1400" dirty="0">
                <a:solidFill>
                  <a:srgbClr val="000000"/>
                </a:solidFill>
                <a:sym typeface="Georgia" charset="0"/>
              </a:rPr>
              <a:t>Highly contextual cultural products are a major obstacle to their dissemination and cross-cultural consumption.</a:t>
            </a:r>
          </a:p>
          <a:p>
            <a:pPr eaLnBrk="1" hangingPunct="1">
              <a:buFontTx/>
              <a:buBlip>
                <a:blip r:embed="rId3"/>
              </a:buBlip>
              <a:defRPr/>
            </a:pPr>
            <a:r>
              <a:rPr lang="en-US" altLang="zh-CN" sz="1400" dirty="0">
                <a:solidFill>
                  <a:srgbClr val="000000"/>
                </a:solidFill>
                <a:sym typeface="Georgia" charset="0"/>
              </a:rPr>
              <a:t>In India, the Vedas as a language are dead. The loss of meaning that comes with the extinction of language can lead to deviance in the understanding of scripture, as in the case of a Buddhist venerable person in history who wanted to give meaning back to the people by carving out a unique path to enlightenment. Indian Buddhist cultural products often reached the West in a convoluted and roundabout way.</a:t>
            </a:r>
            <a:endParaRPr lang="zh-CN" altLang="en-US" sz="1400" dirty="0">
              <a:solidFill>
                <a:srgbClr val="000000"/>
              </a:solidFill>
              <a:sym typeface="Georgia"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C1F40D-49C4-EE47-A1CB-2F09EF48FD80}"/>
              </a:ext>
            </a:extLst>
          </p:cNvPr>
          <p:cNvSpPr>
            <a:spLocks noGrp="1"/>
          </p:cNvSpPr>
          <p:nvPr>
            <p:ph type="title"/>
          </p:nvPr>
        </p:nvSpPr>
        <p:spPr/>
        <p:txBody>
          <a:bodyPr>
            <a:normAutofit fontScale="90000"/>
          </a:bodyPr>
          <a:lstStyle/>
          <a:p>
            <a:pPr eaLnBrk="1" hangingPunct="1">
              <a:defRPr/>
            </a:pPr>
            <a:r>
              <a:rPr lang="zh-CN" altLang="de-DE" dirty="0">
                <a:sym typeface="Georgia" charset="0"/>
              </a:rPr>
              <a:t>高情境</a:t>
            </a:r>
            <a:r>
              <a:rPr lang="zh-CN" altLang="en-US" dirty="0">
                <a:sym typeface="Times New Roman" charset="0"/>
              </a:rPr>
              <a:t>文化面临的挑战及</a:t>
            </a:r>
            <a:br>
              <a:rPr lang="en-US" altLang="zh-CN" dirty="0">
                <a:sym typeface="Times New Roman" charset="0"/>
              </a:rPr>
            </a:br>
            <a:r>
              <a:rPr lang="zh-CN" altLang="en-US" dirty="0">
                <a:sym typeface="Times New Roman" charset="0"/>
              </a:rPr>
              <a:t>意义虚无化的危险</a:t>
            </a:r>
            <a:endParaRPr lang="zh-CN" altLang="en-US" dirty="0">
              <a:sym typeface="Georgia" charset="0"/>
            </a:endParaRPr>
          </a:p>
        </p:txBody>
      </p:sp>
      <p:sp>
        <p:nvSpPr>
          <p:cNvPr id="3" name="内容占位符 2">
            <a:extLst>
              <a:ext uri="{FF2B5EF4-FFF2-40B4-BE49-F238E27FC236}">
                <a16:creationId xmlns:a16="http://schemas.microsoft.com/office/drawing/2014/main" id="{DD5D5FF2-69CD-EE0E-24B9-C91C5ACF2CC1}"/>
              </a:ext>
            </a:extLst>
          </p:cNvPr>
          <p:cNvSpPr>
            <a:spLocks noGrp="1"/>
          </p:cNvSpPr>
          <p:nvPr>
            <p:ph idx="1"/>
          </p:nvPr>
        </p:nvSpPr>
        <p:spPr>
          <a:xfrm>
            <a:off x="457200" y="1600200"/>
            <a:ext cx="8229600" cy="5213176"/>
          </a:xfrm>
        </p:spPr>
        <p:txBody>
          <a:bodyPr>
            <a:normAutofit fontScale="62500" lnSpcReduction="20000"/>
          </a:bodyPr>
          <a:lstStyle/>
          <a:p>
            <a:pPr>
              <a:defRPr/>
            </a:pPr>
            <a:r>
              <a:rPr lang="zh-CN" altLang="de-DE" sz="4000" dirty="0">
                <a:sym typeface="Georgia" charset="0"/>
              </a:rPr>
              <a:t>高情境</a:t>
            </a:r>
            <a:r>
              <a:rPr lang="zh-CN" altLang="en-US" sz="4000" dirty="0">
                <a:sym typeface="Georgia" charset="0"/>
              </a:rPr>
              <a:t>文化面临的挑战：</a:t>
            </a:r>
            <a:r>
              <a:rPr lang="zh-CN" altLang="de-DE" sz="4000" dirty="0">
                <a:sym typeface="Georgia" charset="0"/>
              </a:rPr>
              <a:t>高情境</a:t>
            </a:r>
            <a:r>
              <a:rPr lang="zh-CN" altLang="en-US" sz="4000" dirty="0">
                <a:sym typeface="Georgia" charset="0"/>
              </a:rPr>
              <a:t>文化会不断受到低层次文化的挑战，无论是相近文化间的还是远距离文化间的挑战都会促进两种文化的进步，但也会令得其中一种消亡。</a:t>
            </a:r>
            <a:endParaRPr lang="en-US" altLang="zh-CN" sz="4000" dirty="0">
              <a:sym typeface="Georgia" charset="0"/>
            </a:endParaRPr>
          </a:p>
          <a:p>
            <a:pPr>
              <a:defRPr/>
            </a:pPr>
            <a:r>
              <a:rPr lang="zh-CN" altLang="en-US" sz="4000" dirty="0">
                <a:sym typeface="Georgia" charset="0"/>
              </a:rPr>
              <a:t>意义虚无化的危险：虚无主义是一种精神世界的价值虚空状态。此境之下，人们的精神无所皈依，灵魂无所慰藉。一切价值的标准均已坍塌，人们所有的内在心灵法则、权威均已化为乌有，唯一希望的就是离开人世。在文化中体现在文化的消失或死亡。</a:t>
            </a:r>
            <a:endParaRPr lang="de-DE" altLang="zh-CN" sz="4000" dirty="0">
              <a:sym typeface="Georgia" charset="0"/>
            </a:endParaRPr>
          </a:p>
          <a:p>
            <a:pPr>
              <a:defRPr/>
            </a:pPr>
            <a:r>
              <a:rPr lang="en-US" altLang="zh-CN" sz="2300" dirty="0">
                <a:sym typeface="Georgia" charset="0"/>
              </a:rPr>
              <a:t>Challenges to high-context cultures: High-context cultures are constantly challenged by lower-level cultures, both between similar and distant cultures, which can contribute to the progress of both cultures, but can also lead to the demise of one or the other.</a:t>
            </a:r>
          </a:p>
          <a:p>
            <a:pPr>
              <a:defRPr/>
            </a:pPr>
            <a:r>
              <a:rPr lang="en-US" altLang="zh-CN" sz="2300" dirty="0">
                <a:sym typeface="Georgia" charset="0"/>
              </a:rPr>
              <a:t>The danger of meaninglessness: Nihilism is a state of value emptiness in the spiritual world. In this state, people have no spiritual support and no solace for their souls. All standards of value have collapsed, and all the inner spiritual laws and authorities of people have been reduced to nothing, and their only hope is to leave this world. In culture, this is reflected in the disappearance or death of culture.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999D7E7D-6D03-6267-FDA4-7EE594FA55C9}"/>
              </a:ext>
            </a:extLst>
          </p:cNvPr>
          <p:cNvSpPr>
            <a:spLocks noGrp="1" noChangeArrowheads="1"/>
          </p:cNvSpPr>
          <p:nvPr>
            <p:ph type="title"/>
          </p:nvPr>
        </p:nvSpPr>
        <p:spPr/>
        <p:txBody>
          <a:bodyPr>
            <a:normAutofit fontScale="90000"/>
          </a:bodyPr>
          <a:lstStyle/>
          <a:p>
            <a:pPr eaLnBrk="1" hangingPunct="1">
              <a:defRPr/>
            </a:pPr>
            <a:r>
              <a:rPr lang="zh-CN" altLang="en-US" dirty="0">
                <a:sym typeface="Times New Roman" charset="0"/>
              </a:rPr>
              <a:t>中国文化与异域文化间的吸引力及与圈内人的趋势</a:t>
            </a:r>
            <a:endParaRPr lang="zh-CN" altLang="en-US" dirty="0">
              <a:sym typeface="Georgia" charset="0"/>
            </a:endParaRPr>
          </a:p>
        </p:txBody>
      </p:sp>
      <p:sp>
        <p:nvSpPr>
          <p:cNvPr id="22530" name="Rectangle 2">
            <a:extLst>
              <a:ext uri="{FF2B5EF4-FFF2-40B4-BE49-F238E27FC236}">
                <a16:creationId xmlns:a16="http://schemas.microsoft.com/office/drawing/2014/main" id="{F4502843-8CDE-8700-170C-15A8C249FADC}"/>
              </a:ext>
            </a:extLst>
          </p:cNvPr>
          <p:cNvSpPr>
            <a:spLocks noGrp="1" noChangeArrowheads="1"/>
          </p:cNvSpPr>
          <p:nvPr>
            <p:ph type="body" idx="1"/>
          </p:nvPr>
        </p:nvSpPr>
        <p:spPr>
          <a:xfrm>
            <a:off x="457200" y="2204864"/>
            <a:ext cx="8229600" cy="3921299"/>
          </a:xfrm>
        </p:spPr>
        <p:txBody>
          <a:bodyPr>
            <a:normAutofit fontScale="92500"/>
          </a:bodyPr>
          <a:lstStyle/>
          <a:p>
            <a:pPr eaLnBrk="1" hangingPunct="1">
              <a:buFontTx/>
              <a:buBlip>
                <a:blip r:embed="rId3"/>
              </a:buBlip>
              <a:defRPr/>
            </a:pPr>
            <a:r>
              <a:rPr lang="zh-CN" altLang="en-US" sz="2531" dirty="0">
                <a:solidFill>
                  <a:srgbClr val="000000"/>
                </a:solidFill>
                <a:latin typeface="Times New Roman" charset="0"/>
                <a:sym typeface="Times New Roman" charset="0"/>
              </a:rPr>
              <a:t>“小圈子主义”</a:t>
            </a:r>
            <a:endParaRPr lang="en-US" altLang="zh-CN" sz="2531" dirty="0">
              <a:solidFill>
                <a:srgbClr val="000000"/>
              </a:solidFill>
              <a:latin typeface="Times New Roman" charset="0"/>
              <a:sym typeface="Times New Roman" charset="0"/>
            </a:endParaRPr>
          </a:p>
          <a:p>
            <a:pPr eaLnBrk="1" hangingPunct="1">
              <a:buFontTx/>
              <a:buBlip>
                <a:blip r:embed="rId3"/>
              </a:buBlip>
              <a:defRPr/>
            </a:pPr>
            <a:r>
              <a:rPr lang="zh-CN" altLang="en-US" sz="2531" dirty="0">
                <a:sym typeface="Georgia" charset="0"/>
              </a:rPr>
              <a:t>“小圈子主义”是对异国文化的一种偏见，对于文化的发展、传播和融合来说是一种阻碍。</a:t>
            </a:r>
            <a:endParaRPr lang="en-US" altLang="zh-CN" sz="2531" dirty="0">
              <a:sym typeface="Georgia" charset="0"/>
            </a:endParaRPr>
          </a:p>
          <a:p>
            <a:pPr eaLnBrk="1" hangingPunct="1">
              <a:buFontTx/>
              <a:buBlip>
                <a:blip r:embed="rId3"/>
              </a:buBlip>
              <a:defRPr/>
            </a:pPr>
            <a:r>
              <a:rPr lang="zh-CN" altLang="en-US" sz="2531" dirty="0">
                <a:sym typeface="Georgia" charset="0"/>
              </a:rPr>
              <a:t>而英语因其全世界大范围的使用，而令得汉语在无形中与之兼容并进。</a:t>
            </a:r>
            <a:endParaRPr lang="de-DE" altLang="zh-CN" sz="2531" dirty="0">
              <a:sym typeface="Georgia" charset="0"/>
            </a:endParaRPr>
          </a:p>
          <a:p>
            <a:pPr eaLnBrk="1" hangingPunct="1">
              <a:buFontTx/>
              <a:buBlip>
                <a:blip r:embed="rId3"/>
              </a:buBlip>
              <a:defRPr/>
            </a:pPr>
            <a:endParaRPr lang="de-DE" altLang="zh-CN" sz="2531" dirty="0">
              <a:solidFill>
                <a:srgbClr val="000000"/>
              </a:solidFill>
              <a:latin typeface="Times New Roman" charset="0"/>
              <a:sym typeface="Georgia" charset="0"/>
            </a:endParaRPr>
          </a:p>
          <a:p>
            <a:pPr eaLnBrk="1" hangingPunct="1">
              <a:buFontTx/>
              <a:buBlip>
                <a:blip r:embed="rId3"/>
              </a:buBlip>
              <a:defRPr/>
            </a:pPr>
            <a:r>
              <a:rPr lang="en-US" altLang="zh-CN" sz="2531" dirty="0">
                <a:solidFill>
                  <a:srgbClr val="000000"/>
                </a:solidFill>
                <a:latin typeface="Times New Roman" charset="0"/>
                <a:sym typeface="Times New Roman" charset="0"/>
              </a:rPr>
              <a:t>The term "</a:t>
            </a:r>
            <a:r>
              <a:rPr lang="en-US" altLang="zh-CN" sz="2531" dirty="0" err="1">
                <a:solidFill>
                  <a:srgbClr val="000000"/>
                </a:solidFill>
                <a:latin typeface="Times New Roman" charset="0"/>
                <a:sym typeface="Times New Roman" charset="0"/>
              </a:rPr>
              <a:t>cliquism</a:t>
            </a:r>
            <a:r>
              <a:rPr lang="en-US" altLang="zh-CN" sz="2531" dirty="0">
                <a:solidFill>
                  <a:srgbClr val="000000"/>
                </a:solidFill>
                <a:latin typeface="Times New Roman" charset="0"/>
                <a:sym typeface="Times New Roman" charset="0"/>
              </a:rPr>
              <a:t>" is a prejudice against foreign cultures and is an obstacle to the development, spread and integration of cultures. English, however, is widely used around the world, making Chinese inadvertently compatible with it.</a:t>
            </a:r>
            <a:endParaRPr lang="zh-CN" altLang="en-US" sz="2531" dirty="0">
              <a:solidFill>
                <a:srgbClr val="000000"/>
              </a:solidFill>
              <a:latin typeface="Times New Roman" charset="0"/>
              <a:sym typeface="Times New Roman"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23401-5C6F-4DD5-9179-E371B2FAFF37}"/>
              </a:ext>
            </a:extLst>
          </p:cNvPr>
          <p:cNvSpPr>
            <a:spLocks noGrp="1"/>
          </p:cNvSpPr>
          <p:nvPr>
            <p:ph type="title"/>
          </p:nvPr>
        </p:nvSpPr>
        <p:spPr/>
        <p:txBody>
          <a:bodyPr/>
          <a:lstStyle/>
          <a:p>
            <a:r>
              <a:rPr lang="de-DE" dirty="0"/>
              <a:t>Soft power</a:t>
            </a:r>
          </a:p>
        </p:txBody>
      </p:sp>
      <p:sp>
        <p:nvSpPr>
          <p:cNvPr id="3" name="Inhaltsplatzhalter 2">
            <a:extLst>
              <a:ext uri="{FF2B5EF4-FFF2-40B4-BE49-F238E27FC236}">
                <a16:creationId xmlns:a16="http://schemas.microsoft.com/office/drawing/2014/main" id="{A7CA5754-8D8F-441F-9AAB-2D1D6515821D}"/>
              </a:ext>
            </a:extLst>
          </p:cNvPr>
          <p:cNvSpPr>
            <a:spLocks noGrp="1"/>
          </p:cNvSpPr>
          <p:nvPr>
            <p:ph idx="1"/>
          </p:nvPr>
        </p:nvSpPr>
        <p:spPr/>
        <p:txBody>
          <a:bodyPr/>
          <a:lstStyle/>
          <a:p>
            <a:r>
              <a:rPr lang="de-DE" dirty="0"/>
              <a:t>Nye (Harvard) 1990: </a:t>
            </a:r>
            <a:r>
              <a:rPr lang="de-DE" dirty="0" err="1"/>
              <a:t>hard</a:t>
            </a:r>
            <a:r>
              <a:rPr lang="de-DE" dirty="0"/>
              <a:t>, soft, smart power</a:t>
            </a:r>
          </a:p>
          <a:p>
            <a:r>
              <a:rPr lang="de-DE" dirty="0" err="1"/>
              <a:t>To</a:t>
            </a:r>
            <a:r>
              <a:rPr lang="de-DE" dirty="0"/>
              <a:t> promote </a:t>
            </a:r>
            <a:r>
              <a:rPr lang="de-DE" dirty="0" err="1"/>
              <a:t>one‘s</a:t>
            </a:r>
            <a:r>
              <a:rPr lang="de-DE" dirty="0"/>
              <a:t> </a:t>
            </a:r>
            <a:r>
              <a:rPr lang="de-DE" dirty="0" err="1"/>
              <a:t>culture</a:t>
            </a:r>
            <a:r>
              <a:rPr lang="de-DE" dirty="0"/>
              <a:t> </a:t>
            </a:r>
            <a:r>
              <a:rPr lang="de-DE" dirty="0" err="1"/>
              <a:t>with</a:t>
            </a:r>
            <a:r>
              <a:rPr lang="de-DE" dirty="0"/>
              <a:t> </a:t>
            </a:r>
            <a:r>
              <a:rPr lang="de-DE" dirty="0" err="1"/>
              <a:t>money</a:t>
            </a:r>
            <a:r>
              <a:rPr lang="de-DE" dirty="0"/>
              <a:t> </a:t>
            </a:r>
            <a:r>
              <a:rPr lang="de-DE" dirty="0" err="1"/>
              <a:t>or</a:t>
            </a:r>
            <a:r>
              <a:rPr lang="de-DE" dirty="0"/>
              <a:t> </a:t>
            </a:r>
            <a:r>
              <a:rPr lang="de-DE" dirty="0" err="1"/>
              <a:t>phsyical</a:t>
            </a:r>
            <a:r>
              <a:rPr lang="de-DE" dirty="0"/>
              <a:t> </a:t>
            </a:r>
            <a:r>
              <a:rPr lang="de-DE" dirty="0" err="1"/>
              <a:t>force</a:t>
            </a:r>
            <a:r>
              <a:rPr lang="de-DE" dirty="0"/>
              <a:t> </a:t>
            </a:r>
            <a:r>
              <a:rPr lang="de-DE" dirty="0" err="1"/>
              <a:t>is</a:t>
            </a:r>
            <a:r>
              <a:rPr lang="de-DE" dirty="0"/>
              <a:t> </a:t>
            </a:r>
            <a:r>
              <a:rPr lang="de-DE" dirty="0" err="1"/>
              <a:t>called</a:t>
            </a:r>
            <a:r>
              <a:rPr lang="de-DE" dirty="0"/>
              <a:t> „</a:t>
            </a:r>
            <a:r>
              <a:rPr lang="de-DE" dirty="0" err="1"/>
              <a:t>hard</a:t>
            </a:r>
            <a:r>
              <a:rPr lang="de-DE" dirty="0"/>
              <a:t> power“</a:t>
            </a:r>
          </a:p>
          <a:p>
            <a:r>
              <a:rPr lang="de-DE" dirty="0"/>
              <a:t>Approach </a:t>
            </a:r>
            <a:r>
              <a:rPr lang="de-DE" dirty="0" err="1"/>
              <a:t>to</a:t>
            </a:r>
            <a:r>
              <a:rPr lang="de-DE" dirty="0"/>
              <a:t> </a:t>
            </a:r>
            <a:r>
              <a:rPr lang="de-DE" dirty="0" err="1"/>
              <a:t>enhance</a:t>
            </a:r>
            <a:r>
              <a:rPr lang="de-DE" dirty="0"/>
              <a:t> soft power </a:t>
            </a:r>
            <a:r>
              <a:rPr lang="de-DE" dirty="0" err="1"/>
              <a:t>by</a:t>
            </a:r>
            <a:r>
              <a:rPr lang="de-DE" dirty="0"/>
              <a:t> </a:t>
            </a:r>
            <a:r>
              <a:rPr lang="de-DE" dirty="0" err="1"/>
              <a:t>means</a:t>
            </a:r>
            <a:r>
              <a:rPr lang="de-DE" dirty="0"/>
              <a:t> </a:t>
            </a:r>
            <a:r>
              <a:rPr lang="de-DE" dirty="0" err="1"/>
              <a:t>of</a:t>
            </a:r>
            <a:r>
              <a:rPr lang="de-DE" dirty="0"/>
              <a:t> </a:t>
            </a:r>
            <a:r>
              <a:rPr lang="de-DE" dirty="0" err="1"/>
              <a:t>hard</a:t>
            </a:r>
            <a:r>
              <a:rPr lang="de-DE" dirty="0"/>
              <a:t> power: Movies on Times Square</a:t>
            </a:r>
          </a:p>
          <a:p>
            <a:r>
              <a:rPr lang="de-DE" dirty="0"/>
              <a:t>US‘ soft power </a:t>
            </a:r>
            <a:r>
              <a:rPr lang="de-DE" dirty="0" err="1"/>
              <a:t>unintentional</a:t>
            </a:r>
            <a:r>
              <a:rPr lang="de-DE" dirty="0"/>
              <a:t>, </a:t>
            </a:r>
            <a:r>
              <a:rPr lang="de-DE" dirty="0" err="1"/>
              <a:t>based</a:t>
            </a:r>
            <a:r>
              <a:rPr lang="de-DE" dirty="0"/>
              <a:t> on </a:t>
            </a:r>
            <a:r>
              <a:rPr lang="de-DE" dirty="0" err="1"/>
              <a:t>appeal</a:t>
            </a:r>
            <a:endParaRPr lang="de-DE" dirty="0"/>
          </a:p>
          <a:p>
            <a:endParaRPr lang="de-DE" dirty="0"/>
          </a:p>
        </p:txBody>
      </p:sp>
    </p:spTree>
    <p:extLst>
      <p:ext uri="{BB962C8B-B14F-4D97-AF65-F5344CB8AC3E}">
        <p14:creationId xmlns:p14="http://schemas.microsoft.com/office/powerpoint/2010/main" val="3946256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nvGraphicFramePr>
        <p:xfrm>
          <a:off x="0" y="908720"/>
          <a:ext cx="9144000" cy="59492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1979712" y="260648"/>
            <a:ext cx="5263620" cy="769441"/>
          </a:xfrm>
          <a:prstGeom prst="rect">
            <a:avLst/>
          </a:prstGeom>
          <a:noFill/>
        </p:spPr>
        <p:txBody>
          <a:bodyPr wrap="none" rtlCol="0">
            <a:spAutoFit/>
          </a:bodyPr>
          <a:lstStyle/>
          <a:p>
            <a:r>
              <a:rPr lang="de-DE" sz="4400"/>
              <a:t>International students</a:t>
            </a:r>
          </a:p>
        </p:txBody>
      </p:sp>
    </p:spTree>
    <p:extLst>
      <p:ext uri="{BB962C8B-B14F-4D97-AF65-F5344CB8AC3E}">
        <p14:creationId xmlns:p14="http://schemas.microsoft.com/office/powerpoint/2010/main" val="4233589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23401-5C6F-4DD5-9179-E371B2FAFF37}"/>
              </a:ext>
            </a:extLst>
          </p:cNvPr>
          <p:cNvSpPr>
            <a:spLocks noGrp="1"/>
          </p:cNvSpPr>
          <p:nvPr>
            <p:ph type="title"/>
          </p:nvPr>
        </p:nvSpPr>
        <p:spPr/>
        <p:txBody>
          <a:bodyPr/>
          <a:lstStyle/>
          <a:p>
            <a:r>
              <a:rPr lang="de-DE" dirty="0"/>
              <a:t>Soft power</a:t>
            </a:r>
          </a:p>
        </p:txBody>
      </p:sp>
      <p:pic>
        <p:nvPicPr>
          <p:cNvPr id="6" name="Grafik 5">
            <a:extLst>
              <a:ext uri="{FF2B5EF4-FFF2-40B4-BE49-F238E27FC236}">
                <a16:creationId xmlns:a16="http://schemas.microsoft.com/office/drawing/2014/main" id="{E9F1F9D7-7BAD-43AB-9EE1-8C4153FAB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37" b="48482"/>
          <a:stretch/>
        </p:blipFill>
        <p:spPr bwMode="auto">
          <a:xfrm>
            <a:off x="432748" y="152730"/>
            <a:ext cx="8346608" cy="65525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5195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142D41E-107D-4A0A-A8D6-55660CAEABAD}"/>
              </a:ext>
            </a:extLst>
          </p:cNvPr>
          <p:cNvPicPr>
            <a:picLocks noChangeAspect="1"/>
          </p:cNvPicPr>
          <p:nvPr/>
        </p:nvPicPr>
        <p:blipFill rotWithShape="1">
          <a:blip r:embed="rId2">
            <a:extLst>
              <a:ext uri="{28A0092B-C50C-407E-A947-70E740481C1C}">
                <a14:useLocalDpi xmlns:a14="http://schemas.microsoft.com/office/drawing/2010/main" val="0"/>
              </a:ext>
            </a:extLst>
          </a:blip>
          <a:srcRect b="48955"/>
          <a:stretch/>
        </p:blipFill>
        <p:spPr>
          <a:xfrm>
            <a:off x="107504" y="0"/>
            <a:ext cx="4684344" cy="6309320"/>
          </a:xfrm>
          <a:prstGeom prst="rect">
            <a:avLst/>
          </a:prstGeom>
        </p:spPr>
      </p:pic>
      <p:pic>
        <p:nvPicPr>
          <p:cNvPr id="5" name="Grafik 4">
            <a:extLst>
              <a:ext uri="{FF2B5EF4-FFF2-40B4-BE49-F238E27FC236}">
                <a16:creationId xmlns:a16="http://schemas.microsoft.com/office/drawing/2014/main" id="{F9C6145C-DF57-44D6-95BE-26677C979B7B}"/>
              </a:ext>
            </a:extLst>
          </p:cNvPr>
          <p:cNvPicPr>
            <a:picLocks noChangeAspect="1"/>
          </p:cNvPicPr>
          <p:nvPr/>
        </p:nvPicPr>
        <p:blipFill rotWithShape="1">
          <a:blip r:embed="rId2">
            <a:extLst>
              <a:ext uri="{28A0092B-C50C-407E-A947-70E740481C1C}">
                <a14:useLocalDpi xmlns:a14="http://schemas.microsoft.com/office/drawing/2010/main" val="0"/>
              </a:ext>
            </a:extLst>
          </a:blip>
          <a:srcRect t="51849"/>
          <a:stretch/>
        </p:blipFill>
        <p:spPr>
          <a:xfrm>
            <a:off x="4716017" y="1331437"/>
            <a:ext cx="4427984" cy="5625955"/>
          </a:xfrm>
          <a:prstGeom prst="rect">
            <a:avLst/>
          </a:prstGeom>
        </p:spPr>
      </p:pic>
    </p:spTree>
    <p:extLst>
      <p:ext uri="{BB962C8B-B14F-4D97-AF65-F5344CB8AC3E}">
        <p14:creationId xmlns:p14="http://schemas.microsoft.com/office/powerpoint/2010/main" val="3488303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AE306-EC3A-4024-A7E4-FE1620C6DF2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2327009B-B9A3-4D1D-9F46-6CEB54AE33C1}"/>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40090408-1F09-4C2B-8400-7DAAB96F9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0" y="260648"/>
            <a:ext cx="9177543" cy="6381328"/>
          </a:xfrm>
          <a:prstGeom prst="rect">
            <a:avLst/>
          </a:prstGeom>
        </p:spPr>
      </p:pic>
      <p:sp>
        <p:nvSpPr>
          <p:cNvPr id="5" name="Titel 1">
            <a:extLst>
              <a:ext uri="{FF2B5EF4-FFF2-40B4-BE49-F238E27FC236}">
                <a16:creationId xmlns:a16="http://schemas.microsoft.com/office/drawing/2014/main" id="{73C57A5C-1FE1-41A2-ACC0-E2439F14ED2D}"/>
              </a:ext>
            </a:extLst>
          </p:cNvPr>
          <p:cNvSpPr txBox="1">
            <a:spLocks/>
          </p:cNvSpPr>
          <p:nvPr/>
        </p:nvSpPr>
        <p:spPr>
          <a:xfrm>
            <a:off x="609600" y="427038"/>
            <a:ext cx="8229600" cy="7697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Europe</a:t>
            </a:r>
          </a:p>
        </p:txBody>
      </p:sp>
    </p:spTree>
    <p:extLst>
      <p:ext uri="{BB962C8B-B14F-4D97-AF65-F5344CB8AC3E}">
        <p14:creationId xmlns:p14="http://schemas.microsoft.com/office/powerpoint/2010/main" val="648689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8FAEE-5022-450D-9437-681D581F53DD}"/>
              </a:ext>
            </a:extLst>
          </p:cNvPr>
          <p:cNvSpPr>
            <a:spLocks noGrp="1"/>
          </p:cNvSpPr>
          <p:nvPr>
            <p:ph type="title"/>
          </p:nvPr>
        </p:nvSpPr>
        <p:spPr/>
        <p:txBody>
          <a:bodyPr/>
          <a:lstStyle/>
          <a:p>
            <a:r>
              <a:rPr lang="de-DE" dirty="0" err="1"/>
              <a:t>Africa</a:t>
            </a:r>
            <a:endParaRPr lang="de-DE" dirty="0"/>
          </a:p>
        </p:txBody>
      </p:sp>
      <p:sp>
        <p:nvSpPr>
          <p:cNvPr id="3" name="Inhaltsplatzhalter 2">
            <a:extLst>
              <a:ext uri="{FF2B5EF4-FFF2-40B4-BE49-F238E27FC236}">
                <a16:creationId xmlns:a16="http://schemas.microsoft.com/office/drawing/2014/main" id="{3CB004BE-A6E4-4465-A9B0-F2F3D6B96386}"/>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9D8060B6-C67F-4012-96EE-5437B8CE3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6144"/>
            <a:ext cx="9163466" cy="5589240"/>
          </a:xfrm>
          <a:prstGeom prst="rect">
            <a:avLst/>
          </a:prstGeom>
        </p:spPr>
      </p:pic>
    </p:spTree>
    <p:extLst>
      <p:ext uri="{BB962C8B-B14F-4D97-AF65-F5344CB8AC3E}">
        <p14:creationId xmlns:p14="http://schemas.microsoft.com/office/powerpoint/2010/main" val="2457378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78721-3C0F-461A-8977-DABD8E6F89AB}"/>
              </a:ext>
            </a:extLst>
          </p:cNvPr>
          <p:cNvSpPr>
            <a:spLocks noGrp="1"/>
          </p:cNvSpPr>
          <p:nvPr>
            <p:ph type="title"/>
          </p:nvPr>
        </p:nvSpPr>
        <p:spPr/>
        <p:txBody>
          <a:bodyPr/>
          <a:lstStyle/>
          <a:p>
            <a:r>
              <a:rPr lang="de-DE" dirty="0"/>
              <a:t>USA</a:t>
            </a:r>
          </a:p>
        </p:txBody>
      </p:sp>
      <p:pic>
        <p:nvPicPr>
          <p:cNvPr id="4" name="Grafik 3">
            <a:extLst>
              <a:ext uri="{FF2B5EF4-FFF2-40B4-BE49-F238E27FC236}">
                <a16:creationId xmlns:a16="http://schemas.microsoft.com/office/drawing/2014/main" id="{A079B2FC-A7B5-4404-A60F-1251AD58F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097360"/>
            <a:ext cx="5760640" cy="5760640"/>
          </a:xfrm>
          <a:prstGeom prst="rect">
            <a:avLst/>
          </a:prstGeom>
        </p:spPr>
      </p:pic>
    </p:spTree>
    <p:extLst>
      <p:ext uri="{BB962C8B-B14F-4D97-AF65-F5344CB8AC3E}">
        <p14:creationId xmlns:p14="http://schemas.microsoft.com/office/powerpoint/2010/main" val="311678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7848872" cy="2716287"/>
          </a:xfrm>
        </p:spPr>
        <p:txBody>
          <a:bodyPr>
            <a:noAutofit/>
          </a:bodyPr>
          <a:lstStyle/>
          <a:p>
            <a:r>
              <a:rPr lang="zh-CN" altLang="de-DE" sz="13800" b="1" dirty="0">
                <a:latin typeface="Calibri" panose="020F0502020204030204" pitchFamily="34" charset="0"/>
                <a:ea typeface="楷体" panose="02010609060101010101" pitchFamily="49" charset="-122"/>
                <a:cs typeface="Calibri" panose="020F0502020204030204" pitchFamily="34" charset="0"/>
              </a:rPr>
              <a:t>文化测试</a:t>
            </a:r>
            <a:endParaRPr lang="de-DE" sz="32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35496" y="3120951"/>
            <a:ext cx="6420521" cy="3600400"/>
          </a:xfrm>
        </p:spPr>
        <p:txBody>
          <a:bodyPr>
            <a:noAutofit/>
          </a:bodyPr>
          <a:lstStyle/>
          <a:p>
            <a:r>
              <a:rPr lang="de-DE" sz="66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9600" b="1" i="0" dirty="0">
                <a:solidFill>
                  <a:schemeClr val="tx1"/>
                </a:solidFill>
                <a:effectLst/>
                <a:latin typeface="MentiText"/>
              </a:rPr>
              <a:t>7604 9367</a:t>
            </a:r>
            <a:endParaRPr lang="de-DE" sz="11500" b="1" i="0" dirty="0">
              <a:solidFill>
                <a:schemeClr val="tx1"/>
              </a:solidFill>
              <a:effectLst/>
              <a:latin typeface="MentiText"/>
            </a:endParaRPr>
          </a:p>
          <a:p>
            <a:r>
              <a:rPr lang="de-DE" altLang="zh-CN" sz="3000" dirty="0">
                <a:solidFill>
                  <a:schemeClr val="tx1"/>
                </a:solidFill>
                <a:latin typeface="Calibri" panose="020F0502020204030204" pitchFamily="34" charset="0"/>
                <a:ea typeface="楷体" panose="02010609060101010101" pitchFamily="49" charset="-122"/>
                <a:cs typeface="Calibri" panose="020F0502020204030204" pitchFamily="34" charset="0"/>
              </a:rPr>
              <a:t>https://www.menti.com/al89mgc9y6ae</a:t>
            </a:r>
          </a:p>
        </p:txBody>
      </p:sp>
      <p:pic>
        <p:nvPicPr>
          <p:cNvPr id="8" name="Grafik 7">
            <a:extLst>
              <a:ext uri="{FF2B5EF4-FFF2-40B4-BE49-F238E27FC236}">
                <a16:creationId xmlns:a16="http://schemas.microsoft.com/office/drawing/2014/main" id="{676A01B9-0915-BF38-D4EB-69913A878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17" y="4198949"/>
            <a:ext cx="2760538" cy="2760538"/>
          </a:xfrm>
          <a:prstGeom prst="rect">
            <a:avLst/>
          </a:prstGeom>
        </p:spPr>
      </p:pic>
    </p:spTree>
    <p:extLst>
      <p:ext uri="{BB962C8B-B14F-4D97-AF65-F5344CB8AC3E}">
        <p14:creationId xmlns:p14="http://schemas.microsoft.com/office/powerpoint/2010/main" val="315442275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8F0C3-5014-4F1A-A285-1F37AA56F38F}"/>
              </a:ext>
            </a:extLst>
          </p:cNvPr>
          <p:cNvSpPr>
            <a:spLocks noGrp="1"/>
          </p:cNvSpPr>
          <p:nvPr>
            <p:ph type="title"/>
          </p:nvPr>
        </p:nvSpPr>
        <p:spPr/>
        <p:txBody>
          <a:bodyPr/>
          <a:lstStyle/>
          <a:p>
            <a:r>
              <a:rPr lang="de-DE" dirty="0"/>
              <a:t>China </a:t>
            </a:r>
            <a:r>
              <a:rPr lang="de-DE" dirty="0" err="1"/>
              <a:t>vs</a:t>
            </a:r>
            <a:r>
              <a:rPr lang="de-DE" dirty="0"/>
              <a:t> US</a:t>
            </a:r>
          </a:p>
        </p:txBody>
      </p:sp>
      <p:sp>
        <p:nvSpPr>
          <p:cNvPr id="3" name="Inhaltsplatzhalter 2">
            <a:extLst>
              <a:ext uri="{FF2B5EF4-FFF2-40B4-BE49-F238E27FC236}">
                <a16:creationId xmlns:a16="http://schemas.microsoft.com/office/drawing/2014/main" id="{E016C99A-F1EA-4809-BDAA-5D4F57588678}"/>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41367B18-6B6A-4755-8A41-8A4FFB75F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187887"/>
            <a:ext cx="4860260" cy="5670113"/>
          </a:xfrm>
          <a:prstGeom prst="rect">
            <a:avLst/>
          </a:prstGeom>
        </p:spPr>
      </p:pic>
    </p:spTree>
    <p:extLst>
      <p:ext uri="{BB962C8B-B14F-4D97-AF65-F5344CB8AC3E}">
        <p14:creationId xmlns:p14="http://schemas.microsoft.com/office/powerpoint/2010/main" val="359075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8F0C3-5014-4F1A-A285-1F37AA56F38F}"/>
              </a:ext>
            </a:extLst>
          </p:cNvPr>
          <p:cNvSpPr>
            <a:spLocks noGrp="1"/>
          </p:cNvSpPr>
          <p:nvPr>
            <p:ph type="title"/>
          </p:nvPr>
        </p:nvSpPr>
        <p:spPr/>
        <p:txBody>
          <a:bodyPr/>
          <a:lstStyle/>
          <a:p>
            <a:r>
              <a:rPr lang="de-DE" dirty="0"/>
              <a:t>China </a:t>
            </a:r>
            <a:r>
              <a:rPr lang="de-DE" dirty="0" err="1"/>
              <a:t>vs</a:t>
            </a:r>
            <a:r>
              <a:rPr lang="de-DE" dirty="0"/>
              <a:t> US</a:t>
            </a:r>
          </a:p>
        </p:txBody>
      </p:sp>
      <p:sp>
        <p:nvSpPr>
          <p:cNvPr id="3" name="Inhaltsplatzhalter 2">
            <a:extLst>
              <a:ext uri="{FF2B5EF4-FFF2-40B4-BE49-F238E27FC236}">
                <a16:creationId xmlns:a16="http://schemas.microsoft.com/office/drawing/2014/main" id="{E016C99A-F1EA-4809-BDAA-5D4F57588678}"/>
              </a:ext>
            </a:extLst>
          </p:cNvPr>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id="{DAB22852-E635-411C-93B9-5387802C4E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451"/>
          <a:stretch/>
        </p:blipFill>
        <p:spPr bwMode="auto">
          <a:xfrm>
            <a:off x="150431" y="44624"/>
            <a:ext cx="8886065" cy="6840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4623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2814D-3C6B-4543-8A48-09CC9A2B6261}"/>
              </a:ext>
            </a:extLst>
          </p:cNvPr>
          <p:cNvSpPr>
            <a:spLocks noGrp="1"/>
          </p:cNvSpPr>
          <p:nvPr>
            <p:ph type="title"/>
          </p:nvPr>
        </p:nvSpPr>
        <p:spPr>
          <a:xfrm>
            <a:off x="179512" y="274638"/>
            <a:ext cx="8712968" cy="1642194"/>
          </a:xfrm>
        </p:spPr>
        <p:txBody>
          <a:bodyPr>
            <a:normAutofit fontScale="90000"/>
          </a:bodyPr>
          <a:lstStyle/>
          <a:p>
            <a:r>
              <a:rPr lang="de-DE" dirty="0" err="1"/>
              <a:t>How</a:t>
            </a:r>
            <a:r>
              <a:rPr lang="de-DE" dirty="0"/>
              <a:t> </a:t>
            </a:r>
            <a:r>
              <a:rPr lang="de-DE" dirty="0" err="1"/>
              <a:t>to</a:t>
            </a:r>
            <a:r>
              <a:rPr lang="de-DE" dirty="0"/>
              <a:t> </a:t>
            </a:r>
            <a:r>
              <a:rPr lang="de-DE" dirty="0" err="1"/>
              <a:t>make</a:t>
            </a:r>
            <a:r>
              <a:rPr lang="de-DE" dirty="0"/>
              <a:t> China </a:t>
            </a:r>
            <a:r>
              <a:rPr lang="de-DE" dirty="0" err="1"/>
              <a:t>more</a:t>
            </a:r>
            <a:r>
              <a:rPr lang="de-DE" dirty="0"/>
              <a:t> clean, </a:t>
            </a:r>
            <a:r>
              <a:rPr lang="de-DE" dirty="0" err="1"/>
              <a:t>free</a:t>
            </a:r>
            <a:r>
              <a:rPr lang="de-DE" dirty="0"/>
              <a:t> and </a:t>
            </a:r>
            <a:r>
              <a:rPr lang="de-DE" dirty="0" err="1"/>
              <a:t>to</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good</a:t>
            </a:r>
            <a:r>
              <a:rPr lang="de-DE" dirty="0"/>
              <a:t> </a:t>
            </a:r>
            <a:r>
              <a:rPr lang="de-DE" dirty="0" err="1"/>
              <a:t>guys</a:t>
            </a:r>
            <a:r>
              <a:rPr lang="de-DE" dirty="0"/>
              <a:t>“? =&gt; </a:t>
            </a:r>
            <a:r>
              <a:rPr lang="de-DE" dirty="0" err="1"/>
              <a:t>culture</a:t>
            </a:r>
            <a:r>
              <a:rPr lang="de-DE" dirty="0"/>
              <a:t> </a:t>
            </a:r>
            <a:r>
              <a:rPr lang="de-DE" dirty="0" err="1"/>
              <a:t>more</a:t>
            </a:r>
            <a:r>
              <a:rPr lang="de-DE" dirty="0"/>
              <a:t> </a:t>
            </a:r>
            <a:r>
              <a:rPr lang="de-DE" dirty="0" err="1"/>
              <a:t>accepted</a:t>
            </a:r>
            <a:r>
              <a:rPr lang="de-DE" dirty="0"/>
              <a:t>, </a:t>
            </a:r>
            <a:r>
              <a:rPr lang="de-DE" dirty="0" err="1"/>
              <a:t>classics</a:t>
            </a:r>
            <a:r>
              <a:rPr lang="de-DE" dirty="0"/>
              <a:t> </a:t>
            </a:r>
            <a:r>
              <a:rPr lang="de-DE" dirty="0" err="1"/>
              <a:t>more</a:t>
            </a:r>
            <a:r>
              <a:rPr lang="de-DE" dirty="0"/>
              <a:t> </a:t>
            </a:r>
            <a:r>
              <a:rPr lang="de-DE" dirty="0" err="1"/>
              <a:t>read</a:t>
            </a:r>
            <a:endParaRPr lang="de-DE" dirty="0"/>
          </a:p>
        </p:txBody>
      </p:sp>
      <p:sp>
        <p:nvSpPr>
          <p:cNvPr id="3" name="Inhaltsplatzhalter 2">
            <a:extLst>
              <a:ext uri="{FF2B5EF4-FFF2-40B4-BE49-F238E27FC236}">
                <a16:creationId xmlns:a16="http://schemas.microsoft.com/office/drawing/2014/main" id="{849AA855-B231-4B44-84E6-426F5B757D34}"/>
              </a:ext>
            </a:extLst>
          </p:cNvPr>
          <p:cNvSpPr>
            <a:spLocks noGrp="1"/>
          </p:cNvSpPr>
          <p:nvPr>
            <p:ph idx="1"/>
          </p:nvPr>
        </p:nvSpPr>
        <p:spPr>
          <a:xfrm>
            <a:off x="457200" y="2132856"/>
            <a:ext cx="8229600" cy="3993307"/>
          </a:xfrm>
        </p:spPr>
        <p:txBody>
          <a:bodyPr>
            <a:noAutofit/>
          </a:bodyPr>
          <a:lstStyle/>
          <a:p>
            <a:r>
              <a:rPr lang="de-DE" sz="1500" kern="100" dirty="0">
                <a:effectLst/>
                <a:latin typeface="+mj-lt"/>
                <a:ea typeface="SimSun" panose="02010600030101010101" pitchFamily="2" charset="-122"/>
              </a:rPr>
              <a:t>[Many </a:t>
            </a:r>
            <a:r>
              <a:rPr lang="de-DE" sz="1500" kern="100" dirty="0" err="1">
                <a:effectLst/>
                <a:latin typeface="+mj-lt"/>
                <a:ea typeface="SimSun" panose="02010600030101010101" pitchFamily="2" charset="-122"/>
              </a:rPr>
              <a:t>students</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deny</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that</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the</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problems</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why</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the</a:t>
            </a:r>
            <a:r>
              <a:rPr lang="de-DE" sz="1500" kern="100" dirty="0">
                <a:effectLst/>
                <a:latin typeface="+mj-lt"/>
                <a:ea typeface="SimSun" panose="02010600030101010101" pitchFamily="2" charset="-122"/>
              </a:rPr>
              <a:t> international </a:t>
            </a:r>
            <a:r>
              <a:rPr lang="de-DE" sz="1500" kern="100" dirty="0" err="1">
                <a:effectLst/>
                <a:latin typeface="+mj-lt"/>
                <a:ea typeface="SimSun" panose="02010600030101010101" pitchFamily="2" charset="-122"/>
              </a:rPr>
              <a:t>community</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is</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rejecting</a:t>
            </a:r>
            <a:r>
              <a:rPr lang="de-DE" sz="1500" kern="100" dirty="0">
                <a:effectLst/>
                <a:latin typeface="+mj-lt"/>
                <a:ea typeface="SimSun" panose="02010600030101010101" pitchFamily="2" charset="-122"/>
              </a:rPr>
              <a:t> China, </a:t>
            </a:r>
            <a:r>
              <a:rPr lang="de-DE" sz="1500" kern="100" dirty="0" err="1">
                <a:effectLst/>
                <a:latin typeface="+mj-lt"/>
                <a:ea typeface="SimSun" panose="02010600030101010101" pitchFamily="2" charset="-122"/>
              </a:rPr>
              <a:t>actually</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exist</a:t>
            </a:r>
            <a:r>
              <a:rPr lang="de-DE" sz="1500" kern="100" dirty="0">
                <a:effectLst/>
                <a:latin typeface="+mj-lt"/>
                <a:ea typeface="SimSun" panose="02010600030101010101" pitchFamily="2" charset="-122"/>
              </a:rPr>
              <a:t>. Yang </a:t>
            </a:r>
            <a:r>
              <a:rPr lang="de-DE" sz="1500" kern="100" dirty="0" err="1">
                <a:effectLst/>
                <a:latin typeface="+mj-lt"/>
                <a:ea typeface="SimSun" panose="02010600030101010101" pitchFamily="2" charset="-122"/>
              </a:rPr>
              <a:t>Xinyi</a:t>
            </a:r>
            <a:r>
              <a:rPr lang="de-DE" sz="1500" kern="100" dirty="0">
                <a:effectLst/>
                <a:latin typeface="+mj-lt"/>
                <a:ea typeface="SimSun" panose="02010600030101010101" pitchFamily="2" charset="-122"/>
              </a:rPr>
              <a:t>: </a:t>
            </a:r>
            <a:r>
              <a:rPr lang="en-US" sz="1500" b="0" i="0" dirty="0">
                <a:solidFill>
                  <a:srgbClr val="000000"/>
                </a:solidFill>
                <a:effectLst/>
                <a:latin typeface="+mj-lt"/>
              </a:rPr>
              <a:t>Reading classics is not related to who is [in] the corner of the chart. Zhang Rui: Foreign media has information </a:t>
            </a:r>
            <a:r>
              <a:rPr lang="en-US" sz="1500" dirty="0">
                <a:solidFill>
                  <a:srgbClr val="000000"/>
                </a:solidFill>
                <a:latin typeface="+mj-lt"/>
              </a:rPr>
              <a:t>deficit</a:t>
            </a:r>
            <a:r>
              <a:rPr lang="de-DE" sz="1500" kern="100" dirty="0">
                <a:effectLst/>
                <a:latin typeface="+mj-lt"/>
                <a:ea typeface="SimSun" panose="02010600030101010101" pitchFamily="2" charset="-122"/>
              </a:rPr>
              <a:t>]</a:t>
            </a:r>
          </a:p>
          <a:p>
            <a:r>
              <a:rPr lang="de-DE" sz="1500" kern="100" dirty="0">
                <a:effectLst/>
                <a:latin typeface="+mj-lt"/>
                <a:ea typeface="SimSun" panose="02010600030101010101" pitchFamily="2" charset="-122"/>
              </a:rPr>
              <a:t>Liu </a:t>
            </a:r>
            <a:r>
              <a:rPr lang="de-DE" sz="1500" kern="100" dirty="0" err="1">
                <a:effectLst/>
                <a:latin typeface="+mj-lt"/>
                <a:ea typeface="SimSun" panose="02010600030101010101" pitchFamily="2" charset="-122"/>
              </a:rPr>
              <a:t>Lele</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Become</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aware</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of</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difference</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between</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self-perception</a:t>
            </a:r>
            <a:r>
              <a:rPr lang="de-DE" sz="1500" kern="100" dirty="0">
                <a:effectLst/>
                <a:latin typeface="+mj-lt"/>
                <a:ea typeface="SimSun" panose="02010600030101010101" pitchFamily="2" charset="-122"/>
              </a:rPr>
              <a:t> and </a:t>
            </a:r>
            <a:r>
              <a:rPr lang="de-DE" sz="1500" kern="100" dirty="0" err="1">
                <a:effectLst/>
                <a:latin typeface="+mj-lt"/>
                <a:ea typeface="SimSun" panose="02010600030101010101" pitchFamily="2" charset="-122"/>
              </a:rPr>
              <a:t>foreign</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perception</a:t>
            </a:r>
            <a:endParaRPr lang="de-DE" sz="1500" kern="100" dirty="0">
              <a:effectLst/>
              <a:latin typeface="+mj-lt"/>
              <a:ea typeface="SimSun" panose="02010600030101010101" pitchFamily="2" charset="-122"/>
            </a:endParaRPr>
          </a:p>
          <a:p>
            <a:r>
              <a:rPr lang="de-DE" sz="1500" kern="100" dirty="0">
                <a:effectLst/>
                <a:latin typeface="+mj-lt"/>
                <a:ea typeface="SimSun" panose="02010600030101010101" pitchFamily="2" charset="-122"/>
              </a:rPr>
              <a:t>Cao </a:t>
            </a:r>
            <a:r>
              <a:rPr lang="de-DE" sz="1500" kern="100" dirty="0" err="1">
                <a:effectLst/>
                <a:latin typeface="+mj-lt"/>
                <a:ea typeface="SimSun" panose="02010600030101010101" pitchFamily="2" charset="-122"/>
              </a:rPr>
              <a:t>Jiao</a:t>
            </a:r>
            <a:r>
              <a:rPr lang="de-DE" sz="1500" kern="100" dirty="0">
                <a:effectLst/>
                <a:latin typeface="+mj-lt"/>
                <a:ea typeface="SimSun" panose="02010600030101010101" pitchFamily="2" charset="-122"/>
              </a:rPr>
              <a:t>: Promote </a:t>
            </a:r>
            <a:r>
              <a:rPr lang="de-DE" sz="1500" kern="100" dirty="0" err="1">
                <a:effectLst/>
                <a:latin typeface="+mj-lt"/>
                <a:ea typeface="SimSun" panose="02010600030101010101" pitchFamily="2" charset="-122"/>
              </a:rPr>
              <a:t>exchanges</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cooperation</a:t>
            </a:r>
            <a:r>
              <a:rPr lang="de-DE" sz="1500" kern="100" dirty="0">
                <a:effectLst/>
                <a:latin typeface="+mj-lt"/>
                <a:ea typeface="SimSun" panose="02010600030101010101" pitchFamily="2" charset="-122"/>
              </a:rPr>
              <a:t>; Deng </a:t>
            </a:r>
            <a:r>
              <a:rPr lang="de-DE" sz="1500" kern="100" dirty="0" err="1">
                <a:effectLst/>
                <a:latin typeface="+mj-lt"/>
                <a:ea typeface="SimSun" panose="02010600030101010101" pitchFamily="2" charset="-122"/>
              </a:rPr>
              <a:t>Yanling</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deepen</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reform</a:t>
            </a:r>
            <a:r>
              <a:rPr lang="de-DE" sz="1500" kern="100" dirty="0">
                <a:effectLst/>
                <a:latin typeface="+mj-lt"/>
                <a:ea typeface="SimSun" panose="02010600030101010101" pitchFamily="2" charset="-122"/>
              </a:rPr>
              <a:t>; Olympic Games, World Expo; He Lina: transparent </a:t>
            </a:r>
            <a:r>
              <a:rPr lang="de-DE" sz="1500" kern="100" dirty="0" err="1">
                <a:effectLst/>
                <a:latin typeface="+mj-lt"/>
                <a:ea typeface="SimSun" panose="02010600030101010101" pitchFamily="2" charset="-122"/>
              </a:rPr>
              <a:t>government</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Kuang</a:t>
            </a:r>
            <a:r>
              <a:rPr lang="de-DE" sz="1500" kern="100" dirty="0">
                <a:latin typeface="+mj-lt"/>
                <a:ea typeface="SimSun" panose="02010600030101010101" pitchFamily="2" charset="-122"/>
              </a:rPr>
              <a:t> Yuqi: clean </a:t>
            </a:r>
            <a:r>
              <a:rPr lang="de-DE" sz="1500" kern="100" dirty="0" err="1">
                <a:latin typeface="+mj-lt"/>
                <a:ea typeface="SimSun" panose="02010600030101010101" pitchFamily="2" charset="-122"/>
              </a:rPr>
              <a:t>energy</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public</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health</a:t>
            </a:r>
            <a:r>
              <a:rPr lang="de-DE" sz="1500" kern="100" dirty="0">
                <a:latin typeface="+mj-lt"/>
                <a:ea typeface="SimSun" panose="02010600030101010101" pitchFamily="2" charset="-122"/>
              </a:rPr>
              <a:t>; Li Yuan: Go Global </a:t>
            </a:r>
            <a:r>
              <a:rPr lang="de-DE" sz="1500" kern="100" dirty="0" err="1">
                <a:latin typeface="+mj-lt"/>
                <a:ea typeface="SimSun" panose="02010600030101010101" pitchFamily="2" charset="-122"/>
              </a:rPr>
              <a:t>strategy</a:t>
            </a:r>
            <a:r>
              <a:rPr lang="de-DE" sz="1500" kern="100" dirty="0">
                <a:latin typeface="+mj-lt"/>
                <a:ea typeface="SimSun" panose="02010600030101010101" pitchFamily="2" charset="-122"/>
              </a:rPr>
              <a:t>; Liao </a:t>
            </a:r>
            <a:r>
              <a:rPr lang="de-DE" sz="1500" kern="100" dirty="0" err="1">
                <a:latin typeface="+mj-lt"/>
                <a:ea typeface="SimSun" panose="02010600030101010101" pitchFamily="2" charset="-122"/>
              </a:rPr>
              <a:t>Shiyun</a:t>
            </a:r>
            <a:r>
              <a:rPr lang="de-DE" sz="1500" kern="100" dirty="0">
                <a:latin typeface="+mj-lt"/>
                <a:ea typeface="SimSun" panose="02010600030101010101" pitchFamily="2" charset="-122"/>
              </a:rPr>
              <a:t>: also </a:t>
            </a:r>
            <a:r>
              <a:rPr lang="de-DE" sz="1500" kern="100" dirty="0" err="1">
                <a:latin typeface="+mj-lt"/>
                <a:ea typeface="SimSun" panose="02010600030101010101" pitchFamily="2" charset="-122"/>
              </a:rPr>
              <a:t>through</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popular</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culture</a:t>
            </a:r>
            <a:r>
              <a:rPr lang="de-DE" sz="1500" kern="100" dirty="0">
                <a:latin typeface="+mj-lt"/>
                <a:ea typeface="SimSun" panose="02010600030101010101" pitchFamily="2" charset="-122"/>
              </a:rPr>
              <a:t>; Liu Ting: </a:t>
            </a:r>
            <a:r>
              <a:rPr lang="de-DE" sz="1500" kern="100" dirty="0" err="1">
                <a:latin typeface="+mj-lt"/>
                <a:ea typeface="SimSun" panose="02010600030101010101" pitchFamily="2" charset="-122"/>
              </a:rPr>
              <a:t>practical</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solutions</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for</a:t>
            </a:r>
            <a:r>
              <a:rPr lang="de-DE" sz="1500" kern="100" dirty="0">
                <a:latin typeface="+mj-lt"/>
                <a:ea typeface="SimSun" panose="02010600030101010101" pitchFamily="2" charset="-122"/>
              </a:rPr>
              <a:t> international </a:t>
            </a:r>
            <a:r>
              <a:rPr lang="de-DE" sz="1500" kern="100" dirty="0" err="1">
                <a:latin typeface="+mj-lt"/>
                <a:ea typeface="SimSun" panose="02010600030101010101" pitchFamily="2" charset="-122"/>
              </a:rPr>
              <a:t>issues</a:t>
            </a:r>
            <a:r>
              <a:rPr lang="de-DE" sz="1500" kern="100" dirty="0">
                <a:latin typeface="+mj-lt"/>
                <a:ea typeface="SimSun" panose="02010600030101010101" pitchFamily="2" charset="-122"/>
              </a:rPr>
              <a:t> like </a:t>
            </a:r>
            <a:r>
              <a:rPr lang="de-DE" sz="1500" kern="100" dirty="0" err="1">
                <a:latin typeface="+mj-lt"/>
                <a:ea typeface="SimSun" panose="02010600030101010101" pitchFamily="2" charset="-122"/>
              </a:rPr>
              <a:t>climate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change</a:t>
            </a:r>
            <a:r>
              <a:rPr lang="de-DE" sz="1500" kern="100" dirty="0">
                <a:latin typeface="+mj-lt"/>
                <a:ea typeface="SimSun" panose="02010600030101010101" pitchFamily="2" charset="-122"/>
              </a:rPr>
              <a:t>, environmental </a:t>
            </a:r>
            <a:r>
              <a:rPr lang="de-DE" sz="1500" kern="100" dirty="0" err="1">
                <a:latin typeface="+mj-lt"/>
                <a:ea typeface="SimSun" panose="02010600030101010101" pitchFamily="2" charset="-122"/>
              </a:rPr>
              <a:t>protection</a:t>
            </a:r>
            <a:r>
              <a:rPr lang="de-DE" sz="1500" kern="100" dirty="0">
                <a:latin typeface="+mj-lt"/>
                <a:ea typeface="SimSun" panose="02010600030101010101" pitchFamily="2" charset="-122"/>
              </a:rPr>
              <a:t> =&gt; </a:t>
            </a:r>
            <a:r>
              <a:rPr lang="de-DE" sz="1500" kern="100" dirty="0" err="1">
                <a:latin typeface="+mj-lt"/>
                <a:ea typeface="SimSun" panose="02010600030101010101" pitchFamily="2" charset="-122"/>
              </a:rPr>
              <a:t>win</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the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trust</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of</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the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world</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improve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education</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welfare</a:t>
            </a:r>
            <a:r>
              <a:rPr lang="de-DE" sz="1500" kern="100" dirty="0">
                <a:latin typeface="+mj-lt"/>
                <a:ea typeface="SimSun" panose="02010600030101010101" pitchFamily="2" charset="-122"/>
              </a:rPr>
              <a:t> and </a:t>
            </a:r>
            <a:r>
              <a:rPr lang="de-DE" sz="1500" kern="100" dirty="0" err="1">
                <a:latin typeface="+mj-lt"/>
                <a:ea typeface="SimSun" panose="02010600030101010101" pitchFamily="2" charset="-122"/>
              </a:rPr>
              <a:t>employment</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system</a:t>
            </a:r>
            <a:r>
              <a:rPr lang="de-DE" sz="1500" kern="100" dirty="0">
                <a:latin typeface="+mj-lt"/>
                <a:ea typeface="SimSun" panose="02010600030101010101" pitchFamily="2" charset="-122"/>
              </a:rPr>
              <a:t>; Nie Wei: „</a:t>
            </a:r>
            <a:r>
              <a:rPr lang="en-US" sz="1500" kern="100" dirty="0">
                <a:latin typeface="+mj-lt"/>
                <a:ea typeface="SimSun" panose="02010600030101010101" pitchFamily="2" charset="-122"/>
              </a:rPr>
              <a:t>vividly show the outside world that Chinese people live in happiness because of our political, cultural, economic and other conditions”; Wang </a:t>
            </a:r>
            <a:r>
              <a:rPr lang="en-US" sz="1500" kern="100" dirty="0" err="1">
                <a:latin typeface="+mj-lt"/>
                <a:ea typeface="SimSun" panose="02010600030101010101" pitchFamily="2" charset="-122"/>
              </a:rPr>
              <a:t>Siqi</a:t>
            </a:r>
            <a:r>
              <a:rPr lang="en-US" sz="1500" kern="100" dirty="0">
                <a:latin typeface="+mj-lt"/>
                <a:ea typeface="SimSun" panose="02010600030101010101" pitchFamily="2" charset="-122"/>
              </a:rPr>
              <a:t>: win recognition and respect; Zhu </a:t>
            </a:r>
            <a:r>
              <a:rPr lang="en-US" sz="1500" kern="100" dirty="0" err="1">
                <a:latin typeface="+mj-lt"/>
                <a:ea typeface="SimSun" panose="02010600030101010101" pitchFamily="2" charset="-122"/>
              </a:rPr>
              <a:t>Lijuan</a:t>
            </a:r>
            <a:r>
              <a:rPr lang="en-US" sz="1500" kern="100" dirty="0">
                <a:latin typeface="+mj-lt"/>
                <a:ea typeface="SimSun" panose="02010600030101010101" pitchFamily="2" charset="-122"/>
              </a:rPr>
              <a:t>: stable legal environment, </a:t>
            </a:r>
            <a:r>
              <a:rPr lang="en-US" sz="1500" kern="100" dirty="0" err="1">
                <a:latin typeface="+mj-lt"/>
                <a:ea typeface="SimSun" panose="02010600030101010101" pitchFamily="2" charset="-122"/>
              </a:rPr>
              <a:t>infrastructure,admin</a:t>
            </a:r>
            <a:r>
              <a:rPr lang="en-US" sz="1500" kern="100" dirty="0">
                <a:latin typeface="+mj-lt"/>
                <a:ea typeface="SimSun" panose="02010600030101010101" pitchFamily="2" charset="-122"/>
              </a:rPr>
              <a:t> service</a:t>
            </a:r>
            <a:endParaRPr lang="de-DE" sz="1500" kern="100" dirty="0">
              <a:latin typeface="+mj-lt"/>
              <a:ea typeface="SimSun" panose="02010600030101010101" pitchFamily="2" charset="-122"/>
            </a:endParaRPr>
          </a:p>
          <a:p>
            <a:r>
              <a:rPr lang="de-DE" sz="1500" kern="100" dirty="0">
                <a:latin typeface="+mj-lt"/>
                <a:ea typeface="SimSun" panose="02010600030101010101" pitchFamily="2" charset="-122"/>
              </a:rPr>
              <a:t>Ma </a:t>
            </a:r>
            <a:r>
              <a:rPr lang="de-DE" sz="1500" kern="100" dirty="0" err="1">
                <a:latin typeface="+mj-lt"/>
                <a:ea typeface="SimSun" panose="02010600030101010101" pitchFamily="2" charset="-122"/>
              </a:rPr>
              <a:t>Yanhuan</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Economical</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attractiveness</a:t>
            </a:r>
            <a:endParaRPr lang="de-DE" sz="1500" kern="100" dirty="0">
              <a:latin typeface="+mj-lt"/>
              <a:ea typeface="SimSun" panose="02010600030101010101" pitchFamily="2" charset="-122"/>
            </a:endParaRPr>
          </a:p>
          <a:p>
            <a:r>
              <a:rPr lang="de-DE" sz="1500" kern="100" dirty="0">
                <a:latin typeface="+mj-lt"/>
                <a:ea typeface="SimSun" panose="02010600030101010101" pitchFamily="2" charset="-122"/>
              </a:rPr>
              <a:t>Zhong Qing: </a:t>
            </a:r>
            <a:r>
              <a:rPr lang="de-DE" sz="1500" kern="100" dirty="0" err="1">
                <a:latin typeface="+mj-lt"/>
                <a:ea typeface="SimSun" panose="02010600030101010101" pitchFamily="2" charset="-122"/>
              </a:rPr>
              <a:t>Win</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the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hearts</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of</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the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people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is</a:t>
            </a:r>
            <a:r>
              <a:rPr lang="de-DE" sz="1500" kern="100" dirty="0">
                <a:latin typeface="+mj-lt"/>
                <a:ea typeface="SimSun" panose="02010600030101010101" pitchFamily="2" charset="-122"/>
              </a:rPr>
              <a:t> not just </a:t>
            </a:r>
            <a:r>
              <a:rPr lang="de-DE" sz="1500" kern="100" dirty="0" err="1">
                <a:latin typeface="+mj-lt"/>
                <a:ea typeface="SimSun" panose="02010600030101010101" pitchFamily="2" charset="-122"/>
              </a:rPr>
              <a:t>difficult</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internationally</a:t>
            </a:r>
            <a:r>
              <a:rPr lang="de-DE" sz="1500" kern="100" dirty="0">
                <a:latin typeface="+mj-lt"/>
                <a:ea typeface="SimSun" panose="02010600030101010101" pitchFamily="2" charset="-122"/>
              </a:rPr>
              <a:t>, but also </a:t>
            </a:r>
            <a:r>
              <a:rPr lang="de-DE" sz="1500" kern="100" dirty="0" err="1">
                <a:latin typeface="+mj-lt"/>
                <a:ea typeface="SimSun" panose="02010600030101010101" pitchFamily="2" charset="-122"/>
              </a:rPr>
              <a:t>domestically</a:t>
            </a:r>
            <a:endParaRPr lang="de-DE" sz="1500" kern="100" dirty="0">
              <a:latin typeface="+mj-lt"/>
              <a:ea typeface="SimSun" panose="02010600030101010101" pitchFamily="2" charset="-122"/>
            </a:endParaRPr>
          </a:p>
          <a:p>
            <a:r>
              <a:rPr lang="de-DE" sz="1500" kern="100" dirty="0">
                <a:effectLst/>
                <a:latin typeface="+mj-lt"/>
                <a:ea typeface="SimSun" panose="02010600030101010101" pitchFamily="2" charset="-122"/>
              </a:rPr>
              <a:t>Li Simin: China </a:t>
            </a:r>
            <a:r>
              <a:rPr lang="de-DE" sz="1500" kern="100" dirty="0" err="1">
                <a:effectLst/>
                <a:latin typeface="+mj-lt"/>
                <a:ea typeface="SimSun" panose="02010600030101010101" pitchFamily="2" charset="-122"/>
              </a:rPr>
              <a:t>does</a:t>
            </a:r>
            <a:r>
              <a:rPr lang="de-DE" sz="1500" kern="100" dirty="0">
                <a:effectLst/>
                <a:latin typeface="+mj-lt"/>
                <a:ea typeface="SimSun" panose="02010600030101010101" pitchFamily="2" charset="-122"/>
              </a:rPr>
              <a:t> not </a:t>
            </a:r>
            <a:r>
              <a:rPr lang="de-DE" sz="1500" kern="100" dirty="0" err="1">
                <a:effectLst/>
                <a:latin typeface="+mj-lt"/>
                <a:ea typeface="SimSun" panose="02010600030101010101" pitchFamily="2" charset="-122"/>
              </a:rPr>
              <a:t>want</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to</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lead</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any</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country</a:t>
            </a:r>
            <a:r>
              <a:rPr lang="de-DE" sz="1500" kern="100" dirty="0">
                <a:effectLst/>
                <a:latin typeface="+mj-lt"/>
                <a:ea typeface="SimSun" panose="02010600030101010101" pitchFamily="2" charset="-122"/>
              </a:rPr>
              <a:t>; Li </a:t>
            </a:r>
            <a:r>
              <a:rPr lang="de-DE" sz="1500" kern="100" dirty="0" err="1">
                <a:effectLst/>
                <a:latin typeface="+mj-lt"/>
                <a:ea typeface="SimSun" panose="02010600030101010101" pitchFamily="2" charset="-122"/>
              </a:rPr>
              <a:t>Siyuan</a:t>
            </a:r>
            <a:r>
              <a:rPr lang="de-DE" sz="1500" kern="100" dirty="0">
                <a:effectLst/>
                <a:latin typeface="+mj-lt"/>
                <a:ea typeface="SimSun" panose="02010600030101010101" pitchFamily="2" charset="-122"/>
              </a:rPr>
              <a:t>: China </a:t>
            </a:r>
            <a:r>
              <a:rPr lang="de-DE" sz="1500" kern="100" dirty="0" err="1">
                <a:effectLst/>
                <a:latin typeface="+mj-lt"/>
                <a:ea typeface="SimSun" panose="02010600030101010101" pitchFamily="2" charset="-122"/>
              </a:rPr>
              <a:t>never</a:t>
            </a:r>
            <a:r>
              <a:rPr lang="de-DE" sz="1500" kern="100" dirty="0">
                <a:effectLst/>
                <a:latin typeface="+mj-lt"/>
                <a:ea typeface="SimSun" panose="02010600030101010101" pitchFamily="2" charset="-122"/>
              </a:rPr>
              <a:t> </a:t>
            </a:r>
            <a:r>
              <a:rPr lang="de-DE" sz="1500" kern="100" dirty="0" err="1">
                <a:effectLst/>
                <a:latin typeface="+mj-lt"/>
                <a:ea typeface="SimSun" panose="02010600030101010101" pitchFamily="2" charset="-122"/>
              </a:rPr>
              <a:t>wante</a:t>
            </a:r>
            <a:r>
              <a:rPr lang="de-DE" sz="1500" kern="100" dirty="0" err="1">
                <a:latin typeface="+mj-lt"/>
                <a:ea typeface="SimSun" panose="02010600030101010101" pitchFamily="2" charset="-122"/>
              </a:rPr>
              <a:t>d</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to</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be</a:t>
            </a:r>
            <a:r>
              <a:rPr lang="de-DE" sz="1500" kern="100" dirty="0">
                <a:latin typeface="+mj-lt"/>
                <a:ea typeface="SimSun" panose="02010600030101010101" pitchFamily="2" charset="-122"/>
              </a:rPr>
              <a:t> a </a:t>
            </a:r>
            <a:r>
              <a:rPr lang="de-DE" sz="1500" kern="100" dirty="0" err="1">
                <a:latin typeface="+mj-lt"/>
                <a:ea typeface="SimSun" panose="02010600030101010101" pitchFamily="2" charset="-122"/>
              </a:rPr>
              <a:t>world</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leader</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to</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invade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or</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bully</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other</a:t>
            </a:r>
            <a:r>
              <a:rPr lang="de-DE" sz="1500" kern="100" dirty="0">
                <a:latin typeface="+mj-lt"/>
                <a:ea typeface="SimSun" panose="02010600030101010101" pitchFamily="2" charset="-122"/>
              </a:rPr>
              <a:t> countries &lt;= </a:t>
            </a:r>
            <a:r>
              <a:rPr lang="de-DE" sz="1500" kern="100" dirty="0" err="1">
                <a:latin typeface="+mj-lt"/>
                <a:ea typeface="SimSun" panose="02010600030101010101" pitchFamily="2" charset="-122"/>
              </a:rPr>
              <a:t>maybe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no</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choice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because</a:t>
            </a:r>
            <a:r>
              <a:rPr lang="de-DE" sz="1500" kern="100" dirty="0">
                <a:latin typeface="+mj-lt"/>
                <a:ea typeface="SimSun" panose="02010600030101010101" pitchFamily="2" charset="-122"/>
              </a:rPr>
              <a:t> China will </a:t>
            </a:r>
            <a:r>
              <a:rPr lang="de-DE" sz="1500" kern="100" dirty="0" err="1">
                <a:latin typeface="+mj-lt"/>
                <a:ea typeface="SimSun" panose="02010600030101010101" pitchFamily="2" charset="-122"/>
              </a:rPr>
              <a:t>be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no</a:t>
            </a:r>
            <a:r>
              <a:rPr lang="de-DE" sz="1500" kern="100" dirty="0">
                <a:latin typeface="+mj-lt"/>
                <a:ea typeface="SimSun" panose="02010600030101010101" pitchFamily="2" charset="-122"/>
              </a:rPr>
              <a:t>. 1 </a:t>
            </a:r>
            <a:r>
              <a:rPr lang="de-DE" sz="1500" kern="100" dirty="0" err="1">
                <a:latin typeface="+mj-lt"/>
                <a:ea typeface="SimSun" panose="02010600030101010101" pitchFamily="2" charset="-122"/>
              </a:rPr>
              <a:t>economically</a:t>
            </a:r>
            <a:r>
              <a:rPr lang="de-DE" sz="1500" kern="100" dirty="0">
                <a:latin typeface="+mj-lt"/>
                <a:ea typeface="SimSun" panose="02010600030101010101" pitchFamily="2" charset="-122"/>
              </a:rPr>
              <a:t>? =&gt; </a:t>
            </a:r>
            <a:r>
              <a:rPr lang="de-DE" sz="1500" kern="100" dirty="0" err="1">
                <a:latin typeface="+mj-lt"/>
                <a:ea typeface="SimSun" panose="02010600030101010101" pitchFamily="2" charset="-122"/>
              </a:rPr>
              <a:t>leader</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of</a:t>
            </a:r>
            <a:r>
              <a:rPr lang="de-DE" sz="1500" kern="100" dirty="0">
                <a:latin typeface="+mj-lt"/>
                <a:ea typeface="SimSun" panose="02010600030101010101" pitchFamily="2" charset="-122"/>
              </a:rPr>
              <a:t> </a:t>
            </a:r>
            <a:r>
              <a:rPr lang="de-DE" sz="1500" i="1" kern="100" dirty="0" err="1">
                <a:latin typeface="+mj-lt"/>
                <a:ea typeface="SimSun" panose="02010600030101010101" pitchFamily="2" charset="-122"/>
              </a:rPr>
              <a:t>hearts</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favourite</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country</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voluntary</a:t>
            </a:r>
            <a:r>
              <a:rPr lang="de-DE" sz="1500" kern="100" dirty="0">
                <a:latin typeface="+mj-lt"/>
                <a:ea typeface="SimSun" panose="02010600030101010101" pitchFamily="2" charset="-122"/>
              </a:rPr>
              <a:t> support, not </a:t>
            </a:r>
            <a:r>
              <a:rPr lang="de-DE" sz="1500" kern="100" dirty="0" err="1">
                <a:latin typeface="+mj-lt"/>
                <a:ea typeface="SimSun" panose="02010600030101010101" pitchFamily="2" charset="-122"/>
              </a:rPr>
              <a:t>by</a:t>
            </a:r>
            <a:r>
              <a:rPr lang="de-DE" sz="1500" kern="100" dirty="0">
                <a:latin typeface="+mj-lt"/>
                <a:ea typeface="SimSun" panose="02010600030101010101" pitchFamily="2" charset="-122"/>
              </a:rPr>
              <a:t> </a:t>
            </a:r>
            <a:r>
              <a:rPr lang="de-DE" sz="1500" kern="100" dirty="0" err="1">
                <a:latin typeface="+mj-lt"/>
                <a:ea typeface="SimSun" panose="02010600030101010101" pitchFamily="2" charset="-122"/>
              </a:rPr>
              <a:t>force</a:t>
            </a:r>
            <a:r>
              <a:rPr lang="de-DE" sz="1500" kern="100" dirty="0">
                <a:latin typeface="+mj-lt"/>
                <a:ea typeface="SimSun" panose="02010600030101010101" pitchFamily="2" charset="-122"/>
              </a:rPr>
              <a:t>)</a:t>
            </a:r>
            <a:endParaRPr lang="de-DE" sz="1500" kern="100" dirty="0">
              <a:effectLst/>
              <a:latin typeface="+mj-lt"/>
              <a:ea typeface="SimSun" panose="02010600030101010101" pitchFamily="2" charset="-122"/>
            </a:endParaRPr>
          </a:p>
          <a:p>
            <a:r>
              <a:rPr lang="en-GB" sz="1500" kern="100" dirty="0">
                <a:effectLst/>
                <a:latin typeface="+mj-lt"/>
                <a:ea typeface="SimSun" panose="02010600030101010101" pitchFamily="2" charset="-122"/>
              </a:rPr>
              <a:t>=&gt; The world perceives China to seek its leadership through force, self-perception: peace</a:t>
            </a:r>
          </a:p>
          <a:p>
            <a:r>
              <a:rPr lang="en-GB" sz="1500" kern="100" dirty="0">
                <a:effectLst/>
                <a:latin typeface="+mj-lt"/>
                <a:ea typeface="SimSun" panose="02010600030101010101" pitchFamily="2" charset="-122"/>
              </a:rPr>
              <a:t>[Results:  https://wiki.rub.de/uvu/index.php/Global_attractiveness_of_Chinese_culture]</a:t>
            </a:r>
            <a:endParaRPr lang="de-DE" sz="1500" kern="100" dirty="0">
              <a:effectLst/>
              <a:latin typeface="+mj-lt"/>
              <a:ea typeface="SimSun" panose="02010600030101010101" pitchFamily="2" charset="-122"/>
            </a:endParaRPr>
          </a:p>
        </p:txBody>
      </p:sp>
    </p:spTree>
    <p:extLst>
      <p:ext uri="{BB962C8B-B14F-4D97-AF65-F5344CB8AC3E}">
        <p14:creationId xmlns:p14="http://schemas.microsoft.com/office/powerpoint/2010/main" val="1275053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1042988" y="5949950"/>
            <a:ext cx="7200900" cy="574675"/>
          </a:xfrm>
          <a:noFill/>
        </p:spPr>
        <p:txBody>
          <a:bodyPr/>
          <a:lstStyle/>
          <a:p>
            <a:pPr marL="355600" indent="-355600" eaLnBrk="1" hangingPunct="1">
              <a:lnSpc>
                <a:spcPct val="90000"/>
              </a:lnSpc>
              <a:buFontTx/>
              <a:buNone/>
            </a:pPr>
            <a:r>
              <a:rPr lang="de-DE" altLang="zh-CN">
                <a:solidFill>
                  <a:srgbClr val="000066"/>
                </a:solidFill>
                <a:latin typeface="SimHei" panose="02010609060101010101" pitchFamily="49" charset="-122"/>
                <a:ea typeface="SimHei" panose="02010609060101010101" pitchFamily="49" charset="-122"/>
              </a:rPr>
              <a:t>Alexander Thomas </a:t>
            </a:r>
            <a:r>
              <a:rPr lang="zh-CN" altLang="de-DE">
                <a:solidFill>
                  <a:srgbClr val="000066"/>
                </a:solidFill>
                <a:latin typeface="SimHei" panose="02010609060101010101" pitchFamily="49" charset="-122"/>
                <a:ea typeface="SimHei" panose="02010609060101010101" pitchFamily="49" charset="-122"/>
              </a:rPr>
              <a:t>教授的常态分布</a:t>
            </a:r>
            <a:endParaRPr lang="zh-CN" altLang="de-DE" b="1">
              <a:solidFill>
                <a:srgbClr val="000066"/>
              </a:solidFill>
              <a:latin typeface="SimHei" panose="02010609060101010101" pitchFamily="49" charset="-122"/>
              <a:ea typeface="SimHei" panose="02010609060101010101" pitchFamily="49" charset="-122"/>
            </a:endParaRPr>
          </a:p>
        </p:txBody>
      </p:sp>
      <p:sp>
        <p:nvSpPr>
          <p:cNvPr id="56323" name="Rectangle 2">
            <a:extLst>
              <a:ext uri="{FF2B5EF4-FFF2-40B4-BE49-F238E27FC236}">
                <a16:creationId xmlns:a16="http://schemas.microsoft.com/office/drawing/2014/main" id="{4594A774-6742-4268-A79B-26DCCA6950AE}"/>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1077913" y="576263"/>
            <a:ext cx="7165975" cy="10795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跨文化知识的例子</a:t>
            </a:r>
            <a:r>
              <a:rPr lang="de-DE" altLang="zh-CN" sz="3200">
                <a:solidFill>
                  <a:srgbClr val="000066"/>
                </a:solidFill>
                <a:latin typeface="SimHei" panose="02010609060101010101" pitchFamily="49" charset="-122"/>
                <a:ea typeface="SimHei" panose="02010609060101010101" pitchFamily="49" charset="-122"/>
              </a:rPr>
              <a:t>:</a:t>
            </a:r>
            <a:br>
              <a:rPr lang="de-DE" altLang="zh-CN" sz="3200">
                <a:solidFill>
                  <a:srgbClr val="000066"/>
                </a:solidFill>
                <a:latin typeface="SimHei" panose="02010609060101010101" pitchFamily="49" charset="-122"/>
                <a:ea typeface="SimHei" panose="02010609060101010101" pitchFamily="49" charset="-122"/>
              </a:rPr>
            </a:br>
            <a:r>
              <a:rPr lang="zh-CN" altLang="de-DE" sz="3200">
                <a:solidFill>
                  <a:srgbClr val="000066"/>
                </a:solidFill>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1042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弱                握手                 强</a:t>
            </a:r>
            <a:endParaRPr lang="de-DE" altLang="zh-CN" b="1">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842169"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偶尔           </a:t>
            </a:r>
            <a:r>
              <a:rPr lang="zh-CN" altLang="de-DE" b="1">
                <a:solidFill>
                  <a:schemeClr val="bg1"/>
                </a:solidFill>
                <a:latin typeface="SimHei" pitchFamily="2" charset="-122"/>
                <a:ea typeface="SimHei" pitchFamily="2" charset="-122"/>
              </a:rPr>
              <a:t>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22685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58674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43561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47879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8172450"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6443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5580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5003800"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140335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5292725"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5940425"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4572000"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4932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5292725"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5724525"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39243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27717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1979613" y="46529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24844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2195513" y="4292600"/>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32035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1763713"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29162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2627313" y="42211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2339975" y="3933825"/>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529272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7308850"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35639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5219700"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2339975"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nvGraphicFramePr>
        <p:xfrm>
          <a:off x="1676400" y="2273300"/>
          <a:ext cx="7467600" cy="2832100"/>
        </p:xfrm>
        <a:graphic>
          <a:graphicData uri="http://schemas.openxmlformats.org/presentationml/2006/ole">
            <mc:AlternateContent xmlns:mc="http://schemas.openxmlformats.org/markup-compatibility/2006">
              <mc:Choice xmlns:v="urn:schemas-microsoft-com:vml" Requires="v">
                <p:oleObj name="Dokument" r:id="rId3" imgW="4772520" imgH="1809720" progId="Word.Document.8">
                  <p:embed/>
                </p:oleObj>
              </mc:Choice>
              <mc:Fallback>
                <p:oleObj name="Dokument" r:id="rId3"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73300"/>
                        <a:ext cx="746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1643063" y="5318125"/>
            <a:ext cx="6967537" cy="1370013"/>
          </a:xfrm>
          <a:prstGeom prst="rect">
            <a:avLst/>
          </a:prstGeom>
          <a:noFill/>
          <a:ln w="9525">
            <a:noFill/>
            <a:miter lim="800000"/>
            <a:headEnd/>
            <a:tailEnd/>
          </a:ln>
        </p:spPr>
        <p:txBody>
          <a:bodyPr>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sz="1800" dirty="0">
                <a:latin typeface="+mn-lt"/>
                <a:ea typeface="SimHei" pitchFamily="2" charset="-122"/>
              </a:rPr>
              <a:t>Die Künstlerin Liu Yang </a:t>
            </a:r>
            <a:r>
              <a:rPr lang="zh-TW" altLang="de-DE" sz="1800" dirty="0">
                <a:latin typeface="+mn-lt"/>
                <a:ea typeface="SimHei" pitchFamily="2" charset="-122"/>
              </a:rPr>
              <a:t>刘扬</a:t>
            </a:r>
            <a:r>
              <a:rPr lang="de-DE" altLang="zh-TW" sz="1800" dirty="0">
                <a:latin typeface="+mn-lt"/>
                <a:ea typeface="SimHei" pitchFamily="2" charset="-122"/>
              </a:rPr>
              <a:t>, </a:t>
            </a:r>
            <a:r>
              <a:rPr lang="de-DE" sz="1800" dirty="0">
                <a:latin typeface="+mn-lt"/>
                <a:ea typeface="SimHei" pitchFamily="2" charset="-122"/>
              </a:rPr>
              <a:t>geboren 1976 in Peking, eröffnete 2004 nach Absolvieren der Berliner Kunsthochschule in Berlin ihr eigenes Atelier. Sie zeigt die Kulturunterschiede D-C in Symbolen.</a:t>
            </a:r>
            <a:endParaRPr lang="de-DE" sz="1800" dirty="0">
              <a:latin typeface="+mn-lt"/>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中德文化比较</a:t>
            </a:r>
            <a:endParaRPr lang="de-DE" altLang="zh-CN" sz="3200" b="1">
              <a:solidFill>
                <a:srgbClr val="000066"/>
              </a:solidFill>
              <a:latin typeface="SimHei"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Kontakte / </a:t>
            </a:r>
            <a:r>
              <a:rPr lang="de-DE" altLang="de-DE" sz="2000">
                <a:latin typeface="??" charset="-122"/>
                <a:ea typeface="ＭＳ Ｐゴシック" panose="020B0600070205080204" pitchFamily="34" charset="-128"/>
              </a:rPr>
              <a:t>人际关系</a:t>
            </a: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nvGraphicFramePr>
        <p:xfrm>
          <a:off x="1676400" y="1381125"/>
          <a:ext cx="7467600" cy="3876675"/>
        </p:xfrm>
        <a:graphic>
          <a:graphicData uri="http://schemas.openxmlformats.org/presentationml/2006/ole">
            <mc:AlternateContent xmlns:mc="http://schemas.openxmlformats.org/markup-compatibility/2006">
              <mc:Choice xmlns:v="urn:schemas-microsoft-com:vml" Requires="v">
                <p:oleObj name="Dokument" r:id="rId3" imgW="4772520" imgH="2476440" progId="Word.Document.8">
                  <p:embed/>
                </p:oleObj>
              </mc:Choice>
              <mc:Fallback>
                <p:oleObj name="Dokument" r:id="rId3" imgW="4772520" imgH="2476440"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81125"/>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8">
            <a:extLst>
              <a:ext uri="{FF2B5EF4-FFF2-40B4-BE49-F238E27FC236}">
                <a16:creationId xmlns:a16="http://schemas.microsoft.com/office/drawing/2014/main" id="{F397C021-3C06-4437-A556-984BDDCF7F2F}"/>
              </a:ext>
            </a:extLst>
          </p:cNvPr>
          <p:cNvSpPr>
            <a:spLocks noGrp="1" noChangeArrowheads="1"/>
          </p:cNvSpPr>
          <p:nvPr>
            <p:ph type="title"/>
          </p:nvPr>
        </p:nvSpPr>
        <p:spPr/>
        <p:txBody>
          <a:bodyPr/>
          <a:lstStyle/>
          <a:p>
            <a:pPr eaLnBrk="1" hangingPunct="1"/>
            <a:endParaRPr lang="de-DE" altLang="de-D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Laune  Wetter / </a:t>
            </a:r>
            <a:r>
              <a:rPr lang="de-DE" altLang="de-DE" sz="2000">
                <a:latin typeface="??" charset="-122"/>
                <a:ea typeface="ＭＳ Ｐゴシック" panose="020B0600070205080204" pitchFamily="34" charset="-128"/>
              </a:rPr>
              <a:t>心情和天气</a:t>
            </a: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nvGraphicFramePr>
        <p:xfrm>
          <a:off x="1752600" y="1527175"/>
          <a:ext cx="7391400" cy="37306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7175"/>
                        <a:ext cx="7391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9C361928-B04B-4E7D-816D-C8355ED6C24F}"/>
              </a:ext>
            </a:extLst>
          </p:cNvPr>
          <p:cNvSpPr>
            <a:spLocks noGrp="1" noChangeArrowheads="1"/>
          </p:cNvSpPr>
          <p:nvPr>
            <p:ph type="title"/>
          </p:nvPr>
        </p:nvSpPr>
        <p:spPr/>
        <p:txBody>
          <a:bodyPr/>
          <a:lstStyle/>
          <a:p>
            <a:pPr eaLnBrk="1" hangingPunct="1"/>
            <a:endParaRPr lang="de-DE" altLang="de-DE" sz="2600" b="0"/>
          </a:p>
        </p:txBody>
      </p:sp>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07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1689E77-A046-4619-A35E-82875C1A174F}"/>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Lebensstil / </a:t>
            </a:r>
            <a:r>
              <a:rPr lang="de-DE" altLang="de-DE" sz="2000">
                <a:latin typeface="??" charset="-122"/>
                <a:ea typeface="ＭＳ Ｐゴシック" panose="020B0600070205080204" pitchFamily="34" charset="-128"/>
              </a:rPr>
              <a:t>生活方式</a:t>
            </a: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nvGraphicFramePr>
        <p:xfrm>
          <a:off x="1881188" y="1524000"/>
          <a:ext cx="7262812" cy="3752850"/>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1524000"/>
                        <a:ext cx="726281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76FEC00-2F1D-42FF-9BA2-0C0A56E4DA1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Transport / </a:t>
            </a:r>
            <a:r>
              <a:rPr lang="de-DE" altLang="de-DE" sz="2000">
                <a:latin typeface="??" charset="-122"/>
                <a:ea typeface="ＭＳ Ｐゴシック" panose="020B0600070205080204" pitchFamily="34" charset="-128"/>
              </a:rPr>
              <a:t>交通工具</a:t>
            </a: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nvGraphicFramePr>
        <p:xfrm>
          <a:off x="1676400" y="1473200"/>
          <a:ext cx="7467600" cy="3784600"/>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73200"/>
                        <a:ext cx="74676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5029200" y="28956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5029200" y="4724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AF81F40-A0D4-479B-A4FD-1FA86BA742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Senioren im Alltag / </a:t>
            </a:r>
            <a:r>
              <a:rPr lang="de-DE" altLang="de-DE" sz="2000">
                <a:latin typeface="??" charset="-122"/>
                <a:ea typeface="ＭＳ Ｐゴシック" panose="020B0600070205080204" pitchFamily="34" charset="-128"/>
              </a:rPr>
              <a:t>老人的生活方式</a:t>
            </a: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nvGraphicFramePr>
        <p:xfrm>
          <a:off x="1752600" y="1376363"/>
          <a:ext cx="7391400" cy="38814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6363"/>
                        <a:ext cx="73914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normAutofit fontScale="90000"/>
          </a:bodyPr>
          <a:lstStyle/>
          <a:p>
            <a:r>
              <a:rPr lang="zh-CN" altLang="de-DE" dirty="0"/>
              <a:t>比较：</a:t>
            </a:r>
            <a:r>
              <a:rPr lang="de-DE" dirty="0" err="1"/>
              <a:t>Comparison</a:t>
            </a:r>
            <a:r>
              <a:rPr lang="de-DE" dirty="0"/>
              <a:t>: In China 27 </a:t>
            </a:r>
            <a:r>
              <a:rPr lang="de-DE" dirty="0" err="1"/>
              <a:t>participants</a:t>
            </a:r>
            <a:r>
              <a:rPr lang="en-US" altLang="zh-TW" dirty="0"/>
              <a:t>/</a:t>
            </a:r>
            <a:r>
              <a:rPr lang="zh-CN" altLang="de-DE" dirty="0"/>
              <a:t>于中国</a:t>
            </a:r>
            <a:r>
              <a:rPr lang="en-US" altLang="zh-TW" dirty="0"/>
              <a:t>27</a:t>
            </a:r>
            <a:r>
              <a:rPr lang="zh-TW" altLang="en-US" dirty="0"/>
              <a:t>位參與者</a:t>
            </a:r>
            <a:r>
              <a:rPr lang="de-DE" dirty="0"/>
              <a:t> </a:t>
            </a:r>
          </a:p>
        </p:txBody>
      </p:sp>
      <p:sp>
        <p:nvSpPr>
          <p:cNvPr id="3" name="Inhaltsplatzhalter 2">
            <a:extLst>
              <a:ext uri="{FF2B5EF4-FFF2-40B4-BE49-F238E27FC236}">
                <a16:creationId xmlns:a16="http://schemas.microsoft.com/office/drawing/2014/main" id="{5A248F61-D351-419A-B276-F30CE9BD9988}"/>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46676DC8-6379-FF8F-FB3C-70D419B0B233}"/>
              </a:ext>
            </a:extLst>
          </p:cNvPr>
          <p:cNvPicPr>
            <a:picLocks noChangeAspect="1"/>
          </p:cNvPicPr>
          <p:nvPr/>
        </p:nvPicPr>
        <p:blipFill>
          <a:blip r:embed="rId2"/>
          <a:stretch>
            <a:fillRect/>
          </a:stretch>
        </p:blipFill>
        <p:spPr>
          <a:xfrm>
            <a:off x="35419" y="1439862"/>
            <a:ext cx="9144000" cy="5143500"/>
          </a:xfrm>
          <a:prstGeom prst="rect">
            <a:avLst/>
          </a:prstGeom>
        </p:spPr>
      </p:pic>
    </p:spTree>
    <p:extLst>
      <p:ext uri="{BB962C8B-B14F-4D97-AF65-F5344CB8AC3E}">
        <p14:creationId xmlns:p14="http://schemas.microsoft.com/office/powerpoint/2010/main" val="147839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5C97714-DCBC-4823-AB59-DC5038D2AD3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67767D-51C3-411F-A34E-9ABB18DA394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Sonntags auf der Straße / </a:t>
            </a:r>
            <a:r>
              <a:rPr lang="de-DE" altLang="de-DE" sz="2000">
                <a:latin typeface="??" charset="-122"/>
                <a:ea typeface="ＭＳ Ｐゴシック" panose="020B0600070205080204" pitchFamily="34" charset="-128"/>
              </a:rPr>
              <a:t>周末街景</a:t>
            </a: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32FE8C-E985-4BB3-8A0A-4A665109C5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Das Kind / </a:t>
            </a:r>
            <a:r>
              <a:rPr lang="de-DE" altLang="de-DE" sz="2000">
                <a:latin typeface="??" charset="-122"/>
                <a:ea typeface="ＭＳ Ｐゴシック" panose="020B0600070205080204" pitchFamily="34" charset="-128"/>
              </a:rPr>
              <a:t>孩子</a:t>
            </a: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nvGraphicFramePr>
        <p:xfrm>
          <a:off x="1676400" y="1430338"/>
          <a:ext cx="7467600" cy="3827462"/>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0338"/>
                        <a:ext cx="74676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2C62668-68DA-4E4F-B2EF-3999CE7FF2B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Schönheitsideal / </a:t>
            </a:r>
            <a:r>
              <a:rPr lang="de-DE" altLang="de-DE" sz="2000">
                <a:latin typeface="??" charset="-122"/>
                <a:ea typeface="ＭＳ Ｐゴシック" panose="020B0600070205080204" pitchFamily="34" charset="-128"/>
              </a:rPr>
              <a:t>美丽的标准</a:t>
            </a: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nvGraphicFramePr>
        <p:xfrm>
          <a:off x="1676400" y="1535113"/>
          <a:ext cx="7467600" cy="3744912"/>
        </p:xfrm>
        <a:graphic>
          <a:graphicData uri="http://schemas.openxmlformats.org/presentationml/2006/ole">
            <mc:AlternateContent xmlns:mc="http://schemas.openxmlformats.org/markup-compatibility/2006">
              <mc:Choice xmlns:v="urn:schemas-microsoft-com:vml" Requires="v">
                <p:oleObj name="Dokument" r:id="rId3" imgW="4772520" imgH="2392200" progId="Word.Document.8">
                  <p:embed/>
                </p:oleObj>
              </mc:Choice>
              <mc:Fallback>
                <p:oleObj name="Dokument" r:id="rId3"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35113"/>
                        <a:ext cx="74676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A9BE7A74-1BB7-4DFC-B18D-D32FBFCAC47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Bei Bauchschmer / </a:t>
            </a:r>
            <a:r>
              <a:rPr lang="de-DE" altLang="de-DE" sz="2000">
                <a:latin typeface="??" charset="-122"/>
                <a:ea typeface="ＭＳ Ｐゴシック" panose="020B0600070205080204" pitchFamily="34" charset="-128"/>
              </a:rPr>
              <a:t>胃痛时的饮品</a:t>
            </a: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nvGraphicFramePr>
        <p:xfrm>
          <a:off x="1676400" y="1458913"/>
          <a:ext cx="7467600" cy="37687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8913"/>
                        <a:ext cx="7467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3D2CD5C-80D4-4596-8CCA-6DD4441FA7B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Pünktlichkeit / </a:t>
            </a:r>
            <a:r>
              <a:rPr lang="de-DE" altLang="de-DE" sz="2000">
                <a:latin typeface="??" charset="-122"/>
                <a:ea typeface="ＭＳ Ｐゴシック" panose="020B0600070205080204" pitchFamily="34" charset="-128"/>
              </a:rPr>
              <a:t>准时</a:t>
            </a: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nvGraphicFramePr>
        <p:xfrm>
          <a:off x="1676400" y="12620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620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6CD3A6-5699-49B2-93C4-F8EA290150E9}"/>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Reisen / </a:t>
            </a:r>
            <a:r>
              <a:rPr lang="de-DE" altLang="de-DE" sz="2000">
                <a:latin typeface="??" charset="-122"/>
                <a:ea typeface="ＭＳ Ｐゴシック" panose="020B0600070205080204" pitchFamily="34" charset="-128"/>
              </a:rPr>
              <a:t>旅游</a:t>
            </a: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nvGraphicFramePr>
        <p:xfrm>
          <a:off x="1676400" y="1836738"/>
          <a:ext cx="7467600" cy="3354387"/>
        </p:xfrm>
        <a:graphic>
          <a:graphicData uri="http://schemas.openxmlformats.org/presentationml/2006/ole">
            <mc:AlternateContent xmlns:mc="http://schemas.openxmlformats.org/markup-compatibility/2006">
              <mc:Choice xmlns:v="urn:schemas-microsoft-com:vml" Requires="v">
                <p:oleObj name="Dokument" r:id="rId3" imgW="4772520" imgH="2142360" progId="Word.Document.8">
                  <p:embed/>
                </p:oleObj>
              </mc:Choice>
              <mc:Fallback>
                <p:oleObj name="Dokument" r:id="rId3"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36738"/>
                        <a:ext cx="7467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1100FF9-1CC9-4DE4-AD29-FF0B6E31A4F6}"/>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Warteschlange / </a:t>
            </a:r>
            <a:r>
              <a:rPr lang="de-DE" altLang="de-DE" sz="2000">
                <a:latin typeface="??" charset="-122"/>
                <a:ea typeface="ＭＳ Ｐゴシック" panose="020B0600070205080204" pitchFamily="34" charset="-128"/>
              </a:rPr>
              <a:t>排队</a:t>
            </a: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nvGraphicFramePr>
        <p:xfrm>
          <a:off x="1676400" y="1328738"/>
          <a:ext cx="7467600" cy="39195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8738"/>
                        <a:ext cx="74676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07E43A7-DCF6-474E-BFAA-C525E5854B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Duschzeiten / </a:t>
            </a:r>
            <a:r>
              <a:rPr lang="de-DE" altLang="de-DE" sz="2000">
                <a:latin typeface="??" charset="-122"/>
                <a:ea typeface="ＭＳ Ｐゴシック" panose="020B0600070205080204" pitchFamily="34" charset="-128"/>
              </a:rPr>
              <a:t>淋浴</a:t>
            </a: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6A5AF06-3C89-44DA-BA8C-F09A26ADD66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Vorstellung vom Anderen / </a:t>
            </a:r>
            <a:r>
              <a:rPr lang="de-DE" altLang="de-DE" sz="2000">
                <a:latin typeface="??" charset="-122"/>
                <a:ea typeface="ＭＳ Ｐゴシック" panose="020B0600070205080204" pitchFamily="34" charset="-128"/>
              </a:rPr>
              <a:t>理想中的对方</a:t>
            </a: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nvGraphicFramePr>
        <p:xfrm>
          <a:off x="1676400" y="13382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82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lstStyle/>
          <a:p>
            <a:endParaRPr lang="de-DE" dirty="0"/>
          </a:p>
        </p:txBody>
      </p:sp>
      <p:pic>
        <p:nvPicPr>
          <p:cNvPr id="7" name="Inhaltsplatzhalter 6">
            <a:extLst>
              <a:ext uri="{FF2B5EF4-FFF2-40B4-BE49-F238E27FC236}">
                <a16:creationId xmlns:a16="http://schemas.microsoft.com/office/drawing/2014/main" id="{D97497BB-481C-1976-B902-0394ED2273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05" y="959992"/>
            <a:ext cx="9184305" cy="5166172"/>
          </a:xfrm>
        </p:spPr>
      </p:pic>
    </p:spTree>
    <p:extLst>
      <p:ext uri="{BB962C8B-B14F-4D97-AF65-F5344CB8AC3E}">
        <p14:creationId xmlns:p14="http://schemas.microsoft.com/office/powerpoint/2010/main" val="3441832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8F3CD14-10B1-4C70-A560-283B9F5967F3}"/>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Meinung / </a:t>
            </a:r>
            <a:r>
              <a:rPr lang="de-DE" altLang="de-DE" sz="2000">
                <a:latin typeface="??" charset="-122"/>
                <a:ea typeface="ＭＳ Ｐゴシック" panose="020B0600070205080204" pitchFamily="34" charset="-128"/>
              </a:rPr>
              <a:t>意见</a:t>
            </a: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nvGraphicFramePr>
        <p:xfrm>
          <a:off x="1676400" y="1333500"/>
          <a:ext cx="7467600" cy="3905250"/>
        </p:xfrm>
        <a:graphic>
          <a:graphicData uri="http://schemas.openxmlformats.org/presentationml/2006/ole">
            <mc:AlternateContent xmlns:mc="http://schemas.openxmlformats.org/markup-compatibility/2006">
              <mc:Choice xmlns:v="urn:schemas-microsoft-com:vml" Requires="v">
                <p:oleObj name="Dokument" r:id="rId3" imgW="4772520" imgH="2496240" progId="Word.Document.8">
                  <p:embed/>
                </p:oleObj>
              </mc:Choice>
              <mc:Fallback>
                <p:oleObj name="Dokument" r:id="rId3"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3500"/>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743612-EF1A-4A6B-9870-5ECA4FD0E7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Party / </a:t>
            </a:r>
            <a:r>
              <a:rPr lang="de-DE" altLang="de-DE" sz="2000">
                <a:latin typeface="??" charset="-122"/>
                <a:ea typeface="ＭＳ Ｐゴシック" panose="020B0600070205080204" pitchFamily="34" charset="-128"/>
              </a:rPr>
              <a:t>聚会</a:t>
            </a: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nvGraphicFramePr>
        <p:xfrm>
          <a:off x="1676400" y="1371600"/>
          <a:ext cx="7467600" cy="3798888"/>
        </p:xfrm>
        <a:graphic>
          <a:graphicData uri="http://schemas.openxmlformats.org/presentationml/2006/ole">
            <mc:AlternateContent xmlns:mc="http://schemas.openxmlformats.org/markup-compatibility/2006">
              <mc:Choice xmlns:v="urn:schemas-microsoft-com:vml" Requires="v">
                <p:oleObj name="Dokument" r:id="rId3" imgW="4772520" imgH="2427840" progId="Word.Document.8">
                  <p:embed/>
                </p:oleObj>
              </mc:Choice>
              <mc:Fallback>
                <p:oleObj name="Dokument" r:id="rId3"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746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6D4045B-94CA-4B01-8E41-70D8B6BB664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Restaurant / </a:t>
            </a:r>
            <a:r>
              <a:rPr lang="de-DE" altLang="de-DE" sz="2000">
                <a:latin typeface="??" charset="-122"/>
                <a:ea typeface="ＭＳ Ｐゴシック" panose="020B0600070205080204" pitchFamily="34" charset="-128"/>
              </a:rPr>
              <a:t>餐厅分贝</a:t>
            </a: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nvGraphicFramePr>
        <p:xfrm>
          <a:off x="1676400" y="1355725"/>
          <a:ext cx="7467600" cy="3844925"/>
        </p:xfrm>
        <a:graphic>
          <a:graphicData uri="http://schemas.openxmlformats.org/presentationml/2006/ole">
            <mc:AlternateContent xmlns:mc="http://schemas.openxmlformats.org/markup-compatibility/2006">
              <mc:Choice xmlns:v="urn:schemas-microsoft-com:vml" Requires="v">
                <p:oleObj name="Dokument" r:id="rId3" imgW="4772520" imgH="2458080" progId="Word.Document.8">
                  <p:embed/>
                </p:oleObj>
              </mc:Choice>
              <mc:Fallback>
                <p:oleObj name="Dokument" r:id="rId3"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55725"/>
                        <a:ext cx="7467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7C22149-3600-40C6-A3C3-99FC8ECD65E5}"/>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Umgang mit Problemen / </a:t>
            </a:r>
            <a:r>
              <a:rPr lang="de-DE" altLang="de-DE" sz="2000">
                <a:latin typeface="??" charset="-122"/>
                <a:ea typeface="ＭＳ Ｐゴシック" panose="020B0600070205080204" pitchFamily="34" charset="-128"/>
              </a:rPr>
              <a:t>处理问题</a:t>
            </a: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nvGraphicFramePr>
        <p:xfrm>
          <a:off x="1676400" y="1452563"/>
          <a:ext cx="7467600" cy="3786187"/>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2563"/>
                        <a:ext cx="7467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B82C15D-8B2C-4E88-A14E-DFDFCCEB3B92}"/>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Neuheiten / </a:t>
            </a:r>
            <a:r>
              <a:rPr lang="de-DE" altLang="de-DE" sz="2000">
                <a:latin typeface="??" charset="-122"/>
                <a:ea typeface="ＭＳ Ｐゴシック" panose="020B0600070205080204" pitchFamily="34" charset="-128"/>
              </a:rPr>
              <a:t>对待新的事物</a:t>
            </a: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0D1BB9D-CA44-43C8-80DB-6DF38F7703B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Ärger / </a:t>
            </a:r>
            <a:r>
              <a:rPr lang="de-DE" altLang="de-DE" sz="2000">
                <a:latin typeface="??" charset="-122"/>
                <a:ea typeface="ＭＳ Ｐゴシック" panose="020B0600070205080204" pitchFamily="34" charset="-128"/>
              </a:rPr>
              <a:t>对待愤怒</a:t>
            </a: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21B8977-8741-458F-AB20-9928160B8BA7}"/>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Trend / </a:t>
            </a:r>
            <a:r>
              <a:rPr lang="de-DE" altLang="de-DE" sz="2000">
                <a:latin typeface="??" charset="-122"/>
                <a:ea typeface="ＭＳ Ｐゴシック" panose="020B0600070205080204" pitchFamily="34" charset="-128"/>
              </a:rPr>
              <a:t>时尚</a:t>
            </a: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nvGraphicFramePr>
        <p:xfrm>
          <a:off x="1676400" y="1441450"/>
          <a:ext cx="7467600" cy="3816350"/>
        </p:xfrm>
        <a:graphic>
          <a:graphicData uri="http://schemas.openxmlformats.org/presentationml/2006/ole">
            <mc:AlternateContent xmlns:mc="http://schemas.openxmlformats.org/markup-compatibility/2006">
              <mc:Choice xmlns:v="urn:schemas-microsoft-com:vml" Requires="v">
                <p:oleObj name="Dokument" r:id="rId3" imgW="4772520" imgH="2438640" progId="Word.Document.8">
                  <p:embed/>
                </p:oleObj>
              </mc:Choice>
              <mc:Fallback>
                <p:oleObj name="Dokument" r:id="rId3"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1450"/>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B7DBE14-669C-446B-889B-05619320045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Chef / </a:t>
            </a:r>
            <a:r>
              <a:rPr lang="de-DE" altLang="de-DE" sz="2000">
                <a:latin typeface="??" charset="-122"/>
                <a:ea typeface="ＭＳ Ｐゴシック" panose="020B0600070205080204" pitchFamily="34" charset="-128"/>
              </a:rPr>
              <a:t>领导</a:t>
            </a: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2413" y="1482725"/>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685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1887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571500" y="1571625"/>
          <a:ext cx="7670800" cy="5634038"/>
        </p:xfrm>
        <a:graphic>
          <a:graphicData uri="http://schemas.openxmlformats.org/presentationml/2006/ole">
            <mc:AlternateContent xmlns:mc="http://schemas.openxmlformats.org/markup-compatibility/2006">
              <mc:Choice xmlns:v="urn:schemas-microsoft-com:vml" Requires="v">
                <p:oleObj r:id="rId3" imgW="7669433" imgH="5633192" progId="Excel.Chart.8">
                  <p:embed/>
                </p:oleObj>
              </mc:Choice>
              <mc:Fallback>
                <p:oleObj r:id="rId3"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a:solidFill>
                  <a:srgbClr val="000066"/>
                </a:solidFill>
                <a:latin typeface="SimHei" panose="02010609060101010101" pitchFamily="49" charset="-122"/>
                <a:ea typeface="SimHei" panose="02010609060101010101" pitchFamily="49" charset="-122"/>
              </a:rPr>
              <a:t>跨文化知识的例子</a:t>
            </a:r>
            <a:r>
              <a:rPr lang="de-DE" altLang="zh-CN" sz="3000">
                <a:solidFill>
                  <a:srgbClr val="000066"/>
                </a:solidFill>
                <a:latin typeface="SimHei" panose="02010609060101010101" pitchFamily="49" charset="-122"/>
                <a:ea typeface="SimHei" panose="02010609060101010101" pitchFamily="49" charset="-122"/>
              </a:rPr>
              <a:t>:</a:t>
            </a:r>
            <a:br>
              <a:rPr lang="de-DE" altLang="zh-CN" sz="3000">
                <a:solidFill>
                  <a:srgbClr val="000066"/>
                </a:solidFill>
                <a:latin typeface="SimHei" panose="02010609060101010101" pitchFamily="49" charset="-122"/>
                <a:ea typeface="SimHei" panose="02010609060101010101" pitchFamily="49" charset="-122"/>
              </a:rPr>
            </a:br>
            <a:r>
              <a:rPr lang="zh-CN" altLang="de-DE" sz="2800">
                <a:solidFill>
                  <a:srgbClr val="000066"/>
                </a:solidFill>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FF7CA-9E01-538C-CB71-E7F0D590021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D907D7C-5BCC-3E6D-273A-949221A65E92}"/>
              </a:ext>
            </a:extLst>
          </p:cNvPr>
          <p:cNvSpPr>
            <a:spLocks noGrp="1"/>
          </p:cNvSpPr>
          <p:nvPr>
            <p:ph idx="1"/>
          </p:nvPr>
        </p:nvSpPr>
        <p:spPr/>
        <p:txBody>
          <a:bodyPr>
            <a:normAutofit lnSpcReduction="10000"/>
          </a:bodyPr>
          <a:lstStyle/>
          <a:p>
            <a:r>
              <a:rPr lang="en-US" dirty="0"/>
              <a:t>Which country's or region's culture is a great civilization with an unbroken history of more than 5,000 years and will presumably be the globally leading and dominating culture in the 2nd half of the 21st century?</a:t>
            </a:r>
          </a:p>
          <a:p>
            <a:endParaRPr lang="en-US" dirty="0"/>
          </a:p>
          <a:p>
            <a:r>
              <a:rPr lang="zh-CN" altLang="de-DE" dirty="0"/>
              <a:t>哪个国家或地区的文化是拥有</a:t>
            </a:r>
            <a:r>
              <a:rPr lang="de-DE" altLang="zh-CN" dirty="0"/>
              <a:t>5000</a:t>
            </a:r>
            <a:r>
              <a:rPr lang="zh-CN" altLang="de-DE" dirty="0"/>
              <a:t>多年不间断历史的伟大文明，并且大概会在</a:t>
            </a:r>
            <a:r>
              <a:rPr lang="de-DE" altLang="zh-CN" dirty="0"/>
              <a:t>21</a:t>
            </a:r>
            <a:r>
              <a:rPr lang="zh-CN" altLang="de-DE" dirty="0"/>
              <a:t>世纪下半叶成为全球领先和主导的文化？ </a:t>
            </a:r>
            <a:endParaRPr lang="de-DE" dirty="0"/>
          </a:p>
        </p:txBody>
      </p:sp>
    </p:spTree>
    <p:extLst>
      <p:ext uri="{BB962C8B-B14F-4D97-AF65-F5344CB8AC3E}">
        <p14:creationId xmlns:p14="http://schemas.microsoft.com/office/powerpoint/2010/main" val="2768959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642938" y="714375"/>
            <a:ext cx="7675562" cy="884238"/>
          </a:xfrm>
        </p:spPr>
        <p:txBody>
          <a:bodyPr/>
          <a:lstStyle/>
          <a:p>
            <a:pPr>
              <a:defRPr/>
            </a:pPr>
            <a:r>
              <a:rPr lang="zh-CN" altLang="de-DE" dirty="0">
                <a:solidFill>
                  <a:srgbClr val="000066"/>
                </a:solidFill>
                <a:latin typeface="+mn-lt"/>
              </a:rPr>
              <a:t>参考文摘</a:t>
            </a:r>
            <a:endParaRPr lang="de-DE" dirty="0">
              <a:solidFill>
                <a:srgbClr val="000066"/>
              </a:solidFill>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285750" y="2071688"/>
            <a:ext cx="8572500" cy="4395787"/>
          </a:xfrm>
        </p:spPr>
        <p:txBody>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4, </a:t>
            </a:r>
            <a:r>
              <a:rPr lang="zh-CN" altLang="de-DE" sz="2500" b="1">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构建全球化能力为国际性事业做准备</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250825" y="1773238"/>
            <a:ext cx="88931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solidFill>
                  <a:srgbClr val="000066"/>
                </a:solidFill>
                <a:latin typeface="SimHei" panose="02010609060101010101" pitchFamily="49" charset="-122"/>
              </a:rPr>
              <a:t>中国劳工市场日益全球化（许多工作涉及海外，全球各大跨国企业已经进入中国， 海外工作机会，国际投资涌入中国）</a:t>
            </a:r>
            <a:r>
              <a:rPr lang="en-US" altLang="zh-CN" sz="2200">
                <a:solidFill>
                  <a:srgbClr val="000066"/>
                </a:solidFill>
                <a:latin typeface="SimHei" panose="02010609060101010101" pitchFamily="49" charset="-122"/>
              </a:rPr>
              <a:t>----</a:t>
            </a:r>
            <a:r>
              <a:rPr lang="zh-CN" altLang="en-US" sz="2200">
                <a:solidFill>
                  <a:srgbClr val="000066"/>
                </a:solidFill>
                <a:latin typeface="SimHei" panose="02010609060101010101" pitchFamily="49" charset="-122"/>
              </a:rPr>
              <a:t>跨文化能力不是选择性的，而是必须有的，因为世界已经进入中国。</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中国本科生常无法找到让自己满意的工作，所以他们希望深造。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全球趋势：麦肯锡研究发现，生产工人数量在减少（</a:t>
            </a:r>
            <a:r>
              <a:rPr lang="en-US" altLang="zh-CN" sz="2200">
                <a:solidFill>
                  <a:srgbClr val="000066"/>
                </a:solidFill>
                <a:latin typeface="SimHei" panose="02010609060101010101" pitchFamily="49" charset="-122"/>
              </a:rPr>
              <a:t>15%</a:t>
            </a:r>
            <a:r>
              <a:rPr lang="zh-CN" altLang="en-US" sz="2200">
                <a:solidFill>
                  <a:srgbClr val="000066"/>
                </a:solidFill>
                <a:latin typeface="SimHei" panose="02010609060101010101" pitchFamily="49" charset="-122"/>
              </a:rPr>
              <a:t>），中间商（</a:t>
            </a:r>
            <a:r>
              <a:rPr lang="en-US" altLang="zh-CN">
                <a:solidFill>
                  <a:srgbClr val="000066"/>
                </a:solidFill>
              </a:rPr>
              <a:t>44%</a:t>
            </a:r>
            <a:r>
              <a:rPr lang="zh-CN" altLang="en-US" sz="2200">
                <a:solidFill>
                  <a:srgbClr val="000066"/>
                </a:solidFill>
                <a:latin typeface="SimHei" panose="02010609060101010101" pitchFamily="49" charset="-122"/>
              </a:rPr>
              <a:t>）及高级</a:t>
            </a:r>
            <a:r>
              <a:rPr lang="zh-CN" altLang="en-US">
                <a:solidFill>
                  <a:srgbClr val="000066"/>
                </a:solidFill>
              </a:rPr>
              <a:t>（</a:t>
            </a:r>
            <a:r>
              <a:rPr lang="en-US" altLang="zh-CN">
                <a:solidFill>
                  <a:srgbClr val="000066"/>
                </a:solidFill>
              </a:rPr>
              <a:t>41%</a:t>
            </a:r>
            <a:r>
              <a:rPr lang="zh-CN" altLang="en-US">
                <a:solidFill>
                  <a:srgbClr val="000066"/>
                </a:solidFill>
              </a:rPr>
              <a:t>）</a:t>
            </a:r>
            <a:r>
              <a:rPr lang="zh-CN" altLang="en-US" sz="2200">
                <a:solidFill>
                  <a:srgbClr val="000066"/>
                </a:solidFill>
                <a:latin typeface="SimHei" panose="02010609060101010101" pitchFamily="49" charset="-122"/>
              </a:rPr>
              <a:t>的中间商数量在增加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r>
              <a:rPr lang="zh-CN" altLang="en-US">
                <a:solidFill>
                  <a:srgbClr val="000066"/>
                </a:solidFill>
              </a:rPr>
              <a:t>一种解决方法：出国深造（首选：美国；</a:t>
            </a:r>
            <a:r>
              <a:rPr lang="en-US" altLang="zh-CN">
                <a:solidFill>
                  <a:srgbClr val="000066"/>
                </a:solidFill>
              </a:rPr>
              <a:t>2 . </a:t>
            </a:r>
            <a:r>
              <a:rPr lang="zh-CN" altLang="en-US">
                <a:solidFill>
                  <a:srgbClr val="000066"/>
                </a:solidFill>
              </a:rPr>
              <a:t>英国；</a:t>
            </a:r>
            <a:r>
              <a:rPr lang="en-US" altLang="zh-CN">
                <a:solidFill>
                  <a:srgbClr val="000066"/>
                </a:solidFill>
              </a:rPr>
              <a:t>3. </a:t>
            </a:r>
            <a:r>
              <a:rPr lang="zh-CN" altLang="en-US">
                <a:solidFill>
                  <a:srgbClr val="000066"/>
                </a:solidFill>
              </a:rPr>
              <a:t>德国）</a:t>
            </a:r>
          </a:p>
          <a:p>
            <a:pPr algn="l"/>
            <a:r>
              <a:rPr lang="en-US" altLang="zh-CN">
                <a:solidFill>
                  <a:srgbClr val="000066"/>
                </a:solidFill>
              </a:rPr>
              <a:t>-------</a:t>
            </a:r>
            <a:r>
              <a:rPr lang="zh-CN" altLang="en-US">
                <a:solidFill>
                  <a:srgbClr val="000066"/>
                </a:solidFill>
              </a:rPr>
              <a:t>语言，跨文化经验，个人发展</a:t>
            </a:r>
            <a:br>
              <a:rPr lang="zh-CN" altLang="en-US">
                <a:solidFill>
                  <a:srgbClr val="000066"/>
                </a:solidFill>
              </a:rPr>
            </a:br>
            <a:endParaRPr lang="zh-CN" altLang="en-US">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新的</a:t>
            </a:r>
            <a:r>
              <a:rPr lang="zh-CN" altLang="de-DE" sz="3200">
                <a:solidFill>
                  <a:srgbClr val="000066"/>
                </a:solidFill>
                <a:ea typeface="SimHei" panose="02010609060101010101" pitchFamily="49" charset="-122"/>
              </a:rPr>
              <a:t>“</a:t>
            </a:r>
            <a:r>
              <a:rPr lang="zh-CN" altLang="de-DE" sz="3200">
                <a:solidFill>
                  <a:srgbClr val="000066"/>
                </a:solidFill>
                <a:latin typeface="SimHei" panose="02010609060101010101" pitchFamily="49" charset="-122"/>
                <a:ea typeface="SimHei" panose="02010609060101010101" pitchFamily="49" charset="-122"/>
              </a:rPr>
              <a:t>国际化人才</a:t>
            </a:r>
            <a:r>
              <a:rPr lang="de-DE" altLang="zh-CN" sz="3200">
                <a:solidFill>
                  <a:srgbClr val="000066"/>
                </a:solidFill>
                <a:ea typeface="SimHei" panose="02010609060101010101" pitchFamily="49" charset="-122"/>
              </a:rPr>
              <a:t>”</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solidFill>
                  <a:srgbClr val="000066"/>
                </a:solidFill>
              </a:rPr>
              <a:t>麦肯锡的最新研究结果</a:t>
            </a:r>
          </a:p>
          <a:p>
            <a:pPr algn="l" fontAlgn="t"/>
            <a:endParaRPr lang="en-GB" altLang="de-DE" sz="2800" b="1">
              <a:solidFill>
                <a:srgbClr val="000066"/>
              </a:solidFill>
            </a:endParaRPr>
          </a:p>
          <a:p>
            <a:pPr lvl="1" algn="l" fontAlgn="t">
              <a:buFontTx/>
              <a:buChar char="o"/>
            </a:pPr>
            <a:r>
              <a:rPr lang="en-GB" altLang="zh-CN" sz="2800">
                <a:solidFill>
                  <a:srgbClr val="000066"/>
                </a:solidFill>
              </a:rPr>
              <a:t>“</a:t>
            </a:r>
            <a:r>
              <a:rPr lang="zh-CN" altLang="en-GB" sz="2800">
                <a:solidFill>
                  <a:srgbClr val="000066"/>
                </a:solidFill>
              </a:rPr>
              <a:t>生产人员”数量下降（生产线等）</a:t>
            </a:r>
            <a:r>
              <a:rPr lang="en-GB" altLang="zh-CN" sz="2800">
                <a:solidFill>
                  <a:srgbClr val="000066"/>
                </a:solidFill>
              </a:rPr>
              <a:t>----</a:t>
            </a:r>
            <a:r>
              <a:rPr lang="zh-CN" altLang="en-GB" sz="2800">
                <a:solidFill>
                  <a:srgbClr val="000066"/>
                </a:solidFill>
              </a:rPr>
              <a:t>在美国只有</a:t>
            </a:r>
            <a:r>
              <a:rPr lang="en-GB" altLang="zh-CN" sz="2800">
                <a:solidFill>
                  <a:srgbClr val="000066"/>
                </a:solidFill>
              </a:rPr>
              <a:t>15%</a:t>
            </a:r>
            <a:r>
              <a:rPr lang="zh-CN" altLang="en-GB" sz="2800">
                <a:solidFill>
                  <a:srgbClr val="000066"/>
                </a:solidFill>
              </a:rPr>
              <a:t>，很多工作被机器代替。</a:t>
            </a:r>
            <a:r>
              <a:rPr lang="en-GB" altLang="zh-CN" sz="2800">
                <a:solidFill>
                  <a:srgbClr val="000066"/>
                </a:solidFill>
              </a:rPr>
              <a:t>Web2.0</a:t>
            </a:r>
          </a:p>
          <a:p>
            <a:pPr lvl="1" algn="l" fontAlgn="t">
              <a:buFontTx/>
              <a:buChar char="o"/>
            </a:pPr>
            <a:r>
              <a:rPr lang="zh-CN" altLang="en-GB" sz="2800">
                <a:solidFill>
                  <a:srgbClr val="000066"/>
                </a:solidFill>
              </a:rPr>
              <a:t>“对话互动人员”占统治地位（例如销售人员，中层管理人员）</a:t>
            </a:r>
            <a:r>
              <a:rPr lang="en-GB" altLang="zh-CN" sz="2800">
                <a:solidFill>
                  <a:srgbClr val="000066"/>
                </a:solidFill>
              </a:rPr>
              <a:t>---</a:t>
            </a:r>
            <a:r>
              <a:rPr lang="zh-CN" altLang="en-GB" sz="2800">
                <a:solidFill>
                  <a:srgbClr val="000066"/>
                </a:solidFill>
              </a:rPr>
              <a:t>在美国仍然还有</a:t>
            </a:r>
            <a:r>
              <a:rPr lang="en-GB" altLang="zh-CN" sz="2800">
                <a:solidFill>
                  <a:srgbClr val="000066"/>
                </a:solidFill>
              </a:rPr>
              <a:t>44%</a:t>
            </a:r>
          </a:p>
          <a:p>
            <a:pPr lvl="1" algn="l" fontAlgn="t">
              <a:buFontTx/>
              <a:buChar char="o"/>
            </a:pPr>
            <a:r>
              <a:rPr lang="zh-CN" altLang="en-GB" sz="2800">
                <a:solidFill>
                  <a:srgbClr val="000066"/>
                </a:solidFill>
              </a:rPr>
              <a:t>在互动交流的工作中，需要较高技巧性的部分在增加</a:t>
            </a:r>
            <a:r>
              <a:rPr lang="en-GB" altLang="zh-CN" sz="2800">
                <a:solidFill>
                  <a:srgbClr val="000066"/>
                </a:solidFill>
              </a:rPr>
              <a:t> (</a:t>
            </a:r>
            <a:r>
              <a:rPr lang="zh-CN" altLang="en-GB" sz="2800">
                <a:solidFill>
                  <a:srgbClr val="000066"/>
                </a:solidFill>
              </a:rPr>
              <a:t>复杂的判断和决定，例如像护士、财务总监、总经理）</a:t>
            </a:r>
            <a:r>
              <a:rPr lang="en-GB" altLang="zh-CN" sz="2800">
                <a:solidFill>
                  <a:srgbClr val="000066"/>
                </a:solidFill>
              </a:rPr>
              <a:t>---</a:t>
            </a:r>
            <a:r>
              <a:rPr lang="zh-CN" altLang="en-GB" sz="2800">
                <a:solidFill>
                  <a:srgbClr val="000066"/>
                </a:solidFill>
              </a:rPr>
              <a:t>今天在美国还占</a:t>
            </a:r>
            <a:r>
              <a:rPr lang="en-GB" altLang="zh-CN" sz="2800">
                <a:solidFill>
                  <a:srgbClr val="000066"/>
                </a:solidFill>
              </a:rPr>
              <a:t>41%</a:t>
            </a:r>
            <a:r>
              <a:rPr lang="zh-CN" altLang="en-GB" sz="2800">
                <a:solidFill>
                  <a:srgbClr val="000066"/>
                </a:solidFill>
              </a:rPr>
              <a:t>，他们在各自级别中获得最高的薪金</a:t>
            </a:r>
            <a:endParaRPr lang="zh-CN" altLang="en-US" sz="2800">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2800" b="0" i="0" u="none" strike="noStrike" baseline="0" dirty="0">
                <a:latin typeface="Microsoft YaHei UI" panose="020B0503020204020204" pitchFamily="34" charset="-122"/>
                <a:ea typeface="Microsoft YaHei UI" panose="020B0503020204020204" pitchFamily="34" charset="-122"/>
              </a:rPr>
              <a:t>第五届教学共同体年会主题报告 </a:t>
            </a:r>
            <a:r>
              <a:rPr lang="de-DE" altLang="zh-CN" sz="2800" b="0" i="0" u="none" strike="noStrike" baseline="0" dirty="0">
                <a:latin typeface="Microsoft YaHei UI" panose="020B0503020204020204" pitchFamily="34" charset="-122"/>
                <a:ea typeface="Microsoft YaHei UI" panose="020B0503020204020204" pitchFamily="34" charset="-122"/>
              </a:rPr>
              <a:t>| </a:t>
            </a:r>
            <a:r>
              <a:rPr lang="zh-CN" altLang="de-DE" sz="2800" b="0" i="0" u="none" strike="noStrike" baseline="0" dirty="0">
                <a:latin typeface="Microsoft YaHei UI" panose="020B0503020204020204" pitchFamily="34" charset="-122"/>
                <a:ea typeface="Microsoft YaHei UI" panose="020B0503020204020204" pitchFamily="34" charset="-122"/>
              </a:rPr>
              <a:t>阎学通</a:t>
            </a:r>
            <a:endParaRPr lang="de-DE" sz="1800" b="0" i="0" u="none" strike="noStrike" baseline="0" dirty="0">
              <a:latin typeface="Microsoft YaHei UI" panose="020B0503020204020204" pitchFamily="34" charset="-122"/>
              <a:ea typeface="Microsoft YaHei UI" panose="020B0503020204020204" pitchFamily="34" charset="-122"/>
            </a:endParaRPr>
          </a:p>
          <a:p>
            <a:endParaRPr lang="de-DE" sz="1800" b="0" i="0" u="none" strike="noStrike" baseline="0" dirty="0">
              <a:latin typeface="Microsoft YaHei UI" panose="020B0503020204020204" pitchFamily="34" charset="-122"/>
              <a:ea typeface="Microsoft YaHei UI" panose="020B0503020204020204" pitchFamily="34" charset="-122"/>
            </a:endParaRPr>
          </a:p>
          <a:p>
            <a:pPr marL="0" indent="457200"/>
            <a:r>
              <a:rPr lang="de-DE" altLang="zh-CN" sz="1600" b="0" i="0" u="none" strike="noStrike" baseline="0" dirty="0">
                <a:latin typeface="Microsoft YaHei UI" panose="020B0503020204020204" pitchFamily="34" charset="-122"/>
                <a:ea typeface="Microsoft YaHei UI" panose="020B0503020204020204" pitchFamily="34" charset="-122"/>
              </a:rPr>
              <a:t>2022</a:t>
            </a:r>
            <a:r>
              <a:rPr lang="zh-CN" altLang="de-DE" sz="1600" b="0" i="0" u="none" strike="noStrike" baseline="0" dirty="0">
                <a:latin typeface="Microsoft YaHei UI" panose="020B0503020204020204" pitchFamily="34" charset="-122"/>
                <a:ea typeface="Microsoft YaHei UI" panose="020B0503020204020204" pitchFamily="34" charset="-122"/>
              </a:rPr>
              <a:t>年</a:t>
            </a:r>
            <a:r>
              <a:rPr lang="de-DE" altLang="zh-CN" sz="1600" b="0" i="0" u="none" strike="noStrike" baseline="0" dirty="0">
                <a:latin typeface="Microsoft YaHei UI" panose="020B0503020204020204" pitchFamily="34" charset="-122"/>
                <a:ea typeface="Microsoft YaHei UI" panose="020B0503020204020204" pitchFamily="34" charset="-122"/>
              </a:rPr>
              <a:t>1</a:t>
            </a:r>
            <a:r>
              <a:rPr lang="zh-CN" altLang="de-DE" sz="1600" b="0" i="0" u="none" strike="noStrike" baseline="0" dirty="0">
                <a:latin typeface="Microsoft YaHei UI" panose="020B0503020204020204" pitchFamily="34" charset="-122"/>
                <a:ea typeface="Microsoft YaHei UI" panose="020B0503020204020204" pitchFamily="34" charset="-122"/>
              </a:rPr>
              <a:t>月</a:t>
            </a:r>
            <a:r>
              <a:rPr lang="de-DE" altLang="zh-CN" sz="1600" b="0" i="0" u="none" strike="noStrike" baseline="0" dirty="0">
                <a:latin typeface="Microsoft YaHei UI" panose="020B0503020204020204" pitchFamily="34" charset="-122"/>
                <a:ea typeface="Microsoft YaHei UI" panose="020B0503020204020204" pitchFamily="34" charset="-122"/>
              </a:rPr>
              <a:t>8</a:t>
            </a:r>
            <a:r>
              <a:rPr lang="zh-CN" altLang="de-DE" sz="1600" b="0" i="0" u="none" strike="noStrike" baseline="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b="0" i="0" u="none" strike="noStrike" baseline="0" dirty="0">
                <a:latin typeface="Microsoft YaHei UI" panose="020B0503020204020204" pitchFamily="34" charset="-122"/>
                <a:ea typeface="Microsoft YaHei UI" panose="020B0503020204020204" pitchFamily="34" charset="-122"/>
              </a:rPr>
              <a:t>100</a:t>
            </a:r>
            <a:r>
              <a:rPr lang="zh-CN" altLang="de-DE" sz="1600" b="0" i="0" u="none" strike="noStrike" baseline="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b="0" i="0" u="none" strike="noStrike" baseline="0" dirty="0">
              <a:latin typeface="Microsoft YaHei UI" panose="020B0503020204020204" pitchFamily="34" charset="-122"/>
              <a:ea typeface="Microsoft YaHei UI" panose="020B0503020204020204" pitchFamily="34" charset="-122"/>
            </a:endParaRP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其次，阎老师总结了</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600" dirty="0">
              <a:solidFill>
                <a:srgbClr val="C0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lgn="l"/>
            <a:r>
              <a:rPr lang="zh-CN" altLang="de-DE" sz="1600" b="0" i="0" u="none" strike="noStrike" baseline="0" dirty="0">
                <a:latin typeface="Microsoft YaHei UI" panose="020B0503020204020204" pitchFamily="34" charset="-122"/>
                <a:ea typeface="Microsoft YaHei UI" panose="020B0503020204020204" pitchFamily="34" charset="-122"/>
              </a:rPr>
              <a:t>对此，阎老师建议，在对</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600" b="0" i="0" u="none" strike="noStrike" baseline="0" dirty="0">
                <a:latin typeface="Microsoft YaHei UI" panose="020B0503020204020204" pitchFamily="34" charset="-122"/>
                <a:ea typeface="Microsoft YaHei UI" panose="020B0503020204020204" pitchFamily="34" charset="-122"/>
              </a:rPr>
              <a:t>30</a:t>
            </a:r>
            <a:r>
              <a:rPr lang="zh-CN" altLang="de-DE" sz="1600" b="0" i="0" u="none" strike="noStrike" baseline="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600" b="0" i="0" u="none" strike="noStrike" baseline="0" dirty="0">
                <a:latin typeface="Microsoft YaHei UI" panose="020B0503020204020204" pitchFamily="34" charset="-122"/>
                <a:ea typeface="Microsoft YaHei UI" panose="020B0503020204020204" pitchFamily="34" charset="-122"/>
              </a:rPr>
              <a:t>PPT</a:t>
            </a:r>
            <a:r>
              <a:rPr lang="zh-CN" altLang="de-DE" sz="1600" b="0" i="0" u="none" strike="noStrike" baseline="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600" dirty="0">
              <a:latin typeface="Microsoft YaHei UI" panose="020B0503020204020204" pitchFamily="34" charset="-122"/>
              <a:ea typeface="Microsoft YaHei UI" panose="020B0503020204020204" pitchFamily="34" charset="-122"/>
            </a:endParaRPr>
          </a:p>
          <a:p>
            <a:pPr marL="0" indent="457200"/>
            <a:endParaRPr lang="de-DE" sz="1600" b="0" i="0" u="none" strike="noStrike" baseline="0" dirty="0">
              <a:solidFill>
                <a:srgbClr val="000000"/>
              </a:solidFill>
              <a:latin typeface="Microsoft YaHei UI" panose="020B0503020204020204" pitchFamily="34" charset="-122"/>
              <a:ea typeface="Microsoft YaHei UI" panose="020B0503020204020204" pitchFamily="34" charset="-122"/>
            </a:endParaRPr>
          </a:p>
          <a:p>
            <a:pPr marL="0" indent="457200"/>
            <a:r>
              <a:rPr lang="de-DE" sz="1600" b="0" i="0" u="none" strike="noStrike" baseline="0" dirty="0">
                <a:solidFill>
                  <a:srgbClr val="000000"/>
                </a:solidFill>
                <a:latin typeface="Arial" panose="020B0604020202020204" pitchFamily="34" charset="0"/>
              </a:rPr>
              <a:t>https://mp.weixin.qq.com/s/GcftpDXIBDFJ26E570VHcg</a:t>
            </a:r>
            <a:endParaRPr lang="zh-CN" altLang="en-GB" sz="16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42919"/>
            <a:ext cx="7772400" cy="1000131"/>
          </a:xfrm>
        </p:spPr>
        <p:txBody>
          <a:bodyPr>
            <a:normAutofit fontScale="90000"/>
          </a:bodyPr>
          <a:lstStyle/>
          <a:p>
            <a:r>
              <a:rPr lang="de-DE" altLang="zh-CN" sz="3600" b="1" dirty="0"/>
              <a:t>Foundations </a:t>
            </a:r>
            <a:r>
              <a:rPr lang="de-DE" altLang="zh-CN" sz="3600" b="1" dirty="0" err="1"/>
              <a:t>of</a:t>
            </a:r>
            <a:r>
              <a:rPr lang="de-DE" altLang="zh-CN" sz="3600" b="1" dirty="0"/>
              <a:t> </a:t>
            </a:r>
            <a:r>
              <a:rPr lang="en-US" altLang="zh-CN" sz="3600" b="1" dirty="0"/>
              <a:t>Chinese Cultures</a:t>
            </a:r>
            <a:br>
              <a:rPr lang="en-US" altLang="zh-CN" sz="3600" b="1" dirty="0"/>
            </a:br>
            <a:r>
              <a:rPr lang="zh-CN" altLang="en-US" sz="3600" b="1" dirty="0"/>
              <a:t>中國文化基礎</a:t>
            </a:r>
          </a:p>
        </p:txBody>
      </p:sp>
      <p:sp>
        <p:nvSpPr>
          <p:cNvPr id="3" name="副标题 2"/>
          <p:cNvSpPr>
            <a:spLocks noGrp="1"/>
          </p:cNvSpPr>
          <p:nvPr>
            <p:ph type="subTitle" idx="1"/>
          </p:nvPr>
        </p:nvSpPr>
        <p:spPr>
          <a:xfrm>
            <a:off x="642910" y="1857364"/>
            <a:ext cx="8072494" cy="4429156"/>
          </a:xfrm>
        </p:spPr>
        <p:txBody>
          <a:bodyPr>
            <a:normAutofit fontScale="92500" lnSpcReduction="20000"/>
          </a:bodyPr>
          <a:lstStyle/>
          <a:p>
            <a:pPr algn="just"/>
            <a:r>
              <a:rPr lang="en-US" altLang="zh-CN" sz="2800" b="1" dirty="0">
                <a:solidFill>
                  <a:schemeClr val="tx1"/>
                </a:solidFill>
              </a:rPr>
              <a:t>About Chinese culture around the world</a:t>
            </a:r>
            <a:r>
              <a:rPr lang="en-US" altLang="zh-CN" sz="2800" dirty="0">
                <a:solidFill>
                  <a:schemeClr val="tx1"/>
                </a:solidFill>
              </a:rPr>
              <a:t>: the importance</a:t>
            </a:r>
            <a:r>
              <a:rPr lang="zh-CN" altLang="en-US" sz="2800" dirty="0">
                <a:solidFill>
                  <a:schemeClr val="tx1"/>
                </a:solidFill>
              </a:rPr>
              <a:t>關於世界範圍內的中國文化</a:t>
            </a:r>
            <a:r>
              <a:rPr lang="zh-TW" altLang="en-US" sz="2800" dirty="0">
                <a:solidFill>
                  <a:schemeClr val="tx1"/>
                </a:solidFill>
              </a:rPr>
              <a:t>：重要性</a:t>
            </a:r>
            <a:endParaRPr lang="en-US" altLang="zh-CN" sz="2800" dirty="0">
              <a:solidFill>
                <a:schemeClr val="tx1"/>
              </a:solidFill>
            </a:endParaRPr>
          </a:p>
          <a:p>
            <a:pPr algn="just"/>
            <a:r>
              <a:rPr lang="en-US" altLang="zh-CN" sz="2800" b="1" dirty="0">
                <a:solidFill>
                  <a:schemeClr val="tx1"/>
                </a:solidFill>
              </a:rPr>
              <a:t>About the course</a:t>
            </a:r>
            <a:r>
              <a:rPr lang="en-US" altLang="zh-CN" sz="2800" dirty="0">
                <a:solidFill>
                  <a:schemeClr val="tx1"/>
                </a:solidFill>
              </a:rPr>
              <a:t>: the contents</a:t>
            </a:r>
            <a:r>
              <a:rPr lang="zh-CN" altLang="en-US" sz="2800" dirty="0">
                <a:solidFill>
                  <a:schemeClr val="tx1"/>
                </a:solidFill>
              </a:rPr>
              <a:t>關於課程</a:t>
            </a:r>
            <a:r>
              <a:rPr lang="zh-TW" altLang="en-US" sz="2800" dirty="0">
                <a:solidFill>
                  <a:schemeClr val="tx1"/>
                </a:solidFill>
              </a:rPr>
              <a:t>：內容</a:t>
            </a:r>
            <a:r>
              <a:rPr lang="en-US" altLang="zh-CN" sz="2800" dirty="0">
                <a:solidFill>
                  <a:schemeClr val="tx1"/>
                </a:solidFill>
              </a:rPr>
              <a:t> </a:t>
            </a:r>
          </a:p>
          <a:p>
            <a:pPr algn="just"/>
            <a:r>
              <a:rPr lang="en-US" altLang="zh-CN" sz="2800" b="1" dirty="0">
                <a:solidFill>
                  <a:schemeClr val="tx1"/>
                </a:solidFill>
              </a:rPr>
              <a:t>About the studying</a:t>
            </a:r>
            <a:r>
              <a:rPr lang="en-US" altLang="zh-CN" sz="2800" dirty="0">
                <a:solidFill>
                  <a:schemeClr val="tx1"/>
                </a:solidFill>
              </a:rPr>
              <a:t>: preview the unit; answer questions; interpret the text; discuss and translate.</a:t>
            </a:r>
          </a:p>
          <a:p>
            <a:pPr algn="just"/>
            <a:r>
              <a:rPr lang="zh-CN" altLang="en-US" sz="2800" dirty="0">
                <a:solidFill>
                  <a:schemeClr val="tx1"/>
                </a:solidFill>
              </a:rPr>
              <a:t>關於學習研究</a:t>
            </a:r>
            <a:r>
              <a:rPr lang="zh-TW" altLang="en-US" sz="2800" dirty="0">
                <a:solidFill>
                  <a:schemeClr val="tx1"/>
                </a:solidFill>
              </a:rPr>
              <a:t>：課前預習；回答問題；解釋文章；討論和翻譯</a:t>
            </a:r>
            <a:endParaRPr lang="en-US" altLang="zh-CN" sz="2800" dirty="0">
              <a:solidFill>
                <a:schemeClr val="tx1"/>
              </a:solidFill>
            </a:endParaRPr>
          </a:p>
          <a:p>
            <a:pPr algn="just"/>
            <a:r>
              <a:rPr lang="en-US" altLang="zh-CN" sz="2800" b="1" dirty="0">
                <a:solidFill>
                  <a:schemeClr val="tx1"/>
                </a:solidFill>
              </a:rPr>
              <a:t>About homework</a:t>
            </a:r>
            <a:r>
              <a:rPr lang="en-US" altLang="zh-CN" sz="2800" dirty="0">
                <a:solidFill>
                  <a:schemeClr val="tx1"/>
                </a:solidFill>
              </a:rPr>
              <a:t>: translate 1 passage per unit</a:t>
            </a:r>
            <a:r>
              <a:rPr lang="zh-CN" altLang="en-US" sz="2800" dirty="0">
                <a:solidFill>
                  <a:schemeClr val="tx1"/>
                </a:solidFill>
              </a:rPr>
              <a:t>關於家庭作業</a:t>
            </a:r>
            <a:r>
              <a:rPr lang="zh-TW" altLang="en-US" sz="2800" dirty="0">
                <a:solidFill>
                  <a:schemeClr val="tx1"/>
                </a:solidFill>
              </a:rPr>
              <a:t>：每個單元翻譯一段話</a:t>
            </a:r>
            <a:endParaRPr lang="en-US" altLang="zh-CN" sz="2800" dirty="0">
              <a:solidFill>
                <a:schemeClr val="tx1"/>
              </a:solidFill>
            </a:endParaRPr>
          </a:p>
          <a:p>
            <a:pPr algn="just"/>
            <a:r>
              <a:rPr lang="en-US" altLang="zh-CN" sz="2800" b="1" dirty="0">
                <a:solidFill>
                  <a:schemeClr val="tx1"/>
                </a:solidFill>
              </a:rPr>
              <a:t>About grading</a:t>
            </a:r>
            <a:r>
              <a:rPr lang="en-US" altLang="zh-CN" sz="2800" dirty="0">
                <a:solidFill>
                  <a:schemeClr val="tx1"/>
                </a:solidFill>
              </a:rPr>
              <a:t>: 20% from homework; 10% from classroom performance; 70% from the final test</a:t>
            </a:r>
            <a:r>
              <a:rPr lang="zh-CN" altLang="en-US" sz="2800" dirty="0">
                <a:solidFill>
                  <a:schemeClr val="tx1"/>
                </a:solidFill>
              </a:rPr>
              <a:t>關於成績</a:t>
            </a:r>
            <a:r>
              <a:rPr lang="zh-TW" altLang="en-US" sz="2800" dirty="0">
                <a:solidFill>
                  <a:schemeClr val="tx1"/>
                </a:solidFill>
              </a:rPr>
              <a:t>：家庭作業占</a:t>
            </a:r>
            <a:r>
              <a:rPr lang="en-US" altLang="zh-TW" sz="2800" dirty="0">
                <a:solidFill>
                  <a:schemeClr val="tx1"/>
                </a:solidFill>
              </a:rPr>
              <a:t>20%</a:t>
            </a:r>
            <a:r>
              <a:rPr lang="zh-TW" altLang="en-US" sz="2800" dirty="0">
                <a:solidFill>
                  <a:schemeClr val="tx1"/>
                </a:solidFill>
              </a:rPr>
              <a:t>；課堂表現占</a:t>
            </a:r>
            <a:r>
              <a:rPr lang="en-US" altLang="zh-TW" sz="2800" dirty="0">
                <a:solidFill>
                  <a:schemeClr val="tx1"/>
                </a:solidFill>
              </a:rPr>
              <a:t>10%</a:t>
            </a:r>
            <a:r>
              <a:rPr lang="zh-TW" altLang="en-US" sz="2800" dirty="0">
                <a:solidFill>
                  <a:schemeClr val="tx1"/>
                </a:solidFill>
              </a:rPr>
              <a:t>；期末測試占</a:t>
            </a:r>
            <a:r>
              <a:rPr lang="en-US" altLang="zh-TW" sz="2800" dirty="0">
                <a:solidFill>
                  <a:schemeClr val="tx1"/>
                </a:solidFill>
              </a:rPr>
              <a:t>70%</a:t>
            </a:r>
            <a:r>
              <a:rPr lang="zh-TW" altLang="en-US" sz="2800" dirty="0">
                <a:solidFill>
                  <a:schemeClr val="tx1"/>
                </a:solidFill>
              </a:rPr>
              <a:t>。</a:t>
            </a:r>
            <a:endParaRPr lang="zh-CN" altLang="en-US" sz="2800" dirty="0">
              <a:solidFill>
                <a:schemeClr val="tx1"/>
              </a:solidFill>
            </a:endParaRPr>
          </a:p>
        </p:txBody>
      </p:sp>
    </p:spTree>
  </p:cSld>
  <p:clrMapOvr>
    <a:masterClrMapping/>
  </p:clrMapOvr>
  <p:transition>
    <p:pull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r>
              <a:rPr lang="zh-CN" altLang="en-US" sz="3200" b="1" dirty="0"/>
              <a:t>關於教學</a:t>
            </a:r>
          </a:p>
        </p:txBody>
      </p:sp>
      <p:sp>
        <p:nvSpPr>
          <p:cNvPr id="3" name="内容占位符 2"/>
          <p:cNvSpPr>
            <a:spLocks noGrp="1"/>
          </p:cNvSpPr>
          <p:nvPr>
            <p:ph idx="1"/>
          </p:nvPr>
        </p:nvSpPr>
        <p:spPr/>
        <p:txBody>
          <a:bodyPr>
            <a:normAutofit fontScale="85000" lnSpcReduction="20000"/>
          </a:bodyPr>
          <a:lstStyle/>
          <a:p>
            <a:r>
              <a:rPr lang="en-US" altLang="zh-CN" sz="2800" dirty="0"/>
              <a:t>1. Tell students to answer the questions after each section and see if they have previewed the text and how well they’ve mastered it.</a:t>
            </a:r>
          </a:p>
          <a:p>
            <a:pPr marL="0" indent="0">
              <a:buNone/>
            </a:pPr>
            <a:r>
              <a:rPr lang="en-US" altLang="zh-TW" sz="2800" dirty="0"/>
              <a:t>1.</a:t>
            </a:r>
            <a:r>
              <a:rPr lang="zh-TW" altLang="en-US" sz="2800" dirty="0"/>
              <a:t> 告訴學生們在每個章節後回答問題，看一下他們是否已經預習文章，以及他們掌握的程度如何。</a:t>
            </a:r>
            <a:endParaRPr lang="en-US" altLang="zh-CN" sz="2800" dirty="0"/>
          </a:p>
          <a:p>
            <a:r>
              <a:rPr lang="en-US" altLang="zh-CN" sz="2800" dirty="0"/>
              <a:t>2</a:t>
            </a:r>
            <a:r>
              <a:rPr lang="en-US" altLang="zh-CN" dirty="0"/>
              <a:t>. Interpret cultural phenomena and terms and expressions of high frequency in the text.</a:t>
            </a:r>
            <a:endParaRPr lang="en-US" altLang="zh-CN" sz="2800" dirty="0">
              <a:highlight>
                <a:srgbClr val="FFFF00"/>
              </a:highlight>
            </a:endParaRPr>
          </a:p>
          <a:p>
            <a:pPr marL="0" indent="0">
              <a:buNone/>
            </a:pPr>
            <a:r>
              <a:rPr lang="en-US" altLang="zh-TW" sz="2800" dirty="0"/>
              <a:t>2.</a:t>
            </a:r>
            <a:r>
              <a:rPr lang="zh-TW" altLang="en-US" sz="2800" dirty="0"/>
              <a:t> 解釋文章中的文化現象和術語，以及高頻用語</a:t>
            </a:r>
            <a:endParaRPr lang="en-US" altLang="zh-CN" sz="2800" dirty="0"/>
          </a:p>
          <a:p>
            <a:r>
              <a:rPr lang="en-US" altLang="zh-CN" sz="2800" dirty="0"/>
              <a:t>3. Introduce related topics and invite students to comment.</a:t>
            </a:r>
          </a:p>
          <a:p>
            <a:pPr marL="0" indent="0">
              <a:buNone/>
            </a:pPr>
            <a:r>
              <a:rPr lang="en-US" altLang="zh-TW" sz="2800" dirty="0"/>
              <a:t>3.</a:t>
            </a:r>
            <a:r>
              <a:rPr lang="zh-TW" altLang="en-US" sz="2800" dirty="0"/>
              <a:t> 介紹相關的主題，邀請學生評論</a:t>
            </a:r>
            <a:endParaRPr lang="en-US" altLang="zh-CN" sz="2800" dirty="0"/>
          </a:p>
          <a:p>
            <a:r>
              <a:rPr lang="en-US" altLang="zh-CN" sz="2800" dirty="0"/>
              <a:t>4. Grade students’ essays. </a:t>
            </a:r>
          </a:p>
          <a:p>
            <a:pPr marL="0" indent="0">
              <a:buNone/>
            </a:pPr>
            <a:r>
              <a:rPr lang="en-US" altLang="zh-TW" sz="2800" dirty="0"/>
              <a:t>4.</a:t>
            </a:r>
            <a:r>
              <a:rPr lang="zh-TW" altLang="en-US" sz="2800" dirty="0"/>
              <a:t> 給學生們的論文打分</a:t>
            </a:r>
            <a:endParaRPr lang="zh-CN" altLang="en-US" sz="2800" dirty="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7504" y="2132856"/>
            <a:ext cx="6408712" cy="3600400"/>
          </a:xfrm>
        </p:spPr>
        <p:txBody>
          <a:bodyPr>
            <a:noAutofit/>
          </a:bodyPr>
          <a:lstStyle/>
          <a:p>
            <a:r>
              <a:rPr lang="de-DE" sz="6600" b="1" i="0" dirty="0">
                <a:solidFill>
                  <a:srgbClr val="252B36"/>
                </a:solidFill>
                <a:effectLst/>
                <a:latin typeface="MentiText"/>
                <a:hlinkClick r:id="rId3"/>
              </a:rPr>
              <a:t>http://menti.com</a:t>
            </a:r>
            <a:endParaRPr lang="de-DE" sz="5400" b="1" i="0" dirty="0">
              <a:solidFill>
                <a:srgbClr val="252B36"/>
              </a:solidFill>
              <a:effectLst/>
              <a:latin typeface="MentiText"/>
            </a:endParaRPr>
          </a:p>
          <a:p>
            <a:r>
              <a:rPr lang="de-DE" sz="9600" b="1" i="0" dirty="0">
                <a:solidFill>
                  <a:schemeClr val="tx1"/>
                </a:solidFill>
                <a:effectLst/>
                <a:latin typeface="MentiText"/>
              </a:rPr>
              <a:t>6673 2700</a:t>
            </a:r>
            <a:endParaRPr lang="de-DE" sz="5400" b="1" i="0" dirty="0">
              <a:solidFill>
                <a:schemeClr val="tx1"/>
              </a:solidFill>
              <a:effectLst/>
              <a:latin typeface="MentiText"/>
            </a:endParaRPr>
          </a:p>
          <a:p>
            <a:r>
              <a:rPr lang="de-DE" sz="5400" b="1" i="0" dirty="0">
                <a:solidFill>
                  <a:schemeClr val="tx1"/>
                </a:solidFill>
                <a:effectLst/>
                <a:latin typeface="MentiText"/>
              </a:rPr>
              <a:t>https://www.menti.</a:t>
            </a:r>
            <a:br>
              <a:rPr lang="de-DE" sz="5400" b="1" i="0" dirty="0">
                <a:solidFill>
                  <a:schemeClr val="tx1"/>
                </a:solidFill>
                <a:effectLst/>
                <a:latin typeface="MentiText"/>
              </a:rPr>
            </a:br>
            <a:r>
              <a:rPr lang="de-DE" sz="5400" b="1" i="0" dirty="0" err="1">
                <a:solidFill>
                  <a:schemeClr val="tx1"/>
                </a:solidFill>
                <a:effectLst/>
                <a:latin typeface="MentiText"/>
              </a:rPr>
              <a:t>com</a:t>
            </a:r>
            <a:r>
              <a:rPr lang="de-DE" sz="5400" b="1" i="0" dirty="0">
                <a:solidFill>
                  <a:schemeClr val="tx1"/>
                </a:solidFill>
                <a:effectLst/>
                <a:latin typeface="MentiText"/>
              </a:rPr>
              <a:t>/alxv6z85myk8</a:t>
            </a:r>
          </a:p>
        </p:txBody>
      </p:sp>
      <p:sp>
        <p:nvSpPr>
          <p:cNvPr id="10" name="Titel 1">
            <a:extLst>
              <a:ext uri="{FF2B5EF4-FFF2-40B4-BE49-F238E27FC236}">
                <a16:creationId xmlns:a16="http://schemas.microsoft.com/office/drawing/2014/main" id="{4B3AB2D8-71FB-46CD-9162-A07ED3535AC5}"/>
              </a:ext>
            </a:extLst>
          </p:cNvPr>
          <p:cNvSpPr txBox="1">
            <a:spLocks/>
          </p:cNvSpPr>
          <p:nvPr/>
        </p:nvSpPr>
        <p:spPr>
          <a:xfrm>
            <a:off x="467544" y="260649"/>
            <a:ext cx="792088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de-DE" sz="6600" b="1" dirty="0">
                <a:latin typeface="Calibri" panose="020F0502020204030204" pitchFamily="34" charset="0"/>
                <a:cs typeface="Calibri" panose="020F0502020204030204" pitchFamily="34" charset="0"/>
              </a:rPr>
              <a:t>愿望？</a:t>
            </a:r>
            <a:r>
              <a:rPr lang="zh-CN" altLang="en-US" sz="6600" b="1" dirty="0">
                <a:latin typeface="Calibri" panose="020F0502020204030204" pitchFamily="34" charset="0"/>
                <a:cs typeface="Calibri" panose="020F0502020204030204" pitchFamily="34" charset="0"/>
              </a:rPr>
              <a:t>詞雲</a:t>
            </a:r>
            <a:r>
              <a:rPr lang="zh-CN" altLang="de-DE" sz="6600" b="1" dirty="0">
                <a:latin typeface="Calibri" panose="020F0502020204030204" pitchFamily="34" charset="0"/>
                <a:cs typeface="Calibri" panose="020F0502020204030204" pitchFamily="34" charset="0"/>
              </a:rPr>
              <a:t>！</a:t>
            </a:r>
            <a:endParaRPr lang="de-DE" altLang="zh-CN" sz="4800" b="1" dirty="0">
              <a:latin typeface="Calibri" panose="020F0502020204030204" pitchFamily="34" charset="0"/>
              <a:cs typeface="Calibri" panose="020F0502020204030204" pitchFamily="34" charset="0"/>
            </a:endParaRPr>
          </a:p>
          <a:p>
            <a:r>
              <a:rPr lang="de-DE" altLang="zh-CN" sz="5400" b="1" dirty="0" err="1">
                <a:latin typeface="Calibri" panose="020F0502020204030204" pitchFamily="34" charset="0"/>
                <a:cs typeface="Calibri" panose="020F0502020204030204" pitchFamily="34" charset="0"/>
              </a:rPr>
              <a:t>Expectations</a:t>
            </a:r>
            <a:r>
              <a:rPr lang="de-DE" altLang="zh-CN" sz="5400" b="1" dirty="0">
                <a:latin typeface="Calibri" panose="020F0502020204030204" pitchFamily="34" charset="0"/>
                <a:cs typeface="Calibri" panose="020F0502020204030204" pitchFamily="34" charset="0"/>
              </a:rPr>
              <a:t>? </a:t>
            </a:r>
            <a:r>
              <a:rPr lang="de-DE" altLang="zh-CN" sz="5400" b="1" dirty="0" err="1">
                <a:latin typeface="Calibri" panose="020F0502020204030204" pitchFamily="34" charset="0"/>
                <a:cs typeface="Calibri" panose="020F0502020204030204" pitchFamily="34" charset="0"/>
              </a:rPr>
              <a:t>Wordcloud</a:t>
            </a:r>
            <a:r>
              <a:rPr lang="de-DE" altLang="zh-CN" sz="5400" b="1" dirty="0">
                <a:latin typeface="Calibri" panose="020F0502020204030204" pitchFamily="34" charset="0"/>
                <a:cs typeface="Calibri" panose="020F0502020204030204" pitchFamily="34" charset="0"/>
              </a:rPr>
              <a:t>!</a:t>
            </a:r>
            <a:endParaRPr lang="de-DE" sz="1100" b="1" dirty="0">
              <a:latin typeface="Calibri" panose="020F0502020204030204" pitchFamily="34" charset="0"/>
              <a:ea typeface="楷体" panose="02010609060101010101" pitchFamily="49" charset="-122"/>
              <a:cs typeface="Calibri" panose="020F0502020204030204" pitchFamily="34" charset="0"/>
            </a:endParaRPr>
          </a:p>
        </p:txBody>
      </p:sp>
      <p:pic>
        <p:nvPicPr>
          <p:cNvPr id="4" name="Grafik 3">
            <a:extLst>
              <a:ext uri="{FF2B5EF4-FFF2-40B4-BE49-F238E27FC236}">
                <a16:creationId xmlns:a16="http://schemas.microsoft.com/office/drawing/2014/main" id="{3A98D488-C0D9-12F0-B28B-895DA819A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504" y="4382323"/>
            <a:ext cx="2524496" cy="2524496"/>
          </a:xfrm>
          <a:prstGeom prst="rect">
            <a:avLst/>
          </a:prstGeom>
        </p:spPr>
      </p:pic>
    </p:spTree>
    <p:extLst>
      <p:ext uri="{BB962C8B-B14F-4D97-AF65-F5344CB8AC3E}">
        <p14:creationId xmlns:p14="http://schemas.microsoft.com/office/powerpoint/2010/main" val="3809086895"/>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Questions concerning Introduction</a:t>
            </a:r>
            <a:br>
              <a:rPr lang="en-US" altLang="zh-CN" sz="3200" b="1" dirty="0"/>
            </a:br>
            <a:r>
              <a:rPr lang="zh-CN" altLang="en-US" sz="3200" b="1" dirty="0"/>
              <a:t>導入課的問題</a:t>
            </a:r>
          </a:p>
        </p:txBody>
      </p:sp>
      <p:sp>
        <p:nvSpPr>
          <p:cNvPr id="3" name="内容占位符 2"/>
          <p:cNvSpPr>
            <a:spLocks noGrp="1"/>
          </p:cNvSpPr>
          <p:nvPr>
            <p:ph idx="1"/>
          </p:nvPr>
        </p:nvSpPr>
        <p:spPr/>
        <p:txBody>
          <a:bodyPr>
            <a:normAutofit fontScale="85000" lnSpcReduction="10000"/>
          </a:bodyPr>
          <a:lstStyle/>
          <a:p>
            <a:r>
              <a:rPr lang="en-US" sz="2800" dirty="0"/>
              <a:t>1. How large is China?</a:t>
            </a:r>
          </a:p>
          <a:p>
            <a:pPr marL="0" indent="0">
              <a:buNone/>
            </a:pPr>
            <a:r>
              <a:rPr lang="en-US" sz="2800" dirty="0" err="1"/>
              <a:t>中國有多大</a:t>
            </a:r>
            <a:r>
              <a:rPr lang="zh-TW" altLang="en-US" sz="2800" dirty="0"/>
              <a:t>？</a:t>
            </a:r>
            <a:r>
              <a:rPr lang="en-US" sz="2800" dirty="0"/>
              <a:t> </a:t>
            </a:r>
            <a:endParaRPr lang="zh-CN" altLang="en-US" sz="2800" dirty="0"/>
          </a:p>
          <a:p>
            <a:r>
              <a:rPr lang="en-US" sz="2800" dirty="0"/>
              <a:t>2. What are the countries that China borders? </a:t>
            </a:r>
          </a:p>
          <a:p>
            <a:pPr marL="0" indent="0">
              <a:buNone/>
            </a:pPr>
            <a:r>
              <a:rPr lang="zh-CN" altLang="en-US" sz="2800" dirty="0"/>
              <a:t>中國與多少國家接壤</a:t>
            </a:r>
            <a:r>
              <a:rPr lang="zh-TW" altLang="en-US" sz="2800" dirty="0"/>
              <a:t>？</a:t>
            </a:r>
            <a:endParaRPr lang="zh-CN" altLang="en-US" sz="2800" dirty="0"/>
          </a:p>
          <a:p>
            <a:r>
              <a:rPr lang="en-US" sz="2800" dirty="0"/>
              <a:t>3. What do you know about China’s coastline? </a:t>
            </a:r>
          </a:p>
          <a:p>
            <a:pPr marL="0" indent="0">
              <a:buNone/>
            </a:pPr>
            <a:r>
              <a:rPr lang="zh-CN" altLang="en-US" sz="2800" dirty="0"/>
              <a:t>您對中國的海岸線有多少了解</a:t>
            </a:r>
            <a:r>
              <a:rPr lang="zh-TW" altLang="en-US" sz="2800" dirty="0"/>
              <a:t>？</a:t>
            </a:r>
            <a:endParaRPr lang="zh-CN" altLang="en-US" sz="2800" dirty="0"/>
          </a:p>
          <a:p>
            <a:r>
              <a:rPr lang="en-US" sz="2800" dirty="0"/>
              <a:t>4. What’s China’s climate like? </a:t>
            </a:r>
            <a:r>
              <a:rPr lang="en-US" sz="2800" dirty="0" err="1"/>
              <a:t>中國的氣候是怎樣的</a:t>
            </a:r>
            <a:r>
              <a:rPr lang="zh-TW" altLang="en-US" sz="2800" dirty="0"/>
              <a:t>？</a:t>
            </a:r>
            <a:endParaRPr lang="zh-CN" altLang="en-US" sz="2800" dirty="0"/>
          </a:p>
          <a:p>
            <a:r>
              <a:rPr lang="en-US" sz="2800" dirty="0"/>
              <a:t>5. What’s China’s general land surface like? </a:t>
            </a:r>
            <a:r>
              <a:rPr lang="en-US" sz="2800" dirty="0" err="1"/>
              <a:t>中國地形地貌大概是怎樣的</a:t>
            </a:r>
            <a:r>
              <a:rPr lang="zh-TW" altLang="en-US" sz="2800" dirty="0"/>
              <a:t>？</a:t>
            </a:r>
            <a:endParaRPr lang="zh-CN" altLang="en-US" sz="2800" dirty="0"/>
          </a:p>
          <a:p>
            <a:r>
              <a:rPr lang="en-US" sz="2800" dirty="0"/>
              <a:t>6. What do you know about China’s vegetation and animal life?         </a:t>
            </a:r>
            <a:r>
              <a:rPr lang="en-US" sz="2800" dirty="0" err="1"/>
              <a:t>您對中國植物的生長和動物生存有怎樣的了解</a:t>
            </a:r>
            <a:r>
              <a:rPr lang="zh-TW" altLang="en-US" sz="2800" dirty="0"/>
              <a:t>？</a:t>
            </a:r>
            <a:endParaRPr lang="zh-CN" altLang="en-US" sz="2800" dirty="0"/>
          </a:p>
        </p:txBody>
      </p:sp>
      <p:sp>
        <p:nvSpPr>
          <p:cNvPr id="4" name="Action Button: Forward or Next 3">
            <a:hlinkClick r:id="rId2" action="ppaction://hlinksldjump" highlightClick="1"/>
          </p:cNvPr>
          <p:cNvSpPr/>
          <p:nvPr/>
        </p:nvSpPr>
        <p:spPr>
          <a:xfrm>
            <a:off x="5055081" y="1772816"/>
            <a:ext cx="525031" cy="35148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Action Button: Forward or Next 4">
            <a:hlinkClick r:id="rId3" action="ppaction://hlinksldjump" highlightClick="1"/>
          </p:cNvPr>
          <p:cNvSpPr/>
          <p:nvPr/>
        </p:nvSpPr>
        <p:spPr>
          <a:xfrm>
            <a:off x="7695584" y="2256130"/>
            <a:ext cx="560264"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7006986" y="3861048"/>
            <a:ext cx="504056" cy="30986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urved Right Arrow 6">
            <a:hlinkClick r:id="rId5" action="ppaction://hlinksldjump"/>
          </p:cNvPr>
          <p:cNvSpPr/>
          <p:nvPr/>
        </p:nvSpPr>
        <p:spPr>
          <a:xfrm>
            <a:off x="7524328" y="5733256"/>
            <a:ext cx="731520"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t>How large is China?</a:t>
            </a:r>
            <a:br>
              <a:rPr lang="en-US" altLang="zh-CN" dirty="0"/>
            </a:br>
            <a:r>
              <a:rPr lang="zh-CN" altLang="en-US" dirty="0"/>
              <a:t>中國有多大</a:t>
            </a:r>
            <a:r>
              <a:rPr lang="zh-TW" altLang="en-US" dirty="0"/>
              <a:t>？</a:t>
            </a:r>
            <a:endParaRPr lang="zh-CN" altLang="en-US" dirty="0"/>
          </a:p>
        </p:txBody>
      </p:sp>
      <p:pic>
        <p:nvPicPr>
          <p:cNvPr id="2051" name="Picture 3" descr="E:\中国文化及旅游\20090423_5d937d83e089d8c0ca89wIB30iBT8Xcc.jpg"/>
          <p:cNvPicPr>
            <a:picLocks noGrp="1" noChangeAspect="1" noChangeArrowheads="1"/>
          </p:cNvPicPr>
          <p:nvPr>
            <p:ph idx="1"/>
          </p:nvPr>
        </p:nvPicPr>
        <p:blipFill>
          <a:blip r:embed="rId2"/>
          <a:srcRect/>
          <a:stretch>
            <a:fillRect/>
          </a:stretch>
        </p:blipFill>
        <p:spPr bwMode="auto">
          <a:xfrm>
            <a:off x="1500166" y="1714487"/>
            <a:ext cx="6215106" cy="4486529"/>
          </a:xfrm>
          <a:prstGeom prst="rect">
            <a:avLst/>
          </a:prstGeom>
          <a:noFill/>
        </p:spPr>
      </p:pic>
      <p:sp>
        <p:nvSpPr>
          <p:cNvPr id="3" name="Action Button: Home 2">
            <a:hlinkClick r:id="rId3" action="ppaction://hlinksldjump" highlightClick="1"/>
          </p:cNvPr>
          <p:cNvSpPr/>
          <p:nvPr/>
        </p:nvSpPr>
        <p:spPr>
          <a:xfrm>
            <a:off x="7884368" y="5661248"/>
            <a:ext cx="936104"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t>How many countries border China?</a:t>
            </a:r>
            <a:br>
              <a:rPr lang="en-US" altLang="zh-CN" dirty="0"/>
            </a:br>
            <a:r>
              <a:rPr lang="zh-CN" altLang="en-US" dirty="0"/>
              <a:t>中國與多少國家接壤</a:t>
            </a:r>
            <a:r>
              <a:rPr lang="zh-TW" altLang="en-US" dirty="0"/>
              <a:t>？</a:t>
            </a:r>
            <a:endParaRPr lang="zh-CN" altLang="en-US" dirty="0"/>
          </a:p>
        </p:txBody>
      </p:sp>
      <p:pic>
        <p:nvPicPr>
          <p:cNvPr id="1026" name="Picture 2" descr="E:\%E4%B8%AD%E5%9C%8B%E8%88%87%E9%84%B0%E8%BF%91%E5%9C%8B%E5%AE%B6.jpg"/>
          <p:cNvPicPr>
            <a:picLocks noGrp="1" noChangeAspect="1" noChangeArrowheads="1"/>
          </p:cNvPicPr>
          <p:nvPr>
            <p:ph idx="1"/>
          </p:nvPr>
        </p:nvPicPr>
        <p:blipFill>
          <a:blip r:embed="rId2"/>
          <a:srcRect/>
          <a:stretch>
            <a:fillRect/>
          </a:stretch>
        </p:blipFill>
        <p:spPr bwMode="auto">
          <a:xfrm>
            <a:off x="1357290" y="1500174"/>
            <a:ext cx="6000792" cy="4908790"/>
          </a:xfrm>
          <a:prstGeom prst="rect">
            <a:avLst/>
          </a:prstGeom>
          <a:noFill/>
        </p:spPr>
      </p:pic>
      <p:sp>
        <p:nvSpPr>
          <p:cNvPr id="3" name="Action Button: Home 2">
            <a:hlinkClick r:id="rId3" action="ppaction://hlinksldjump" highlightClick="1"/>
          </p:cNvPr>
          <p:cNvSpPr/>
          <p:nvPr/>
        </p:nvSpPr>
        <p:spPr>
          <a:xfrm>
            <a:off x="7668344" y="5716104"/>
            <a:ext cx="1042416" cy="5932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600" dirty="0"/>
              <a:t>What is China’s land surface like?</a:t>
            </a:r>
            <a:br>
              <a:rPr lang="en-US" altLang="zh-CN" sz="3600" dirty="0"/>
            </a:br>
            <a:r>
              <a:rPr lang="zh-CN" altLang="en-US" sz="3600" dirty="0"/>
              <a:t>中國地形是怎樣的</a:t>
            </a:r>
            <a:r>
              <a:rPr lang="zh-TW" altLang="en-US" sz="3600" dirty="0"/>
              <a:t>？</a:t>
            </a:r>
            <a:endParaRPr lang="zh-CN" altLang="en-US" sz="3600" dirty="0"/>
          </a:p>
        </p:txBody>
      </p:sp>
      <p:pic>
        <p:nvPicPr>
          <p:cNvPr id="4098" name="Picture 2" descr="E:\中国文化及旅游\20140416143840_204010.jpg"/>
          <p:cNvPicPr>
            <a:picLocks noGrp="1" noChangeAspect="1" noChangeArrowheads="1"/>
          </p:cNvPicPr>
          <p:nvPr>
            <p:ph idx="1"/>
          </p:nvPr>
        </p:nvPicPr>
        <p:blipFill>
          <a:blip r:embed="rId2"/>
          <a:srcRect/>
          <a:stretch>
            <a:fillRect/>
          </a:stretch>
        </p:blipFill>
        <p:spPr bwMode="auto">
          <a:xfrm>
            <a:off x="1160470" y="1600200"/>
            <a:ext cx="6823060" cy="4525963"/>
          </a:xfrm>
          <a:prstGeom prst="rect">
            <a:avLst/>
          </a:prstGeom>
          <a:noFill/>
        </p:spPr>
      </p:pic>
      <p:sp>
        <p:nvSpPr>
          <p:cNvPr id="3" name="Action Button: Home 2">
            <a:hlinkClick r:id="rId3" action="ppaction://hlinksldjump" highlightClick="1"/>
          </p:cNvPr>
          <p:cNvSpPr/>
          <p:nvPr/>
        </p:nvSpPr>
        <p:spPr>
          <a:xfrm>
            <a:off x="8101584" y="5819261"/>
            <a:ext cx="790896" cy="52120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1A(1) </a:t>
            </a:r>
            <a:r>
              <a:rPr lang="de-DE" dirty="0" err="1"/>
              <a:t>Geopgraphy</a:t>
            </a:r>
            <a:r>
              <a:rPr lang="de-DE" dirty="0"/>
              <a:t>: Text</a:t>
            </a:r>
            <a:br>
              <a:rPr lang="de-DE" dirty="0"/>
            </a:br>
            <a:r>
              <a:rPr lang="en-US" altLang="zh-TW" dirty="0"/>
              <a:t>1A</a:t>
            </a:r>
            <a:r>
              <a:rPr lang="zh-TW" altLang="en-US" dirty="0"/>
              <a:t>（</a:t>
            </a:r>
            <a:r>
              <a:rPr lang="en-US" altLang="zh-TW" dirty="0"/>
              <a:t>1</a:t>
            </a:r>
            <a:r>
              <a:rPr lang="zh-TW" altLang="en-US" dirty="0"/>
              <a:t>）地理：課文</a:t>
            </a:r>
            <a:endParaRPr lang="de-DE"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132856"/>
            <a:ext cx="8229600" cy="3993307"/>
          </a:xfrm>
        </p:spPr>
        <p:txBody>
          <a:bodyPr/>
          <a:lstStyle/>
          <a:p>
            <a:r>
              <a:rPr lang="de-DE" dirty="0"/>
              <a:t>Reading (e.g.: </a:t>
            </a:r>
            <a:r>
              <a:rPr lang="de-DE" dirty="0" err="1"/>
              <a:t>take</a:t>
            </a:r>
            <a:r>
              <a:rPr lang="de-DE" dirty="0"/>
              <a:t> </a:t>
            </a:r>
            <a:r>
              <a:rPr lang="de-DE" dirty="0" err="1"/>
              <a:t>turns</a:t>
            </a:r>
            <a:r>
              <a:rPr lang="de-DE" dirty="0"/>
              <a:t>)</a:t>
            </a:r>
            <a:r>
              <a:rPr lang="de-DE" dirty="0" err="1"/>
              <a:t>閱讀</a:t>
            </a:r>
            <a:r>
              <a:rPr lang="zh-TW" altLang="en-US" dirty="0"/>
              <a:t>（如：輪流）</a:t>
            </a:r>
            <a:endParaRPr lang="de-DE" dirty="0"/>
          </a:p>
          <a:p>
            <a:r>
              <a:rPr lang="de-DE" dirty="0" err="1"/>
              <a:t>Discussion討論</a:t>
            </a:r>
            <a:endParaRPr lang="de-DE" dirty="0"/>
          </a:p>
          <a:p>
            <a:r>
              <a:rPr lang="de-DE" dirty="0"/>
              <a:t>News (</a:t>
            </a:r>
            <a:r>
              <a:rPr lang="de-DE" dirty="0" err="1"/>
              <a:t>new</a:t>
            </a:r>
            <a:r>
              <a:rPr lang="de-DE" dirty="0"/>
              <a:t> </a:t>
            </a:r>
            <a:r>
              <a:rPr lang="de-DE" dirty="0" err="1"/>
              <a:t>developments</a:t>
            </a:r>
            <a:r>
              <a:rPr lang="de-DE" dirty="0"/>
              <a:t>, </a:t>
            </a:r>
            <a:r>
              <a:rPr lang="de-DE" dirty="0" err="1"/>
              <a:t>new</a:t>
            </a:r>
            <a:r>
              <a:rPr lang="de-DE" dirty="0"/>
              <a:t> </a:t>
            </a:r>
            <a:r>
              <a:rPr lang="de-DE" dirty="0" err="1"/>
              <a:t>vocabulary</a:t>
            </a:r>
            <a:r>
              <a:rPr lang="de-DE" dirty="0"/>
              <a:t>)</a:t>
            </a:r>
            <a:r>
              <a:rPr lang="de-DE" dirty="0" err="1"/>
              <a:t>新聞</a:t>
            </a:r>
            <a:r>
              <a:rPr lang="zh-TW" altLang="en-US" dirty="0"/>
              <a:t>（新的發展，新的詞彙）</a:t>
            </a:r>
            <a:endParaRPr lang="de-DE" dirty="0"/>
          </a:p>
          <a:p>
            <a:pPr lvl="1"/>
            <a:r>
              <a:rPr lang="de-DE" dirty="0"/>
              <a:t>„Nine-</a:t>
            </a:r>
            <a:r>
              <a:rPr lang="de-DE" dirty="0" err="1"/>
              <a:t>dotted</a:t>
            </a:r>
            <a:r>
              <a:rPr lang="de-DE" dirty="0"/>
              <a:t> </a:t>
            </a:r>
            <a:r>
              <a:rPr lang="de-DE" dirty="0" err="1"/>
              <a:t>line</a:t>
            </a:r>
            <a:r>
              <a:rPr lang="de-DE" dirty="0"/>
              <a:t>“</a:t>
            </a:r>
            <a:r>
              <a:rPr lang="zh-TW" altLang="en-US" dirty="0"/>
              <a:t>”</a:t>
            </a:r>
            <a:r>
              <a:rPr lang="de-DE" dirty="0" err="1"/>
              <a:t>九點線</a:t>
            </a:r>
            <a:r>
              <a:rPr lang="zh-TW" altLang="en-US" dirty="0"/>
              <a:t>“</a:t>
            </a:r>
            <a:endParaRPr lang="de-DE" dirty="0"/>
          </a:p>
          <a:p>
            <a:pPr lvl="1"/>
            <a:r>
              <a:rPr lang="de-DE" dirty="0"/>
              <a:t>Islands in </a:t>
            </a:r>
            <a:r>
              <a:rPr lang="de-DE" dirty="0" err="1"/>
              <a:t>the</a:t>
            </a:r>
            <a:r>
              <a:rPr lang="de-DE" dirty="0"/>
              <a:t> South China </a:t>
            </a:r>
            <a:r>
              <a:rPr lang="de-DE" dirty="0" err="1"/>
              <a:t>sea南海島嶼</a:t>
            </a:r>
            <a:endParaRPr lang="de-DE" dirty="0"/>
          </a:p>
          <a:p>
            <a:pPr lvl="1"/>
            <a:r>
              <a:rPr lang="de-DE" dirty="0"/>
              <a:t>„</a:t>
            </a:r>
            <a:r>
              <a:rPr lang="de-DE" dirty="0" err="1"/>
              <a:t>Greater</a:t>
            </a:r>
            <a:r>
              <a:rPr lang="de-DE" dirty="0"/>
              <a:t> </a:t>
            </a:r>
            <a:r>
              <a:rPr lang="de-DE" dirty="0" err="1"/>
              <a:t>China“大中華區</a:t>
            </a:r>
            <a:endParaRPr lang="de-DE" dirty="0"/>
          </a:p>
        </p:txBody>
      </p:sp>
    </p:spTree>
    <p:extLst>
      <p:ext uri="{BB962C8B-B14F-4D97-AF65-F5344CB8AC3E}">
        <p14:creationId xmlns:p14="http://schemas.microsoft.com/office/powerpoint/2010/main" val="20146279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332656"/>
            <a:ext cx="8229600" cy="2736304"/>
          </a:xfrm>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a:t>
            </a:r>
            <a:br>
              <a:rPr lang="de-DE" dirty="0"/>
            </a:br>
            <a:r>
              <a:rPr lang="en-US" altLang="zh-TW" dirty="0"/>
              <a:t>1B</a:t>
            </a:r>
            <a:r>
              <a:rPr lang="zh-TW" altLang="en-US" dirty="0"/>
              <a:t>（</a:t>
            </a:r>
            <a:r>
              <a:rPr lang="en-US" altLang="zh-TW" dirty="0"/>
              <a:t>2</a:t>
            </a:r>
            <a:r>
              <a:rPr lang="zh-TW" altLang="en-US" dirty="0"/>
              <a:t>）</a:t>
            </a:r>
            <a:r>
              <a:rPr lang="de-DE" altLang="zh-CN" dirty="0" err="1"/>
              <a:t>經濟改革</a:t>
            </a:r>
            <a:r>
              <a:rPr lang="zh-CN" altLang="de-DE" dirty="0"/>
              <a:t>和</a:t>
            </a:r>
            <a:r>
              <a:rPr lang="zh-CN" altLang="en-US" dirty="0"/>
              <a:t>對外</a:t>
            </a:r>
            <a:r>
              <a:rPr lang="de-DE" altLang="zh-CN" dirty="0" err="1"/>
              <a:t>開放</a:t>
            </a:r>
            <a:r>
              <a:rPr lang="zh-TW" altLang="en-US" dirty="0"/>
              <a:t>：微信小測試</a:t>
            </a:r>
            <a:r>
              <a:rPr lang="de-DE" altLang="zh-CN" dirty="0"/>
              <a:t> </a:t>
            </a:r>
            <a:r>
              <a:rPr lang="de-DE" dirty="0"/>
              <a:t>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3284984"/>
            <a:ext cx="8229600" cy="2841179"/>
          </a:xfrm>
        </p:spPr>
        <p:txBody>
          <a:bodyPr/>
          <a:lstStyle/>
          <a:p>
            <a:r>
              <a:rPr lang="de-DE" dirty="0" err="1"/>
              <a:t>Please</a:t>
            </a:r>
            <a:r>
              <a:rPr lang="de-DE" dirty="0"/>
              <a:t> </a:t>
            </a:r>
            <a:r>
              <a:rPr lang="de-DE" dirty="0" err="1"/>
              <a:t>answer</a:t>
            </a:r>
            <a:r>
              <a:rPr lang="de-DE" dirty="0"/>
              <a:t> </a:t>
            </a:r>
            <a:r>
              <a:rPr lang="de-DE" dirty="0" err="1"/>
              <a:t>the</a:t>
            </a:r>
            <a:r>
              <a:rPr lang="de-DE" dirty="0"/>
              <a:t> </a:t>
            </a:r>
            <a:r>
              <a:rPr lang="de-DE" dirty="0" err="1"/>
              <a:t>following</a:t>
            </a:r>
            <a:r>
              <a:rPr lang="de-DE" dirty="0"/>
              <a:t> </a:t>
            </a:r>
            <a:r>
              <a:rPr lang="de-DE" dirty="0" err="1"/>
              <a:t>questions</a:t>
            </a:r>
            <a:r>
              <a:rPr lang="de-DE" dirty="0"/>
              <a:t> </a:t>
            </a:r>
            <a:r>
              <a:rPr lang="de-DE" dirty="0" err="1"/>
              <a:t>by</a:t>
            </a:r>
            <a:r>
              <a:rPr lang="de-DE" dirty="0"/>
              <a:t> </a:t>
            </a:r>
            <a:r>
              <a:rPr lang="de-DE" dirty="0" err="1"/>
              <a:t>sending</a:t>
            </a:r>
            <a:r>
              <a:rPr lang="de-DE" dirty="0"/>
              <a:t> </a:t>
            </a:r>
            <a:r>
              <a:rPr lang="de-DE" dirty="0" err="1"/>
              <a:t>the</a:t>
            </a:r>
            <a:r>
              <a:rPr lang="de-DE" dirty="0"/>
              <a:t> </a:t>
            </a:r>
            <a:r>
              <a:rPr lang="de-DE" dirty="0" err="1"/>
              <a:t>information</a:t>
            </a:r>
            <a:r>
              <a:rPr lang="de-DE" dirty="0"/>
              <a:t> LIVE </a:t>
            </a:r>
            <a:r>
              <a:rPr lang="de-DE" dirty="0" err="1"/>
              <a:t>to</a:t>
            </a:r>
            <a:r>
              <a:rPr lang="de-DE" dirty="0"/>
              <a:t> </a:t>
            </a:r>
            <a:r>
              <a:rPr lang="de-DE" dirty="0" err="1"/>
              <a:t>the</a:t>
            </a:r>
            <a:r>
              <a:rPr lang="de-DE" dirty="0"/>
              <a:t> TA – DO NOT POST IN GENERAL GROUP!!!</a:t>
            </a:r>
          </a:p>
          <a:p>
            <a:pPr marL="0" indent="0">
              <a:buNone/>
            </a:pPr>
            <a:r>
              <a:rPr lang="de-DE" dirty="0" err="1"/>
              <a:t>請現場回答以下問題至</a:t>
            </a:r>
            <a:r>
              <a:rPr lang="de-DE" altLang="zh-CN" dirty="0"/>
              <a:t> TA </a:t>
            </a:r>
          </a:p>
          <a:p>
            <a:pPr marL="0" indent="0">
              <a:buNone/>
            </a:pPr>
            <a:r>
              <a:rPr lang="en-US" altLang="zh-TW" dirty="0"/>
              <a:t>--</a:t>
            </a:r>
            <a:r>
              <a:rPr lang="zh-TW" altLang="en-US" dirty="0"/>
              <a:t>不要發佈在大群裡！</a:t>
            </a:r>
            <a:endParaRPr lang="de-DE" dirty="0"/>
          </a:p>
        </p:txBody>
      </p:sp>
    </p:spTree>
    <p:extLst>
      <p:ext uri="{BB962C8B-B14F-4D97-AF65-F5344CB8AC3E}">
        <p14:creationId xmlns:p14="http://schemas.microsoft.com/office/powerpoint/2010/main" val="15618577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3370386"/>
          </a:xfrm>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a:t>
            </a:r>
            <a:br>
              <a:rPr lang="de-DE" dirty="0"/>
            </a:br>
            <a:r>
              <a:rPr lang="en-US" altLang="zh-TW" dirty="0"/>
              <a:t>1B</a:t>
            </a:r>
            <a:r>
              <a:rPr lang="zh-TW" altLang="en-US" dirty="0"/>
              <a:t>（</a:t>
            </a:r>
            <a:r>
              <a:rPr lang="en-US" altLang="zh-TW" dirty="0"/>
              <a:t>2</a:t>
            </a:r>
            <a:r>
              <a:rPr lang="zh-TW" altLang="en-US" dirty="0"/>
              <a:t>）</a:t>
            </a:r>
            <a:r>
              <a:rPr lang="de-DE" dirty="0" err="1"/>
              <a:t>經濟改革和對外開放</a:t>
            </a:r>
            <a:r>
              <a:rPr lang="zh-TW" altLang="en-US" dirty="0"/>
              <a:t>：微信小測試</a:t>
            </a:r>
            <a:r>
              <a:rPr lang="de-DE" dirty="0"/>
              <a:t>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4725144"/>
            <a:ext cx="8229600" cy="1401019"/>
          </a:xfrm>
        </p:spPr>
        <p:txBody>
          <a:bodyPr/>
          <a:lstStyle/>
          <a:p>
            <a:pPr algn="ctr"/>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r>
              <a:rPr lang="en-US" altLang="zh-CN" dirty="0"/>
              <a:t> </a:t>
            </a:r>
            <a:r>
              <a:rPr lang="en-US" altLang="zh-CN" dirty="0" err="1"/>
              <a:t>您可以列舉出哪些大陸經濟特區</a:t>
            </a:r>
            <a:r>
              <a:rPr lang="zh-TW" altLang="en-US" dirty="0"/>
              <a:t>？</a:t>
            </a:r>
            <a:endParaRPr lang="de-DE" dirty="0"/>
          </a:p>
        </p:txBody>
      </p:sp>
    </p:spTree>
    <p:extLst>
      <p:ext uri="{BB962C8B-B14F-4D97-AF65-F5344CB8AC3E}">
        <p14:creationId xmlns:p14="http://schemas.microsoft.com/office/powerpoint/2010/main" val="37818060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5338936" cy="1642194"/>
          </a:xfrm>
        </p:spPr>
        <p:txBody>
          <a:bodyPr>
            <a:noAutofit/>
          </a:bodyPr>
          <a:lstStyle/>
          <a:p>
            <a:r>
              <a:rPr lang="de-DE" sz="2800" dirty="0"/>
              <a:t>1B(2) </a:t>
            </a:r>
            <a:r>
              <a:rPr lang="de-DE" sz="2800" dirty="0" err="1"/>
              <a:t>Economic</a:t>
            </a:r>
            <a:r>
              <a:rPr lang="de-DE" sz="2800" dirty="0"/>
              <a:t> Reform and </a:t>
            </a:r>
            <a:br>
              <a:rPr lang="de-DE" sz="2800" dirty="0"/>
            </a:br>
            <a:r>
              <a:rPr lang="de-DE" sz="2800" dirty="0"/>
              <a:t>Opening Door Policy: </a:t>
            </a:r>
            <a:r>
              <a:rPr lang="de-DE" sz="2800" dirty="0" err="1"/>
              <a:t>We</a:t>
            </a:r>
            <a:r>
              <a:rPr lang="de-DE" sz="2800" dirty="0"/>
              <a:t> Chat Quiz </a:t>
            </a:r>
            <a:br>
              <a:rPr lang="de-DE" sz="2800" dirty="0"/>
            </a:br>
            <a:r>
              <a:rPr lang="en-US" altLang="zh-TW" sz="2800" dirty="0"/>
              <a:t>1</a:t>
            </a:r>
            <a:r>
              <a:rPr lang="de-DE" altLang="zh-TW" sz="2800" dirty="0"/>
              <a:t>B</a:t>
            </a:r>
            <a:r>
              <a:rPr lang="zh-TW" altLang="en-US" sz="2800" dirty="0"/>
              <a:t>（</a:t>
            </a:r>
            <a:r>
              <a:rPr lang="en-US" altLang="zh-TW" sz="2800" dirty="0"/>
              <a:t>2</a:t>
            </a:r>
            <a:r>
              <a:rPr lang="zh-TW" altLang="en-US" sz="2800" dirty="0"/>
              <a:t>）經濟改革和對外開放：微信小測試</a:t>
            </a:r>
            <a:endParaRPr lang="de-DE" sz="2800"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276872"/>
            <a:ext cx="5410944" cy="4306490"/>
          </a:xfrm>
        </p:spPr>
        <p:txBody>
          <a:bodyPr>
            <a:normAutofit fontScale="77500" lnSpcReduction="20000"/>
          </a:bodyPr>
          <a:lstStyle/>
          <a:p>
            <a:pPr marL="0" indent="0">
              <a:buNone/>
            </a:pPr>
            <a:r>
              <a:rPr lang="en-US" altLang="zh-CN" dirty="0" err="1"/>
              <a:t>您可以列舉出哪些大陸經濟特區</a:t>
            </a:r>
            <a:r>
              <a:rPr lang="zh-TW" altLang="en-US" dirty="0"/>
              <a:t>？</a:t>
            </a:r>
            <a:r>
              <a:rPr lang="de-DE" dirty="0"/>
              <a:t> </a:t>
            </a:r>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r>
              <a:rPr lang="de-DE" altLang="zh-CN" dirty="0"/>
              <a:t> </a:t>
            </a:r>
            <a:endParaRPr lang="zh-CN" altLang="en-US" dirty="0"/>
          </a:p>
          <a:p>
            <a:r>
              <a:rPr lang="de-DE" dirty="0"/>
              <a:t>Shenzhen, </a:t>
            </a:r>
            <a:r>
              <a:rPr lang="de-DE" dirty="0" err="1"/>
              <a:t>Zhuhai</a:t>
            </a:r>
            <a:r>
              <a:rPr lang="de-DE" dirty="0"/>
              <a:t>, </a:t>
            </a:r>
            <a:r>
              <a:rPr lang="de-DE" dirty="0" err="1"/>
              <a:t>Shanto</a:t>
            </a:r>
            <a:r>
              <a:rPr lang="de-DE" dirty="0"/>
              <a:t>, </a:t>
            </a:r>
            <a:r>
              <a:rPr lang="de-DE" dirty="0" err="1"/>
              <a:t>Amoy</a:t>
            </a:r>
            <a:r>
              <a:rPr lang="de-DE" dirty="0"/>
              <a:t>; </a:t>
            </a:r>
            <a:r>
              <a:rPr lang="de-DE" dirty="0" err="1"/>
              <a:t>Yangzi</a:t>
            </a:r>
            <a:r>
              <a:rPr lang="de-DE" dirty="0"/>
              <a:t> River Delta, Pearl River Delta, </a:t>
            </a:r>
            <a:r>
              <a:rPr lang="de-DE" dirty="0" err="1">
                <a:highlight>
                  <a:srgbClr val="FFFF00"/>
                </a:highlight>
              </a:rPr>
              <a:t>Southeast</a:t>
            </a:r>
            <a:r>
              <a:rPr lang="de-DE" dirty="0">
                <a:highlight>
                  <a:srgbClr val="FFFF00"/>
                </a:highlight>
              </a:rPr>
              <a:t> Area </a:t>
            </a:r>
            <a:r>
              <a:rPr lang="de-DE" dirty="0" err="1">
                <a:highlight>
                  <a:srgbClr val="FFFF00"/>
                </a:highlight>
              </a:rPr>
              <a:t>of</a:t>
            </a:r>
            <a:r>
              <a:rPr lang="de-DE" dirty="0">
                <a:highlight>
                  <a:srgbClr val="FFFF00"/>
                </a:highlight>
              </a:rPr>
              <a:t> Fujian Province</a:t>
            </a:r>
            <a:r>
              <a:rPr lang="de-DE" dirty="0"/>
              <a:t>, </a:t>
            </a:r>
            <a:r>
              <a:rPr lang="de-DE" dirty="0" err="1"/>
              <a:t>Bohai</a:t>
            </a:r>
            <a:r>
              <a:rPr lang="de-DE" dirty="0"/>
              <a:t> Bay; Hainan Island: </a:t>
            </a:r>
            <a:r>
              <a:rPr lang="de-DE" dirty="0" err="1"/>
              <a:t>special</a:t>
            </a:r>
            <a:r>
              <a:rPr lang="de-DE" dirty="0"/>
              <a:t> </a:t>
            </a:r>
            <a:r>
              <a:rPr lang="de-DE" dirty="0" err="1"/>
              <a:t>economic</a:t>
            </a:r>
            <a:r>
              <a:rPr lang="de-DE" dirty="0"/>
              <a:t> </a:t>
            </a:r>
            <a:r>
              <a:rPr lang="de-DE" dirty="0" err="1"/>
              <a:t>area</a:t>
            </a:r>
            <a:r>
              <a:rPr lang="de-DE" dirty="0"/>
              <a:t>; Pudong</a:t>
            </a:r>
          </a:p>
          <a:p>
            <a:r>
              <a:rPr lang="de-DE" dirty="0" err="1"/>
              <a:t>深圳</a:t>
            </a:r>
            <a:r>
              <a:rPr lang="zh-TW" altLang="en-US" dirty="0"/>
              <a:t>，珠海，汕頭，廈門；長三角洲地區，珠三角地區，</a:t>
            </a:r>
            <a:r>
              <a:rPr lang="zh-TW" altLang="en-US" dirty="0">
                <a:highlight>
                  <a:srgbClr val="FFFF00"/>
                </a:highlight>
              </a:rPr>
              <a:t>福建省東南沿海地區</a:t>
            </a:r>
            <a:r>
              <a:rPr lang="zh-TW" altLang="en-US" dirty="0"/>
              <a:t>，渤海灣，海南經濟特區；浦東</a:t>
            </a:r>
            <a:r>
              <a:rPr lang="zh-CN" altLang="en-US" dirty="0"/>
              <a:t>新區 </a:t>
            </a:r>
            <a:r>
              <a:rPr lang="de-DE" altLang="zh-CN" dirty="0"/>
              <a:t>(</a:t>
            </a:r>
            <a:r>
              <a:rPr lang="zh-CN" altLang="de-DE" dirty="0"/>
              <a:t>海南自贸港</a:t>
            </a:r>
            <a:r>
              <a:rPr lang="de-DE" altLang="zh-CN" dirty="0"/>
              <a:t>)</a:t>
            </a:r>
            <a:endParaRPr lang="de-DE" dirty="0"/>
          </a:p>
        </p:txBody>
      </p:sp>
      <p:pic>
        <p:nvPicPr>
          <p:cNvPr id="5" name="图片 4">
            <a:extLst>
              <a:ext uri="{FF2B5EF4-FFF2-40B4-BE49-F238E27FC236}">
                <a16:creationId xmlns:a16="http://schemas.microsoft.com/office/drawing/2014/main" id="{E63F6A96-DF74-0F47-9FE6-61B586119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019" y="-171400"/>
            <a:ext cx="3168981" cy="6858000"/>
          </a:xfrm>
          <a:prstGeom prst="rect">
            <a:avLst/>
          </a:prstGeom>
        </p:spPr>
      </p:pic>
    </p:spTree>
    <p:extLst>
      <p:ext uri="{BB962C8B-B14F-4D97-AF65-F5344CB8AC3E}">
        <p14:creationId xmlns:p14="http://schemas.microsoft.com/office/powerpoint/2010/main" val="1665029839"/>
      </p:ext>
    </p:extLst>
  </p:cSld>
  <p:clrMapOvr>
    <a:masterClrMapping/>
  </p:clrMapOvr>
  <p:extLst>
    <p:ext uri="{6950BFC3-D8DA-4A85-94F7-54DA5524770B}">
      <p188:commentRel xmlns:p188="http://schemas.microsoft.com/office/powerpoint/2018/8/main" r:id="rId2"/>
    </p:ext>
  </p:extLs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1786210"/>
          </a:xfrm>
        </p:spPr>
        <p:txBody>
          <a:bodyPr>
            <a:normAutofit fontScale="90000"/>
          </a:bodyPr>
          <a:lstStyle/>
          <a:p>
            <a:r>
              <a:rPr lang="de-DE" dirty="0"/>
              <a:t>1B(2) </a:t>
            </a:r>
            <a:r>
              <a:rPr lang="de-DE" dirty="0" err="1"/>
              <a:t>Economic</a:t>
            </a:r>
            <a:r>
              <a:rPr lang="de-DE" dirty="0"/>
              <a:t> Reform </a:t>
            </a:r>
            <a:br>
              <a:rPr lang="de-DE" dirty="0"/>
            </a:br>
            <a:r>
              <a:rPr lang="de-DE" dirty="0"/>
              <a:t>and Opening </a:t>
            </a:r>
            <a:r>
              <a:rPr lang="de-DE" dirty="0" err="1"/>
              <a:t>Door</a:t>
            </a:r>
            <a:r>
              <a:rPr lang="de-DE" dirty="0"/>
              <a:t> </a:t>
            </a:r>
            <a:r>
              <a:rPr lang="de-DE" dirty="0" err="1"/>
              <a:t>Policy</a:t>
            </a:r>
            <a:br>
              <a:rPr lang="de-DE" dirty="0"/>
            </a:br>
            <a:r>
              <a:rPr lang="de-DE" dirty="0" err="1"/>
              <a:t>經濟改革和對外開放</a:t>
            </a:r>
            <a:endParaRPr lang="de-DE"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179512" y="2332037"/>
            <a:ext cx="8229600" cy="4525963"/>
          </a:xfrm>
        </p:spPr>
        <p:txBody>
          <a:bodyPr>
            <a:normAutofit fontScale="92500" lnSpcReduction="10000"/>
          </a:bodyPr>
          <a:lstStyle/>
          <a:p>
            <a:r>
              <a:rPr lang="de-DE" dirty="0"/>
              <a:t>New: On August 2019 Xinhua </a:t>
            </a:r>
            <a:r>
              <a:rPr lang="de-DE" dirty="0" err="1"/>
              <a:t>announced</a:t>
            </a:r>
            <a:r>
              <a:rPr lang="de-DE" dirty="0"/>
              <a:t> 6 </a:t>
            </a:r>
            <a:r>
              <a:rPr lang="de-DE" dirty="0" err="1"/>
              <a:t>new</a:t>
            </a:r>
            <a:r>
              <a:rPr lang="de-DE" dirty="0"/>
              <a:t> </a:t>
            </a:r>
            <a:r>
              <a:rPr lang="de-DE" dirty="0" err="1"/>
              <a:t>pilot</a:t>
            </a:r>
            <a:r>
              <a:rPr lang="de-DE" dirty="0"/>
              <a:t> </a:t>
            </a:r>
            <a:r>
              <a:rPr lang="de-DE" dirty="0" err="1"/>
              <a:t>free</a:t>
            </a:r>
            <a:r>
              <a:rPr lang="de-DE" dirty="0"/>
              <a:t> trade </a:t>
            </a:r>
            <a:r>
              <a:rPr lang="de-DE" dirty="0" err="1"/>
              <a:t>zones</a:t>
            </a:r>
            <a:r>
              <a:rPr lang="de-DE" dirty="0"/>
              <a:t> in Shandong, Jiangsu, Guangxi, Hebei, Yunnan and Heilongjiang, </a:t>
            </a:r>
            <a:r>
              <a:rPr lang="de-DE" dirty="0" err="1"/>
              <a:t>bringing</a:t>
            </a:r>
            <a:r>
              <a:rPr lang="de-DE" dirty="0"/>
              <a:t> </a:t>
            </a:r>
            <a:r>
              <a:rPr lang="de-DE" dirty="0" err="1"/>
              <a:t>the</a:t>
            </a:r>
            <a:r>
              <a:rPr lang="de-DE" dirty="0"/>
              <a:t> total </a:t>
            </a:r>
            <a:r>
              <a:rPr lang="de-DE" dirty="0" err="1"/>
              <a:t>to</a:t>
            </a:r>
            <a:r>
              <a:rPr lang="de-DE" dirty="0"/>
              <a:t> 18</a:t>
            </a:r>
          </a:p>
          <a:p>
            <a:pPr marL="0" indent="0">
              <a:buNone/>
            </a:pPr>
            <a:r>
              <a:rPr lang="en-US" altLang="zh-TW" dirty="0"/>
              <a:t>2019</a:t>
            </a:r>
            <a:r>
              <a:rPr lang="zh-TW" altLang="en-US" dirty="0"/>
              <a:t>年</a:t>
            </a:r>
            <a:r>
              <a:rPr lang="en-US" altLang="zh-TW" dirty="0"/>
              <a:t>8</a:t>
            </a:r>
            <a:r>
              <a:rPr lang="zh-TW" altLang="en-US" dirty="0"/>
              <a:t>月份，新華社通報</a:t>
            </a:r>
            <a:r>
              <a:rPr lang="en-US" altLang="zh-TW" dirty="0"/>
              <a:t>6</a:t>
            </a:r>
            <a:r>
              <a:rPr lang="zh-TW" altLang="en-US" dirty="0"/>
              <a:t>個新的自由貿易區：山東、江蘇、廣西、河北、雲南和黑龍江，總數達到</a:t>
            </a:r>
            <a:r>
              <a:rPr lang="en-US" altLang="zh-TW" dirty="0"/>
              <a:t>18</a:t>
            </a:r>
            <a:r>
              <a:rPr lang="zh-TW" altLang="en-US" dirty="0"/>
              <a:t>個。</a:t>
            </a:r>
            <a:br>
              <a:rPr lang="de-DE" dirty="0"/>
            </a:br>
            <a:r>
              <a:rPr lang="de-DE" dirty="0"/>
              <a:t>Source</a:t>
            </a:r>
            <a:r>
              <a:rPr lang="zh-TW" altLang="en-US" dirty="0"/>
              <a:t>（來源）</a:t>
            </a:r>
            <a:r>
              <a:rPr lang="de-DE" dirty="0"/>
              <a:t>: </a:t>
            </a:r>
            <a:r>
              <a:rPr lang="de-DE" dirty="0">
                <a:hlinkClick r:id="rId2"/>
              </a:rPr>
              <a:t>http://www.xinhuanet.com/english/2019-08/26/c_138339873.htm</a:t>
            </a:r>
            <a:r>
              <a:rPr lang="de-DE" dirty="0"/>
              <a:t> </a:t>
            </a:r>
            <a:r>
              <a:rPr lang="de-DE" dirty="0" err="1"/>
              <a:t>or</a:t>
            </a:r>
            <a:r>
              <a:rPr lang="de-DE" dirty="0"/>
              <a:t> https://bit.ly/2n5Cqax</a:t>
            </a:r>
          </a:p>
        </p:txBody>
      </p:sp>
    </p:spTree>
    <p:extLst>
      <p:ext uri="{BB962C8B-B14F-4D97-AF65-F5344CB8AC3E}">
        <p14:creationId xmlns:p14="http://schemas.microsoft.com/office/powerpoint/2010/main" val="13052987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B, Unit One</a:t>
            </a:r>
            <a:br>
              <a:rPr lang="en-US" altLang="zh-CN" sz="3200" b="1" dirty="0"/>
            </a:br>
            <a:r>
              <a:rPr lang="zh-CN" altLang="en-US" sz="3200" b="1" dirty="0"/>
              <a:t>第一單元</a:t>
            </a:r>
            <a:r>
              <a:rPr lang="en-US" altLang="zh-CN" sz="3200" b="1" dirty="0"/>
              <a:t>B</a:t>
            </a:r>
            <a:r>
              <a:rPr lang="zh-CN" altLang="en-US" sz="3200" b="1" dirty="0"/>
              <a:t>部分的問題</a:t>
            </a:r>
          </a:p>
        </p:txBody>
      </p:sp>
      <p:sp>
        <p:nvSpPr>
          <p:cNvPr id="3" name="内容占位符 2"/>
          <p:cNvSpPr>
            <a:spLocks noGrp="1"/>
          </p:cNvSpPr>
          <p:nvPr>
            <p:ph idx="1"/>
          </p:nvPr>
        </p:nvSpPr>
        <p:spPr/>
        <p:txBody>
          <a:bodyPr>
            <a:normAutofit fontScale="92500" lnSpcReduction="20000"/>
          </a:bodyPr>
          <a:lstStyle/>
          <a:p>
            <a:pPr>
              <a:lnSpc>
                <a:spcPct val="120000"/>
              </a:lnSpc>
            </a:pPr>
            <a:r>
              <a:rPr lang="en-US" sz="2400" dirty="0"/>
              <a:t>1. When did New China begin to open to the outside world? </a:t>
            </a:r>
            <a:r>
              <a:rPr lang="en-US" sz="2400" dirty="0" err="1"/>
              <a:t>大陸在何時開始向世界打開國門</a:t>
            </a:r>
            <a:r>
              <a:rPr lang="zh-TW" altLang="en-US" sz="2400" dirty="0"/>
              <a:t>？</a:t>
            </a:r>
            <a:endParaRPr lang="zh-CN" altLang="en-US" sz="2400" dirty="0"/>
          </a:p>
          <a:p>
            <a:pPr>
              <a:lnSpc>
                <a:spcPct val="120000"/>
              </a:lnSpc>
            </a:pPr>
            <a:r>
              <a:rPr lang="en-US" sz="2400" dirty="0"/>
              <a:t>2. What changes have taken place in China’s </a:t>
            </a:r>
            <a:r>
              <a:rPr lang="en-US" sz="2400" dirty="0" err="1"/>
              <a:t>economy?大陸經濟發生了哪些變化</a:t>
            </a:r>
            <a:r>
              <a:rPr lang="zh-TW" altLang="en-US" sz="2400" dirty="0"/>
              <a:t>？</a:t>
            </a:r>
            <a:r>
              <a:rPr lang="en-US" sz="2400" dirty="0"/>
              <a:t> </a:t>
            </a:r>
            <a:endParaRPr lang="zh-CN" altLang="en-US" sz="2400" dirty="0"/>
          </a:p>
          <a:p>
            <a:pPr>
              <a:lnSpc>
                <a:spcPct val="120000"/>
              </a:lnSpc>
            </a:pPr>
            <a:r>
              <a:rPr lang="en-US" sz="2400" dirty="0"/>
              <a:t>3. How many special economic zones of China can you name? </a:t>
            </a:r>
            <a:r>
              <a:rPr lang="en-US" sz="2400" dirty="0" err="1"/>
              <a:t>您可以列舉出哪些大陸經濟特區</a:t>
            </a:r>
            <a:r>
              <a:rPr lang="zh-TW" altLang="en-US" sz="2400" dirty="0"/>
              <a:t>？</a:t>
            </a:r>
            <a:endParaRPr lang="zh-CN" altLang="en-US" sz="2400" dirty="0"/>
          </a:p>
          <a:p>
            <a:pPr>
              <a:lnSpc>
                <a:spcPct val="120000"/>
              </a:lnSpc>
            </a:pPr>
            <a:r>
              <a:rPr lang="en-US" sz="2400" dirty="0"/>
              <a:t>4. What progress has been made in China’s economy? </a:t>
            </a:r>
            <a:r>
              <a:rPr lang="en-US" sz="2400" dirty="0" err="1"/>
              <a:t>大陸經濟經歷了哪些過程</a:t>
            </a:r>
            <a:r>
              <a:rPr lang="zh-TW" altLang="en-US" sz="2400" dirty="0"/>
              <a:t>？</a:t>
            </a:r>
            <a:endParaRPr lang="zh-CN" altLang="en-US" sz="2400" dirty="0"/>
          </a:p>
          <a:p>
            <a:pPr>
              <a:lnSpc>
                <a:spcPct val="120000"/>
              </a:lnSpc>
            </a:pPr>
            <a:r>
              <a:rPr lang="en-US" sz="2400" dirty="0"/>
              <a:t>5. What problems are there with the economic development? </a:t>
            </a:r>
            <a:r>
              <a:rPr lang="en-US" sz="2400" dirty="0" err="1"/>
              <a:t>經濟發展有哪些問題</a:t>
            </a:r>
            <a:r>
              <a:rPr lang="zh-TW" altLang="en-US" sz="2400" dirty="0"/>
              <a:t>？</a:t>
            </a:r>
            <a:endParaRPr lang="zh-CN" altLang="en-US" sz="2400" dirty="0"/>
          </a:p>
          <a:p>
            <a:pPr>
              <a:lnSpc>
                <a:spcPct val="120000"/>
              </a:lnSpc>
            </a:pPr>
            <a:r>
              <a:rPr lang="en-US" sz="2400" dirty="0"/>
              <a:t>6. How shall we adapt state enterprises to the situation? </a:t>
            </a:r>
            <a:r>
              <a:rPr lang="en-US" sz="2400" dirty="0" err="1"/>
              <a:t>我們應該如何調整目前的國有企業</a:t>
            </a:r>
            <a:r>
              <a:rPr lang="zh-TW" altLang="en-US" sz="2400" dirty="0"/>
              <a:t>？</a:t>
            </a:r>
            <a:endParaRPr lang="zh-CN" altLang="en-US" sz="2400" dirty="0"/>
          </a:p>
        </p:txBody>
      </p:sp>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11347</Words>
  <Application>Microsoft Office PowerPoint</Application>
  <PresentationFormat>Bildschirmpräsentation (4:3)</PresentationFormat>
  <Paragraphs>711</Paragraphs>
  <Slides>105</Slides>
  <Notes>66</Notes>
  <HiddenSlides>0</HiddenSlides>
  <MMClips>1</MMClips>
  <ScaleCrop>false</ScaleCrop>
  <HeadingPairs>
    <vt:vector size="8" baseType="variant">
      <vt:variant>
        <vt:lpstr>Verwendete Schriftarten</vt:lpstr>
      </vt:variant>
      <vt:variant>
        <vt:i4>14</vt:i4>
      </vt:variant>
      <vt:variant>
        <vt:lpstr>Design</vt:lpstr>
      </vt:variant>
      <vt:variant>
        <vt:i4>1</vt:i4>
      </vt:variant>
      <vt:variant>
        <vt:lpstr>Eingebettete OLE-Server</vt:lpstr>
      </vt:variant>
      <vt:variant>
        <vt:i4>2</vt:i4>
      </vt:variant>
      <vt:variant>
        <vt:lpstr>Folientitel</vt:lpstr>
      </vt:variant>
      <vt:variant>
        <vt:i4>105</vt:i4>
      </vt:variant>
    </vt:vector>
  </HeadingPairs>
  <TitlesOfParts>
    <vt:vector size="122" baseType="lpstr">
      <vt:lpstr>??</vt:lpstr>
      <vt:lpstr>Avenir 45</vt:lpstr>
      <vt:lpstr>Avenir 65</vt:lpstr>
      <vt:lpstr>楷体</vt:lpstr>
      <vt:lpstr>楷体</vt:lpstr>
      <vt:lpstr>MentiText</vt:lpstr>
      <vt:lpstr>Microsoft YaHei UI</vt:lpstr>
      <vt:lpstr>SimHei</vt:lpstr>
      <vt:lpstr>Arial</vt:lpstr>
      <vt:lpstr>Calibri</vt:lpstr>
      <vt:lpstr>Corbel</vt:lpstr>
      <vt:lpstr>Garamond</vt:lpstr>
      <vt:lpstr>Georgia</vt:lpstr>
      <vt:lpstr>Times New Roman</vt:lpstr>
      <vt:lpstr>Larissa-Design</vt:lpstr>
      <vt:lpstr>Dokument</vt:lpstr>
      <vt:lpstr>Microsoft Excel Chart</vt:lpstr>
      <vt:lpstr>中国文化 研究生课（研一） Kultura chińska | Chinese Culture for first year Master Students 第二周 Session 2</vt:lpstr>
      <vt:lpstr>Students Introduction 自我介绍</vt:lpstr>
      <vt:lpstr>Self-Introduction 自我介绍</vt:lpstr>
      <vt:lpstr>主题 Topics</vt:lpstr>
      <vt:lpstr>文化测试</vt:lpstr>
      <vt:lpstr>比较：Comparison: In China 27 participants/于中国27位參與者 </vt:lpstr>
      <vt:lpstr>PowerPoint-Präsentation</vt:lpstr>
      <vt:lpstr>PowerPoint-Präsentation</vt:lpstr>
      <vt:lpstr>PowerPoint-Präsentation</vt:lpstr>
      <vt:lpstr>PowerPoint-Präsentation</vt:lpstr>
      <vt:lpstr>第一周 Session 1</vt:lpstr>
      <vt:lpstr>第一周 Session 1</vt:lpstr>
      <vt:lpstr>第一周 Session 1</vt:lpstr>
      <vt:lpstr>第一周 Session 1</vt:lpstr>
      <vt:lpstr>第一周 Session 1 </vt:lpstr>
      <vt:lpstr>Schedule 学期题目</vt:lpstr>
      <vt:lpstr>Session 1 第一周 </vt:lpstr>
      <vt:lpstr>纲 要</vt:lpstr>
      <vt:lpstr>纲 要</vt:lpstr>
      <vt:lpstr>传统的文化比较模块</vt:lpstr>
      <vt:lpstr>PowerPoint-Präsentation</vt:lpstr>
      <vt:lpstr>PowerPoint-Präsentation</vt:lpstr>
      <vt:lpstr>PowerPoint-Präsentation</vt:lpstr>
      <vt:lpstr>纲 要</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纲 要</vt:lpstr>
      <vt:lpstr>5000年的叙事</vt:lpstr>
      <vt:lpstr>汉文化也是融合起来的</vt:lpstr>
      <vt:lpstr>纯粹的汉文化</vt:lpstr>
      <vt:lpstr>高情境文化与意义的丧失</vt:lpstr>
      <vt:lpstr>高情境文化面临的挑战及 意义虚无化的危险</vt:lpstr>
      <vt:lpstr>中国文化与异域文化间的吸引力及与圈内人的趋势</vt:lpstr>
      <vt:lpstr>Soft power</vt:lpstr>
      <vt:lpstr>PowerPoint-Präsentation</vt:lpstr>
      <vt:lpstr>Soft power</vt:lpstr>
      <vt:lpstr>PowerPoint-Präsentation</vt:lpstr>
      <vt:lpstr>PowerPoint-Präsentation</vt:lpstr>
      <vt:lpstr>Africa</vt:lpstr>
      <vt:lpstr>USA</vt:lpstr>
      <vt:lpstr>China vs US</vt:lpstr>
      <vt:lpstr>China vs US</vt:lpstr>
      <vt:lpstr>How to make China more clean, free and to one of the „good guys“? =&gt; culture more accepted, classics more read</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Foundations of Chinese Cultures 中國文化基礎</vt:lpstr>
      <vt:lpstr>About the teaching關於教學</vt:lpstr>
      <vt:lpstr>Questions concerning Introduction 導入課的問題</vt:lpstr>
      <vt:lpstr>How large is China? 中國有多大？</vt:lpstr>
      <vt:lpstr>How many countries border China? 中國與多少國家接壤？</vt:lpstr>
      <vt:lpstr>What is China’s land surface like? 中國地形是怎樣的？</vt:lpstr>
      <vt:lpstr>1A(1) Geopgraphy: Text 1A（1）地理：課文</vt:lpstr>
      <vt:lpstr>1B(2) Economic Reform and  Opening Door Policy: We Chat Quiz 1B（2）經濟改革和對外開放：微信小測試  </vt:lpstr>
      <vt:lpstr>1B(2) Economic Reform and  Opening Door Policy: We Chat Quiz 1B（2）經濟改革和對外開放：微信小測試 </vt:lpstr>
      <vt:lpstr>1B(2) Economic Reform and  Opening Door Policy: We Chat Quiz  1B（2）經濟改革和對外開放：微信小測試</vt:lpstr>
      <vt:lpstr>1B(2) Economic Reform  and Opening Door Policy 經濟改革和對外開放</vt:lpstr>
      <vt:lpstr>Questions concerning Section B, Unit One 第一單元B部分的問題</vt:lpstr>
      <vt:lpstr>Questions concerning Section C, Unit One 第一單元C部分問題：</vt:lpstr>
      <vt:lpstr>1C(3) Education and Public Health 教育和公共健康</vt:lpstr>
      <vt:lpstr>作业</vt:lpstr>
      <vt:lpstr>Preparation for next week 下週的課前預習</vt:lpstr>
      <vt:lpstr>Always here for you! 隨時隨地为你们服务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769</cp:revision>
  <dcterms:created xsi:type="dcterms:W3CDTF">2010-06-18T15:32:00Z</dcterms:created>
  <dcterms:modified xsi:type="dcterms:W3CDTF">2023-05-12T12:47:22Z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