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charts/chart2.xml" ContentType="application/vnd.openxmlformats-officedocument.drawingml.chart+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tags/tag52.xml" ContentType="application/vnd.openxmlformats-officedocument.presentationml.tags+xml"/>
  <Override PartName="/ppt/notesSlides/notesSlide48.xml" ContentType="application/vnd.openxmlformats-officedocument.presentationml.notesSlide+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notesSlides/notesSlide50.xml" ContentType="application/vnd.openxmlformats-officedocument.presentationml.notesSlide+xml"/>
  <Override PartName="/ppt/tags/tag55.xml" ContentType="application/vnd.openxmlformats-officedocument.presentationml.tags+xml"/>
  <Override PartName="/ppt/notesSlides/notesSlide51.xml" ContentType="application/vnd.openxmlformats-officedocument.presentationml.notesSlide+xml"/>
  <Override PartName="/ppt/tags/tag56.xml" ContentType="application/vnd.openxmlformats-officedocument.presentationml.tags+xml"/>
  <Override PartName="/ppt/notesSlides/notesSlide52.xml" ContentType="application/vnd.openxmlformats-officedocument.presentationml.notesSlide+xml"/>
  <Override PartName="/ppt/tags/tag57.xml" ContentType="application/vnd.openxmlformats-officedocument.presentationml.tags+xml"/>
  <Override PartName="/ppt/notesSlides/notesSlide53.xml" ContentType="application/vnd.openxmlformats-officedocument.presentationml.notesSlide+xml"/>
  <Override PartName="/ppt/tags/tag58.xml" ContentType="application/vnd.openxmlformats-officedocument.presentationml.tags+xml"/>
  <Override PartName="/ppt/notesSlides/notesSlide54.xml" ContentType="application/vnd.openxmlformats-officedocument.presentationml.notesSlide+xml"/>
  <Override PartName="/ppt/tags/tag59.xml" ContentType="application/vnd.openxmlformats-officedocument.presentationml.tags+xml"/>
  <Override PartName="/ppt/notesSlides/notesSlide55.xml" ContentType="application/vnd.openxmlformats-officedocument.presentationml.notesSlide+xml"/>
  <Override PartName="/ppt/tags/tag60.xml" ContentType="application/vnd.openxmlformats-officedocument.presentationml.tags+xml"/>
  <Override PartName="/ppt/notesSlides/notesSlide56.xml" ContentType="application/vnd.openxmlformats-officedocument.presentationml.notesSlide+xml"/>
  <Override PartName="/ppt/tags/tag61.xml" ContentType="application/vnd.openxmlformats-officedocument.presentationml.tags+xml"/>
  <Override PartName="/ppt/notesSlides/notesSlide57.xml" ContentType="application/vnd.openxmlformats-officedocument.presentationml.notesSlide+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notesSlides/notesSlide61.xml" ContentType="application/vnd.openxmlformats-officedocument.presentationml.notesSlide+xml"/>
  <Override PartName="/ppt/tags/tag66.xml" ContentType="application/vnd.openxmlformats-officedocument.presentationml.tags+xml"/>
  <Override PartName="/ppt/notesSlides/notesSlide62.xml" ContentType="application/vnd.openxmlformats-officedocument.presentationml.notesSlide+xml"/>
  <Override PartName="/ppt/tags/tag67.xml" ContentType="application/vnd.openxmlformats-officedocument.presentationml.tags+xml"/>
  <Override PartName="/ppt/notesSlides/notesSlide63.xml" ContentType="application/vnd.openxmlformats-officedocument.presentationml.notesSlide+xml"/>
  <Override PartName="/ppt/tags/tag68.xml" ContentType="application/vnd.openxmlformats-officedocument.presentationml.tags+xml"/>
  <Override PartName="/ppt/notesSlides/notesSlide64.xml" ContentType="application/vnd.openxmlformats-officedocument.presentationml.notesSlide+xml"/>
  <Override PartName="/ppt/tags/tag69.xml" ContentType="application/vnd.openxmlformats-officedocument.presentationml.tags+xml"/>
  <Override PartName="/ppt/notesSlides/notesSlide65.xml" ContentType="application/vnd.openxmlformats-officedocument.presentationml.notesSlide+xml"/>
  <Override PartName="/ppt/tags/tag70.xml" ContentType="application/vnd.openxmlformats-officedocument.presentationml.tags+xml"/>
  <Override PartName="/ppt/notesSlides/notesSlide66.xml" ContentType="application/vnd.openxmlformats-officedocument.presentationml.notesSlide+xml"/>
  <Override PartName="/ppt/tags/tag71.xml" ContentType="application/vnd.openxmlformats-officedocument.presentationml.tags+xml"/>
  <Override PartName="/ppt/notesSlides/notesSlide67.xml" ContentType="application/vnd.openxmlformats-officedocument.presentationml.notesSlide+xml"/>
  <Override PartName="/ppt/tags/tag72.xml" ContentType="application/vnd.openxmlformats-officedocument.presentationml.tags+xml"/>
  <Override PartName="/ppt/notesSlides/notesSlide68.xml" ContentType="application/vnd.openxmlformats-officedocument.presentationml.notesSlide+xml"/>
  <Override PartName="/ppt/tags/tag73.xml" ContentType="application/vnd.openxmlformats-officedocument.presentationml.tags+xml"/>
  <Override PartName="/ppt/notesSlides/notesSlide69.xml" ContentType="application/vnd.openxmlformats-officedocument.presentationml.notesSlide+xml"/>
  <Override PartName="/ppt/tags/tag74.xml" ContentType="application/vnd.openxmlformats-officedocument.presentationml.tags+xml"/>
  <Override PartName="/ppt/notesSlides/notesSlide70.xml" ContentType="application/vnd.openxmlformats-officedocument.presentationml.notesSlide+xml"/>
  <Override PartName="/ppt/tags/tag75.xml" ContentType="application/vnd.openxmlformats-officedocument.presentationml.tags+xml"/>
  <Override PartName="/ppt/notesSlides/notesSlide71.xml" ContentType="application/vnd.openxmlformats-officedocument.presentationml.notesSlide+xml"/>
  <Override PartName="/ppt/tags/tag76.xml" ContentType="application/vnd.openxmlformats-officedocument.presentationml.tags+xml"/>
  <Override PartName="/ppt/notesSlides/notesSlide72.xml" ContentType="application/vnd.openxmlformats-officedocument.presentationml.notesSlide+xml"/>
  <Override PartName="/ppt/tags/tag77.xml" ContentType="application/vnd.openxmlformats-officedocument.presentationml.tags+xml"/>
  <Override PartName="/ppt/notesSlides/notesSlide73.xml" ContentType="application/vnd.openxmlformats-officedocument.presentationml.notesSlide+xml"/>
  <Override PartName="/ppt/tags/tag78.xml" ContentType="application/vnd.openxmlformats-officedocument.presentationml.tags+xml"/>
  <Override PartName="/ppt/notesSlides/notesSlide74.xml" ContentType="application/vnd.openxmlformats-officedocument.presentationml.notesSlide+xml"/>
  <Override PartName="/ppt/tags/tag79.xml" ContentType="application/vnd.openxmlformats-officedocument.presentationml.tags+xml"/>
  <Override PartName="/ppt/notesSlides/notesSlide75.xml" ContentType="application/vnd.openxmlformats-officedocument.presentationml.notesSlide+xml"/>
  <Override PartName="/ppt/tags/tag80.xml" ContentType="application/vnd.openxmlformats-officedocument.presentationml.tags+xml"/>
  <Override PartName="/ppt/notesSlides/notesSlide76.xml" ContentType="application/vnd.openxmlformats-officedocument.presentationml.notesSlide+xml"/>
  <Override PartName="/ppt/tags/tag81.xml" ContentType="application/vnd.openxmlformats-officedocument.presentationml.tags+xml"/>
  <Override PartName="/ppt/notesSlides/notesSlide77.xml" ContentType="application/vnd.openxmlformats-officedocument.presentationml.notesSlide+xml"/>
  <Override PartName="/ppt/tags/tag82.xml" ContentType="application/vnd.openxmlformats-officedocument.presentationml.tags+xml"/>
  <Override PartName="/ppt/notesSlides/notesSlide78.xml" ContentType="application/vnd.openxmlformats-officedocument.presentationml.notesSlide+xml"/>
  <Override PartName="/ppt/tags/tag83.xml" ContentType="application/vnd.openxmlformats-officedocument.presentationml.tags+xml"/>
  <Override PartName="/ppt/notesSlides/notesSlide79.xml" ContentType="application/vnd.openxmlformats-officedocument.presentationml.notesSlide+xml"/>
  <Override PartName="/ppt/tags/tag84.xml" ContentType="application/vnd.openxmlformats-officedocument.presentationml.tags+xml"/>
  <Override PartName="/ppt/notesSlides/notesSlide80.xml" ContentType="application/vnd.openxmlformats-officedocument.presentationml.notesSlide+xml"/>
  <Override PartName="/ppt/tags/tag85.xml" ContentType="application/vnd.openxmlformats-officedocument.presentationml.tags+xml"/>
  <Override PartName="/ppt/notesSlides/notesSlide81.xml" ContentType="application/vnd.openxmlformats-officedocument.presentationml.notesSlide+xml"/>
  <Override PartName="/ppt/tags/tag86.xml" ContentType="application/vnd.openxmlformats-officedocument.presentationml.tags+xml"/>
  <Override PartName="/ppt/notesSlides/notesSlide82.xml" ContentType="application/vnd.openxmlformats-officedocument.presentationml.notesSlide+xml"/>
  <Override PartName="/ppt/tags/tag87.xml" ContentType="application/vnd.openxmlformats-officedocument.presentationml.tags+xml"/>
  <Override PartName="/ppt/notesSlides/notesSlide83.xml" ContentType="application/vnd.openxmlformats-officedocument.presentationml.notesSlide+xml"/>
  <Override PartName="/ppt/tags/tag88.xml" ContentType="application/vnd.openxmlformats-officedocument.presentationml.tags+xml"/>
  <Override PartName="/ppt/notesSlides/notesSlide84.xml" ContentType="application/vnd.openxmlformats-officedocument.presentationml.notesSlide+xml"/>
  <Override PartName="/ppt/tags/tag89.xml" ContentType="application/vnd.openxmlformats-officedocument.presentationml.tags+xml"/>
  <Override PartName="/ppt/notesSlides/notesSlide85.xml" ContentType="application/vnd.openxmlformats-officedocument.presentationml.notesSlide+xml"/>
  <Override PartName="/ppt/tags/tag90.xml" ContentType="application/vnd.openxmlformats-officedocument.presentationml.tags+xml"/>
  <Override PartName="/ppt/notesSlides/notesSlide86.xml" ContentType="application/vnd.openxmlformats-officedocument.presentationml.notesSlide+xml"/>
  <Override PartName="/ppt/tags/tag91.xml" ContentType="application/vnd.openxmlformats-officedocument.presentationml.tags+xml"/>
  <Override PartName="/ppt/notesSlides/notesSlide87.xml" ContentType="application/vnd.openxmlformats-officedocument.presentationml.notesSlide+xml"/>
  <Override PartName="/ppt/tags/tag92.xml" ContentType="application/vnd.openxmlformats-officedocument.presentationml.tags+xml"/>
  <Override PartName="/ppt/notesSlides/notesSlide88.xml" ContentType="application/vnd.openxmlformats-officedocument.presentationml.notesSlide+xml"/>
  <Override PartName="/ppt/tags/tag93.xml" ContentType="application/vnd.openxmlformats-officedocument.presentationml.tags+xml"/>
  <Override PartName="/ppt/notesSlides/notesSlide89.xml" ContentType="application/vnd.openxmlformats-officedocument.presentationml.notesSlide+xml"/>
  <Override PartName="/ppt/tags/tag94.xml" ContentType="application/vnd.openxmlformats-officedocument.presentationml.tags+xml"/>
  <Override PartName="/ppt/notesSlides/notesSlide90.xml" ContentType="application/vnd.openxmlformats-officedocument.presentationml.notesSlide+xml"/>
  <Override PartName="/ppt/tags/tag95.xml" ContentType="application/vnd.openxmlformats-officedocument.presentationml.tags+xml"/>
  <Override PartName="/ppt/notesSlides/notesSlide91.xml" ContentType="application/vnd.openxmlformats-officedocument.presentationml.notesSlide+xml"/>
  <Override PartName="/ppt/tags/tag96.xml" ContentType="application/vnd.openxmlformats-officedocument.presentationml.tags+xml"/>
  <Override PartName="/ppt/notesSlides/notesSlide92.xml" ContentType="application/vnd.openxmlformats-officedocument.presentationml.notesSlide+xml"/>
  <Override PartName="/ppt/tags/tag97.xml" ContentType="application/vnd.openxmlformats-officedocument.presentationml.tags+xml"/>
  <Override PartName="/ppt/notesSlides/notesSlide93.xml" ContentType="application/vnd.openxmlformats-officedocument.presentationml.notesSlide+xml"/>
  <Override PartName="/ppt/tags/tag98.xml" ContentType="application/vnd.openxmlformats-officedocument.presentationml.tags+xml"/>
  <Override PartName="/ppt/notesSlides/notesSlide94.xml" ContentType="application/vnd.openxmlformats-officedocument.presentationml.notesSlide+xml"/>
  <Override PartName="/ppt/tags/tag99.xml" ContentType="application/vnd.openxmlformats-officedocument.presentationml.tags+xml"/>
  <Override PartName="/ppt/notesSlides/notesSlide95.xml" ContentType="application/vnd.openxmlformats-officedocument.presentationml.notesSlide+xml"/>
  <Override PartName="/ppt/tags/tag100.xml" ContentType="application/vnd.openxmlformats-officedocument.presentationml.tags+xml"/>
  <Override PartName="/ppt/notesSlides/notesSlide96.xml" ContentType="application/vnd.openxmlformats-officedocument.presentationml.notesSlide+xml"/>
  <Override PartName="/ppt/tags/tag101.xml" ContentType="application/vnd.openxmlformats-officedocument.presentationml.tags+xml"/>
  <Override PartName="/ppt/notesSlides/notesSlide97.xml" ContentType="application/vnd.openxmlformats-officedocument.presentationml.notesSlide+xml"/>
  <Override PartName="/ppt/tags/tag102.xml" ContentType="application/vnd.openxmlformats-officedocument.presentationml.tags+xml"/>
  <Override PartName="/ppt/notesSlides/notesSlide98.xml" ContentType="application/vnd.openxmlformats-officedocument.presentationml.notesSlide+xml"/>
  <Override PartName="/ppt/tags/tag103.xml" ContentType="application/vnd.openxmlformats-officedocument.presentationml.tags+xml"/>
  <Override PartName="/ppt/notesSlides/notesSlide99.xml" ContentType="application/vnd.openxmlformats-officedocument.presentationml.notesSlide+xml"/>
  <Override PartName="/ppt/tags/tag104.xml" ContentType="application/vnd.openxmlformats-officedocument.presentationml.tags+xml"/>
  <Override PartName="/ppt/notesSlides/notesSlide100.xml" ContentType="application/vnd.openxmlformats-officedocument.presentationml.notesSlide+xml"/>
  <Override PartName="/ppt/tags/tag105.xml" ContentType="application/vnd.openxmlformats-officedocument.presentationml.tags+xml"/>
  <Override PartName="/ppt/notesSlides/notesSlide101.xml" ContentType="application/vnd.openxmlformats-officedocument.presentationml.notesSlide+xml"/>
  <Override PartName="/ppt/tags/tag106.xml" ContentType="application/vnd.openxmlformats-officedocument.presentationml.tags+xml"/>
  <Override PartName="/ppt/notesSlides/notesSlide102.xml" ContentType="application/vnd.openxmlformats-officedocument.presentationml.notesSlide+xml"/>
  <Override PartName="/ppt/tags/tag107.xml" ContentType="application/vnd.openxmlformats-officedocument.presentationml.tags+xml"/>
  <Override PartName="/ppt/notesSlides/notesSlide103.xml" ContentType="application/vnd.openxmlformats-officedocument.presentationml.notesSlide+xml"/>
  <Override PartName="/ppt/tags/tag108.xml" ContentType="application/vnd.openxmlformats-officedocument.presentationml.tags+xml"/>
  <Override PartName="/ppt/notesSlides/notesSlide104.xml" ContentType="application/vnd.openxmlformats-officedocument.presentationml.notesSlide+xml"/>
  <Override PartName="/ppt/tags/tag109.xml" ContentType="application/vnd.openxmlformats-officedocument.presentationml.tags+xml"/>
  <Override PartName="/ppt/notesSlides/notesSlide105.xml" ContentType="application/vnd.openxmlformats-officedocument.presentationml.notesSlide+xml"/>
  <Override PartName="/ppt/tags/tag110.xml" ContentType="application/vnd.openxmlformats-officedocument.presentationml.tags+xml"/>
  <Override PartName="/ppt/notesSlides/notesSlide106.xml" ContentType="application/vnd.openxmlformats-officedocument.presentationml.notesSlide+xml"/>
  <Override PartName="/ppt/tags/tag111.xml" ContentType="application/vnd.openxmlformats-officedocument.presentationml.tags+xml"/>
  <Override PartName="/ppt/notesSlides/notesSlide107.xml" ContentType="application/vnd.openxmlformats-officedocument.presentationml.notesSlide+xml"/>
  <Override PartName="/ppt/tags/tag112.xml" ContentType="application/vnd.openxmlformats-officedocument.presentationml.tags+xml"/>
  <Override PartName="/ppt/notesSlides/notesSlide108.xml" ContentType="application/vnd.openxmlformats-officedocument.presentationml.notesSlide+xml"/>
  <Override PartName="/ppt/tags/tag113.xml" ContentType="application/vnd.openxmlformats-officedocument.presentationml.tags+xml"/>
  <Override PartName="/ppt/notesSlides/notesSlide109.xml" ContentType="application/vnd.openxmlformats-officedocument.presentationml.notesSlide+xml"/>
  <Override PartName="/ppt/tags/tag114.xml" ContentType="application/vnd.openxmlformats-officedocument.presentationml.tags+xml"/>
  <Override PartName="/ppt/notesSlides/notesSlide110.xml" ContentType="application/vnd.openxmlformats-officedocument.presentationml.notesSlide+xml"/>
  <Override PartName="/ppt/tags/tag115.xml" ContentType="application/vnd.openxmlformats-officedocument.presentationml.tags+xml"/>
  <Override PartName="/ppt/notesSlides/notesSlide111.xml" ContentType="application/vnd.openxmlformats-officedocument.presentationml.notesSlide+xml"/>
  <Override PartName="/ppt/tags/tag116.xml" ContentType="application/vnd.openxmlformats-officedocument.presentationml.tags+xml"/>
  <Override PartName="/ppt/notesSlides/notesSlide112.xml" ContentType="application/vnd.openxmlformats-officedocument.presentationml.notesSlide+xml"/>
  <Override PartName="/ppt/tags/tag117.xml" ContentType="application/vnd.openxmlformats-officedocument.presentationml.tags+xml"/>
  <Override PartName="/ppt/notesSlides/notesSlide113.xml" ContentType="application/vnd.openxmlformats-officedocument.presentationml.notesSlide+xml"/>
  <Override PartName="/ppt/tags/tag118.xml" ContentType="application/vnd.openxmlformats-officedocument.presentationml.tags+xml"/>
  <Override PartName="/ppt/notesSlides/notesSlide114.xml" ContentType="application/vnd.openxmlformats-officedocument.presentationml.notesSlide+xml"/>
  <Override PartName="/ppt/tags/tag119.xml" ContentType="application/vnd.openxmlformats-officedocument.presentationml.tags+xml"/>
  <Override PartName="/ppt/notesSlides/notesSlide115.xml" ContentType="application/vnd.openxmlformats-officedocument.presentationml.notesSlide+xml"/>
  <Override PartName="/ppt/tags/tag120.xml" ContentType="application/vnd.openxmlformats-officedocument.presentationml.tags+xml"/>
  <Override PartName="/ppt/notesSlides/notesSlide116.xml" ContentType="application/vnd.openxmlformats-officedocument.presentationml.notesSlide+xml"/>
  <Override PartName="/ppt/tags/tag121.xml" ContentType="application/vnd.openxmlformats-officedocument.presentationml.tags+xml"/>
  <Override PartName="/ppt/notesSlides/notesSlide117.xml" ContentType="application/vnd.openxmlformats-officedocument.presentationml.notesSlide+xml"/>
  <Override PartName="/ppt/tags/tag122.xml" ContentType="application/vnd.openxmlformats-officedocument.presentationml.tags+xml"/>
  <Override PartName="/ppt/notesSlides/notesSlide118.xml" ContentType="application/vnd.openxmlformats-officedocument.presentationml.notesSlide+xml"/>
  <Override PartName="/ppt/tags/tag123.xml" ContentType="application/vnd.openxmlformats-officedocument.presentationml.tags+xml"/>
  <Override PartName="/ppt/notesSlides/notesSlide119.xml" ContentType="application/vnd.openxmlformats-officedocument.presentationml.notesSlide+xml"/>
  <Override PartName="/ppt/tags/tag124.xml" ContentType="application/vnd.openxmlformats-officedocument.presentationml.tags+xml"/>
  <Override PartName="/ppt/notesSlides/notesSlide120.xml" ContentType="application/vnd.openxmlformats-officedocument.presentationml.notesSlide+xml"/>
  <Override PartName="/ppt/tags/tag125.xml" ContentType="application/vnd.openxmlformats-officedocument.presentationml.tags+xml"/>
  <Override PartName="/ppt/notesSlides/notesSlide121.xml" ContentType="application/vnd.openxmlformats-officedocument.presentationml.notesSlide+xml"/>
  <Override PartName="/ppt/tags/tag126.xml" ContentType="application/vnd.openxmlformats-officedocument.presentationml.tags+xml"/>
  <Override PartName="/ppt/notesSlides/notesSlide122.xml" ContentType="application/vnd.openxmlformats-officedocument.presentationml.notesSlide+xml"/>
  <Override PartName="/ppt/tags/tag127.xml" ContentType="application/vnd.openxmlformats-officedocument.presentationml.tags+xml"/>
  <Override PartName="/ppt/notesSlides/notesSlide123.xml" ContentType="application/vnd.openxmlformats-officedocument.presentationml.notesSlide+xml"/>
  <Override PartName="/ppt/tags/tag128.xml" ContentType="application/vnd.openxmlformats-officedocument.presentationml.tags+xml"/>
  <Override PartName="/ppt/notesSlides/notesSlide124.xml" ContentType="application/vnd.openxmlformats-officedocument.presentationml.notesSlide+xml"/>
  <Override PartName="/ppt/tags/tag129.xml" ContentType="application/vnd.openxmlformats-officedocument.presentationml.tags+xml"/>
  <Override PartName="/ppt/notesSlides/notesSlide125.xml" ContentType="application/vnd.openxmlformats-officedocument.presentationml.notesSlide+xml"/>
  <Override PartName="/ppt/tags/tag130.xml" ContentType="application/vnd.openxmlformats-officedocument.presentationml.tags+xml"/>
  <Override PartName="/ppt/notesSlides/notesSlide126.xml" ContentType="application/vnd.openxmlformats-officedocument.presentationml.notesSlide+xml"/>
  <Override PartName="/ppt/tags/tag131.xml" ContentType="application/vnd.openxmlformats-officedocument.presentationml.tags+xml"/>
  <Override PartName="/ppt/notesSlides/notesSlide127.xml" ContentType="application/vnd.openxmlformats-officedocument.presentationml.notesSlide+xml"/>
  <Override PartName="/ppt/tags/tag132.xml" ContentType="application/vnd.openxmlformats-officedocument.presentationml.tags+xml"/>
  <Override PartName="/ppt/notesSlides/notesSlide128.xml" ContentType="application/vnd.openxmlformats-officedocument.presentationml.notesSlide+xml"/>
  <Override PartName="/ppt/tags/tag133.xml" ContentType="application/vnd.openxmlformats-officedocument.presentationml.tags+xml"/>
  <Override PartName="/ppt/notesSlides/notesSlide129.xml" ContentType="application/vnd.openxmlformats-officedocument.presentationml.notesSlide+xml"/>
  <Override PartName="/ppt/tags/tag134.xml" ContentType="application/vnd.openxmlformats-officedocument.presentationml.tags+xml"/>
  <Override PartName="/ppt/notesSlides/notesSlide130.xml" ContentType="application/vnd.openxmlformats-officedocument.presentationml.notesSlide+xml"/>
  <Override PartName="/ppt/tags/tag135.xml" ContentType="application/vnd.openxmlformats-officedocument.presentationml.tags+xml"/>
  <Override PartName="/ppt/notesSlides/notesSlide131.xml" ContentType="application/vnd.openxmlformats-officedocument.presentationml.notesSlide+xml"/>
  <Override PartName="/ppt/tags/tag136.xml" ContentType="application/vnd.openxmlformats-officedocument.presentationml.tags+xml"/>
  <Override PartName="/ppt/notesSlides/notesSlide132.xml" ContentType="application/vnd.openxmlformats-officedocument.presentationml.notesSlide+xml"/>
  <Override PartName="/ppt/tags/tag137.xml" ContentType="application/vnd.openxmlformats-officedocument.presentationml.tags+xml"/>
  <Override PartName="/ppt/notesSlides/notesSlide133.xml" ContentType="application/vnd.openxmlformats-officedocument.presentationml.notesSlide+xml"/>
  <Override PartName="/ppt/tags/tag138.xml" ContentType="application/vnd.openxmlformats-officedocument.presentationml.tags+xml"/>
  <Override PartName="/ppt/notesSlides/notesSlide134.xml" ContentType="application/vnd.openxmlformats-officedocument.presentationml.notesSlide+xml"/>
  <Override PartName="/ppt/tags/tag139.xml" ContentType="application/vnd.openxmlformats-officedocument.presentationml.tags+xml"/>
  <Override PartName="/ppt/notesSlides/notesSlide135.xml" ContentType="application/vnd.openxmlformats-officedocument.presentationml.notesSlide+xml"/>
  <Override PartName="/ppt/tags/tag140.xml" ContentType="application/vnd.openxmlformats-officedocument.presentationml.tags+xml"/>
  <Override PartName="/ppt/notesSlides/notesSlide136.xml" ContentType="application/vnd.openxmlformats-officedocument.presentationml.notesSlide+xml"/>
  <Override PartName="/ppt/tags/tag141.xml" ContentType="application/vnd.openxmlformats-officedocument.presentationml.tags+xml"/>
  <Override PartName="/ppt/notesSlides/notesSlide137.xml" ContentType="application/vnd.openxmlformats-officedocument.presentationml.notesSlide+xml"/>
  <Override PartName="/ppt/tags/tag142.xml" ContentType="application/vnd.openxmlformats-officedocument.presentationml.tags+xml"/>
  <Override PartName="/ppt/notesSlides/notesSlide138.xml" ContentType="application/vnd.openxmlformats-officedocument.presentationml.notesSlide+xml"/>
  <Override PartName="/ppt/tags/tag143.xml" ContentType="application/vnd.openxmlformats-officedocument.presentationml.tags+xml"/>
  <Override PartName="/ppt/notesSlides/notesSlide139.xml" ContentType="application/vnd.openxmlformats-officedocument.presentationml.notesSlide+xml"/>
  <Override PartName="/ppt/tags/tag144.xml" ContentType="application/vnd.openxmlformats-officedocument.presentationml.tags+xml"/>
  <Override PartName="/ppt/notesSlides/notesSlide140.xml" ContentType="application/vnd.openxmlformats-officedocument.presentationml.notesSlide+xml"/>
  <Override PartName="/ppt/tags/tag145.xml" ContentType="application/vnd.openxmlformats-officedocument.presentationml.tags+xml"/>
  <Override PartName="/ppt/notesSlides/notesSlide141.xml" ContentType="application/vnd.openxmlformats-officedocument.presentationml.notesSlide+xml"/>
  <Override PartName="/ppt/tags/tag146.xml" ContentType="application/vnd.openxmlformats-officedocument.presentationml.tags+xml"/>
  <Override PartName="/ppt/notesSlides/notesSlide142.xml" ContentType="application/vnd.openxmlformats-officedocument.presentationml.notesSlide+xml"/>
  <Override PartName="/ppt/tags/tag147.xml" ContentType="application/vnd.openxmlformats-officedocument.presentationml.tags+xml"/>
  <Override PartName="/ppt/notesSlides/notesSlide143.xml" ContentType="application/vnd.openxmlformats-officedocument.presentationml.notesSlide+xml"/>
  <Override PartName="/ppt/tags/tag148.xml" ContentType="application/vnd.openxmlformats-officedocument.presentationml.tags+xml"/>
  <Override PartName="/ppt/notesSlides/notesSlide144.xml" ContentType="application/vnd.openxmlformats-officedocument.presentationml.notesSlide+xml"/>
  <Override PartName="/ppt/tags/tag149.xml" ContentType="application/vnd.openxmlformats-officedocument.presentationml.tags+xml"/>
  <Override PartName="/ppt/notesSlides/notesSlide145.xml" ContentType="application/vnd.openxmlformats-officedocument.presentationml.notesSlide+xml"/>
  <Override PartName="/ppt/tags/tag150.xml" ContentType="application/vnd.openxmlformats-officedocument.presentationml.tags+xml"/>
  <Override PartName="/ppt/notesSlides/notesSlide146.xml" ContentType="application/vnd.openxmlformats-officedocument.presentationml.notesSlide+xml"/>
  <Override PartName="/ppt/tags/tag151.xml" ContentType="application/vnd.openxmlformats-officedocument.presentationml.tags+xml"/>
  <Override PartName="/ppt/notesSlides/notesSlide147.xml" ContentType="application/vnd.openxmlformats-officedocument.presentationml.notesSlide+xml"/>
  <Override PartName="/ppt/tags/tag152.xml" ContentType="application/vnd.openxmlformats-officedocument.presentationml.tags+xml"/>
  <Override PartName="/ppt/notesSlides/notesSlide148.xml" ContentType="application/vnd.openxmlformats-officedocument.presentationml.notesSlide+xml"/>
  <Override PartName="/ppt/tags/tag153.xml" ContentType="application/vnd.openxmlformats-officedocument.presentationml.tags+xml"/>
  <Override PartName="/ppt/notesSlides/notesSlide149.xml" ContentType="application/vnd.openxmlformats-officedocument.presentationml.notesSlide+xml"/>
  <Override PartName="/ppt/tags/tag154.xml" ContentType="application/vnd.openxmlformats-officedocument.presentationml.tags+xml"/>
  <Override PartName="/ppt/notesSlides/notesSlide150.xml" ContentType="application/vnd.openxmlformats-officedocument.presentationml.notesSlide+xml"/>
  <Override PartName="/ppt/tags/tag155.xml" ContentType="application/vnd.openxmlformats-officedocument.presentationml.tags+xml"/>
  <Override PartName="/ppt/notesSlides/notesSlide151.xml" ContentType="application/vnd.openxmlformats-officedocument.presentationml.notesSlide+xml"/>
  <Override PartName="/ppt/tags/tag156.xml" ContentType="application/vnd.openxmlformats-officedocument.presentationml.tags+xml"/>
  <Override PartName="/ppt/notesSlides/notesSlide152.xml" ContentType="application/vnd.openxmlformats-officedocument.presentationml.notesSlide+xml"/>
  <Override PartName="/ppt/tags/tag157.xml" ContentType="application/vnd.openxmlformats-officedocument.presentationml.tags+xml"/>
  <Override PartName="/ppt/notesSlides/notesSlide153.xml" ContentType="application/vnd.openxmlformats-officedocument.presentationml.notesSlide+xml"/>
  <Override PartName="/ppt/tags/tag158.xml" ContentType="application/vnd.openxmlformats-officedocument.presentationml.tags+xml"/>
  <Override PartName="/ppt/notesSlides/notesSlide154.xml" ContentType="application/vnd.openxmlformats-officedocument.presentationml.notesSlide+xml"/>
  <Override PartName="/ppt/tags/tag159.xml" ContentType="application/vnd.openxmlformats-officedocument.presentationml.tags+xml"/>
  <Override PartName="/ppt/notesSlides/notesSlide155.xml" ContentType="application/vnd.openxmlformats-officedocument.presentationml.notesSlide+xml"/>
  <Override PartName="/ppt/tags/tag160.xml" ContentType="application/vnd.openxmlformats-officedocument.presentationml.tags+xml"/>
  <Override PartName="/ppt/notesSlides/notesSlide156.xml" ContentType="application/vnd.openxmlformats-officedocument.presentationml.notesSlide+xml"/>
  <Override PartName="/ppt/tags/tag161.xml" ContentType="application/vnd.openxmlformats-officedocument.presentationml.tags+xml"/>
  <Override PartName="/ppt/notesSlides/notesSlide157.xml" ContentType="application/vnd.openxmlformats-officedocument.presentationml.notesSlide+xml"/>
  <Override PartName="/ppt/tags/tag162.xml" ContentType="application/vnd.openxmlformats-officedocument.presentationml.tags+xml"/>
  <Override PartName="/ppt/notesSlides/notesSlide158.xml" ContentType="application/vnd.openxmlformats-officedocument.presentationml.notesSlide+xml"/>
  <Override PartName="/ppt/tags/tag163.xml" ContentType="application/vnd.openxmlformats-officedocument.presentationml.tags+xml"/>
  <Override PartName="/ppt/notesSlides/notesSlide159.xml" ContentType="application/vnd.openxmlformats-officedocument.presentationml.notesSlide+xml"/>
  <Override PartName="/ppt/tags/tag164.xml" ContentType="application/vnd.openxmlformats-officedocument.presentationml.tags+xml"/>
  <Override PartName="/ppt/notesSlides/notesSlide160.xml" ContentType="application/vnd.openxmlformats-officedocument.presentationml.notesSlide+xml"/>
  <Override PartName="/ppt/tags/tag165.xml" ContentType="application/vnd.openxmlformats-officedocument.presentationml.tags+xml"/>
  <Override PartName="/ppt/notesSlides/notesSlide161.xml" ContentType="application/vnd.openxmlformats-officedocument.presentationml.notesSlide+xml"/>
  <Override PartName="/ppt/tags/tag166.xml" ContentType="application/vnd.openxmlformats-officedocument.presentationml.tags+xml"/>
  <Override PartName="/ppt/notesSlides/notesSlide162.xml" ContentType="application/vnd.openxmlformats-officedocument.presentationml.notesSlide+xml"/>
  <Override PartName="/ppt/tags/tag167.xml" ContentType="application/vnd.openxmlformats-officedocument.presentationml.tags+xml"/>
  <Override PartName="/ppt/notesSlides/notesSlide163.xml" ContentType="application/vnd.openxmlformats-officedocument.presentationml.notesSlide+xml"/>
  <Override PartName="/ppt/tags/tag168.xml" ContentType="application/vnd.openxmlformats-officedocument.presentationml.tags+xml"/>
  <Override PartName="/ppt/notesSlides/notesSlide164.xml" ContentType="application/vnd.openxmlformats-officedocument.presentationml.notesSlide+xml"/>
  <Override PartName="/ppt/tags/tag169.xml" ContentType="application/vnd.openxmlformats-officedocument.presentationml.tags+xml"/>
  <Override PartName="/ppt/notesSlides/notesSlide165.xml" ContentType="application/vnd.openxmlformats-officedocument.presentationml.notesSlide+xml"/>
  <Override PartName="/ppt/tags/tag170.xml" ContentType="application/vnd.openxmlformats-officedocument.presentationml.tags+xml"/>
  <Override PartName="/ppt/notesSlides/notesSlide166.xml" ContentType="application/vnd.openxmlformats-officedocument.presentationml.notesSlide+xml"/>
  <Override PartName="/ppt/tags/tag171.xml" ContentType="application/vnd.openxmlformats-officedocument.presentationml.tags+xml"/>
  <Override PartName="/ppt/notesSlides/notesSlide167.xml" ContentType="application/vnd.openxmlformats-officedocument.presentationml.notesSlide+xml"/>
  <Override PartName="/ppt/tags/tag172.xml" ContentType="application/vnd.openxmlformats-officedocument.presentationml.tags+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6">
  <p:sldMasterIdLst>
    <p:sldMasterId id="2147483648" r:id="rId1"/>
  </p:sldMasterIdLst>
  <p:notesMasterIdLst>
    <p:notesMasterId r:id="rId177"/>
  </p:notesMasterIdLst>
  <p:sldIdLst>
    <p:sldId id="256" r:id="rId2"/>
    <p:sldId id="540" r:id="rId3"/>
    <p:sldId id="490" r:id="rId4"/>
    <p:sldId id="542" r:id="rId5"/>
    <p:sldId id="543" r:id="rId6"/>
    <p:sldId id="665" r:id="rId7"/>
    <p:sldId id="841" r:id="rId8"/>
    <p:sldId id="821" r:id="rId9"/>
    <p:sldId id="840" r:id="rId10"/>
    <p:sldId id="848" r:id="rId11"/>
    <p:sldId id="823" r:id="rId12"/>
    <p:sldId id="831" r:id="rId13"/>
    <p:sldId id="839" r:id="rId14"/>
    <p:sldId id="850" r:id="rId15"/>
    <p:sldId id="828" r:id="rId16"/>
    <p:sldId id="829" r:id="rId17"/>
    <p:sldId id="849" r:id="rId18"/>
    <p:sldId id="843" r:id="rId19"/>
    <p:sldId id="847" r:id="rId20"/>
    <p:sldId id="846" r:id="rId21"/>
    <p:sldId id="844" r:id="rId22"/>
    <p:sldId id="852" r:id="rId23"/>
    <p:sldId id="854" r:id="rId24"/>
    <p:sldId id="853" r:id="rId25"/>
    <p:sldId id="855" r:id="rId26"/>
    <p:sldId id="856" r:id="rId27"/>
    <p:sldId id="858" r:id="rId28"/>
    <p:sldId id="842" r:id="rId29"/>
    <p:sldId id="859" r:id="rId30"/>
    <p:sldId id="860" r:id="rId31"/>
    <p:sldId id="861" r:id="rId32"/>
    <p:sldId id="835" r:id="rId33"/>
    <p:sldId id="838" r:id="rId34"/>
    <p:sldId id="862" r:id="rId35"/>
    <p:sldId id="863" r:id="rId36"/>
    <p:sldId id="864" r:id="rId37"/>
    <p:sldId id="865" r:id="rId38"/>
    <p:sldId id="866" r:id="rId39"/>
    <p:sldId id="867" r:id="rId40"/>
    <p:sldId id="868" r:id="rId41"/>
    <p:sldId id="869" r:id="rId42"/>
    <p:sldId id="870" r:id="rId43"/>
    <p:sldId id="871" r:id="rId44"/>
    <p:sldId id="872" r:id="rId45"/>
    <p:sldId id="873" r:id="rId46"/>
    <p:sldId id="874" r:id="rId47"/>
    <p:sldId id="875" r:id="rId48"/>
    <p:sldId id="876" r:id="rId49"/>
    <p:sldId id="877" r:id="rId50"/>
    <p:sldId id="878" r:id="rId51"/>
    <p:sldId id="879" r:id="rId52"/>
    <p:sldId id="880" r:id="rId53"/>
    <p:sldId id="881" r:id="rId54"/>
    <p:sldId id="882" r:id="rId55"/>
    <p:sldId id="883" r:id="rId56"/>
    <p:sldId id="884" r:id="rId57"/>
    <p:sldId id="885" r:id="rId58"/>
    <p:sldId id="886" r:id="rId59"/>
    <p:sldId id="887" r:id="rId60"/>
    <p:sldId id="888" r:id="rId61"/>
    <p:sldId id="889" r:id="rId62"/>
    <p:sldId id="890" r:id="rId63"/>
    <p:sldId id="891" r:id="rId64"/>
    <p:sldId id="892" r:id="rId65"/>
    <p:sldId id="893" r:id="rId66"/>
    <p:sldId id="894" r:id="rId67"/>
    <p:sldId id="895" r:id="rId68"/>
    <p:sldId id="896" r:id="rId69"/>
    <p:sldId id="897" r:id="rId70"/>
    <p:sldId id="898" r:id="rId71"/>
    <p:sldId id="899" r:id="rId72"/>
    <p:sldId id="900" r:id="rId73"/>
    <p:sldId id="901" r:id="rId74"/>
    <p:sldId id="902" r:id="rId75"/>
    <p:sldId id="903" r:id="rId76"/>
    <p:sldId id="904" r:id="rId77"/>
    <p:sldId id="905" r:id="rId78"/>
    <p:sldId id="906" r:id="rId79"/>
    <p:sldId id="907" r:id="rId80"/>
    <p:sldId id="908" r:id="rId81"/>
    <p:sldId id="909" r:id="rId82"/>
    <p:sldId id="910" r:id="rId83"/>
    <p:sldId id="911" r:id="rId84"/>
    <p:sldId id="912" r:id="rId85"/>
    <p:sldId id="913" r:id="rId86"/>
    <p:sldId id="914" r:id="rId87"/>
    <p:sldId id="915" r:id="rId88"/>
    <p:sldId id="916" r:id="rId89"/>
    <p:sldId id="917" r:id="rId90"/>
    <p:sldId id="918" r:id="rId91"/>
    <p:sldId id="919" r:id="rId92"/>
    <p:sldId id="920" r:id="rId93"/>
    <p:sldId id="921" r:id="rId94"/>
    <p:sldId id="922" r:id="rId95"/>
    <p:sldId id="923" r:id="rId96"/>
    <p:sldId id="924" r:id="rId97"/>
    <p:sldId id="925" r:id="rId98"/>
    <p:sldId id="926" r:id="rId99"/>
    <p:sldId id="927" r:id="rId100"/>
    <p:sldId id="928" r:id="rId101"/>
    <p:sldId id="929" r:id="rId102"/>
    <p:sldId id="930" r:id="rId103"/>
    <p:sldId id="931" r:id="rId104"/>
    <p:sldId id="932" r:id="rId105"/>
    <p:sldId id="933" r:id="rId106"/>
    <p:sldId id="934" r:id="rId107"/>
    <p:sldId id="935" r:id="rId108"/>
    <p:sldId id="936" r:id="rId109"/>
    <p:sldId id="937" r:id="rId110"/>
    <p:sldId id="938" r:id="rId111"/>
    <p:sldId id="939" r:id="rId112"/>
    <p:sldId id="940" r:id="rId113"/>
    <p:sldId id="941" r:id="rId114"/>
    <p:sldId id="942" r:id="rId115"/>
    <p:sldId id="943" r:id="rId116"/>
    <p:sldId id="944" r:id="rId117"/>
    <p:sldId id="945" r:id="rId118"/>
    <p:sldId id="946" r:id="rId119"/>
    <p:sldId id="947" r:id="rId120"/>
    <p:sldId id="948" r:id="rId121"/>
    <p:sldId id="949" r:id="rId122"/>
    <p:sldId id="950" r:id="rId123"/>
    <p:sldId id="951" r:id="rId124"/>
    <p:sldId id="952" r:id="rId125"/>
    <p:sldId id="953" r:id="rId126"/>
    <p:sldId id="954" r:id="rId127"/>
    <p:sldId id="955" r:id="rId128"/>
    <p:sldId id="956" r:id="rId129"/>
    <p:sldId id="957" r:id="rId130"/>
    <p:sldId id="958" r:id="rId131"/>
    <p:sldId id="959" r:id="rId132"/>
    <p:sldId id="960" r:id="rId133"/>
    <p:sldId id="961" r:id="rId134"/>
    <p:sldId id="962" r:id="rId135"/>
    <p:sldId id="963" r:id="rId136"/>
    <p:sldId id="964" r:id="rId137"/>
    <p:sldId id="965" r:id="rId138"/>
    <p:sldId id="966" r:id="rId139"/>
    <p:sldId id="967" r:id="rId140"/>
    <p:sldId id="968" r:id="rId141"/>
    <p:sldId id="969" r:id="rId142"/>
    <p:sldId id="970" r:id="rId143"/>
    <p:sldId id="971" r:id="rId144"/>
    <p:sldId id="972" r:id="rId145"/>
    <p:sldId id="973" r:id="rId146"/>
    <p:sldId id="974" r:id="rId147"/>
    <p:sldId id="975" r:id="rId148"/>
    <p:sldId id="976" r:id="rId149"/>
    <p:sldId id="977" r:id="rId150"/>
    <p:sldId id="978" r:id="rId151"/>
    <p:sldId id="979" r:id="rId152"/>
    <p:sldId id="980" r:id="rId153"/>
    <p:sldId id="981" r:id="rId154"/>
    <p:sldId id="982" r:id="rId155"/>
    <p:sldId id="983" r:id="rId156"/>
    <p:sldId id="984" r:id="rId157"/>
    <p:sldId id="985" r:id="rId158"/>
    <p:sldId id="986" r:id="rId159"/>
    <p:sldId id="987" r:id="rId160"/>
    <p:sldId id="988" r:id="rId161"/>
    <p:sldId id="989" r:id="rId162"/>
    <p:sldId id="990" r:id="rId163"/>
    <p:sldId id="991" r:id="rId164"/>
    <p:sldId id="992" r:id="rId165"/>
    <p:sldId id="993" r:id="rId166"/>
    <p:sldId id="994" r:id="rId167"/>
    <p:sldId id="995" r:id="rId168"/>
    <p:sldId id="996" r:id="rId169"/>
    <p:sldId id="997" r:id="rId170"/>
    <p:sldId id="998" r:id="rId171"/>
    <p:sldId id="999" r:id="rId172"/>
    <p:sldId id="1000" r:id="rId173"/>
    <p:sldId id="487" r:id="rId174"/>
    <p:sldId id="443" r:id="rId175"/>
    <p:sldId id="403" r:id="rId17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0"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7951710682182424E-2"/>
          <c:y val="0.1092032967032967"/>
          <c:w val="0.59055826539381673"/>
          <c:h val="0.81456043956043955"/>
        </c:manualLayout>
      </c:layout>
      <c:pie3DChart>
        <c:varyColors val="1"/>
        <c:ser>
          <c:idx val="0"/>
          <c:order val="0"/>
          <c:tx>
            <c:strRef>
              <c:f>Tabelle1!$B$1</c:f>
              <c:strCache>
                <c:ptCount val="1"/>
                <c:pt idx="0">
                  <c:v>Weight of grades</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plosion val="14"/>
          <c:dPt>
            <c:idx val="0"/>
            <c:bubble3D val="0"/>
            <c:spPr>
              <a:gradFill>
                <a:gsLst>
                  <a:gs pos="0">
                    <a:srgbClr val="00ADDC">
                      <a:lumMod val="40000"/>
                      <a:lumOff val="60000"/>
                    </a:srgbClr>
                  </a:gs>
                  <a:gs pos="50000">
                    <a:srgbClr val="00ADDC">
                      <a:lumMod val="60000"/>
                      <a:lumOff val="40000"/>
                    </a:srgbClr>
                  </a:gs>
                  <a:gs pos="100000">
                    <a:schemeClr val="accent4">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1-61A3-4DF5-8B63-A57431015BE8}"/>
              </c:ext>
            </c:extLst>
          </c:dPt>
          <c:dPt>
            <c:idx val="1"/>
            <c:bubble3D val="0"/>
            <c:spPr>
              <a:gradFill>
                <a:gsLst>
                  <a:gs pos="0">
                    <a:srgbClr val="FEB80A">
                      <a:lumMod val="40000"/>
                      <a:lumOff val="60000"/>
                    </a:srgbClr>
                  </a:gs>
                  <a:gs pos="50000">
                    <a:srgbClr val="FEB80A">
                      <a:lumMod val="60000"/>
                      <a:lumOff val="40000"/>
                    </a:srgbClr>
                  </a:gs>
                  <a:gs pos="100000">
                    <a:schemeClr val="accent3">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3-61A3-4DF5-8B63-A57431015BE8}"/>
              </c:ext>
            </c:extLst>
          </c:dPt>
          <c:dPt>
            <c:idx val="2"/>
            <c:bubble3D val="0"/>
            <c:spPr>
              <a:gradFill>
                <a:gsLst>
                  <a:gs pos="0">
                    <a:srgbClr val="738AC8">
                      <a:lumMod val="40000"/>
                      <a:lumOff val="60000"/>
                    </a:srgbClr>
                  </a:gs>
                  <a:gs pos="50000">
                    <a:srgbClr val="738AC8">
                      <a:lumMod val="60000"/>
                      <a:lumOff val="40000"/>
                    </a:srgbClr>
                  </a:gs>
                  <a:gs pos="100000">
                    <a:schemeClr val="accent5">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5-61A3-4DF5-8B63-A57431015BE8}"/>
              </c:ext>
            </c:extLst>
          </c:dPt>
          <c:dPt>
            <c:idx val="3"/>
            <c:bubble3D val="0"/>
            <c:spPr>
              <a:gradFill>
                <a:gsLst>
                  <a:gs pos="0">
                    <a:srgbClr val="FFA3A3"/>
                  </a:gs>
                  <a:gs pos="50000">
                    <a:srgbClr val="FF6D6D"/>
                  </a:gs>
                  <a:gs pos="100000">
                    <a:srgbClr val="F60000"/>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7-61A3-4DF5-8B63-A57431015BE8}"/>
              </c:ext>
            </c:extLst>
          </c:dPt>
          <c:dPt>
            <c:idx val="4"/>
            <c:bubble3D val="0"/>
            <c:spPr>
              <a:gradFill>
                <a:gsLst>
                  <a:gs pos="0">
                    <a:srgbClr val="9CC72F">
                      <a:tint val="66000"/>
                      <a:satMod val="160000"/>
                    </a:srgbClr>
                  </a:gs>
                  <a:gs pos="50000">
                    <a:srgbClr val="9CC72F">
                      <a:lumMod val="60000"/>
                      <a:lumOff val="40000"/>
                    </a:srgbClr>
                  </a:gs>
                  <a:gs pos="100000">
                    <a:schemeClr val="accent1">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9-61A3-4DF5-8B63-A57431015BE8}"/>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Tabelle1!$A$2:$A$7</c:f>
              <c:strCache>
                <c:ptCount val="6"/>
                <c:pt idx="0">
                  <c:v>attendance</c:v>
                </c:pt>
                <c:pt idx="1">
                  <c:v>quizzes about readings</c:v>
                </c:pt>
                <c:pt idx="2">
                  <c:v>readings in turn</c:v>
                </c:pt>
                <c:pt idx="3">
                  <c:v>oral presentations</c:v>
                </c:pt>
                <c:pt idx="4">
                  <c:v>mid-term paper</c:v>
                </c:pt>
                <c:pt idx="5">
                  <c:v>final exam</c:v>
                </c:pt>
              </c:strCache>
            </c:strRef>
          </c:cat>
          <c:val>
            <c:numRef>
              <c:f>Tabelle1!$B$2:$B$7</c:f>
              <c:numCache>
                <c:formatCode>0%</c:formatCode>
                <c:ptCount val="6"/>
                <c:pt idx="0">
                  <c:v>0.1</c:v>
                </c:pt>
                <c:pt idx="1">
                  <c:v>0.15</c:v>
                </c:pt>
                <c:pt idx="2">
                  <c:v>0.2</c:v>
                </c:pt>
                <c:pt idx="3">
                  <c:v>0.15</c:v>
                </c:pt>
                <c:pt idx="4">
                  <c:v>0.2</c:v>
                </c:pt>
                <c:pt idx="5">
                  <c:v>0.2</c:v>
                </c:pt>
              </c:numCache>
            </c:numRef>
          </c:val>
          <c:extLst>
            <c:ext xmlns:c16="http://schemas.microsoft.com/office/drawing/2014/chart" uri="{C3380CC4-5D6E-409C-BE32-E72D297353CC}">
              <c16:uniqueId val="{0000000A-61A3-4DF5-8B63-A57431015BE8}"/>
            </c:ext>
          </c:extLst>
        </c:ser>
        <c:dLbls>
          <c:showLegendKey val="0"/>
          <c:showVal val="0"/>
          <c:showCatName val="0"/>
          <c:showSerName val="0"/>
          <c:showPercent val="0"/>
          <c:showBubbleSize val="0"/>
          <c:showLeaderLines val="1"/>
        </c:dLbls>
      </c:pie3DChart>
    </c:plotArea>
    <c:legend>
      <c:legendPos val="r"/>
      <c:layout>
        <c:manualLayout>
          <c:xMode val="edge"/>
          <c:yMode val="edge"/>
          <c:x val="0.59232411214084968"/>
          <c:y val="8.2646880678376736E-2"/>
          <c:w val="0.39882633033702641"/>
          <c:h val="0.83470623864324656"/>
        </c:manualLayout>
      </c:layout>
      <c:overlay val="0"/>
      <c:txPr>
        <a:bodyPr/>
        <a:lstStyle/>
        <a:p>
          <a:pPr>
            <a:defRPr>
              <a:latin typeface="Arial" pitchFamily="34" charset="0"/>
              <a:cs typeface="Arial" pitchFamily="34" charset="0"/>
            </a:defRPr>
          </a:pPr>
          <a:endParaRPr lang="de-DE"/>
        </a:p>
      </c:txPr>
    </c:legend>
    <c:plotVisOnly val="1"/>
    <c:dispBlanksAs val="zero"/>
    <c:showDLblsOverMax val="0"/>
  </c:chart>
  <c:spPr>
    <a:scene3d>
      <a:camera prst="orthographicFront"/>
      <a:lightRig rig="threePt" dir="t"/>
    </a:scene3d>
    <a:sp3d prstMaterial="metal"/>
  </c:spPr>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7951710682182424E-2"/>
          <c:y val="0.1092032967032967"/>
          <c:w val="0.59055826539381673"/>
          <c:h val="0.81456043956043955"/>
        </c:manualLayout>
      </c:layout>
      <c:pie3DChart>
        <c:varyColors val="1"/>
        <c:ser>
          <c:idx val="0"/>
          <c:order val="0"/>
          <c:tx>
            <c:strRef>
              <c:f>Tabelle1!$B$1</c:f>
              <c:strCache>
                <c:ptCount val="1"/>
                <c:pt idx="0">
                  <c:v>Weight of grades</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plosion val="14"/>
          <c:dPt>
            <c:idx val="0"/>
            <c:bubble3D val="0"/>
            <c:spPr>
              <a:gradFill>
                <a:gsLst>
                  <a:gs pos="0">
                    <a:srgbClr val="00ADDC">
                      <a:lumMod val="40000"/>
                      <a:lumOff val="60000"/>
                    </a:srgbClr>
                  </a:gs>
                  <a:gs pos="50000">
                    <a:srgbClr val="00ADDC">
                      <a:lumMod val="60000"/>
                      <a:lumOff val="40000"/>
                    </a:srgbClr>
                  </a:gs>
                  <a:gs pos="100000">
                    <a:schemeClr val="accent4">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1-3E5B-4690-9D1E-6935766DEB22}"/>
              </c:ext>
            </c:extLst>
          </c:dPt>
          <c:dPt>
            <c:idx val="1"/>
            <c:bubble3D val="0"/>
            <c:spPr>
              <a:gradFill>
                <a:gsLst>
                  <a:gs pos="0">
                    <a:srgbClr val="FEB80A">
                      <a:lumMod val="40000"/>
                      <a:lumOff val="60000"/>
                    </a:srgbClr>
                  </a:gs>
                  <a:gs pos="50000">
                    <a:srgbClr val="FEB80A">
                      <a:lumMod val="60000"/>
                      <a:lumOff val="40000"/>
                    </a:srgbClr>
                  </a:gs>
                  <a:gs pos="100000">
                    <a:schemeClr val="accent3">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3-3E5B-4690-9D1E-6935766DEB22}"/>
              </c:ext>
            </c:extLst>
          </c:dPt>
          <c:dPt>
            <c:idx val="2"/>
            <c:bubble3D val="0"/>
            <c:spPr>
              <a:gradFill>
                <a:gsLst>
                  <a:gs pos="0">
                    <a:srgbClr val="738AC8">
                      <a:lumMod val="40000"/>
                      <a:lumOff val="60000"/>
                    </a:srgbClr>
                  </a:gs>
                  <a:gs pos="50000">
                    <a:srgbClr val="738AC8">
                      <a:lumMod val="60000"/>
                      <a:lumOff val="40000"/>
                    </a:srgbClr>
                  </a:gs>
                  <a:gs pos="100000">
                    <a:schemeClr val="accent5">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5-3E5B-4690-9D1E-6935766DEB22}"/>
              </c:ext>
            </c:extLst>
          </c:dPt>
          <c:dPt>
            <c:idx val="3"/>
            <c:bubble3D val="0"/>
            <c:spPr>
              <a:gradFill>
                <a:gsLst>
                  <a:gs pos="0">
                    <a:srgbClr val="FFA3A3"/>
                  </a:gs>
                  <a:gs pos="50000">
                    <a:srgbClr val="FF6D6D"/>
                  </a:gs>
                  <a:gs pos="100000">
                    <a:srgbClr val="F60000"/>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7-3E5B-4690-9D1E-6935766DEB22}"/>
              </c:ext>
            </c:extLst>
          </c:dPt>
          <c:dPt>
            <c:idx val="4"/>
            <c:bubble3D val="0"/>
            <c:spPr>
              <a:gradFill>
                <a:gsLst>
                  <a:gs pos="0">
                    <a:srgbClr val="9CC72F">
                      <a:tint val="66000"/>
                      <a:satMod val="160000"/>
                    </a:srgbClr>
                  </a:gs>
                  <a:gs pos="50000">
                    <a:srgbClr val="9CC72F">
                      <a:lumMod val="60000"/>
                      <a:lumOff val="40000"/>
                    </a:srgbClr>
                  </a:gs>
                  <a:gs pos="100000">
                    <a:schemeClr val="accent1">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tLst>
              <c:ext xmlns:c16="http://schemas.microsoft.com/office/drawing/2014/chart" uri="{C3380CC4-5D6E-409C-BE32-E72D297353CC}">
                <c16:uniqueId val="{00000009-3E5B-4690-9D1E-6935766DEB22}"/>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attendance/participation</c:v>
                </c:pt>
                <c:pt idx="1">
                  <c:v>readings in turn</c:v>
                </c:pt>
                <c:pt idx="2">
                  <c:v>2 oral presentations</c:v>
                </c:pt>
                <c:pt idx="3">
                  <c:v>2 papers</c:v>
                </c:pt>
                <c:pt idx="4">
                  <c:v>final exam</c:v>
                </c:pt>
              </c:strCache>
            </c:strRef>
          </c:cat>
          <c:val>
            <c:numRef>
              <c:f>Tabelle1!$B$2:$B$6</c:f>
              <c:numCache>
                <c:formatCode>0%</c:formatCode>
                <c:ptCount val="5"/>
                <c:pt idx="0">
                  <c:v>0.1</c:v>
                </c:pt>
                <c:pt idx="1">
                  <c:v>0.1</c:v>
                </c:pt>
                <c:pt idx="2">
                  <c:v>0.3</c:v>
                </c:pt>
                <c:pt idx="3">
                  <c:v>0.3</c:v>
                </c:pt>
                <c:pt idx="4">
                  <c:v>0.2</c:v>
                </c:pt>
              </c:numCache>
            </c:numRef>
          </c:val>
          <c:extLst>
            <c:ext xmlns:c16="http://schemas.microsoft.com/office/drawing/2014/chart" uri="{C3380CC4-5D6E-409C-BE32-E72D297353CC}">
              <c16:uniqueId val="{0000000A-3E5B-4690-9D1E-6935766DEB22}"/>
            </c:ext>
          </c:extLst>
        </c:ser>
        <c:dLbls>
          <c:showLegendKey val="0"/>
          <c:showVal val="0"/>
          <c:showCatName val="0"/>
          <c:showSerName val="0"/>
          <c:showPercent val="0"/>
          <c:showBubbleSize val="0"/>
          <c:showLeaderLines val="1"/>
        </c:dLbls>
      </c:pie3DChart>
    </c:plotArea>
    <c:legend>
      <c:legendPos val="r"/>
      <c:layout>
        <c:manualLayout>
          <c:xMode val="edge"/>
          <c:yMode val="edge"/>
          <c:x val="0.59232411214084968"/>
          <c:y val="8.2646880678376736E-2"/>
          <c:w val="0.39882633033702641"/>
          <c:h val="0.83470623864324656"/>
        </c:manualLayout>
      </c:layout>
      <c:overlay val="0"/>
      <c:txPr>
        <a:bodyPr/>
        <a:lstStyle/>
        <a:p>
          <a:pPr>
            <a:defRPr>
              <a:latin typeface="Arial" pitchFamily="34" charset="0"/>
              <a:cs typeface="Arial" pitchFamily="34" charset="0"/>
            </a:defRPr>
          </a:pPr>
          <a:endParaRPr lang="de-DE"/>
        </a:p>
      </c:txPr>
    </c:legend>
    <c:plotVisOnly val="1"/>
    <c:dispBlanksAs val="zero"/>
    <c:showDLblsOverMax val="0"/>
  </c:chart>
  <c:spPr>
    <a:scene3d>
      <a:camera prst="orthographicFront"/>
      <a:lightRig rig="threePt" dir="t"/>
    </a:scene3d>
    <a:sp3d prstMaterial="metal"/>
  </c:spPr>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18.03.2022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104</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105</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106</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107</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108</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109</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110</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111</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112</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114</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115</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116</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117</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118</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119</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120</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121</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122</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124</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125</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126</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127</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128</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129</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130</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131</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132</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17</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134</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135</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136</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137</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138</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139</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140</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141</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142</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18</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144</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145</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146</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147</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148</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149</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150</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151</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152</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19</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154</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155</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156</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157</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158</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159</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160</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161</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162</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20</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164</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165</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166</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167</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168</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169</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170</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171</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172</a:t>
            </a:fld>
            <a:endParaRPr lang="en-US"/>
          </a:p>
        </p:txBody>
      </p:sp>
    </p:spTree>
    <p:extLst>
      <p:ext uri="{BB962C8B-B14F-4D97-AF65-F5344CB8AC3E}">
        <p14:creationId xmlns:p14="http://schemas.microsoft.com/office/powerpoint/2010/main" val="227357867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175</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45446DD9-EA92-4969-8259-5A4B9884D551}" type="slidenum">
              <a:rPr lang="en-US" smtClean="0"/>
              <a:pPr>
                <a:defRPr/>
              </a:pPr>
              <a:t>32</a:t>
            </a:fld>
            <a:endParaRPr lang="en-US" dirty="0"/>
          </a:p>
        </p:txBody>
      </p:sp>
    </p:spTree>
    <p:extLst>
      <p:ext uri="{BB962C8B-B14F-4D97-AF65-F5344CB8AC3E}">
        <p14:creationId xmlns:p14="http://schemas.microsoft.com/office/powerpoint/2010/main" val="2933888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90A9417-3A3B-4BA9-9F21-2975BBC38BBD}" type="slidenum">
              <a:rPr lang="de-DE" smtClean="0"/>
              <a:pPr/>
              <a:t>34</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45446DD9-EA92-4969-8259-5A4B9884D551}" type="slidenum">
              <a:rPr lang="en-US" smtClean="0"/>
              <a:pPr>
                <a:defRPr/>
              </a:pPr>
              <a:t>35</a:t>
            </a:fld>
            <a:endParaRPr lang="en-US" dirty="0"/>
          </a:p>
        </p:txBody>
      </p:sp>
    </p:spTree>
    <p:extLst>
      <p:ext uri="{BB962C8B-B14F-4D97-AF65-F5344CB8AC3E}">
        <p14:creationId xmlns:p14="http://schemas.microsoft.com/office/powerpoint/2010/main" val="71376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68</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11</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74</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75</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76</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77</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78</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79</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80</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81</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82</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90A9417-3A3B-4BA9-9F21-2975BBC38BBD}" type="slidenum">
              <a:rPr lang="de-DE" smtClean="0"/>
              <a:pPr/>
              <a:t>12</a:t>
            </a:fld>
            <a:endParaRPr lang="de-D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84</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85</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86</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87</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88</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89</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90</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91</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92</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13</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94</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95</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96</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97</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98</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99</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100</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101</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102</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13274-8866-4EE2-B6F3-EE0FE65DFE73}" type="slidenum">
              <a:rPr lang="en-US" smtClean="0"/>
              <a:pPr eaLnBrk="1" hangingPunct="1"/>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18.03.2022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18.03.2022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18.03.2022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3E5090-FAC5-4EDD-AE31-BA3DB0C9B6DA}" type="datetimeFigureOut">
              <a:rPr lang="de-DE" smtClean="0"/>
              <a:pPr/>
              <a:t>18.03.2022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A4C19A-82EB-42C5-8588-BCC5AFB678BA}" type="slidenum">
              <a:rPr lang="de-DE" smtClean="0"/>
              <a:pPr/>
              <a:t>‹Nr.›</a:t>
            </a:fld>
            <a:endParaRPr lang="de-DE"/>
          </a:p>
        </p:txBody>
      </p:sp>
    </p:spTree>
    <p:extLst>
      <p:ext uri="{BB962C8B-B14F-4D97-AF65-F5344CB8AC3E}">
        <p14:creationId xmlns:p14="http://schemas.microsoft.com/office/powerpoint/2010/main" val="101688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18.03.2022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18.03.2022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18.03.2022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18.03.2022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18.03.2022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18.03.2022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18.03.2022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18.03.2022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hyperlink" Target="http://en.wikipedia.org/wiki/The_Guardian" TargetMode="External"/><Relationship Id="rId4" Type="http://schemas.openxmlformats.org/officeDocument/2006/relationships/hyperlink" Target="http://www.guardian.co.uk/world/2002/aug/01/china.film"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hyperlink" Target="http://www.latrobe.edu.au/screeningthepast/firstrelease/fr_18/SFfr18a.html" TargetMode="External"/><Relationship Id="rId5" Type="http://schemas.openxmlformats.org/officeDocument/2006/relationships/hyperlink" Target="http://www.time.com/time/arts/article/0,8599,103002,00.html" TargetMode="External"/><Relationship Id="rId4" Type="http://schemas.openxmlformats.org/officeDocument/2006/relationships/hyperlink" Target="http://www.sensesofcinema.com/2003/feature-articles/li_yang/" TargetMode="Externa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hyperlink" Target="http://people.cohums.ohio-state.edu/denton2/courses/c505/temp/platform.html" TargetMode="Externa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hyperlink" Target="http://www.cinema-scope.com/cs21/fea_kraicer_beijing.htm" TargetMode="External"/><Relationship Id="rId2"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hyperlink" Target="http://www.sensesofcinema.com/2005/festival-reports/new_york2004/" TargetMode="External"/><Relationship Id="rId5" Type="http://schemas.openxmlformats.org/officeDocument/2006/relationships/hyperlink" Target="http://web.archive.org/web/20070913090619/http:/www.sensesofcinema.com/contents/festivals/05/34/new_york2004.html" TargetMode="External"/><Relationship Id="rId4" Type="http://schemas.openxmlformats.org/officeDocument/2006/relationships/hyperlink" Target="http://www.sensesofcinema.com/2003/feature-articles/li_yang/" TargetMode="Externa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hyperlink" Target="http://www.archive.org/details/street_ange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8" Type="http://schemas.openxmlformats.org/officeDocument/2006/relationships/hyperlink" Target="http://www.youtube.com/watch?v=75oWde5v9_k" TargetMode="External"/><Relationship Id="rId3" Type="http://schemas.openxmlformats.org/officeDocument/2006/relationships/notesSlide" Target="../notesSlides/notesSlide115.xml"/><Relationship Id="rId7" Type="http://schemas.openxmlformats.org/officeDocument/2006/relationships/hyperlink" Target="http://www.youtube.com/watch?v=02D6sfEtckA" TargetMode="Externa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hyperlink" Target="http://www.youtube.com/watch?v=XLsuYF1sz4A" TargetMode="External"/><Relationship Id="rId11" Type="http://schemas.openxmlformats.org/officeDocument/2006/relationships/hyperlink" Target="http://www.youtube.com/watch?v=KCdE8eERuZ8" TargetMode="External"/><Relationship Id="rId5" Type="http://schemas.openxmlformats.org/officeDocument/2006/relationships/hyperlink" Target="http://www.youtube.com/watch?v=GQ1biX4AJn8" TargetMode="External"/><Relationship Id="rId10" Type="http://schemas.openxmlformats.org/officeDocument/2006/relationships/hyperlink" Target="http://www.youtube.com/watch?v=nmbu07qTiMo" TargetMode="External"/><Relationship Id="rId4" Type="http://schemas.openxmlformats.org/officeDocument/2006/relationships/hyperlink" Target="http://www.youtube.com/watch?v=yBaJSWvraJo" TargetMode="External"/><Relationship Id="rId9" Type="http://schemas.openxmlformats.org/officeDocument/2006/relationships/hyperlink" Target="http://www.youtube.com/watch?v=vivaoPZhIH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xml"/><Relationship Id="rId7" Type="http://schemas.openxmlformats.org/officeDocument/2006/relationships/oleObject" Target="../embeddings/oleObject1.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1.xml"/><Relationship Id="rId5" Type="http://schemas.openxmlformats.org/officeDocument/2006/relationships/hyperlink" Target="https://learn-uvu.uen.org/courses/99192/files/8904609/download?wrap=1" TargetMode="External"/><Relationship Id="rId4" Type="http://schemas.openxmlformats.org/officeDocument/2006/relationships/hyperlink" Target="http://www.archive.org/details/street_angel"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24.xml"/><Relationship Id="rId4" Type="http://schemas.openxmlformats.org/officeDocument/2006/relationships/hyperlink" Target="http://www.thesis.bilkent.edu.tr/0003553.pdf"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8" Type="http://schemas.openxmlformats.org/officeDocument/2006/relationships/hyperlink" Target="http://www.youtube.com/watch?v=75oWde5v9_k" TargetMode="External"/><Relationship Id="rId3" Type="http://schemas.openxmlformats.org/officeDocument/2006/relationships/notesSlide" Target="../notesSlides/notesSlide124.xml"/><Relationship Id="rId7" Type="http://schemas.openxmlformats.org/officeDocument/2006/relationships/hyperlink" Target="http://www.youtube.com/watch?v=02D6sfEtckA" TargetMode="External"/><Relationship Id="rId2" Type="http://schemas.openxmlformats.org/officeDocument/2006/relationships/slideLayout" Target="../slideLayouts/slideLayout2.xml"/><Relationship Id="rId1" Type="http://schemas.openxmlformats.org/officeDocument/2006/relationships/tags" Target="../tags/tag128.xml"/><Relationship Id="rId6" Type="http://schemas.openxmlformats.org/officeDocument/2006/relationships/hyperlink" Target="http://www.youtube.com/watch?v=XLsuYF1sz4A" TargetMode="External"/><Relationship Id="rId11" Type="http://schemas.openxmlformats.org/officeDocument/2006/relationships/hyperlink" Target="http://www.youtube.com/watch?v=KCdE8eERuZ8" TargetMode="External"/><Relationship Id="rId5" Type="http://schemas.openxmlformats.org/officeDocument/2006/relationships/hyperlink" Target="http://www.youtube.com/watch?v=GQ1biX4AJn8" TargetMode="External"/><Relationship Id="rId10" Type="http://schemas.openxmlformats.org/officeDocument/2006/relationships/hyperlink" Target="http://www.youtube.com/watch?v=nmbu07qTiMo" TargetMode="External"/><Relationship Id="rId4" Type="http://schemas.openxmlformats.org/officeDocument/2006/relationships/hyperlink" Target="http://www.youtube.com/watch?v=yBaJSWvraJo" TargetMode="External"/><Relationship Id="rId9" Type="http://schemas.openxmlformats.org/officeDocument/2006/relationships/hyperlink" Target="http://www.youtube.com/watch?v=vivaoPZhIH8" TargetMode="Externa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8" Type="http://schemas.openxmlformats.org/officeDocument/2006/relationships/hyperlink" Target="http://www.youtube.com/watch?v=_qjiKWLq80g" TargetMode="External"/><Relationship Id="rId3" Type="http://schemas.openxmlformats.org/officeDocument/2006/relationships/notesSlide" Target="../notesSlides/notesSlide130.xml"/><Relationship Id="rId7" Type="http://schemas.openxmlformats.org/officeDocument/2006/relationships/hyperlink" Target="http://www.youtube.com/watch?v=ztn0hN9gkRI" TargetMode="External"/><Relationship Id="rId2" Type="http://schemas.openxmlformats.org/officeDocument/2006/relationships/slideLayout" Target="../slideLayouts/slideLayout2.xml"/><Relationship Id="rId1" Type="http://schemas.openxmlformats.org/officeDocument/2006/relationships/tags" Target="../tags/tag134.xml"/><Relationship Id="rId6" Type="http://schemas.openxmlformats.org/officeDocument/2006/relationships/hyperlink" Target="http://www.youtube.com/watch?v=UecTwmRqvhI" TargetMode="External"/><Relationship Id="rId5" Type="http://schemas.openxmlformats.org/officeDocument/2006/relationships/hyperlink" Target="http://www.youtube.com/watch?v=FwdM3MSLXP0" TargetMode="External"/><Relationship Id="rId4" Type="http://schemas.openxmlformats.org/officeDocument/2006/relationships/hyperlink" Target="http://www.youtube.com/watch?v=L76NDvELKqk" TargetMode="External"/><Relationship Id="rId9" Type="http://schemas.openxmlformats.org/officeDocument/2006/relationships/hyperlink" Target="http://www.youtube.com/watch?v=RclrBwxyZqs" TargetMode="Externa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135.xml"/><Relationship Id="rId5" Type="http://schemas.openxmlformats.org/officeDocument/2006/relationships/hyperlink" Target="http://commons.wikimedia.org/wiki/File:Gong_Li_Cannes_2011.jpg" TargetMode="External"/><Relationship Id="rId4" Type="http://schemas.openxmlformats.org/officeDocument/2006/relationships/image" Target="../media/image8.jpe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36.xml"/><Relationship Id="rId4" Type="http://schemas.openxmlformats.org/officeDocument/2006/relationships/image" Target="../media/image8.jpe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8.jpe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8.jpe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0.xml"/><Relationship Id="rId4" Type="http://schemas.openxmlformats.org/officeDocument/2006/relationships/image" Target="../media/image8.jpe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7.xml"/><Relationship Id="rId7" Type="http://schemas.openxmlformats.org/officeDocument/2006/relationships/hyperlink" Target="http://www.youtube.com/watch?v=J71Fq3vZ_Iw" TargetMode="External"/><Relationship Id="rId2" Type="http://schemas.openxmlformats.org/officeDocument/2006/relationships/slideLayout" Target="../slideLayouts/slideLayout2.xml"/><Relationship Id="rId1" Type="http://schemas.openxmlformats.org/officeDocument/2006/relationships/tags" Target="../tags/tag141.xml"/><Relationship Id="rId6" Type="http://schemas.openxmlformats.org/officeDocument/2006/relationships/hyperlink" Target="http://www.youtube.com/watch?v=8Uaooj-FL9U" TargetMode="External"/><Relationship Id="rId5" Type="http://schemas.openxmlformats.org/officeDocument/2006/relationships/hyperlink" Target="http://www.youtube.com/watch?v=dELhWYLSa14" TargetMode="External"/><Relationship Id="rId4" Type="http://schemas.openxmlformats.org/officeDocument/2006/relationships/hyperlink" Target="http://www.youtube.com/watch?v=niHwU5wExHo" TargetMode="Externa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45.xml"/><Relationship Id="rId4" Type="http://schemas.openxmlformats.org/officeDocument/2006/relationships/image" Target="../media/image8.jpe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47.xml"/><Relationship Id="rId4" Type="http://schemas.openxmlformats.org/officeDocument/2006/relationships/image" Target="../media/image8.jpe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0.xml"/><Relationship Id="rId4" Type="http://schemas.openxmlformats.org/officeDocument/2006/relationships/image" Target="../media/image8.jpe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1.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hyperlink" Target="http://wiki.vm.rub.de/uvu/index.php/File:Gong_Li_Cannes.jpg" TargetMode="Externa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8.jpe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3.xml"/><Relationship Id="rId4" Type="http://schemas.openxmlformats.org/officeDocument/2006/relationships/image" Target="../media/image8.jpe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8.jpe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55.xml"/><Relationship Id="rId4" Type="http://schemas.openxmlformats.org/officeDocument/2006/relationships/image" Target="../media/image6.jpe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56.xml"/><Relationship Id="rId6" Type="http://schemas.openxmlformats.org/officeDocument/2006/relationships/hyperlink" Target="http://licenses/by-sa/2.0" TargetMode="External"/><Relationship Id="rId5" Type="http://schemas.openxmlformats.org/officeDocument/2006/relationships/hyperlink" Target="http://creativecommons.org/" TargetMode="External"/><Relationship Id="rId4" Type="http://schemas.openxmlformats.org/officeDocument/2006/relationships/image" Target="../media/image7.jpe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7.jpe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58.xml"/><Relationship Id="rId4" Type="http://schemas.openxmlformats.org/officeDocument/2006/relationships/image" Target="../media/image7.jpe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59.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1.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0.xml"/><Relationship Id="rId6" Type="http://schemas.openxmlformats.org/officeDocument/2006/relationships/image" Target="../media/image7.jpeg"/><Relationship Id="rId5" Type="http://schemas.openxmlformats.org/officeDocument/2006/relationships/hyperlink" Target="http://www.youtube.com/watch?v=-kx2euySBcw" TargetMode="External"/><Relationship Id="rId4" Type="http://schemas.openxmlformats.org/officeDocument/2006/relationships/hyperlink" Target="http://en.wikipedia.org/wiki/Shu_Qi" TargetMode="Externa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7.jpe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7.jpe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3.xml"/><Relationship Id="rId4" Type="http://schemas.openxmlformats.org/officeDocument/2006/relationships/image" Target="../media/image7.jpe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64.xml"/><Relationship Id="rId4" Type="http://schemas.openxmlformats.org/officeDocument/2006/relationships/image" Target="../media/image7.jpe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1.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65.xml"/><Relationship Id="rId6" Type="http://schemas.openxmlformats.org/officeDocument/2006/relationships/hyperlink" Target="http://www.univie.ac.at/Sinologie/repository/ueLK110_ChinFilmgesch/filmgeschichteSkript.pdf" TargetMode="External"/><Relationship Id="rId5" Type="http://schemas.openxmlformats.org/officeDocument/2006/relationships/hyperlink" Target="http://people.cohums.ohio-state.edu/denton2/courses/c505/temp/history/chapter2.html" TargetMode="External"/><Relationship Id="rId4" Type="http://schemas.openxmlformats.org/officeDocument/2006/relationships/hyperlink" Target="http://translate.google.de/translate?hl=de&amp;sl=auto&amp;tl=en&amp;u=http://baike.baidu.com/view/1833676.htm" TargetMode="Externa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166.xml"/><Relationship Id="rId5" Type="http://schemas.openxmlformats.org/officeDocument/2006/relationships/hyperlink" Target="http://en.wikipedia.org/wiki/The_Guardian" TargetMode="External"/><Relationship Id="rId4" Type="http://schemas.openxmlformats.org/officeDocument/2006/relationships/hyperlink" Target="http://www.guardian.co.uk/world/2002/aug/01/china.film" TargetMode="Externa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67.xml"/><Relationship Id="rId6" Type="http://schemas.openxmlformats.org/officeDocument/2006/relationships/hyperlink" Target="http://www.latrobe.edu.au/screeningthepast/firstrelease/fr_18/SFfr18a.html" TargetMode="External"/><Relationship Id="rId5" Type="http://schemas.openxmlformats.org/officeDocument/2006/relationships/hyperlink" Target="http://www.time.com/time/arts/article/0,8599,103002,00.html" TargetMode="External"/><Relationship Id="rId4" Type="http://schemas.openxmlformats.org/officeDocument/2006/relationships/hyperlink" Target="http://www.sensesofcinema.com/2003/feature-articles/li_yang/" TargetMode="Externa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68.xml"/><Relationship Id="rId4" Type="http://schemas.openxmlformats.org/officeDocument/2006/relationships/hyperlink" Target="http://people.cohums.ohio-state.edu/denton2/courses/c505/temp/platform.html" TargetMode="Externa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5.xml"/><Relationship Id="rId7" Type="http://schemas.openxmlformats.org/officeDocument/2006/relationships/hyperlink" Target="http://www.cinema-scope.com/cs21/fea_kraicer_beijing.htm" TargetMode="External"/><Relationship Id="rId2" Type="http://schemas.openxmlformats.org/officeDocument/2006/relationships/slideLayout" Target="../slideLayouts/slideLayout2.xml"/><Relationship Id="rId1" Type="http://schemas.openxmlformats.org/officeDocument/2006/relationships/tags" Target="../tags/tag169.xml"/><Relationship Id="rId6" Type="http://schemas.openxmlformats.org/officeDocument/2006/relationships/hyperlink" Target="http://www.sensesofcinema.com/2005/festival-reports/new_york2004/" TargetMode="External"/><Relationship Id="rId5" Type="http://schemas.openxmlformats.org/officeDocument/2006/relationships/hyperlink" Target="http://web.archive.org/web/20070913090619/http:/www.sensesofcinema.com/contents/festivals/05/34/new_york2004.html" TargetMode="External"/><Relationship Id="rId4" Type="http://schemas.openxmlformats.org/officeDocument/2006/relationships/hyperlink" Target="http://www.sensesofcinema.com/2003/feature-articles/li_yan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www.archive.org/details/street_ang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s://wiki.vm.rub.de/uvu/index.php/Chinese_Culture_and_Film" TargetMode="External"/><Relationship Id="rId4" Type="http://schemas.openxmlformats.org/officeDocument/2006/relationships/hyperlink" Target="https://learn-uvu.uen.org/courses/220488"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uvu.instructure.com/courses/220488/files/29224717/download?wrap=1"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uvu.instructure.com/courses/220488/files/29224737/download?wrap=1" TargetMode="External"/><Relationship Id="rId4" Type="http://schemas.openxmlformats.org/officeDocument/2006/relationships/hyperlink" Target="https://uvu.instructure.com/courses/220488/files/29224727/download?wrap=1"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hyperlink" Target="https://bit.ly/ZOOMCOUR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learn-uvu.uen.org/courses/99192/files/8904670/download?wrap=1"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2.xml"/><Relationship Id="rId7" Type="http://schemas.openxmlformats.org/officeDocument/2006/relationships/oleObject" Target="../embeddings/oleObject2.bin"/><Relationship Id="rId2" Type="http://schemas.openxmlformats.org/officeDocument/2006/relationships/tags" Target="../tags/tag31.xml"/><Relationship Id="rId1" Type="http://schemas.openxmlformats.org/officeDocument/2006/relationships/vmlDrawing" Target="../drawings/vmlDrawing2.vml"/><Relationship Id="rId6" Type="http://schemas.openxmlformats.org/officeDocument/2006/relationships/notesSlide" Target="../notesSlides/notesSlide30.xml"/><Relationship Id="rId5" Type="http://schemas.openxmlformats.org/officeDocument/2006/relationships/slideLayout" Target="../slideLayouts/slideLayout12.xml"/><Relationship Id="rId4"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s://learn-uvu.uen.org/courses/99192/files/9152532/download?wrap=1" TargetMode="External"/><Relationship Id="rId5" Type="http://schemas.openxmlformats.org/officeDocument/2006/relationships/hyperlink" Target="https://learn-uvu.uen.org/courses/99192/files/9152183/download?wrap=1" TargetMode="External"/><Relationship Id="rId4" Type="http://schemas.openxmlformats.org/officeDocument/2006/relationships/hyperlink" Target="https://learn-uvu.uen.org/courses/99192/files/9151097/download?wrap=1"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8" Type="http://schemas.openxmlformats.org/officeDocument/2006/relationships/hyperlink" Target="http://www.youtube.com/watch?v=75oWde5v9_k" TargetMode="External"/><Relationship Id="rId3" Type="http://schemas.openxmlformats.org/officeDocument/2006/relationships/notesSlide" Target="../notesSlides/notesSlide41.xml"/><Relationship Id="rId7" Type="http://schemas.openxmlformats.org/officeDocument/2006/relationships/hyperlink" Target="http://www.youtube.com/watch?v=02D6sfEtckA" TargetMode="Externa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www.youtube.com/watch?v=XLsuYF1sz4A" TargetMode="External"/><Relationship Id="rId11" Type="http://schemas.openxmlformats.org/officeDocument/2006/relationships/hyperlink" Target="http://www.youtube.com/watch?v=KCdE8eERuZ8" TargetMode="External"/><Relationship Id="rId5" Type="http://schemas.openxmlformats.org/officeDocument/2006/relationships/hyperlink" Target="http://www.youtube.com/watch?v=GQ1biX4AJn8" TargetMode="External"/><Relationship Id="rId10" Type="http://schemas.openxmlformats.org/officeDocument/2006/relationships/hyperlink" Target="http://www.youtube.com/watch?v=nmbu07qTiMo" TargetMode="External"/><Relationship Id="rId4" Type="http://schemas.openxmlformats.org/officeDocument/2006/relationships/hyperlink" Target="http://www.youtube.com/watch?v=yBaJSWvraJo" TargetMode="External"/><Relationship Id="rId9" Type="http://schemas.openxmlformats.org/officeDocument/2006/relationships/hyperlink" Target="http://www.youtube.com/watch?v=vivaoPZhIH8"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hyperlink" Target="https://learn-uvu.uen.org/courses/99192/files/8904609/download?wrap=1" TargetMode="External"/><Relationship Id="rId4" Type="http://schemas.openxmlformats.org/officeDocument/2006/relationships/hyperlink" Target="http://www.archive.org/details/street_angel"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hyperlink" Target="http://www.thesis.bilkent.edu.tr/0003553.pdf"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8" Type="http://schemas.openxmlformats.org/officeDocument/2006/relationships/hyperlink" Target="http://www.youtube.com/watch?v=75oWde5v9_k" TargetMode="External"/><Relationship Id="rId3" Type="http://schemas.openxmlformats.org/officeDocument/2006/relationships/notesSlide" Target="../notesSlides/notesSlide52.xml"/><Relationship Id="rId7" Type="http://schemas.openxmlformats.org/officeDocument/2006/relationships/hyperlink" Target="http://www.youtube.com/watch?v=02D6sfEtckA" TargetMode="Externa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hyperlink" Target="http://www.youtube.com/watch?v=XLsuYF1sz4A" TargetMode="External"/><Relationship Id="rId11" Type="http://schemas.openxmlformats.org/officeDocument/2006/relationships/hyperlink" Target="http://www.youtube.com/watch?v=KCdE8eERuZ8" TargetMode="External"/><Relationship Id="rId5" Type="http://schemas.openxmlformats.org/officeDocument/2006/relationships/hyperlink" Target="http://www.youtube.com/watch?v=GQ1biX4AJn8" TargetMode="External"/><Relationship Id="rId10" Type="http://schemas.openxmlformats.org/officeDocument/2006/relationships/hyperlink" Target="http://www.youtube.com/watch?v=nmbu07qTiMo" TargetMode="External"/><Relationship Id="rId4" Type="http://schemas.openxmlformats.org/officeDocument/2006/relationships/hyperlink" Target="http://www.youtube.com/watch?v=yBaJSWvraJo" TargetMode="External"/><Relationship Id="rId9" Type="http://schemas.openxmlformats.org/officeDocument/2006/relationships/hyperlink" Target="http://www.youtube.com/watch?v=vivaoPZhIH8"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learn-uvu.uen.org/courses/99192"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8" Type="http://schemas.openxmlformats.org/officeDocument/2006/relationships/hyperlink" Target="http://www.youtube.com/watch?v=_qjiKWLq80g" TargetMode="External"/><Relationship Id="rId3" Type="http://schemas.openxmlformats.org/officeDocument/2006/relationships/notesSlide" Target="../notesSlides/notesSlide60.xml"/><Relationship Id="rId7" Type="http://schemas.openxmlformats.org/officeDocument/2006/relationships/hyperlink" Target="http://www.youtube.com/watch?v=ztn0hN9gkRI" TargetMode="Externa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hyperlink" Target="http://www.youtube.com/watch?v=UecTwmRqvhI" TargetMode="External"/><Relationship Id="rId5" Type="http://schemas.openxmlformats.org/officeDocument/2006/relationships/hyperlink" Target="http://www.youtube.com/watch?v=FwdM3MSLXP0" TargetMode="External"/><Relationship Id="rId4" Type="http://schemas.openxmlformats.org/officeDocument/2006/relationships/hyperlink" Target="http://www.youtube.com/watch?v=L76NDvELKqk" TargetMode="External"/><Relationship Id="rId9" Type="http://schemas.openxmlformats.org/officeDocument/2006/relationships/hyperlink" Target="http://www.youtube.com/watch?v=RclrBwxyZqs"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hyperlink" Target="http://commons.wikimedia.org/wiki/File:Gong_Li_Cannes_2011.jpg" TargetMode="Externa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hyperlink" Target="http://www.youtube.com/watch?v=J71Fq3vZ_Iw" TargetMode="Externa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hyperlink" Target="http://www.youtube.com/watch?v=8Uaooj-FL9U" TargetMode="External"/><Relationship Id="rId5" Type="http://schemas.openxmlformats.org/officeDocument/2006/relationships/hyperlink" Target="http://www.youtube.com/watch?v=dELhWYLSa14" TargetMode="External"/><Relationship Id="rId4" Type="http://schemas.openxmlformats.org/officeDocument/2006/relationships/hyperlink" Target="http://www.youtube.com/watch?v=niHwU5wExHo"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4.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hyperlink" Target="http://wiki.vm.rub.de/uvu/index.php/File:Gong_Li_Cannes.jpg"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4.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4.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6.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hyperlink" Target="http://licenses/by-sa/2.0" TargetMode="External"/><Relationship Id="rId5" Type="http://schemas.openxmlformats.org/officeDocument/2006/relationships/hyperlink" Target="http://creativecommons.org/" TargetMode="External"/><Relationship Id="rId4" Type="http://schemas.openxmlformats.org/officeDocument/2006/relationships/image" Target="../media/image7.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7.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7.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image" Target="../media/image7.jpeg"/><Relationship Id="rId5" Type="http://schemas.openxmlformats.org/officeDocument/2006/relationships/hyperlink" Target="http://www.youtube.com/watch?v=-kx2euySBcw" TargetMode="External"/><Relationship Id="rId4" Type="http://schemas.openxmlformats.org/officeDocument/2006/relationships/hyperlink" Target="http://en.wikipedia.org/wiki/Shu_Qi"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7.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7.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7.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7.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hyperlink" Target="http://www.univie.ac.at/Sinologie/repository/ueLK110_ChinFilmgesch/filmgeschichteSkript.pdf" TargetMode="External"/><Relationship Id="rId5" Type="http://schemas.openxmlformats.org/officeDocument/2006/relationships/hyperlink" Target="http://people.cohums.ohio-state.edu/denton2/courses/c505/temp/history/chapter2.html" TargetMode="External"/><Relationship Id="rId4" Type="http://schemas.openxmlformats.org/officeDocument/2006/relationships/hyperlink" Target="http://translate.google.de/translate?hl=de&amp;sl=auto&amp;tl=en&amp;u=http://baike.baidu.com/view/1833676.htm"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7.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ea typeface="KaiTi" panose="02010609060101010101" pitchFamily="49" charset="-122"/>
              </a:rPr>
              <a:t>中国语言文化</a:t>
            </a:r>
            <a:br>
              <a:rPr lang="de-DE" altLang="zh-CN" sz="59500" b="1" dirty="0">
                <a:latin typeface="KaiTi" panose="02010609060101010101" pitchFamily="49" charset="-122"/>
                <a:ea typeface="KaiTi" panose="02010609060101010101" pitchFamily="49" charset="-122"/>
              </a:rPr>
            </a:br>
            <a:r>
              <a:rPr lang="de-DE" altLang="zh-CN" sz="4800" b="1" i="1" dirty="0"/>
              <a:t>Chinese Language &amp; Culture</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25</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10</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周五第九和第十节课</a:t>
            </a:r>
            <a:r>
              <a:rPr lang="de-DE" altLang="zh-CN" sz="2400" b="1" dirty="0">
                <a:solidFill>
                  <a:schemeClr val="tx1"/>
                </a:solidFill>
                <a:latin typeface="Arial" panose="020B0604020202020204" pitchFamily="34" charset="0"/>
                <a:cs typeface="Arial" panose="020B0604020202020204" pitchFamily="34" charset="0"/>
              </a:rPr>
              <a:t>16:30-18:10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613</a:t>
            </a:r>
            <a:r>
              <a:rPr lang="zh-CN" altLang="de-DE" sz="2400" b="0" i="0" dirty="0">
                <a:solidFill>
                  <a:srgbClr val="000000"/>
                </a:solidFill>
                <a:effectLst/>
                <a:latin typeface="Arial" panose="020B0604020202020204" pitchFamily="34" charset="0"/>
              </a:rPr>
              <a:t>室</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Arial" panose="020B0604020202020204" pitchFamily="34" charset="0"/>
                <a:ea typeface="楷体" panose="02010609060101010101" pitchFamily="49" charset="-122"/>
                <a:cs typeface="Arial" panose="020B0604020202020204" pitchFamily="34" charset="0"/>
              </a:rPr>
              <a:t>助教：</a:t>
            </a:r>
            <a:r>
              <a:rPr lang="de-DE" sz="2400" b="0" i="0" dirty="0">
                <a:solidFill>
                  <a:srgbClr val="000000"/>
                </a:solidFill>
                <a:effectLst/>
                <a:latin typeface="Calibri" panose="020F0502020204030204" pitchFamily="34" charset="0"/>
                <a:cs typeface="Calibri" panose="020F0502020204030204" pitchFamily="34" charset="0"/>
              </a:rPr>
              <a:t>Lan Qi </a:t>
            </a:r>
            <a:r>
              <a:rPr lang="zh-CN" altLang="de-DE" sz="2400" b="0" i="0" dirty="0">
                <a:solidFill>
                  <a:srgbClr val="000000"/>
                </a:solidFill>
                <a:effectLst/>
                <a:latin typeface="Arial" panose="020B0604020202020204" pitchFamily="34" charset="0"/>
              </a:rPr>
              <a:t>兰綺</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a:t>
            </a:r>
            <a:r>
              <a:rPr lang="de-DE" sz="2400">
                <a:solidFill>
                  <a:schemeClr val="tx1"/>
                </a:solidFill>
                <a:latin typeface="Calibri" panose="020F0502020204030204" pitchFamily="34" charset="0"/>
                <a:ea typeface="楷体" panose="02010609060101010101" pitchFamily="49" charset="-122"/>
                <a:cs typeface="Calibri" panose="020F0502020204030204" pitchFamily="34" charset="0"/>
              </a:rPr>
              <a:t>Cord Eberspächer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81000" y="1524000"/>
            <a:ext cx="8610600" cy="4038600"/>
          </a:xfrm>
        </p:spPr>
        <p:txBody>
          <a:bodyPr>
            <a:normAutofit fontScale="92500"/>
          </a:bodyPr>
          <a:lstStyle/>
          <a:p>
            <a:pPr marL="109537" indent="0">
              <a:buNone/>
            </a:pPr>
            <a:r>
              <a:rPr lang="en-GB" sz="2600" b="1" dirty="0">
                <a:latin typeface="Arial" pitchFamily="34" charset="0"/>
                <a:cs typeface="Arial" pitchFamily="34" charset="0"/>
              </a:rPr>
              <a:t>Recommended Readings</a:t>
            </a:r>
            <a:endParaRPr lang="en-US" sz="2600" b="1" dirty="0">
              <a:latin typeface="Arial" pitchFamily="34" charset="0"/>
              <a:cs typeface="Arial" pitchFamily="34" charset="0"/>
            </a:endParaRPr>
          </a:p>
          <a:p>
            <a:r>
              <a:rPr lang="en-GB" sz="2600" dirty="0">
                <a:latin typeface="Arial" pitchFamily="34" charset="0"/>
                <a:cs typeface="Arial" pitchFamily="34" charset="0"/>
              </a:rPr>
              <a:t>a. Chris Berry, </a:t>
            </a:r>
            <a:r>
              <a:rPr lang="en-GB" sz="2600" dirty="0">
                <a:solidFill>
                  <a:srgbClr val="FF0000"/>
                </a:solidFill>
                <a:latin typeface="Arial" pitchFamily="34" charset="0"/>
                <a:cs typeface="Arial" pitchFamily="34" charset="0"/>
              </a:rPr>
              <a:t>Chinese Films in Focus II</a:t>
            </a:r>
            <a:r>
              <a:rPr lang="en-GB" sz="2600" dirty="0">
                <a:latin typeface="Arial" pitchFamily="34" charset="0"/>
                <a:cs typeface="Arial" pitchFamily="34" charset="0"/>
              </a:rPr>
              <a:t>, Paperback, 304 pp., British Film Institute; 2nd Revised edition </a:t>
            </a:r>
            <a:r>
              <a:rPr lang="en-GB" sz="2600" dirty="0" err="1">
                <a:latin typeface="Arial" pitchFamily="34" charset="0"/>
                <a:cs typeface="Arial" pitchFamily="34" charset="0"/>
              </a:rPr>
              <a:t>edition</a:t>
            </a:r>
            <a:r>
              <a:rPr lang="en-GB" sz="2600" dirty="0">
                <a:latin typeface="Arial" pitchFamily="34" charset="0"/>
                <a:cs typeface="Arial" pitchFamily="34" charset="0"/>
              </a:rPr>
              <a:t>, December 23, 2008, ISBN: 9781844572373, A #526,197</a:t>
            </a:r>
            <a:endParaRPr lang="en-US" sz="2600" dirty="0">
              <a:latin typeface="Arial" pitchFamily="34" charset="0"/>
              <a:cs typeface="Arial" pitchFamily="34" charset="0"/>
            </a:endParaRPr>
          </a:p>
          <a:p>
            <a:r>
              <a:rPr lang="en-GB" sz="2600" dirty="0">
                <a:latin typeface="Arial" pitchFamily="34" charset="0"/>
                <a:cs typeface="Arial" pitchFamily="34" charset="0"/>
              </a:rPr>
              <a:t>b. Zhang Zhen (Editor), Jason McGrath (Contributor), Chris Berry (Contributor), Sheldon H. Lu (Contributor), </a:t>
            </a:r>
            <a:r>
              <a:rPr lang="en-GB" sz="2600" dirty="0" err="1">
                <a:latin typeface="Arial" pitchFamily="34" charset="0"/>
                <a:cs typeface="Arial" pitchFamily="34" charset="0"/>
              </a:rPr>
              <a:t>Yinjing</a:t>
            </a:r>
            <a:r>
              <a:rPr lang="en-GB" sz="2600" dirty="0">
                <a:latin typeface="Arial" pitchFamily="34" charset="0"/>
                <a:cs typeface="Arial" pitchFamily="34" charset="0"/>
              </a:rPr>
              <a:t> Zhang (Contributor), </a:t>
            </a:r>
            <a:r>
              <a:rPr lang="en-GB" sz="2600" dirty="0">
                <a:solidFill>
                  <a:srgbClr val="FF0000"/>
                </a:solidFill>
                <a:latin typeface="Arial" pitchFamily="34" charset="0"/>
                <a:cs typeface="Arial" pitchFamily="34" charset="0"/>
              </a:rPr>
              <a:t>The Urban Generation</a:t>
            </a:r>
            <a:r>
              <a:rPr lang="en-GB" sz="2600" dirty="0">
                <a:latin typeface="Arial" pitchFamily="34" charset="0"/>
                <a:cs typeface="Arial" pitchFamily="34" charset="0"/>
              </a:rPr>
              <a:t>: Chinese Cinema and Society at the Turn of the Twenty-First Century, Paperback, 464 pp., Duke University Press Books, March 7, 2007, ISBN: 9780822340744, A#655,344</a:t>
            </a:r>
            <a:endParaRPr lang="en-US" sz="26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Stratum1 Black" pitchFamily="34" charset="0"/>
              </a:rPr>
              <a:t>Chinese Culture &amp; Film</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759171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b="1" dirty="0">
                <a:latin typeface="Arial" pitchFamily="34" charset="0"/>
                <a:cs typeface="Arial" pitchFamily="34" charset="0"/>
              </a:rPr>
              <a:t>6</a:t>
            </a:r>
            <a:r>
              <a:rPr lang="en-US" sz="2000" b="1" baseline="30000" dirty="0">
                <a:latin typeface="Arial" pitchFamily="34" charset="0"/>
                <a:cs typeface="Arial" pitchFamily="34" charset="0"/>
              </a:rPr>
              <a:t>th</a:t>
            </a:r>
            <a:r>
              <a:rPr lang="en-US" sz="2000" b="1" dirty="0">
                <a:latin typeface="Arial" pitchFamily="34" charset="0"/>
                <a:cs typeface="Arial" pitchFamily="34" charset="0"/>
              </a:rPr>
              <a:t> Generation Movies</a:t>
            </a:r>
          </a:p>
          <a:p>
            <a:pPr marL="109537" indent="0">
              <a:buNone/>
            </a:pPr>
            <a:r>
              <a:rPr lang="en-US" sz="2000" dirty="0">
                <a:latin typeface="Arial" pitchFamily="34" charset="0"/>
                <a:cs typeface="Arial" pitchFamily="34" charset="0"/>
              </a:rPr>
              <a:t>The post-1990 era has seen what some observers term the "return of the amateur filmmaker" as state censorship policies after the Tiananmen Square demonstrations produced an edgy underground film movement loosely referred to as the Sixth Generation. Owing to the lack of state funding and backing, these films were shot quickly and cheaply, using materials like 16 mm film and digital video and mostly non-professional actors and actresses, producing a documentary feel, often with long takes, hand-held cameras, and ambient sound; more akin to Italian neorealism and </a:t>
            </a:r>
            <a:r>
              <a:rPr lang="en-US" sz="2000" dirty="0" err="1">
                <a:latin typeface="Arial" pitchFamily="34" charset="0"/>
                <a:cs typeface="Arial" pitchFamily="34" charset="0"/>
              </a:rPr>
              <a:t>cinéma</a:t>
            </a:r>
            <a:r>
              <a:rPr lang="en-US" sz="2000" dirty="0">
                <a:latin typeface="Arial" pitchFamily="34" charset="0"/>
                <a:cs typeface="Arial" pitchFamily="34" charset="0"/>
              </a:rPr>
              <a:t> </a:t>
            </a:r>
            <a:r>
              <a:rPr lang="en-US" sz="2000" dirty="0" err="1">
                <a:latin typeface="Arial" pitchFamily="34" charset="0"/>
                <a:cs typeface="Arial" pitchFamily="34" charset="0"/>
              </a:rPr>
              <a:t>vérité</a:t>
            </a:r>
            <a:r>
              <a:rPr lang="en-US" sz="2000" dirty="0">
                <a:latin typeface="Arial" pitchFamily="34" charset="0"/>
                <a:cs typeface="Arial" pitchFamily="34" charset="0"/>
              </a:rPr>
              <a:t> than the often lush, far more considered productions of the Fifth Generation.</a:t>
            </a:r>
          </a:p>
          <a:p>
            <a:pPr marL="109537" indent="0">
              <a:buNone/>
            </a:pPr>
            <a:endParaRPr lang="en-US" sz="2000" dirty="0">
              <a:latin typeface="Arial" pitchFamily="34" charset="0"/>
              <a:cs typeface="Arial" pitchFamily="34" charset="0"/>
            </a:endParaRPr>
          </a:p>
          <a:p>
            <a:pPr marL="109537" indent="0">
              <a:buNone/>
            </a:pPr>
            <a:r>
              <a:rPr lang="en-US" sz="2000" dirty="0">
                <a:latin typeface="Arial" pitchFamily="34" charset="0"/>
                <a:cs typeface="Arial" pitchFamily="34" charset="0"/>
              </a:rPr>
              <a:t>Source: Rose, S. </a:t>
            </a:r>
            <a:r>
              <a:rPr lang="en-US" sz="2000" dirty="0">
                <a:latin typeface="Arial" pitchFamily="34" charset="0"/>
                <a:cs typeface="Arial" pitchFamily="34" charset="0"/>
                <a:hlinkClick r:id="rId4"/>
              </a:rPr>
              <a:t>"The great fall of China"</a:t>
            </a:r>
            <a:r>
              <a:rPr lang="en-US" sz="2000" dirty="0">
                <a:latin typeface="Arial" pitchFamily="34" charset="0"/>
                <a:cs typeface="Arial" pitchFamily="34" charset="0"/>
              </a:rPr>
              <a:t>, </a:t>
            </a:r>
            <a:r>
              <a:rPr lang="en-US" sz="2000" i="1" dirty="0">
                <a:latin typeface="Arial" pitchFamily="34" charset="0"/>
                <a:cs typeface="Arial" pitchFamily="34" charset="0"/>
                <a:hlinkClick r:id="rId5" tooltip="The Guardian"/>
              </a:rPr>
              <a:t>The Guardian</a:t>
            </a:r>
            <a:r>
              <a:rPr lang="en-US" sz="2000" dirty="0">
                <a:latin typeface="Arial" pitchFamily="34" charset="0"/>
                <a:cs typeface="Arial" pitchFamily="34" charset="0"/>
              </a:rPr>
              <a:t>, 2002-08-01. Retrieved on 2007-04-28.</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100</a:t>
            </a:fld>
            <a:endParaRPr lang="en-US" dirty="0"/>
          </a:p>
        </p:txBody>
      </p:sp>
    </p:spTree>
    <p:custDataLst>
      <p:tags r:id="rId1"/>
    </p:custDataLst>
    <p:extLst>
      <p:ext uri="{BB962C8B-B14F-4D97-AF65-F5344CB8AC3E}">
        <p14:creationId xmlns:p14="http://schemas.microsoft.com/office/powerpoint/2010/main" val="41470628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1900" dirty="0">
                <a:latin typeface="Arial" pitchFamily="34" charset="0"/>
                <a:cs typeface="Arial" pitchFamily="34" charset="0"/>
              </a:rPr>
              <a:t>Unlike the Fifth Generation, the Sixth Generation brings a more individualistic, anti-romantic life-view and pays far closer attention to contemporary urban life, especially those affected by disorientation, rebellion[</a:t>
            </a:r>
            <a:r>
              <a:rPr lang="en-US" sz="1900" dirty="0">
                <a:latin typeface="Arial" pitchFamily="34" charset="0"/>
                <a:cs typeface="Arial" pitchFamily="34" charset="0"/>
                <a:hlinkClick r:id="rId4"/>
              </a:rPr>
              <a:t>“There Is No Sixth Generation!” Director Li Yang on Blind Shaft and His Place in Chinese Cinema | Senses of Cinema</a:t>
            </a:r>
            <a:r>
              <a:rPr lang="en-US" sz="1900" dirty="0">
                <a:latin typeface="Arial" pitchFamily="34" charset="0"/>
                <a:cs typeface="Arial" pitchFamily="34" charset="0"/>
              </a:rPr>
              <a:t>] and dissatisfaction with China's contemporary social tensions.[Corliss, Richard (2001-03-26). </a:t>
            </a:r>
            <a:r>
              <a:rPr lang="en-US" sz="1900" dirty="0">
                <a:latin typeface="Arial" pitchFamily="34" charset="0"/>
                <a:cs typeface="Arial" pitchFamily="34" charset="0"/>
                <a:hlinkClick r:id="rId5"/>
              </a:rPr>
              <a:t>"Bright Lights"</a:t>
            </a:r>
            <a:r>
              <a:rPr lang="en-US" sz="1900" dirty="0">
                <a:latin typeface="Arial" pitchFamily="34" charset="0"/>
                <a:cs typeface="Arial" pitchFamily="34" charset="0"/>
              </a:rPr>
              <a:t>. </a:t>
            </a:r>
            <a:r>
              <a:rPr lang="en-US" sz="1900" i="1" dirty="0">
                <a:latin typeface="Arial" pitchFamily="34" charset="0"/>
                <a:cs typeface="Arial" pitchFamily="34" charset="0"/>
              </a:rPr>
              <a:t>Time</a:t>
            </a:r>
            <a:r>
              <a:rPr lang="en-US" sz="1900" dirty="0">
                <a:latin typeface="Arial" pitchFamily="34" charset="0"/>
                <a:cs typeface="Arial" pitchFamily="34" charset="0"/>
              </a:rPr>
              <a:t>.] Many were made at an extremely low budget (an example is </a:t>
            </a:r>
            <a:r>
              <a:rPr lang="en-US" sz="1900" dirty="0" err="1">
                <a:latin typeface="Arial" pitchFamily="34" charset="0"/>
                <a:cs typeface="Arial" pitchFamily="34" charset="0"/>
              </a:rPr>
              <a:t>Jia</a:t>
            </a:r>
            <a:r>
              <a:rPr lang="en-US" sz="1900" dirty="0">
                <a:latin typeface="Arial" pitchFamily="34" charset="0"/>
                <a:cs typeface="Arial" pitchFamily="34" charset="0"/>
              </a:rPr>
              <a:t> </a:t>
            </a:r>
            <a:r>
              <a:rPr lang="en-US" sz="1900" dirty="0" err="1">
                <a:latin typeface="Arial" pitchFamily="34" charset="0"/>
                <a:cs typeface="Arial" pitchFamily="34" charset="0"/>
              </a:rPr>
              <a:t>Zhangke</a:t>
            </a:r>
            <a:r>
              <a:rPr lang="en-US" sz="1900" dirty="0">
                <a:latin typeface="Arial" pitchFamily="34" charset="0"/>
                <a:cs typeface="Arial" pitchFamily="34" charset="0"/>
              </a:rPr>
              <a:t>, who shoots on digital video and formerly on 16 mm; Wang </a:t>
            </a:r>
            <a:r>
              <a:rPr lang="en-US" sz="1900" dirty="0" err="1">
                <a:latin typeface="Arial" pitchFamily="34" charset="0"/>
                <a:cs typeface="Arial" pitchFamily="34" charset="0"/>
              </a:rPr>
              <a:t>Xiaoshuai's</a:t>
            </a:r>
            <a:r>
              <a:rPr lang="en-US" sz="1900" dirty="0">
                <a:latin typeface="Arial" pitchFamily="34" charset="0"/>
                <a:cs typeface="Arial" pitchFamily="34" charset="0"/>
              </a:rPr>
              <a:t> The Days were made on US$10,000[Corliss]) and as such their films lack the rich aesthetics of the Fifth Generation. The title and subjects of many of these films reflect the Sixth Generation's concerns. The Sixth Generation takes an interest in marginalized individuals and the less represented fringes of society. For example, Zhang Yuan's hand-shot Beijing Bastards focuses on youth punk subculture, featuring artists like Cui </a:t>
            </a:r>
            <a:r>
              <a:rPr lang="en-US" sz="1900" dirty="0" err="1">
                <a:latin typeface="Arial" pitchFamily="34" charset="0"/>
                <a:cs typeface="Arial" pitchFamily="34" charset="0"/>
              </a:rPr>
              <a:t>Jian</a:t>
            </a:r>
            <a:r>
              <a:rPr lang="en-US" sz="1900" dirty="0">
                <a:latin typeface="Arial" pitchFamily="34" charset="0"/>
                <a:cs typeface="Arial" pitchFamily="34" charset="0"/>
              </a:rPr>
              <a:t>, Dou Wei and He Yong frowned upon by many state authorities,[</a:t>
            </a:r>
            <a:r>
              <a:rPr lang="en-US" sz="1900" dirty="0">
                <a:latin typeface="Arial" pitchFamily="34" charset="0"/>
                <a:cs typeface="Arial" pitchFamily="34" charset="0"/>
                <a:hlinkClick r:id="rId6"/>
              </a:rPr>
              <a:t>PRC youth subcultures on film</a:t>
            </a:r>
            <a:r>
              <a:rPr lang="en-US" sz="1900" dirty="0">
                <a:latin typeface="Arial" pitchFamily="34" charset="0"/>
                <a:cs typeface="Arial" pitchFamily="34" charset="0"/>
              </a:rPr>
              <a:t>] while </a:t>
            </a:r>
            <a:r>
              <a:rPr lang="en-US" sz="1900" dirty="0" err="1">
                <a:latin typeface="Arial" pitchFamily="34" charset="0"/>
                <a:cs typeface="Arial" pitchFamily="34" charset="0"/>
              </a:rPr>
              <a:t>Jia</a:t>
            </a:r>
            <a:r>
              <a:rPr lang="en-US" sz="1900" dirty="0">
                <a:latin typeface="Arial" pitchFamily="34" charset="0"/>
                <a:cs typeface="Arial" pitchFamily="34" charset="0"/>
              </a:rPr>
              <a:t> </a:t>
            </a:r>
            <a:r>
              <a:rPr lang="en-US" sz="1900" dirty="0" err="1">
                <a:latin typeface="Arial" pitchFamily="34" charset="0"/>
                <a:cs typeface="Arial" pitchFamily="34" charset="0"/>
              </a:rPr>
              <a:t>Zhangke's</a:t>
            </a:r>
            <a:r>
              <a:rPr lang="en-US" sz="1900" dirty="0">
                <a:latin typeface="Arial" pitchFamily="34" charset="0"/>
                <a:cs typeface="Arial" pitchFamily="34" charset="0"/>
              </a:rPr>
              <a:t> debut film Xiao Wu (1997) concerns a provincial pickpocket.</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101</a:t>
            </a:fld>
            <a:endParaRPr lang="en-US" dirty="0"/>
          </a:p>
        </p:txBody>
      </p:sp>
    </p:spTree>
    <p:custDataLst>
      <p:tags r:id="rId1"/>
    </p:custDataLst>
    <p:extLst>
      <p:ext uri="{BB962C8B-B14F-4D97-AF65-F5344CB8AC3E}">
        <p14:creationId xmlns:p14="http://schemas.microsoft.com/office/powerpoint/2010/main" val="281764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dirty="0">
                <a:latin typeface="Arial" pitchFamily="34" charset="0"/>
                <a:cs typeface="Arial" pitchFamily="34" charset="0"/>
              </a:rPr>
              <a:t>As the Sixth Generation were further exposed internationally, many of their subsequent movies were joint ventures and projects with international investments, but remained quite resolutely low-key and low budget. </a:t>
            </a:r>
            <a:r>
              <a:rPr lang="en-US" sz="2000" dirty="0" err="1">
                <a:latin typeface="Arial" pitchFamily="34" charset="0"/>
                <a:cs typeface="Arial" pitchFamily="34" charset="0"/>
              </a:rPr>
              <a:t>Jia's</a:t>
            </a:r>
            <a:r>
              <a:rPr lang="en-US" sz="2000" dirty="0">
                <a:latin typeface="Arial" pitchFamily="34" charset="0"/>
                <a:cs typeface="Arial" pitchFamily="34" charset="0"/>
              </a:rPr>
              <a:t> Platform (2000) was funded in part by Takeshi Kitano's production house,[</a:t>
            </a:r>
            <a:r>
              <a:rPr lang="de-DE" sz="2000" dirty="0" err="1">
                <a:latin typeface="Arial" pitchFamily="34" charset="0"/>
                <a:cs typeface="Arial" pitchFamily="34" charset="0"/>
                <a:hlinkClick r:id="rId4"/>
              </a:rPr>
              <a:t>Platform</a:t>
            </a:r>
            <a:r>
              <a:rPr lang="en-US" sz="2000" dirty="0">
                <a:latin typeface="Arial" pitchFamily="34" charset="0"/>
                <a:cs typeface="Arial" pitchFamily="34" charset="0"/>
              </a:rPr>
              <a:t>] while his Still Life was shot on HD interlaced video. Still Life was a surprise addition and Golden Lion winner of the 2006 Venice International Film Festival. Still Life, which concerns provincial workers around the Three Gorges region, was a vast contrast with the works the Fifth Generation Chinese directors like Zhang </a:t>
            </a:r>
            <a:r>
              <a:rPr lang="en-US" sz="2000" dirty="0" err="1">
                <a:latin typeface="Arial" pitchFamily="34" charset="0"/>
                <a:cs typeface="Arial" pitchFamily="34" charset="0"/>
              </a:rPr>
              <a:t>Yimou</a:t>
            </a:r>
            <a:r>
              <a:rPr lang="en-US" sz="2000" dirty="0">
                <a:latin typeface="Arial" pitchFamily="34" charset="0"/>
                <a:cs typeface="Arial" pitchFamily="34" charset="0"/>
              </a:rPr>
              <a:t> and Chen </a:t>
            </a:r>
            <a:r>
              <a:rPr lang="en-US" sz="2000" dirty="0" err="1">
                <a:latin typeface="Arial" pitchFamily="34" charset="0"/>
                <a:cs typeface="Arial" pitchFamily="34" charset="0"/>
              </a:rPr>
              <a:t>Kaige</a:t>
            </a:r>
            <a:r>
              <a:rPr lang="en-US" sz="2000" dirty="0">
                <a:latin typeface="Arial" pitchFamily="34" charset="0"/>
                <a:cs typeface="Arial" pitchFamily="34" charset="0"/>
              </a:rPr>
              <a:t> were directing then, like House of Flying Daggers (2004) and The Promise (2005). It featured no star of international renown and was acted mostly by non-professionals.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102</a:t>
            </a:fld>
            <a:endParaRPr lang="en-US" dirty="0"/>
          </a:p>
        </p:txBody>
      </p:sp>
    </p:spTree>
    <p:custDataLst>
      <p:tags r:id="rId1"/>
    </p:custDataLst>
    <p:extLst>
      <p:ext uri="{BB962C8B-B14F-4D97-AF65-F5344CB8AC3E}">
        <p14:creationId xmlns:p14="http://schemas.microsoft.com/office/powerpoint/2010/main" val="3209341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dirty="0">
                <a:latin typeface="Arial" pitchFamily="34" charset="0"/>
                <a:cs typeface="Arial" pitchFamily="34" charset="0"/>
              </a:rPr>
              <a:t>Many of Sixth Generation films have highlighted the negative attributes of China's entry into the modern capitalist market. Li Yang's Blind Shaft for example, is an account of two murderous con-men in the unregulated and notoriously dangerous mining industry of northern China.[28] (Li refused the tag of Sixth Generation, although he admitted he was not Fifth Generation either).[ </a:t>
            </a:r>
            <a:r>
              <a:rPr lang="en-US" sz="2000" dirty="0">
                <a:latin typeface="Arial" pitchFamily="34" charset="0"/>
                <a:cs typeface="Arial" pitchFamily="34" charset="0"/>
                <a:hlinkClick r:id="rId4"/>
              </a:rPr>
              <a:t>“There Is No Sixth Generation!” Director Li Yang on Blind Shaft and His Place in Chinese Cinema | Senses of Cinema</a:t>
            </a:r>
            <a:r>
              <a:rPr lang="en-US" sz="2000" dirty="0">
                <a:latin typeface="Arial" pitchFamily="34" charset="0"/>
                <a:cs typeface="Arial" pitchFamily="34" charset="0"/>
              </a:rPr>
              <a:t>] While </a:t>
            </a:r>
            <a:r>
              <a:rPr lang="en-US" sz="2000" dirty="0" err="1">
                <a:latin typeface="Arial" pitchFamily="34" charset="0"/>
                <a:cs typeface="Arial" pitchFamily="34" charset="0"/>
              </a:rPr>
              <a:t>Jia</a:t>
            </a:r>
            <a:r>
              <a:rPr lang="en-US" sz="2000" dirty="0">
                <a:latin typeface="Arial" pitchFamily="34" charset="0"/>
                <a:cs typeface="Arial" pitchFamily="34" charset="0"/>
              </a:rPr>
              <a:t> </a:t>
            </a:r>
            <a:r>
              <a:rPr lang="en-US" sz="2000" dirty="0" err="1">
                <a:latin typeface="Arial" pitchFamily="34" charset="0"/>
                <a:cs typeface="Arial" pitchFamily="34" charset="0"/>
              </a:rPr>
              <a:t>Zhangke's</a:t>
            </a:r>
            <a:r>
              <a:rPr lang="en-US" sz="2000" dirty="0">
                <a:latin typeface="Arial" pitchFamily="34" charset="0"/>
                <a:cs typeface="Arial" pitchFamily="34" charset="0"/>
              </a:rPr>
              <a:t> The World emphasizes the emptiness of globalization in the backdrop of an internationally-themed amusement park.[</a:t>
            </a:r>
            <a:r>
              <a:rPr lang="en-US" sz="2000" dirty="0" err="1">
                <a:latin typeface="Arial" pitchFamily="34" charset="0"/>
                <a:cs typeface="Arial" pitchFamily="34" charset="0"/>
              </a:rPr>
              <a:t>Rapfogel</a:t>
            </a:r>
            <a:r>
              <a:rPr lang="en-US" sz="2000" dirty="0">
                <a:latin typeface="Arial" pitchFamily="34" charset="0"/>
                <a:cs typeface="Arial" pitchFamily="34" charset="0"/>
              </a:rPr>
              <a:t>, Jared (2004-12). </a:t>
            </a:r>
            <a:r>
              <a:rPr lang="en-US" sz="2000" dirty="0">
                <a:latin typeface="Arial" pitchFamily="34" charset="0"/>
                <a:cs typeface="Arial" pitchFamily="34" charset="0"/>
                <a:hlinkClick r:id="rId5"/>
              </a:rPr>
              <a:t>"Minimalism and </a:t>
            </a:r>
            <a:r>
              <a:rPr lang="en-US" sz="2000" dirty="0" err="1">
                <a:latin typeface="Arial" pitchFamily="34" charset="0"/>
                <a:cs typeface="Arial" pitchFamily="34" charset="0"/>
                <a:hlinkClick r:id="rId5"/>
              </a:rPr>
              <a:t>Maximalism</a:t>
            </a:r>
            <a:r>
              <a:rPr lang="en-US" sz="2000" dirty="0">
                <a:latin typeface="Arial" pitchFamily="34" charset="0"/>
                <a:cs typeface="Arial" pitchFamily="34" charset="0"/>
                <a:hlinkClick r:id="rId5"/>
              </a:rPr>
              <a:t>: The 42nd New York Film Festival"</a:t>
            </a:r>
            <a:r>
              <a:rPr lang="en-US" sz="2000" dirty="0">
                <a:latin typeface="Arial" pitchFamily="34" charset="0"/>
                <a:cs typeface="Arial" pitchFamily="34" charset="0"/>
              </a:rPr>
              <a:t>. Senses of Cinema. Archived from </a:t>
            </a:r>
            <a:r>
              <a:rPr lang="en-US" sz="2000" dirty="0">
                <a:latin typeface="Arial" pitchFamily="34" charset="0"/>
                <a:cs typeface="Arial" pitchFamily="34" charset="0"/>
                <a:hlinkClick r:id="rId6"/>
              </a:rPr>
              <a:t>the original</a:t>
            </a:r>
            <a:r>
              <a:rPr lang="en-US" sz="2000" dirty="0">
                <a:latin typeface="Arial" pitchFamily="34" charset="0"/>
                <a:cs typeface="Arial" pitchFamily="34" charset="0"/>
              </a:rPr>
              <a:t> on 2007-09-13. Retrieved 2007-04-28.][</a:t>
            </a:r>
            <a:r>
              <a:rPr lang="en-US" sz="2000" dirty="0" err="1">
                <a:latin typeface="Arial" pitchFamily="34" charset="0"/>
                <a:cs typeface="Arial" pitchFamily="34" charset="0"/>
              </a:rPr>
              <a:t>Kraicer</a:t>
            </a:r>
            <a:r>
              <a:rPr lang="en-US" sz="2000" dirty="0">
                <a:latin typeface="Arial" pitchFamily="34" charset="0"/>
                <a:cs typeface="Arial" pitchFamily="34" charset="0"/>
              </a:rPr>
              <a:t>, Shelly. </a:t>
            </a:r>
            <a:r>
              <a:rPr lang="en-US" sz="2000" dirty="0">
                <a:latin typeface="Arial" pitchFamily="34" charset="0"/>
                <a:cs typeface="Arial" pitchFamily="34" charset="0"/>
                <a:hlinkClick r:id="rId7"/>
              </a:rPr>
              <a:t>"Lost in Time, Lost in Space: Beijing Film Culture in 2004"</a:t>
            </a:r>
            <a:r>
              <a:rPr lang="en-US" sz="2000" dirty="0">
                <a:latin typeface="Arial" pitchFamily="34" charset="0"/>
                <a:cs typeface="Arial" pitchFamily="34" charset="0"/>
              </a:rPr>
              <a:t>. Cinema Scope No. 21. Retrieved 2007-04-28]</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103</a:t>
            </a:fld>
            <a:endParaRPr lang="en-US" dirty="0"/>
          </a:p>
        </p:txBody>
      </p:sp>
    </p:spTree>
    <p:custDataLst>
      <p:tags r:id="rId1"/>
    </p:custDataLst>
    <p:extLst>
      <p:ext uri="{BB962C8B-B14F-4D97-AF65-F5344CB8AC3E}">
        <p14:creationId xmlns:p14="http://schemas.microsoft.com/office/powerpoint/2010/main" val="17682847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dirty="0">
                <a:latin typeface="Arial" pitchFamily="34" charset="0"/>
                <a:cs typeface="Arial" pitchFamily="34" charset="0"/>
              </a:rPr>
              <a:t>Some of the more prolific Sixth Generation directors to have emerged are</a:t>
            </a:r>
          </a:p>
          <a:p>
            <a:r>
              <a:rPr lang="en-US" sz="2000" dirty="0">
                <a:latin typeface="Arial" pitchFamily="34" charset="0"/>
                <a:cs typeface="Arial" pitchFamily="34" charset="0"/>
              </a:rPr>
              <a:t>Wang </a:t>
            </a:r>
            <a:r>
              <a:rPr lang="en-US" sz="2000" dirty="0" err="1">
                <a:latin typeface="Arial" pitchFamily="34" charset="0"/>
                <a:cs typeface="Arial" pitchFamily="34" charset="0"/>
              </a:rPr>
              <a:t>Xiaoshuai</a:t>
            </a:r>
            <a:r>
              <a:rPr lang="en-US" sz="2000" dirty="0">
                <a:latin typeface="Arial" pitchFamily="34" charset="0"/>
                <a:cs typeface="Arial" pitchFamily="34" charset="0"/>
              </a:rPr>
              <a:t> (The Days, Beijing Bicycle – trailer: http://www.youtube.com/watch?v=XpKh79XngZU, full film: http://www.youtube.com/watch?v=syTVLvjQ6hU), </a:t>
            </a:r>
          </a:p>
          <a:p>
            <a:r>
              <a:rPr lang="en-US" sz="2000" dirty="0">
                <a:latin typeface="Arial" pitchFamily="34" charset="0"/>
                <a:cs typeface="Arial" pitchFamily="34" charset="0"/>
              </a:rPr>
              <a:t>Zhang Yuan (Beijing Bastards – part 1 http://www.youtube.com/watch?v=-tXnhqKb_jM, East Palace West Palace - http://www.youtube.com/watch?v=q0moLmZKiKs), </a:t>
            </a:r>
          </a:p>
          <a:p>
            <a:r>
              <a:rPr lang="en-US" sz="2000" dirty="0" err="1">
                <a:latin typeface="Arial" pitchFamily="34" charset="0"/>
                <a:cs typeface="Arial" pitchFamily="34" charset="0"/>
              </a:rPr>
              <a:t>Jia</a:t>
            </a:r>
            <a:r>
              <a:rPr lang="en-US" sz="2000" dirty="0">
                <a:latin typeface="Arial" pitchFamily="34" charset="0"/>
                <a:cs typeface="Arial" pitchFamily="34" charset="0"/>
              </a:rPr>
              <a:t> </a:t>
            </a:r>
            <a:r>
              <a:rPr lang="en-US" sz="2000" dirty="0" err="1">
                <a:latin typeface="Arial" pitchFamily="34" charset="0"/>
                <a:cs typeface="Arial" pitchFamily="34" charset="0"/>
              </a:rPr>
              <a:t>Zhangke</a:t>
            </a:r>
            <a:r>
              <a:rPr lang="en-US" sz="2000" dirty="0">
                <a:latin typeface="Arial" pitchFamily="34" charset="0"/>
                <a:cs typeface="Arial" pitchFamily="34" charset="0"/>
              </a:rPr>
              <a:t> (Xiao Wu, Unknown Pleasures - http://www.youtube.com/watch?v=J5c4R9i5cRE, Platform http://www.youtube.com/watch?v=k8IBnsxB5qU, The World 2004 - http://www.youtube.com/watch?v=IUHunJGsBMU),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104</a:t>
            </a:fld>
            <a:endParaRPr lang="en-US" dirty="0"/>
          </a:p>
        </p:txBody>
      </p:sp>
    </p:spTree>
    <p:custDataLst>
      <p:tags r:id="rId1"/>
    </p:custDataLst>
    <p:extLst>
      <p:ext uri="{BB962C8B-B14F-4D97-AF65-F5344CB8AC3E}">
        <p14:creationId xmlns:p14="http://schemas.microsoft.com/office/powerpoint/2010/main" val="6186672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000" dirty="0">
                <a:latin typeface="Arial" pitchFamily="34" charset="0"/>
                <a:cs typeface="Arial" pitchFamily="34" charset="0"/>
              </a:rPr>
              <a:t>He </a:t>
            </a:r>
            <a:r>
              <a:rPr lang="en-US" sz="2000" dirty="0" err="1">
                <a:latin typeface="Arial" pitchFamily="34" charset="0"/>
                <a:cs typeface="Arial" pitchFamily="34" charset="0"/>
              </a:rPr>
              <a:t>Jianjun</a:t>
            </a:r>
            <a:r>
              <a:rPr lang="en-US" sz="2000" dirty="0">
                <a:latin typeface="Arial" pitchFamily="34" charset="0"/>
                <a:cs typeface="Arial" pitchFamily="34" charset="0"/>
              </a:rPr>
              <a:t> (Postman) and </a:t>
            </a:r>
          </a:p>
          <a:p>
            <a:r>
              <a:rPr lang="en-US" sz="2000" dirty="0">
                <a:latin typeface="Arial" pitchFamily="34" charset="0"/>
                <a:cs typeface="Arial" pitchFamily="34" charset="0"/>
              </a:rPr>
              <a:t>Lou Ye (Suzhou River http://www.youtube.com/watch?v=DBvKAfv_k_s, Summer Palace – commented scenes http://www.youtube.com/watch?v=iKVRnD7Y6rA). </a:t>
            </a:r>
          </a:p>
          <a:p>
            <a:pPr marL="109537" indent="0">
              <a:buNone/>
            </a:pPr>
            <a:r>
              <a:rPr lang="en-US" sz="2000" dirty="0">
                <a:latin typeface="Arial" pitchFamily="34" charset="0"/>
                <a:cs typeface="Arial" pitchFamily="34" charset="0"/>
              </a:rPr>
              <a:t>One young director who does not share most of the concerns of the Sixth Generation is </a:t>
            </a:r>
          </a:p>
          <a:p>
            <a:r>
              <a:rPr lang="en-US" sz="2000" dirty="0">
                <a:latin typeface="Arial" pitchFamily="34" charset="0"/>
                <a:cs typeface="Arial" pitchFamily="34" charset="0"/>
              </a:rPr>
              <a:t>Lu </a:t>
            </a:r>
            <a:r>
              <a:rPr lang="en-US" sz="2000" dirty="0" err="1">
                <a:latin typeface="Arial" pitchFamily="34" charset="0"/>
                <a:cs typeface="Arial" pitchFamily="34" charset="0"/>
              </a:rPr>
              <a:t>Chuan</a:t>
            </a:r>
            <a:r>
              <a:rPr lang="en-US" sz="2000" dirty="0">
                <a:latin typeface="Arial" pitchFamily="34" charset="0"/>
                <a:cs typeface="Arial" pitchFamily="34" charset="0"/>
              </a:rPr>
              <a:t> (</a:t>
            </a:r>
            <a:r>
              <a:rPr lang="en-US" sz="2000" dirty="0" err="1">
                <a:latin typeface="Arial" pitchFamily="34" charset="0"/>
                <a:cs typeface="Arial" pitchFamily="34" charset="0"/>
              </a:rPr>
              <a:t>Kekexili</a:t>
            </a:r>
            <a:r>
              <a:rPr lang="en-US" sz="2000" dirty="0">
                <a:latin typeface="Arial" pitchFamily="34" charset="0"/>
                <a:cs typeface="Arial" pitchFamily="34" charset="0"/>
              </a:rPr>
              <a:t>: Mountain Patrol, 2004 - http</a:t>
            </a:r>
            <a:r>
              <a:rPr lang="en-US" sz="2000">
                <a:latin typeface="Arial" pitchFamily="34" charset="0"/>
                <a:cs typeface="Arial" pitchFamily="34" charset="0"/>
              </a:rPr>
              <a:t>://www.youtube.com/watch?v=rosOtYVJM4I; </a:t>
            </a:r>
            <a:r>
              <a:rPr lang="en-US" sz="2000" dirty="0">
                <a:latin typeface="Arial" pitchFamily="34" charset="0"/>
                <a:cs typeface="Arial" pitchFamily="34" charset="0"/>
              </a:rPr>
              <a:t>City of Life and Death, 2010 - http://www.youtube.com/watch?v=9td_3P3w1S4).</a:t>
            </a: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105</a:t>
            </a:fld>
            <a:endParaRPr lang="en-US" dirty="0"/>
          </a:p>
        </p:txBody>
      </p:sp>
    </p:spTree>
    <p:custDataLst>
      <p:tags r:id="rId1"/>
    </p:custDataLst>
    <p:extLst>
      <p:ext uri="{BB962C8B-B14F-4D97-AF65-F5344CB8AC3E}">
        <p14:creationId xmlns:p14="http://schemas.microsoft.com/office/powerpoint/2010/main" val="6111009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sz="2000" b="1" dirty="0">
                <a:latin typeface="Arial" pitchFamily="34" charset="0"/>
                <a:cs typeface="Arial" pitchFamily="34" charset="0"/>
              </a:rPr>
              <a:t>REVIEW</a:t>
            </a:r>
          </a:p>
          <a:p>
            <a:pPr>
              <a:buNone/>
            </a:pPr>
            <a:r>
              <a:rPr lang="de-DE" altLang="zh-CN" sz="2000" b="1">
                <a:latin typeface="Arial" pitchFamily="34" charset="0"/>
                <a:cs typeface="Arial" pitchFamily="34" charset="0"/>
              </a:rPr>
              <a:t>brainstorming</a:t>
            </a:r>
            <a:br>
              <a:rPr lang="de-DE" altLang="zh-CN" sz="2000" b="1" dirty="0">
                <a:latin typeface="Arial" pitchFamily="34" charset="0"/>
                <a:cs typeface="Arial" pitchFamily="34" charset="0"/>
              </a:rPr>
            </a:br>
            <a:endParaRPr lang="en-GB" sz="2000" b="1" dirty="0">
              <a:latin typeface="Arial" pitchFamily="34" charset="0"/>
              <a:cs typeface="Arial" pitchFamily="34" charset="0"/>
            </a:endParaRP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27 4/18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18</a:t>
            </a:r>
            <a:r>
              <a:rPr lang="zh-TW" altLang="de-DE" sz="4800" dirty="0">
                <a:solidFill>
                  <a:schemeClr val="accent1">
                    <a:lumMod val="50000"/>
                  </a:schemeClr>
                </a:solidFill>
                <a:latin typeface="Arial" pitchFamily="34" charset="0"/>
                <a:cs typeface="Arial" pitchFamily="34" charset="0"/>
              </a:rPr>
              <a:t>日</a:t>
            </a:r>
            <a:r>
              <a:rPr lang="zh-CN" altLang="de-DE" sz="4800" dirty="0">
                <a:solidFill>
                  <a:schemeClr val="accent1">
                    <a:lumMod val="50000"/>
                  </a:schemeClr>
                </a:solidFill>
                <a:latin typeface="Arial" pitchFamily="34" charset="0"/>
                <a:cs typeface="Arial" pitchFamily="34" charset="0"/>
              </a:rPr>
              <a:t>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106</a:t>
            </a:fld>
            <a:endParaRPr lang="en-US" dirty="0"/>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normAutofit lnSpcReduction="10000"/>
          </a:bodyPr>
          <a:lstStyle/>
          <a:p>
            <a:r>
              <a:rPr lang="de-DE" sz="2000" dirty="0">
                <a:latin typeface="Arial" pitchFamily="34" charset="0"/>
                <a:cs typeface="Arial" pitchFamily="34" charset="0"/>
              </a:rPr>
              <a:t>Hero, Fearless, Zhang Yimou: House of Flying Daggers, Monkey King</a:t>
            </a:r>
          </a:p>
          <a:p>
            <a:r>
              <a:rPr lang="de-DE" sz="2000" dirty="0">
                <a:latin typeface="Arial" pitchFamily="34" charset="0"/>
                <a:cs typeface="Arial" pitchFamily="34" charset="0"/>
              </a:rPr>
              <a:t>John: Stephen Chow „Shaolin Soccer“</a:t>
            </a:r>
          </a:p>
          <a:p>
            <a:r>
              <a:rPr lang="de-DE" sz="2000" dirty="0">
                <a:latin typeface="Arial" pitchFamily="34" charset="0"/>
                <a:cs typeface="Arial" pitchFamily="34" charset="0"/>
              </a:rPr>
              <a:t>Colorful</a:t>
            </a:r>
          </a:p>
          <a:p>
            <a:r>
              <a:rPr lang="de-DE" sz="2000" dirty="0">
                <a:latin typeface="Arial" pitchFamily="34" charset="0"/>
                <a:cs typeface="Arial" pitchFamily="34" charset="0"/>
              </a:rPr>
              <a:t>Wong Kar-wai: Chungking Express</a:t>
            </a:r>
          </a:p>
          <a:p>
            <a:r>
              <a:rPr lang="de-DE" sz="2000" dirty="0">
                <a:latin typeface="Arial" pitchFamily="34" charset="0"/>
                <a:cs typeface="Arial" pitchFamily="34" charset="0"/>
              </a:rPr>
              <a:t>Martial Art: Jackie Chan „Eternal Love“, Jet Li, Bruce Lee</a:t>
            </a:r>
          </a:p>
          <a:p>
            <a:r>
              <a:rPr lang="de-DE" sz="2000" dirty="0">
                <a:latin typeface="Arial" pitchFamily="34" charset="0"/>
                <a:cs typeface="Arial" pitchFamily="34" charset="0"/>
              </a:rPr>
              <a:t>Johnny To: „Drunken Master“</a:t>
            </a:r>
          </a:p>
          <a:p>
            <a:r>
              <a:rPr lang="de-DE" sz="2000" dirty="0">
                <a:latin typeface="Arial" pitchFamily="34" charset="0"/>
                <a:cs typeface="Arial" pitchFamily="34" charset="0"/>
              </a:rPr>
              <a:t>„Iron Monkey“</a:t>
            </a:r>
          </a:p>
          <a:p>
            <a:r>
              <a:rPr lang="de-DE" sz="2000" dirty="0">
                <a:latin typeface="Arial" pitchFamily="34" charset="0"/>
                <a:cs typeface="Arial" pitchFamily="34" charset="0"/>
              </a:rPr>
              <a:t>Effect of Chinese movies / Bruce Lee on Hollywood movies and the other way round „The good, the bad and the weird“</a:t>
            </a:r>
          </a:p>
          <a:p>
            <a:r>
              <a:rPr lang="de-DE" sz="2000" dirty="0">
                <a:latin typeface="Arial" pitchFamily="34" charset="0"/>
                <a:cs typeface="Arial" pitchFamily="34" charset="0"/>
              </a:rPr>
              <a:t>HK/Taiwan/mainland Chinese movies</a:t>
            </a:r>
          </a:p>
          <a:p>
            <a:r>
              <a:rPr lang="de-DE" sz="2000" dirty="0">
                <a:latin typeface="Arial" pitchFamily="34" charset="0"/>
                <a:cs typeface="Arial" pitchFamily="34" charset="0"/>
              </a:rPr>
              <a:t>Success of Chinese movies since 1982</a:t>
            </a:r>
          </a:p>
          <a:p>
            <a:r>
              <a:rPr lang="de-DE" sz="2000" dirty="0">
                <a:latin typeface="Arial" pitchFamily="34" charset="0"/>
                <a:cs typeface="Arial" pitchFamily="34" charset="0"/>
              </a:rPr>
              <a:t>Ang Lee: „Crouching tiger hidden dragon“</a:t>
            </a:r>
          </a:p>
          <a:p>
            <a:r>
              <a:rPr lang="de-DE" sz="2000" dirty="0">
                <a:latin typeface="Arial" pitchFamily="34" charset="0"/>
                <a:cs typeface="Arial" pitchFamily="34" charset="0"/>
              </a:rPr>
              <a:t>„Crazy stoned“</a:t>
            </a:r>
          </a:p>
          <a:p>
            <a:endParaRPr lang="de-DE"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Brainstorming: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107</a:t>
            </a:fld>
            <a:endParaRPr lang="en-US" dirty="0"/>
          </a:p>
        </p:txBody>
      </p:sp>
    </p:spTree>
    <p:custDataLst>
      <p:tags r:id="rId1"/>
    </p:custDataLst>
    <p:extLst>
      <p:ext uri="{BB962C8B-B14F-4D97-AF65-F5344CB8AC3E}">
        <p14:creationId xmlns:p14="http://schemas.microsoft.com/office/powerpoint/2010/main" val="1271759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800" b="1" dirty="0">
                <a:latin typeface="Arial" pitchFamily="34" charset="0"/>
                <a:cs typeface="Arial" pitchFamily="34" charset="0"/>
              </a:rPr>
              <a:t>1896</a:t>
            </a:r>
            <a:r>
              <a:rPr lang="de-DE" sz="2800" dirty="0">
                <a:latin typeface="Arial" pitchFamily="34" charset="0"/>
                <a:cs typeface="Arial" pitchFamily="34" charset="0"/>
              </a:rPr>
              <a:t> </a:t>
            </a:r>
            <a:r>
              <a:rPr lang="de-DE" sz="2800" dirty="0" err="1">
                <a:latin typeface="Arial" pitchFamily="34" charset="0"/>
                <a:cs typeface="Arial" pitchFamily="34" charset="0"/>
              </a:rPr>
              <a:t>first</a:t>
            </a:r>
            <a:r>
              <a:rPr lang="de-DE" sz="2800" dirty="0">
                <a:latin typeface="Arial" pitchFamily="34" charset="0"/>
                <a:cs typeface="Arial" pitchFamily="34" charset="0"/>
              </a:rPr>
              <a:t> </a:t>
            </a:r>
            <a:r>
              <a:rPr lang="de-DE" sz="2800" dirty="0" err="1">
                <a:latin typeface="Arial" pitchFamily="34" charset="0"/>
                <a:cs typeface="Arial" pitchFamily="34" charset="0"/>
              </a:rPr>
              <a:t>motion</a:t>
            </a:r>
            <a:r>
              <a:rPr lang="de-DE" sz="2800" dirty="0">
                <a:latin typeface="Arial" pitchFamily="34" charset="0"/>
                <a:cs typeface="Arial" pitchFamily="34" charset="0"/>
              </a:rPr>
              <a:t> </a:t>
            </a:r>
            <a:r>
              <a:rPr lang="de-DE" sz="2800" dirty="0" err="1">
                <a:latin typeface="Arial" pitchFamily="34" charset="0"/>
                <a:cs typeface="Arial" pitchFamily="34" charset="0"/>
              </a:rPr>
              <a:t>picture</a:t>
            </a:r>
            <a:r>
              <a:rPr lang="de-DE" sz="2800" dirty="0">
                <a:latin typeface="Arial" pitchFamily="34" charset="0"/>
                <a:cs typeface="Arial" pitchFamily="34" charset="0"/>
              </a:rPr>
              <a:t> </a:t>
            </a:r>
            <a:r>
              <a:rPr lang="de-DE" sz="2800" dirty="0" err="1">
                <a:latin typeface="Arial" pitchFamily="34" charset="0"/>
                <a:cs typeface="Arial" pitchFamily="34" charset="0"/>
              </a:rPr>
              <a:t>screening</a:t>
            </a:r>
            <a:r>
              <a:rPr lang="de-DE" sz="2800" dirty="0">
                <a:latin typeface="Arial" pitchFamily="34" charset="0"/>
                <a:cs typeface="Arial" pitchFamily="34" charset="0"/>
              </a:rPr>
              <a:t> in </a:t>
            </a:r>
            <a:r>
              <a:rPr lang="de-DE" sz="2800" dirty="0">
                <a:solidFill>
                  <a:srgbClr val="FF0000"/>
                </a:solidFill>
                <a:latin typeface="Arial" pitchFamily="34" charset="0"/>
                <a:cs typeface="Arial" pitchFamily="34" charset="0"/>
              </a:rPr>
              <a:t>Shanghai</a:t>
            </a:r>
            <a:r>
              <a:rPr lang="de-DE" sz="2800" dirty="0">
                <a:latin typeface="Arial" pitchFamily="34" charset="0"/>
                <a:cs typeface="Arial" pitchFamily="34" charset="0"/>
              </a:rPr>
              <a:t> </a:t>
            </a:r>
            <a:r>
              <a:rPr lang="de-DE" sz="2800" dirty="0" err="1">
                <a:latin typeface="Arial" pitchFamily="34" charset="0"/>
                <a:cs typeface="Arial" pitchFamily="34" charset="0"/>
              </a:rPr>
              <a:t>as</a:t>
            </a:r>
            <a:r>
              <a:rPr lang="de-DE" sz="2800" dirty="0">
                <a:latin typeface="Arial" pitchFamily="34" charset="0"/>
                <a:cs typeface="Arial" pitchFamily="34" charset="0"/>
              </a:rPr>
              <a:t> </a:t>
            </a:r>
            <a:r>
              <a:rPr lang="de-DE" sz="2800" dirty="0" err="1">
                <a:latin typeface="Arial" pitchFamily="34" charset="0"/>
                <a:cs typeface="Arial" pitchFamily="34" charset="0"/>
              </a:rPr>
              <a:t>part</a:t>
            </a:r>
            <a:r>
              <a:rPr lang="de-DE" sz="2800" dirty="0">
                <a:latin typeface="Arial" pitchFamily="34" charset="0"/>
                <a:cs typeface="Arial" pitchFamily="34" charset="0"/>
              </a:rPr>
              <a:t> </a:t>
            </a:r>
            <a:r>
              <a:rPr lang="de-DE" sz="2800" dirty="0" err="1">
                <a:latin typeface="Arial" pitchFamily="34" charset="0"/>
                <a:cs typeface="Arial" pitchFamily="34" charset="0"/>
              </a:rPr>
              <a:t>of</a:t>
            </a:r>
            <a:r>
              <a:rPr lang="de-DE" sz="2800" dirty="0">
                <a:latin typeface="Arial" pitchFamily="34" charset="0"/>
                <a:cs typeface="Arial" pitchFamily="34" charset="0"/>
              </a:rPr>
              <a:t> a </a:t>
            </a:r>
            <a:r>
              <a:rPr lang="de-DE" sz="2800" dirty="0" err="1">
                <a:latin typeface="Arial" pitchFamily="34" charset="0"/>
                <a:cs typeface="Arial" pitchFamily="34" charset="0"/>
              </a:rPr>
              <a:t>variety</a:t>
            </a:r>
            <a:r>
              <a:rPr lang="de-DE" sz="2800" dirty="0">
                <a:latin typeface="Arial" pitchFamily="34" charset="0"/>
                <a:cs typeface="Arial" pitchFamily="34" charset="0"/>
              </a:rPr>
              <a:t> </a:t>
            </a:r>
            <a:r>
              <a:rPr lang="de-DE" sz="2800" dirty="0" err="1">
                <a:latin typeface="Arial" pitchFamily="34" charset="0"/>
                <a:cs typeface="Arial" pitchFamily="34" charset="0"/>
              </a:rPr>
              <a:t>bill</a:t>
            </a:r>
            <a:r>
              <a:rPr lang="de-DE" sz="2800" dirty="0">
                <a:latin typeface="Arial" pitchFamily="34" charset="0"/>
                <a:cs typeface="Arial" pitchFamily="34" charset="0"/>
              </a:rPr>
              <a:t>, Shanghai </a:t>
            </a:r>
            <a:r>
              <a:rPr lang="de-DE" sz="2800" dirty="0" err="1">
                <a:latin typeface="Arial" pitchFamily="34" charset="0"/>
                <a:cs typeface="Arial" pitchFamily="34" charset="0"/>
              </a:rPr>
              <a:t>stayed</a:t>
            </a:r>
            <a:r>
              <a:rPr lang="de-DE" sz="2800" dirty="0">
                <a:latin typeface="Arial" pitchFamily="34" charset="0"/>
                <a:cs typeface="Arial" pitchFamily="34" charset="0"/>
              </a:rPr>
              <a:t> </a:t>
            </a:r>
            <a:r>
              <a:rPr lang="de-DE" sz="2800" dirty="0" err="1">
                <a:latin typeface="Arial" pitchFamily="34" charset="0"/>
                <a:cs typeface="Arial" pitchFamily="34" charset="0"/>
              </a:rPr>
              <a:t>center</a:t>
            </a:r>
            <a:endParaRPr lang="de-DE" sz="2800" dirty="0">
              <a:latin typeface="Arial" pitchFamily="34" charset="0"/>
              <a:cs typeface="Arial" pitchFamily="34" charset="0"/>
            </a:endParaRPr>
          </a:p>
          <a:p>
            <a:r>
              <a:rPr lang="de-DE" sz="2800" b="1" dirty="0">
                <a:latin typeface="Arial" pitchFamily="34" charset="0"/>
                <a:cs typeface="Arial" pitchFamily="34" charset="0"/>
              </a:rPr>
              <a:t>1905</a:t>
            </a:r>
            <a:r>
              <a:rPr lang="de-DE" sz="2800" dirty="0">
                <a:latin typeface="Arial" pitchFamily="34" charset="0"/>
                <a:cs typeface="Arial" pitchFamily="34" charset="0"/>
              </a:rPr>
              <a:t> </a:t>
            </a:r>
            <a:r>
              <a:rPr lang="de-DE" sz="2800" dirty="0" err="1">
                <a:solidFill>
                  <a:srgbClr val="FF0000"/>
                </a:solidFill>
                <a:latin typeface="Arial" pitchFamily="34" charset="0"/>
                <a:cs typeface="Arial" pitchFamily="34" charset="0"/>
              </a:rPr>
              <a:t>first</a:t>
            </a:r>
            <a:r>
              <a:rPr lang="de-DE" sz="2800" dirty="0">
                <a:solidFill>
                  <a:srgbClr val="FF0000"/>
                </a:solidFill>
                <a:latin typeface="Arial" pitchFamily="34" charset="0"/>
                <a:cs typeface="Arial" pitchFamily="34" charset="0"/>
              </a:rPr>
              <a:t> </a:t>
            </a:r>
            <a:r>
              <a:rPr lang="de-DE" sz="2800" dirty="0">
                <a:latin typeface="Arial" pitchFamily="34" charset="0"/>
                <a:cs typeface="Arial" pitchFamily="34" charset="0"/>
              </a:rPr>
              <a:t>Chinese film: Recording </a:t>
            </a:r>
            <a:r>
              <a:rPr lang="de-DE" sz="2800" dirty="0" err="1">
                <a:latin typeface="Arial" pitchFamily="34" charset="0"/>
                <a:cs typeface="Arial" pitchFamily="34" charset="0"/>
              </a:rPr>
              <a:t>of</a:t>
            </a:r>
            <a:r>
              <a:rPr lang="de-DE" sz="2800" dirty="0">
                <a:latin typeface="Arial" pitchFamily="34" charset="0"/>
                <a:cs typeface="Arial" pitchFamily="34" charset="0"/>
              </a:rPr>
              <a:t> Peking Opera „The </a:t>
            </a:r>
            <a:r>
              <a:rPr lang="de-DE" sz="2800" dirty="0" err="1">
                <a:latin typeface="Arial" pitchFamily="34" charset="0"/>
                <a:cs typeface="Arial" pitchFamily="34" charset="0"/>
              </a:rPr>
              <a:t>battle</a:t>
            </a:r>
            <a:r>
              <a:rPr lang="de-DE" sz="2800" dirty="0">
                <a:latin typeface="Arial" pitchFamily="34" charset="0"/>
                <a:cs typeface="Arial" pitchFamily="34" charset="0"/>
              </a:rPr>
              <a:t> </a:t>
            </a:r>
            <a:r>
              <a:rPr lang="de-DE" sz="2800" dirty="0" err="1">
                <a:latin typeface="Arial" pitchFamily="34" charset="0"/>
                <a:cs typeface="Arial" pitchFamily="34" charset="0"/>
              </a:rPr>
              <a:t>of</a:t>
            </a:r>
            <a:r>
              <a:rPr lang="de-DE" sz="2800" dirty="0">
                <a:latin typeface="Arial" pitchFamily="34" charset="0"/>
                <a:cs typeface="Arial" pitchFamily="34" charset="0"/>
              </a:rPr>
              <a:t> </a:t>
            </a:r>
            <a:r>
              <a:rPr lang="de-DE" sz="2800" dirty="0" err="1">
                <a:latin typeface="Arial" pitchFamily="34" charset="0"/>
                <a:cs typeface="Arial" pitchFamily="34" charset="0"/>
              </a:rPr>
              <a:t>Dingjunshan</a:t>
            </a:r>
            <a:r>
              <a:rPr lang="de-DE" sz="2800" dirty="0">
                <a:latin typeface="Arial" pitchFamily="34" charset="0"/>
                <a:cs typeface="Arial" pitchFamily="34" charset="0"/>
              </a:rPr>
              <a:t>“</a:t>
            </a:r>
          </a:p>
          <a:p>
            <a:r>
              <a:rPr lang="de-DE" sz="2800" dirty="0">
                <a:latin typeface="Arial" pitchFamily="34" charset="0"/>
                <a:cs typeface="Arial" pitchFamily="34" charset="0"/>
              </a:rPr>
              <a:t>First </a:t>
            </a:r>
            <a:r>
              <a:rPr lang="de-DE" sz="2800" dirty="0" err="1">
                <a:latin typeface="Arial" pitchFamily="34" charset="0"/>
                <a:cs typeface="Arial" pitchFamily="34" charset="0"/>
              </a:rPr>
              <a:t>production</a:t>
            </a:r>
            <a:r>
              <a:rPr lang="de-DE" sz="2800" dirty="0">
                <a:latin typeface="Arial" pitchFamily="34" charset="0"/>
                <a:cs typeface="Arial" pitchFamily="34" charset="0"/>
              </a:rPr>
              <a:t> </a:t>
            </a:r>
            <a:r>
              <a:rPr lang="de-DE" sz="2800" dirty="0" err="1">
                <a:latin typeface="Arial" pitchFamily="34" charset="0"/>
                <a:cs typeface="Arial" pitchFamily="34" charset="0"/>
              </a:rPr>
              <a:t>companies</a:t>
            </a:r>
            <a:r>
              <a:rPr lang="de-DE" sz="2800" dirty="0">
                <a:latin typeface="Arial" pitchFamily="34" charset="0"/>
                <a:cs typeface="Arial" pitchFamily="34" charset="0"/>
              </a:rPr>
              <a:t> </a:t>
            </a:r>
            <a:r>
              <a:rPr lang="de-DE" sz="2800" dirty="0" err="1">
                <a:solidFill>
                  <a:srgbClr val="FF0000"/>
                </a:solidFill>
                <a:latin typeface="Arial" pitchFamily="34" charset="0"/>
                <a:cs typeface="Arial" pitchFamily="34" charset="0"/>
              </a:rPr>
              <a:t>foreign-owned</a:t>
            </a:r>
            <a:endParaRPr lang="de-DE" sz="2800" dirty="0">
              <a:solidFill>
                <a:srgbClr val="FF0000"/>
              </a:solidFill>
              <a:latin typeface="Arial" pitchFamily="34" charset="0"/>
              <a:cs typeface="Arial" pitchFamily="34" charset="0"/>
            </a:endParaRPr>
          </a:p>
          <a:p>
            <a:r>
              <a:rPr lang="de-DE" sz="2800" dirty="0" err="1">
                <a:latin typeface="Arial" pitchFamily="34" charset="0"/>
                <a:cs typeface="Arial" pitchFamily="34" charset="0"/>
              </a:rPr>
              <a:t>Since</a:t>
            </a:r>
            <a:r>
              <a:rPr lang="de-DE" sz="2800" dirty="0">
                <a:latin typeface="Arial" pitchFamily="34" charset="0"/>
                <a:cs typeface="Arial" pitchFamily="34" charset="0"/>
              </a:rPr>
              <a:t> </a:t>
            </a:r>
            <a:r>
              <a:rPr lang="de-DE" sz="2800" dirty="0" err="1">
                <a:latin typeface="Arial" pitchFamily="34" charset="0"/>
                <a:cs typeface="Arial" pitchFamily="34" charset="0"/>
              </a:rPr>
              <a:t>around</a:t>
            </a:r>
            <a:r>
              <a:rPr lang="de-DE" sz="2800" dirty="0">
                <a:latin typeface="Arial" pitchFamily="34" charset="0"/>
                <a:cs typeface="Arial" pitchFamily="34" charset="0"/>
              </a:rPr>
              <a:t> </a:t>
            </a:r>
            <a:r>
              <a:rPr lang="de-DE" sz="2800" b="1" dirty="0">
                <a:latin typeface="Arial" pitchFamily="34" charset="0"/>
                <a:cs typeface="Arial" pitchFamily="34" charset="0"/>
              </a:rPr>
              <a:t>1985</a:t>
            </a:r>
            <a:r>
              <a:rPr lang="de-DE" sz="2800" dirty="0">
                <a:latin typeface="Arial" pitchFamily="34" charset="0"/>
                <a:cs typeface="Arial" pitchFamily="34" charset="0"/>
              </a:rPr>
              <a:t> </a:t>
            </a:r>
            <a:r>
              <a:rPr lang="de-DE" sz="2800" dirty="0">
                <a:solidFill>
                  <a:srgbClr val="FF0000"/>
                </a:solidFill>
                <a:latin typeface="Arial" pitchFamily="34" charset="0"/>
                <a:cs typeface="Arial" pitchFamily="34" charset="0"/>
              </a:rPr>
              <a:t>5th </a:t>
            </a:r>
            <a:r>
              <a:rPr lang="de-DE" sz="2800" dirty="0" err="1">
                <a:solidFill>
                  <a:srgbClr val="FF0000"/>
                </a:solidFill>
                <a:latin typeface="Arial" pitchFamily="34" charset="0"/>
                <a:cs typeface="Arial" pitchFamily="34" charset="0"/>
              </a:rPr>
              <a:t>generation</a:t>
            </a:r>
            <a:r>
              <a:rPr lang="de-DE" sz="2800" dirty="0">
                <a:latin typeface="Arial" pitchFamily="34" charset="0"/>
                <a:cs typeface="Arial" pitchFamily="34" charset="0"/>
              </a:rPr>
              <a:t> </a:t>
            </a:r>
            <a:r>
              <a:rPr lang="de-DE" sz="2800" dirty="0" err="1">
                <a:latin typeface="Arial" pitchFamily="34" charset="0"/>
                <a:cs typeface="Arial" pitchFamily="34" charset="0"/>
              </a:rPr>
              <a:t>success</a:t>
            </a:r>
            <a:r>
              <a:rPr lang="de-DE" sz="2800" dirty="0">
                <a:latin typeface="Arial" pitchFamily="34" charset="0"/>
                <a:cs typeface="Arial" pitchFamily="34" charset="0"/>
              </a:rPr>
              <a:t> </a:t>
            </a:r>
            <a:r>
              <a:rPr lang="de-DE" sz="2800" dirty="0" err="1">
                <a:latin typeface="Arial" pitchFamily="34" charset="0"/>
                <a:cs typeface="Arial" pitchFamily="34" charset="0"/>
              </a:rPr>
              <a:t>abroad</a:t>
            </a:r>
            <a:r>
              <a:rPr lang="de-DE" sz="2800" dirty="0">
                <a:latin typeface="Arial" pitchFamily="34" charset="0"/>
                <a:cs typeface="Arial" pitchFamily="34" charset="0"/>
              </a:rPr>
              <a:t> (</a:t>
            </a:r>
            <a:r>
              <a:rPr lang="de-DE" sz="2800" dirty="0" err="1">
                <a:latin typeface="Arial" pitchFamily="34" charset="0"/>
                <a:cs typeface="Arial" pitchFamily="34" charset="0"/>
              </a:rPr>
              <a:t>directors</a:t>
            </a:r>
            <a:r>
              <a:rPr lang="de-DE" sz="2800" dirty="0">
                <a:latin typeface="Arial" pitchFamily="34" charset="0"/>
                <a:cs typeface="Arial" pitchFamily="34" charset="0"/>
              </a:rPr>
              <a:t>: </a:t>
            </a:r>
            <a:r>
              <a:rPr lang="de-DE" sz="2800" dirty="0">
                <a:solidFill>
                  <a:srgbClr val="0070C0"/>
                </a:solidFill>
                <a:latin typeface="Arial" pitchFamily="34" charset="0"/>
                <a:cs typeface="Arial" pitchFamily="34" charset="0"/>
              </a:rPr>
              <a:t>Zhang Yimou, Tian </a:t>
            </a:r>
            <a:r>
              <a:rPr lang="de-DE" sz="2800" dirty="0" err="1">
                <a:solidFill>
                  <a:srgbClr val="0070C0"/>
                </a:solidFill>
                <a:latin typeface="Arial" pitchFamily="34" charset="0"/>
                <a:cs typeface="Arial" pitchFamily="34" charset="0"/>
              </a:rPr>
              <a:t>Zhuangzhuang</a:t>
            </a:r>
            <a:r>
              <a:rPr lang="de-DE" sz="2800" dirty="0">
                <a:solidFill>
                  <a:srgbClr val="0070C0"/>
                </a:solidFill>
                <a:latin typeface="Arial" pitchFamily="34" charset="0"/>
                <a:cs typeface="Arial" pitchFamily="34" charset="0"/>
              </a:rPr>
              <a:t>, Chen Kaige</a:t>
            </a:r>
            <a:r>
              <a:rPr lang="de-DE" sz="2800" dirty="0">
                <a:latin typeface="Arial" pitchFamily="34" charset="0"/>
                <a:cs typeface="Arial" pitchFamily="34" charset="0"/>
              </a:rPr>
              <a:t>, etc. </a:t>
            </a:r>
            <a:r>
              <a:rPr lang="de-DE" sz="2800" dirty="0" err="1">
                <a:latin typeface="Arial" pitchFamily="34" charset="0"/>
                <a:cs typeface="Arial" pitchFamily="34" charset="0"/>
              </a:rPr>
              <a:t>star</a:t>
            </a:r>
            <a:r>
              <a:rPr lang="de-DE" sz="2800" dirty="0">
                <a:latin typeface="Arial" pitchFamily="34" charset="0"/>
                <a:cs typeface="Arial" pitchFamily="34" charset="0"/>
              </a:rPr>
              <a:t>: </a:t>
            </a:r>
            <a:r>
              <a:rPr lang="de-DE" sz="2800" dirty="0">
                <a:solidFill>
                  <a:srgbClr val="0070C0"/>
                </a:solidFill>
                <a:latin typeface="Arial" pitchFamily="34" charset="0"/>
                <a:cs typeface="Arial" pitchFamily="34" charset="0"/>
              </a:rPr>
              <a:t>Gong Li</a:t>
            </a:r>
            <a:r>
              <a:rPr lang="de-DE" sz="2800" dirty="0">
                <a:latin typeface="Arial" pitchFamily="34" charset="0"/>
                <a:cs typeface="Arial" pitchFamily="34" charset="0"/>
              </a:rPr>
              <a:t>)</a:t>
            </a:r>
          </a:p>
          <a:p>
            <a:r>
              <a:rPr lang="de-DE" sz="2800" dirty="0">
                <a:latin typeface="Arial" pitchFamily="34" charset="0"/>
                <a:cs typeface="Arial" pitchFamily="34" charset="0"/>
              </a:rPr>
              <a:t>In </a:t>
            </a:r>
            <a:r>
              <a:rPr lang="de-DE" sz="2800" b="1" dirty="0">
                <a:latin typeface="Arial" pitchFamily="34" charset="0"/>
                <a:cs typeface="Arial" pitchFamily="34" charset="0"/>
              </a:rPr>
              <a:t>2010</a:t>
            </a:r>
            <a:r>
              <a:rPr lang="de-DE" sz="2800" dirty="0">
                <a:latin typeface="Arial" pitchFamily="34" charset="0"/>
                <a:cs typeface="Arial" pitchFamily="34" charset="0"/>
              </a:rPr>
              <a:t> Chinese film </a:t>
            </a:r>
            <a:r>
              <a:rPr lang="de-DE" sz="2800" dirty="0" err="1">
                <a:latin typeface="Arial" pitchFamily="34" charset="0"/>
                <a:cs typeface="Arial" pitchFamily="34" charset="0"/>
              </a:rPr>
              <a:t>industry</a:t>
            </a:r>
            <a:r>
              <a:rPr lang="de-DE" sz="2800" dirty="0">
                <a:latin typeface="Arial" pitchFamily="34" charset="0"/>
                <a:cs typeface="Arial" pitchFamily="34" charset="0"/>
              </a:rPr>
              <a:t> </a:t>
            </a:r>
            <a:r>
              <a:rPr lang="de-DE" sz="2800" dirty="0" err="1">
                <a:latin typeface="Arial" pitchFamily="34" charset="0"/>
                <a:cs typeface="Arial" pitchFamily="34" charset="0"/>
              </a:rPr>
              <a:t>is</a:t>
            </a:r>
            <a:r>
              <a:rPr lang="de-DE" sz="2800" dirty="0">
                <a:latin typeface="Arial" pitchFamily="34" charset="0"/>
                <a:cs typeface="Arial" pitchFamily="34" charset="0"/>
              </a:rPr>
              <a:t> </a:t>
            </a:r>
            <a:r>
              <a:rPr lang="de-DE" sz="2800" dirty="0">
                <a:solidFill>
                  <a:srgbClr val="FF0000"/>
                </a:solidFill>
                <a:latin typeface="Arial" pitchFamily="34" charset="0"/>
                <a:cs typeface="Arial" pitchFamily="34" charset="0"/>
              </a:rPr>
              <a:t>3rd largest</a:t>
            </a:r>
            <a:r>
              <a:rPr lang="de-DE" sz="2800" dirty="0">
                <a:latin typeface="Arial" pitchFamily="34" charset="0"/>
                <a:cs typeface="Arial" pitchFamily="34" charset="0"/>
              </a:rPr>
              <a:t>.</a:t>
            </a:r>
            <a:r>
              <a:rPr lang="de-DE" sz="2800" baseline="30000" dirty="0">
                <a:latin typeface="Arial" pitchFamily="34" charset="0"/>
                <a:cs typeface="Arial" pitchFamily="34" charset="0"/>
              </a:rPr>
              <a:t>1</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108</a:t>
            </a:fld>
            <a:endParaRPr lang="en-US" dirty="0"/>
          </a:p>
        </p:txBody>
      </p:sp>
    </p:spTree>
    <p:custDataLst>
      <p:tags r:id="rId1"/>
    </p:custDataLst>
    <p:extLst>
      <p:ext uri="{BB962C8B-B14F-4D97-AF65-F5344CB8AC3E}">
        <p14:creationId xmlns:p14="http://schemas.microsoft.com/office/powerpoint/2010/main" val="32076757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800" dirty="0">
                <a:latin typeface="Arial" pitchFamily="34" charset="0"/>
                <a:cs typeface="Arial" pitchFamily="34" charset="0"/>
              </a:rPr>
              <a:t>Hong Kong </a:t>
            </a:r>
            <a:r>
              <a:rPr lang="de-DE" sz="2800" dirty="0" err="1">
                <a:latin typeface="Arial" pitchFamily="34" charset="0"/>
                <a:cs typeface="Arial" pitchFamily="34" charset="0"/>
              </a:rPr>
              <a:t>cinema</a:t>
            </a:r>
            <a:r>
              <a:rPr lang="de-DE" sz="2800" dirty="0">
                <a:latin typeface="Arial" pitchFamily="34" charset="0"/>
                <a:cs typeface="Arial" pitchFamily="34" charset="0"/>
              </a:rPr>
              <a:t>:</a:t>
            </a:r>
            <a:br>
              <a:rPr lang="de-DE" sz="2800" dirty="0">
                <a:latin typeface="Arial" pitchFamily="34" charset="0"/>
                <a:cs typeface="Arial" pitchFamily="34" charset="0"/>
              </a:rPr>
            </a:br>
            <a:r>
              <a:rPr lang="de-DE" sz="2800" dirty="0">
                <a:latin typeface="Arial" pitchFamily="34" charset="0"/>
                <a:cs typeface="Arial" pitchFamily="34" charset="0"/>
              </a:rPr>
              <a:t>1937: Street Angels – Weimar Street Film / Film </a:t>
            </a:r>
            <a:r>
              <a:rPr lang="de-DE" sz="2800" dirty="0" err="1">
                <a:latin typeface="Arial" pitchFamily="34" charset="0"/>
                <a:cs typeface="Arial" pitchFamily="34" charset="0"/>
              </a:rPr>
              <a:t>noir</a:t>
            </a:r>
            <a:r>
              <a:rPr lang="de-DE" sz="2800" dirty="0">
                <a:latin typeface="Arial" pitchFamily="34" charset="0"/>
                <a:cs typeface="Arial" pitchFamily="34" charset="0"/>
              </a:rPr>
              <a:t> </a:t>
            </a:r>
            <a:r>
              <a:rPr lang="en-US" sz="2800" dirty="0">
                <a:latin typeface="Arial" pitchFamily="34" charset="0"/>
                <a:cs typeface="Arial" pitchFamily="34" charset="0"/>
              </a:rPr>
              <a:t>(full film with English subtitles on </a:t>
            </a:r>
            <a:r>
              <a:rPr lang="en-US" sz="2800" dirty="0">
                <a:latin typeface="Arial" pitchFamily="34" charset="0"/>
                <a:cs typeface="Arial" pitchFamily="34" charset="0"/>
                <a:hlinkClick r:id="rId4"/>
              </a:rPr>
              <a:t>http://www.archive.org/details/street_angel</a:t>
            </a:r>
            <a:r>
              <a:rPr lang="en-US" sz="2800" dirty="0">
                <a:latin typeface="Arial" pitchFamily="34" charset="0"/>
                <a:cs typeface="Arial" pitchFamily="34" charset="0"/>
              </a:rPr>
              <a:t>). Art film but deals with social issues. </a:t>
            </a:r>
            <a:br>
              <a:rPr lang="en-US" sz="2800" dirty="0">
                <a:latin typeface="Arial" pitchFamily="34" charset="0"/>
                <a:cs typeface="Arial" pitchFamily="34" charset="0"/>
              </a:rPr>
            </a:br>
            <a:r>
              <a:rPr lang="de-DE" sz="2800" dirty="0" err="1">
                <a:latin typeface="Arial" pitchFamily="34" charset="0"/>
                <a:cs typeface="Arial" pitchFamily="34" charset="0"/>
              </a:rPr>
              <a:t>Director</a:t>
            </a:r>
            <a:r>
              <a:rPr lang="de-DE" sz="2800" dirty="0">
                <a:latin typeface="Arial" pitchFamily="34" charset="0"/>
                <a:cs typeface="Arial" pitchFamily="34" charset="0"/>
              </a:rPr>
              <a:t> Wong Kar-</a:t>
            </a:r>
            <a:r>
              <a:rPr lang="de-DE" sz="2800" dirty="0" err="1">
                <a:latin typeface="Arial" pitchFamily="34" charset="0"/>
                <a:cs typeface="Arial" pitchFamily="34" charset="0"/>
              </a:rPr>
              <a:t>wai</a:t>
            </a:r>
            <a:r>
              <a:rPr lang="de-DE" sz="2800" dirty="0">
                <a:latin typeface="Arial" pitchFamily="34" charset="0"/>
                <a:cs typeface="Arial" pitchFamily="34" charset="0"/>
              </a:rPr>
              <a:t>.</a:t>
            </a:r>
            <a:br>
              <a:rPr lang="de-DE" sz="2800" dirty="0">
                <a:latin typeface="Arial" pitchFamily="34" charset="0"/>
                <a:cs typeface="Arial" pitchFamily="34" charset="0"/>
              </a:rPr>
            </a:br>
            <a:r>
              <a:rPr lang="de-DE" sz="2800" dirty="0">
                <a:latin typeface="Arial" pitchFamily="34" charset="0"/>
                <a:cs typeface="Arial" pitchFamily="34" charset="0"/>
              </a:rPr>
              <a:t>Martial </a:t>
            </a:r>
            <a:r>
              <a:rPr lang="de-DE" sz="2800" dirty="0" err="1">
                <a:latin typeface="Arial" pitchFamily="34" charset="0"/>
                <a:cs typeface="Arial" pitchFamily="34" charset="0"/>
              </a:rPr>
              <a:t>arts</a:t>
            </a:r>
            <a:r>
              <a:rPr lang="de-DE" sz="2800" dirty="0">
                <a:latin typeface="Arial" pitchFamily="34" charset="0"/>
                <a:cs typeface="Arial" pitchFamily="34" charset="0"/>
              </a:rPr>
              <a:t>, </a:t>
            </a:r>
            <a:r>
              <a:rPr lang="de-DE" sz="2800" dirty="0" err="1">
                <a:latin typeface="Arial" pitchFamily="34" charset="0"/>
                <a:cs typeface="Arial" pitchFamily="34" charset="0"/>
              </a:rPr>
              <a:t>star</a:t>
            </a:r>
            <a:r>
              <a:rPr lang="de-DE" sz="2800" dirty="0">
                <a:latin typeface="Arial" pitchFamily="34" charset="0"/>
                <a:cs typeface="Arial" pitchFamily="34" charset="0"/>
              </a:rPr>
              <a:t> Jackie Chan (</a:t>
            </a:r>
            <a:r>
              <a:rPr lang="de-DE" sz="2800" dirty="0" err="1">
                <a:latin typeface="Arial" pitchFamily="34" charset="0"/>
                <a:cs typeface="Arial" pitchFamily="34" charset="0"/>
              </a:rPr>
              <a:t>started</a:t>
            </a:r>
            <a:r>
              <a:rPr lang="de-DE" sz="2800" dirty="0">
                <a:latin typeface="Arial" pitchFamily="34" charset="0"/>
                <a:cs typeface="Arial" pitchFamily="34" charset="0"/>
              </a:rPr>
              <a:t> off in HK)</a:t>
            </a:r>
          </a:p>
          <a:p>
            <a:r>
              <a:rPr lang="de-DE" sz="2800" dirty="0">
                <a:latin typeface="Arial" pitchFamily="34" charset="0"/>
                <a:cs typeface="Arial" pitchFamily="34" charset="0"/>
              </a:rPr>
              <a:t>Taiwan </a:t>
            </a:r>
            <a:r>
              <a:rPr lang="de-DE" sz="2800" dirty="0" err="1">
                <a:latin typeface="Arial" pitchFamily="34" charset="0"/>
                <a:cs typeface="Arial" pitchFamily="34" charset="0"/>
              </a:rPr>
              <a:t>cinema</a:t>
            </a:r>
            <a:r>
              <a:rPr lang="de-DE" sz="2800" dirty="0">
                <a:latin typeface="Arial" pitchFamily="34" charset="0"/>
                <a:cs typeface="Arial" pitchFamily="34" charset="0"/>
              </a:rPr>
              <a:t>: Lee Ang</a:t>
            </a:r>
          </a:p>
          <a:p>
            <a:endParaRPr lang="de-DE"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109</a:t>
            </a:fld>
            <a:endParaRPr lang="en-US" dirty="0"/>
          </a:p>
        </p:txBody>
      </p:sp>
    </p:spTree>
    <p:custDataLst>
      <p:tags r:id="rId1"/>
    </p:custDataLst>
    <p:extLst>
      <p:ext uri="{BB962C8B-B14F-4D97-AF65-F5344CB8AC3E}">
        <p14:creationId xmlns:p14="http://schemas.microsoft.com/office/powerpoint/2010/main" val="73011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81000" y="1524000"/>
            <a:ext cx="8610600" cy="4038600"/>
          </a:xfrm>
        </p:spPr>
        <p:txBody>
          <a:bodyPr>
            <a:normAutofit lnSpcReduction="10000"/>
          </a:bodyPr>
          <a:lstStyle/>
          <a:p>
            <a:pPr>
              <a:buNone/>
            </a:pPr>
            <a:r>
              <a:rPr lang="en-US" sz="2600" b="1" dirty="0">
                <a:latin typeface="Arial" pitchFamily="34" charset="0"/>
                <a:cs typeface="Arial" pitchFamily="34" charset="0"/>
              </a:rPr>
              <a:t>Commitment</a:t>
            </a:r>
          </a:p>
          <a:p>
            <a:r>
              <a:rPr lang="en-GB" sz="2600" dirty="0">
                <a:latin typeface="Arial" pitchFamily="34" charset="0"/>
                <a:cs typeface="Arial" pitchFamily="34" charset="0"/>
              </a:rPr>
              <a:t>Each Session: 1 chapter, quiz</a:t>
            </a:r>
          </a:p>
          <a:p>
            <a:r>
              <a:rPr lang="en-GB" sz="2600" dirty="0">
                <a:latin typeface="Arial" pitchFamily="34" charset="0"/>
                <a:cs typeface="Arial" pitchFamily="34" charset="0"/>
              </a:rPr>
              <a:t>Each Week: about 1 reading in turn 25-50 pp., 5 min. presentation, post notes in Wiki</a:t>
            </a:r>
          </a:p>
          <a:p>
            <a:r>
              <a:rPr lang="en-GB" sz="2600" dirty="0">
                <a:latin typeface="Arial" pitchFamily="34" charset="0"/>
                <a:cs typeface="Arial" pitchFamily="34" charset="0"/>
              </a:rPr>
              <a:t>Each Semester: 2 oral presentations of 20 min. each</a:t>
            </a:r>
            <a:br>
              <a:rPr lang="en-GB" sz="2600" dirty="0">
                <a:latin typeface="Arial" pitchFamily="34" charset="0"/>
                <a:cs typeface="Arial" pitchFamily="34" charset="0"/>
              </a:rPr>
            </a:br>
            <a:r>
              <a:rPr lang="en-GB" sz="2600" dirty="0">
                <a:latin typeface="Arial" pitchFamily="34" charset="0"/>
                <a:cs typeface="Arial" pitchFamily="34" charset="0"/>
              </a:rPr>
              <a:t>(1 = mid-term paper) </a:t>
            </a:r>
            <a:r>
              <a:rPr lang="en-GB" sz="2600" dirty="0">
                <a:solidFill>
                  <a:srgbClr val="FF0000"/>
                </a:solidFill>
                <a:latin typeface="Arial" pitchFamily="34" charset="0"/>
                <a:cs typeface="Arial" pitchFamily="34" charset="0"/>
              </a:rPr>
              <a:t>OR Film project</a:t>
            </a:r>
          </a:p>
          <a:p>
            <a:r>
              <a:rPr lang="en-GB" sz="2600" dirty="0">
                <a:latin typeface="Arial" pitchFamily="34" charset="0"/>
                <a:cs typeface="Arial" pitchFamily="34" charset="0"/>
              </a:rPr>
              <a:t>course contribution (participation in discussion or chat room)</a:t>
            </a:r>
          </a:p>
          <a:p>
            <a:r>
              <a:rPr lang="en-GB" sz="2600" dirty="0">
                <a:latin typeface="Arial" pitchFamily="34" charset="0"/>
                <a:cs typeface="Arial" pitchFamily="34" charset="0"/>
              </a:rPr>
              <a:t>Final exam (film project: write on own project).</a:t>
            </a:r>
            <a:endParaRPr lang="en-US" sz="26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Stratum1 Black" pitchFamily="34" charset="0"/>
              </a:rPr>
              <a:t>Chinese Culture &amp; Film</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30460194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000" baseline="30000" dirty="0">
                <a:latin typeface="Arial" pitchFamily="34" charset="0"/>
                <a:cs typeface="Arial" pitchFamily="34" charset="0"/>
              </a:rPr>
              <a:t>1</a:t>
            </a:r>
            <a:r>
              <a:rPr lang="de-DE" sz="2000" dirty="0">
                <a:latin typeface="Arial" pitchFamily="34" charset="0"/>
                <a:cs typeface="Arial" pitchFamily="34" charset="0"/>
              </a:rPr>
              <a:t> Hillary </a:t>
            </a:r>
            <a:r>
              <a:rPr lang="de-DE" sz="2000" dirty="0" err="1">
                <a:latin typeface="Arial" pitchFamily="34" charset="0"/>
                <a:cs typeface="Arial" pitchFamily="34" charset="0"/>
              </a:rPr>
              <a:t>Brenhouse</a:t>
            </a:r>
            <a:r>
              <a:rPr lang="de-DE" sz="2000" dirty="0">
                <a:latin typeface="Arial" pitchFamily="34" charset="0"/>
                <a:cs typeface="Arial" pitchFamily="34" charset="0"/>
              </a:rPr>
              <a:t>: „As </a:t>
            </a:r>
            <a:r>
              <a:rPr lang="de-DE" sz="2000" dirty="0" err="1">
                <a:latin typeface="Arial" pitchFamily="34" charset="0"/>
                <a:cs typeface="Arial" pitchFamily="34" charset="0"/>
              </a:rPr>
              <a:t>its</a:t>
            </a:r>
            <a:r>
              <a:rPr lang="de-DE" sz="2000" dirty="0">
                <a:latin typeface="Arial" pitchFamily="34" charset="0"/>
                <a:cs typeface="Arial" pitchFamily="34" charset="0"/>
              </a:rPr>
              <a:t> box </a:t>
            </a:r>
            <a:r>
              <a:rPr lang="de-DE" sz="2000" dirty="0" err="1">
                <a:latin typeface="Arial" pitchFamily="34" charset="0"/>
                <a:cs typeface="Arial" pitchFamily="34" charset="0"/>
              </a:rPr>
              <a:t>office</a:t>
            </a:r>
            <a:r>
              <a:rPr lang="de-DE" sz="2000" dirty="0">
                <a:latin typeface="Arial" pitchFamily="34" charset="0"/>
                <a:cs typeface="Arial" pitchFamily="34" charset="0"/>
              </a:rPr>
              <a:t> </a:t>
            </a:r>
            <a:r>
              <a:rPr lang="de-DE" sz="2000" dirty="0" err="1">
                <a:latin typeface="Arial" pitchFamily="34" charset="0"/>
                <a:cs typeface="Arial" pitchFamily="34" charset="0"/>
              </a:rPr>
              <a:t>booms</a:t>
            </a:r>
            <a:r>
              <a:rPr lang="de-DE" sz="2000" dirty="0">
                <a:latin typeface="Arial" pitchFamily="34" charset="0"/>
                <a:cs typeface="Arial" pitchFamily="34" charset="0"/>
              </a:rPr>
              <a:t>, Chinese </a:t>
            </a:r>
            <a:r>
              <a:rPr lang="de-DE" sz="2000" dirty="0" err="1">
                <a:latin typeface="Arial" pitchFamily="34" charset="0"/>
                <a:cs typeface="Arial" pitchFamily="34" charset="0"/>
              </a:rPr>
              <a:t>cinema</a:t>
            </a:r>
            <a:r>
              <a:rPr lang="de-DE" sz="2000" dirty="0">
                <a:latin typeface="Arial" pitchFamily="34" charset="0"/>
                <a:cs typeface="Arial" pitchFamily="34" charset="0"/>
              </a:rPr>
              <a:t> </a:t>
            </a:r>
            <a:r>
              <a:rPr lang="de-DE" sz="2000" dirty="0" err="1">
                <a:latin typeface="Arial" pitchFamily="34" charset="0"/>
                <a:cs typeface="Arial" pitchFamily="34" charset="0"/>
              </a:rPr>
              <a:t>makes</a:t>
            </a:r>
            <a:r>
              <a:rPr lang="de-DE" sz="2000" dirty="0">
                <a:latin typeface="Arial" pitchFamily="34" charset="0"/>
                <a:cs typeface="Arial" pitchFamily="34" charset="0"/>
              </a:rPr>
              <a:t> a 3-d push“, in: Time 01/31/2011</a:t>
            </a:r>
          </a:p>
          <a:p>
            <a:endParaRPr lang="de-DE" sz="2000" dirty="0">
              <a:latin typeface="Arial" pitchFamily="34" charset="0"/>
              <a:cs typeface="Arial" pitchFamily="34" charset="0"/>
            </a:endParaRPr>
          </a:p>
          <a:p>
            <a:pPr marL="109537" indent="0">
              <a:buNone/>
            </a:pPr>
            <a:r>
              <a:rPr lang="de-DE" sz="2000" dirty="0">
                <a:latin typeface="Arial" pitchFamily="34" charset="0"/>
                <a:cs typeface="Arial" pitchFamily="34" charset="0"/>
              </a:rPr>
              <a:t>Further </a:t>
            </a:r>
            <a:r>
              <a:rPr lang="de-DE" sz="2000" dirty="0" err="1">
                <a:latin typeface="Arial" pitchFamily="34" charset="0"/>
                <a:cs typeface="Arial" pitchFamily="34" charset="0"/>
              </a:rPr>
              <a:t>references</a:t>
            </a:r>
            <a:r>
              <a:rPr lang="de-DE" sz="2000" dirty="0">
                <a:latin typeface="Arial" pitchFamily="34" charset="0"/>
                <a:cs typeface="Arial" pitchFamily="34" charset="0"/>
              </a:rPr>
              <a:t>:</a:t>
            </a:r>
          </a:p>
          <a:p>
            <a:r>
              <a:rPr lang="de-DE" sz="2000" dirty="0">
                <a:latin typeface="Arial" pitchFamily="34" charset="0"/>
                <a:cs typeface="Arial" pitchFamily="34" charset="0"/>
              </a:rPr>
              <a:t>Yale</a:t>
            </a:r>
          </a:p>
          <a:p>
            <a:r>
              <a:rPr lang="de-DE" sz="2000" dirty="0">
                <a:latin typeface="Arial" pitchFamily="34" charset="0"/>
                <a:cs typeface="Arial" pitchFamily="34" charset="0"/>
              </a:rPr>
              <a:t>A Brief </a:t>
            </a:r>
            <a:r>
              <a:rPr lang="de-DE" sz="2000" dirty="0" err="1">
                <a:latin typeface="Arial" pitchFamily="34" charset="0"/>
                <a:cs typeface="Arial" pitchFamily="34" charset="0"/>
              </a:rPr>
              <a:t>History</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Chinese Film, Ohio State University, http://people.cohums.ohio-state.edu/denton2/courses/c505/temp/history/chapter2.html</a:t>
            </a:r>
          </a:p>
          <a:p>
            <a:r>
              <a:rPr lang="de-DE" sz="2000" dirty="0">
                <a:latin typeface="Arial" pitchFamily="34" charset="0"/>
                <a:cs typeface="Arial" pitchFamily="34" charset="0"/>
              </a:rPr>
              <a:t>Martin </a:t>
            </a:r>
            <a:r>
              <a:rPr lang="de-DE" sz="2000" dirty="0" err="1">
                <a:latin typeface="Arial" pitchFamily="34" charset="0"/>
                <a:cs typeface="Arial" pitchFamily="34" charset="0"/>
              </a:rPr>
              <a:t>Gieselmann</a:t>
            </a:r>
            <a:r>
              <a:rPr lang="de-DE" sz="2000" dirty="0">
                <a:latin typeface="Arial" pitchFamily="34" charset="0"/>
                <a:cs typeface="Arial" pitchFamily="34" charset="0"/>
              </a:rPr>
              <a:t>, „Chinese Film </a:t>
            </a:r>
            <a:r>
              <a:rPr lang="de-DE" sz="2000" dirty="0" err="1">
                <a:latin typeface="Arial" pitchFamily="34" charset="0"/>
                <a:cs typeface="Arial" pitchFamily="34" charset="0"/>
              </a:rPr>
              <a:t>History</a:t>
            </a:r>
            <a:r>
              <a:rPr lang="de-DE" sz="2000" dirty="0">
                <a:latin typeface="Arial" pitchFamily="34" charset="0"/>
                <a:cs typeface="Arial" pitchFamily="34" charset="0"/>
              </a:rPr>
              <a:t> – A Short </a:t>
            </a:r>
            <a:r>
              <a:rPr lang="de-DE" sz="2000" dirty="0" err="1">
                <a:latin typeface="Arial" pitchFamily="34" charset="0"/>
                <a:cs typeface="Arial" pitchFamily="34" charset="0"/>
              </a:rPr>
              <a:t>Introduction</a:t>
            </a:r>
            <a:r>
              <a:rPr lang="de-DE" sz="2000" dirty="0">
                <a:latin typeface="Arial" pitchFamily="34" charset="0"/>
                <a:cs typeface="Arial" pitchFamily="34" charset="0"/>
              </a:rPr>
              <a:t>“, The University </a:t>
            </a:r>
            <a:r>
              <a:rPr lang="de-DE" sz="2000" dirty="0" err="1">
                <a:latin typeface="Arial" pitchFamily="34" charset="0"/>
                <a:cs typeface="Arial" pitchFamily="34" charset="0"/>
              </a:rPr>
              <a:t>of</a:t>
            </a:r>
            <a:r>
              <a:rPr lang="de-DE" sz="2000" dirty="0">
                <a:latin typeface="Arial" pitchFamily="34" charset="0"/>
                <a:cs typeface="Arial" pitchFamily="34" charset="0"/>
              </a:rPr>
              <a:t> Vienna http://www.univie.ac.at/Sinologie/repository/ueLK110_ChinFilmgesch/filmgeschichteSkript.pdf</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110</a:t>
            </a:fld>
            <a:endParaRPr lang="en-US" dirty="0"/>
          </a:p>
        </p:txBody>
      </p:sp>
    </p:spTree>
    <p:custDataLst>
      <p:tags r:id="rId1"/>
    </p:custDataLst>
    <p:extLst>
      <p:ext uri="{BB962C8B-B14F-4D97-AF65-F5344CB8AC3E}">
        <p14:creationId xmlns:p14="http://schemas.microsoft.com/office/powerpoint/2010/main" val="18971871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GB" sz="2000" dirty="0">
                <a:latin typeface="Arial" pitchFamily="34" charset="0"/>
                <a:cs typeface="Arial" pitchFamily="34" charset="0"/>
              </a:rPr>
              <a:t>Film noir: Ideology: naturalism (cf. to realism), Roots in German Expressionism (Weimar Street Film), crime (mostly murder), existential bitterness, social injustice and contrasts (bright-dark, rich-poor, powerful-powerless, pure love-corruption), morality (last statement), pessimistic, a</a:t>
            </a:r>
            <a:r>
              <a:rPr lang="en-US" sz="2000" dirty="0" err="1">
                <a:latin typeface="Arial" pitchFamily="34" charset="0"/>
                <a:cs typeface="Arial" pitchFamily="34" charset="0"/>
              </a:rPr>
              <a:t>rchetypal</a:t>
            </a:r>
            <a:r>
              <a:rPr lang="en-US" sz="2000" dirty="0">
                <a:latin typeface="Arial" pitchFamily="34" charset="0"/>
                <a:cs typeface="Arial" pitchFamily="34" charset="0"/>
              </a:rPr>
              <a:t> characters: femme fatales, hardboiled detectives, corrupt policemen, jealous husbands, intrepid claims adjusters, and down-and-out writers/musicians (tragic hero), cigarette smoking is rampant</a:t>
            </a:r>
          </a:p>
          <a:p>
            <a:pPr marL="109537" indent="0">
              <a:buNone/>
            </a:pPr>
            <a:r>
              <a:rPr lang="en-US" sz="2000" b="1" dirty="0">
                <a:latin typeface="Arial" pitchFamily="34" charset="0"/>
                <a:cs typeface="Arial" pitchFamily="34" charset="0"/>
              </a:rPr>
              <a:t>Street Angel</a:t>
            </a:r>
          </a:p>
          <a:p>
            <a:r>
              <a:rPr lang="en-US" sz="2000" dirty="0">
                <a:latin typeface="Arial" pitchFamily="34" charset="0"/>
                <a:cs typeface="Arial" pitchFamily="34" charset="0"/>
              </a:rPr>
              <a:t>Background: 2 girls refugees from Japanese invasion (song about the girl who went South and were away from her parents)</a:t>
            </a:r>
          </a:p>
          <a:p>
            <a:r>
              <a:rPr lang="de-DE" sz="2000" dirty="0" err="1">
                <a:latin typeface="Arial" pitchFamily="34" charset="0"/>
                <a:cs typeface="Arial" pitchFamily="34" charset="0"/>
              </a:rPr>
              <a:t>remake</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1928 Hollywood </a:t>
            </a:r>
            <a:r>
              <a:rPr lang="de-DE" sz="2000" dirty="0" err="1">
                <a:latin typeface="Arial" pitchFamily="34" charset="0"/>
                <a:cs typeface="Arial" pitchFamily="34" charset="0"/>
              </a:rPr>
              <a:t>melodrama</a:t>
            </a:r>
            <a:endParaRPr lang="de-DE" sz="2000" dirty="0">
              <a:latin typeface="Arial" pitchFamily="34" charset="0"/>
              <a:cs typeface="Arial" pitchFamily="34" charset="0"/>
            </a:endParaRPr>
          </a:p>
          <a:p>
            <a:r>
              <a:rPr lang="de-DE" sz="2000" dirty="0" err="1">
                <a:latin typeface="Arial" pitchFamily="34" charset="0"/>
                <a:cs typeface="Arial" pitchFamily="34" charset="0"/>
              </a:rPr>
              <a:t>includes</a:t>
            </a:r>
            <a:r>
              <a:rPr lang="de-DE" sz="2000" dirty="0">
                <a:latin typeface="Arial" pitchFamily="34" charset="0"/>
                <a:cs typeface="Arial" pitchFamily="34" charset="0"/>
              </a:rPr>
              <a:t> </a:t>
            </a:r>
            <a:r>
              <a:rPr lang="de-DE" sz="2000" dirty="0" err="1">
                <a:latin typeface="Arial" pitchFamily="34" charset="0"/>
                <a:cs typeface="Arial" pitchFamily="34" charset="0"/>
              </a:rPr>
              <a:t>slapstick</a:t>
            </a:r>
            <a:r>
              <a:rPr lang="de-DE" sz="2000" dirty="0">
                <a:latin typeface="Arial" pitchFamily="34" charset="0"/>
                <a:cs typeface="Arial" pitchFamily="34" charset="0"/>
              </a:rPr>
              <a:t> </a:t>
            </a:r>
            <a:r>
              <a:rPr lang="de-DE" sz="2000" dirty="0" err="1">
                <a:latin typeface="Arial" pitchFamily="34" charset="0"/>
                <a:cs typeface="Arial" pitchFamily="34" charset="0"/>
              </a:rPr>
              <a:t>from</a:t>
            </a:r>
            <a:r>
              <a:rPr lang="de-DE" sz="2000" dirty="0">
                <a:latin typeface="Arial" pitchFamily="34" charset="0"/>
                <a:cs typeface="Arial" pitchFamily="34" charset="0"/>
              </a:rPr>
              <a:t> </a:t>
            </a:r>
            <a:r>
              <a:rPr lang="de-DE" sz="2000" dirty="0" err="1">
                <a:latin typeface="Arial" pitchFamily="34" charset="0"/>
                <a:cs typeface="Arial" pitchFamily="34" charset="0"/>
              </a:rPr>
              <a:t>Russian</a:t>
            </a:r>
            <a:r>
              <a:rPr lang="de-DE" sz="2000" dirty="0">
                <a:latin typeface="Arial" pitchFamily="34" charset="0"/>
                <a:cs typeface="Arial" pitchFamily="34" charset="0"/>
              </a:rPr>
              <a:t> </a:t>
            </a:r>
            <a:r>
              <a:rPr lang="de-DE" sz="2000" dirty="0" err="1">
                <a:latin typeface="Arial" pitchFamily="34" charset="0"/>
                <a:cs typeface="Arial" pitchFamily="34" charset="0"/>
              </a:rPr>
              <a:t>films</a:t>
            </a:r>
            <a:endParaRPr lang="de-DE" sz="2000" dirty="0">
              <a:latin typeface="Arial" pitchFamily="34" charset="0"/>
              <a:cs typeface="Arial" pitchFamily="34" charset="0"/>
            </a:endParaRPr>
          </a:p>
          <a:p>
            <a:r>
              <a:rPr lang="de-DE" sz="2000" dirty="0" err="1">
                <a:latin typeface="Arial" pitchFamily="34" charset="0"/>
                <a:cs typeface="Arial" pitchFamily="34" charset="0"/>
              </a:rPr>
              <a:t>naturalist</a:t>
            </a:r>
            <a:endParaRPr lang="en-US" sz="2000" dirty="0">
              <a:latin typeface="Arial" pitchFamily="34" charset="0"/>
              <a:cs typeface="Arial" pitchFamily="34" charset="0"/>
            </a:endParaRPr>
          </a:p>
          <a:p>
            <a:endParaRPr lang="en-GB"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111</a:t>
            </a:fld>
            <a:endParaRPr lang="en-US" dirty="0"/>
          </a:p>
        </p:txBody>
      </p:sp>
    </p:spTree>
    <p:custDataLst>
      <p:tags r:id="rId1"/>
    </p:custDataLst>
    <p:extLst>
      <p:ext uri="{BB962C8B-B14F-4D97-AF65-F5344CB8AC3E}">
        <p14:creationId xmlns:p14="http://schemas.microsoft.com/office/powerpoint/2010/main" val="25951970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GB" sz="2400" dirty="0">
                <a:latin typeface="Arial" pitchFamily="34" charset="0"/>
                <a:cs typeface="Arial" pitchFamily="34" charset="0"/>
              </a:rPr>
              <a:t>How did Scorsese characterize 5</a:t>
            </a:r>
            <a:r>
              <a:rPr lang="en-GB" sz="2400" baseline="30000" dirty="0">
                <a:latin typeface="Arial" pitchFamily="34" charset="0"/>
                <a:cs typeface="Arial" pitchFamily="34" charset="0"/>
              </a:rPr>
              <a:t>th</a:t>
            </a:r>
            <a:r>
              <a:rPr lang="en-GB" sz="2400" dirty="0">
                <a:latin typeface="Arial" pitchFamily="34" charset="0"/>
                <a:cs typeface="Arial" pitchFamily="34" charset="0"/>
              </a:rPr>
              <a:t> generation movies? (intimate and epic, unsentimental = deeply moving)</a:t>
            </a:r>
          </a:p>
          <a:p>
            <a:r>
              <a:rPr lang="en-GB" sz="2400" dirty="0">
                <a:latin typeface="Arial" pitchFamily="34" charset="0"/>
                <a:cs typeface="Arial" pitchFamily="34" charset="0"/>
              </a:rPr>
              <a:t>How did Scorsese characterize 6</a:t>
            </a:r>
            <a:r>
              <a:rPr lang="en-GB" sz="2400" baseline="30000" dirty="0">
                <a:latin typeface="Arial" pitchFamily="34" charset="0"/>
                <a:cs typeface="Arial" pitchFamily="34" charset="0"/>
              </a:rPr>
              <a:t>th</a:t>
            </a:r>
            <a:r>
              <a:rPr lang="en-GB" sz="2400" dirty="0">
                <a:latin typeface="Arial" pitchFamily="34" charset="0"/>
                <a:cs typeface="Arial" pitchFamily="34" charset="0"/>
              </a:rPr>
              <a:t> generation movies? (rich scenes, balanced between storytelling and documentary)</a:t>
            </a:r>
          </a:p>
          <a:p>
            <a:r>
              <a:rPr lang="en-GB" sz="2400" dirty="0">
                <a:latin typeface="Arial" pitchFamily="34" charset="0"/>
                <a:cs typeface="Arial" pitchFamily="34" charset="0"/>
              </a:rPr>
              <a:t>What was the role of the Beijing Film academy? (everybody came from there)</a:t>
            </a:r>
          </a:p>
          <a:p>
            <a:r>
              <a:rPr lang="en-GB" sz="2400" dirty="0">
                <a:latin typeface="Arial" pitchFamily="34" charset="0"/>
                <a:cs typeface="Arial" pitchFamily="34" charset="0"/>
              </a:rPr>
              <a:t>How do you distinguish classes of Chinese filmmakers? (by decades (5</a:t>
            </a:r>
            <a:r>
              <a:rPr lang="en-GB" sz="2400" baseline="30000" dirty="0">
                <a:latin typeface="Arial" pitchFamily="34" charset="0"/>
                <a:cs typeface="Arial" pitchFamily="34" charset="0"/>
              </a:rPr>
              <a:t>th</a:t>
            </a:r>
            <a:r>
              <a:rPr lang="en-GB" sz="2400" dirty="0">
                <a:latin typeface="Arial" pitchFamily="34" charset="0"/>
                <a:cs typeface="Arial" pitchFamily="34" charset="0"/>
              </a:rPr>
              <a:t> generation =graduated in 1980s, from 1982) )</a:t>
            </a:r>
          </a:p>
          <a:p>
            <a:r>
              <a:rPr lang="en-GB" sz="2400" dirty="0">
                <a:latin typeface="Arial" pitchFamily="34" charset="0"/>
                <a:cs typeface="Arial" pitchFamily="34" charset="0"/>
              </a:rPr>
              <a:t>What do the interviews reveal except from biographical information? (</a:t>
            </a:r>
            <a:r>
              <a:rPr lang="de-DE" sz="2400" dirty="0" err="1">
                <a:latin typeface="Arial" pitchFamily="34" charset="0"/>
                <a:cs typeface="Arial" pitchFamily="34" charset="0"/>
              </a:rPr>
              <a:t>styles</a:t>
            </a:r>
            <a:r>
              <a:rPr lang="de-DE" sz="2400" dirty="0">
                <a:latin typeface="Arial" pitchFamily="34" charset="0"/>
                <a:cs typeface="Arial" pitchFamily="34" charset="0"/>
              </a:rPr>
              <a:t>, </a:t>
            </a:r>
            <a:r>
              <a:rPr lang="de-DE" sz="2400" dirty="0" err="1">
                <a:latin typeface="Arial" pitchFamily="34" charset="0"/>
                <a:cs typeface="Arial" pitchFamily="34" charset="0"/>
              </a:rPr>
              <a:t>techniques</a:t>
            </a:r>
            <a:r>
              <a:rPr lang="de-DE" sz="2400" dirty="0">
                <a:latin typeface="Arial" pitchFamily="34" charset="0"/>
                <a:cs typeface="Arial" pitchFamily="34" charset="0"/>
              </a:rPr>
              <a:t>, </a:t>
            </a:r>
            <a:r>
              <a:rPr lang="de-DE" sz="2400" dirty="0" err="1">
                <a:latin typeface="Arial" pitchFamily="34" charset="0"/>
                <a:cs typeface="Arial" pitchFamily="34" charset="0"/>
              </a:rPr>
              <a:t>and</a:t>
            </a:r>
            <a:r>
              <a:rPr lang="de-DE" sz="2400" dirty="0">
                <a:latin typeface="Arial" pitchFamily="34" charset="0"/>
                <a:cs typeface="Arial" pitchFamily="34" charset="0"/>
              </a:rPr>
              <a:t> </a:t>
            </a:r>
            <a:r>
              <a:rPr lang="de-DE" sz="2400" dirty="0" err="1">
                <a:latin typeface="Arial" pitchFamily="34" charset="0"/>
                <a:cs typeface="Arial" pitchFamily="34" charset="0"/>
              </a:rPr>
              <a:t>aesthetic</a:t>
            </a:r>
            <a:r>
              <a:rPr lang="de-DE" sz="2400" dirty="0">
                <a:latin typeface="Arial" pitchFamily="34" charset="0"/>
                <a:cs typeface="Arial" pitchFamily="34" charset="0"/>
              </a:rPr>
              <a:t> </a:t>
            </a:r>
            <a:r>
              <a:rPr lang="de-DE" sz="2400" dirty="0" err="1">
                <a:latin typeface="Arial" pitchFamily="34" charset="0"/>
                <a:cs typeface="Arial" pitchFamily="34" charset="0"/>
              </a:rPr>
              <a:t>conceptions</a:t>
            </a:r>
            <a:r>
              <a:rPr lang="de-DE" sz="2400" dirty="0">
                <a:latin typeface="Arial" pitchFamily="34" charset="0"/>
                <a:cs typeface="Arial" pitchFamily="34" charset="0"/>
              </a:rPr>
              <a:t>)</a:t>
            </a:r>
            <a:endParaRPr lang="en-GB"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112</a:t>
            </a:fld>
            <a:endParaRPr lang="en-US" dirty="0"/>
          </a:p>
        </p:txBody>
      </p:sp>
    </p:spTree>
    <p:custDataLst>
      <p:tags r:id="rId1"/>
    </p:custDataLst>
    <p:extLst>
      <p:ext uri="{BB962C8B-B14F-4D97-AF65-F5344CB8AC3E}">
        <p14:creationId xmlns:p14="http://schemas.microsoft.com/office/powerpoint/2010/main" val="29457613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Compare US and Chinese realization of same script</a:t>
            </a:r>
          </a:p>
          <a:p>
            <a:r>
              <a:rPr lang="en-GB" sz="2400" dirty="0">
                <a:latin typeface="Arial" pitchFamily="34" charset="0"/>
                <a:cs typeface="Arial" pitchFamily="34" charset="0"/>
              </a:rPr>
              <a:t>“Infernal Affairs” HK 2002 R</a:t>
            </a:r>
          </a:p>
          <a:p>
            <a:r>
              <a:rPr lang="en-GB" sz="2400" dirty="0">
                <a:latin typeface="Arial" pitchFamily="34" charset="0"/>
                <a:cs typeface="Arial" pitchFamily="34" charset="0"/>
              </a:rPr>
              <a:t>“The Departed” Scorsese 2006 R</a:t>
            </a:r>
          </a:p>
          <a:p>
            <a:r>
              <a:rPr lang="en-GB" sz="2400" dirty="0">
                <a:latin typeface="Arial" pitchFamily="34" charset="0"/>
                <a:cs typeface="Arial" pitchFamily="34" charset="0"/>
              </a:rPr>
              <a:t>Please note at least 10 differences between the two movies. Which differences are not only representative for the 2 films, but for Chinese and US movies in general?</a:t>
            </a:r>
          </a:p>
          <a:p>
            <a:endParaRPr lang="en-GB"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113</a:t>
            </a:fld>
            <a:endParaRPr lang="en-US" dirty="0"/>
          </a:p>
        </p:txBody>
      </p:sp>
    </p:spTree>
    <p:custDataLst>
      <p:tags r:id="rId1"/>
    </p:custDataLst>
    <p:extLst>
      <p:ext uri="{BB962C8B-B14F-4D97-AF65-F5344CB8AC3E}">
        <p14:creationId xmlns:p14="http://schemas.microsoft.com/office/powerpoint/2010/main" val="17379593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US" sz="2800" b="1" dirty="0">
                <a:latin typeface="Arial" pitchFamily="34" charset="0"/>
                <a:cs typeface="Arial" pitchFamily="34" charset="0"/>
              </a:rPr>
              <a:t>Actors’ faces predestinate them to play the good/bad guy, some are not trustworthy as the totally good guy</a:t>
            </a:r>
          </a:p>
          <a:p>
            <a:pPr>
              <a:buNone/>
            </a:pPr>
            <a:r>
              <a:rPr lang="en-US" altLang="zh-CN" sz="2800" b="1" dirty="0">
                <a:latin typeface="Arial" pitchFamily="34" charset="0"/>
                <a:cs typeface="Arial" pitchFamily="34" charset="0"/>
              </a:rPr>
              <a:t>Reasons for killings: Sometimes just killed for what people were (like police chief), sometimes just for because they knew the real identity (potential threat)</a:t>
            </a:r>
            <a:br>
              <a:rPr lang="de-DE" altLang="zh-CN" sz="2800" b="1" dirty="0">
                <a:latin typeface="Arial" pitchFamily="34" charset="0"/>
                <a:cs typeface="Arial" pitchFamily="34" charset="0"/>
              </a:rPr>
            </a:br>
            <a:endParaRPr lang="en-GB" sz="28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114</a:t>
            </a:fld>
            <a:endParaRPr lang="en-US" dirty="0"/>
          </a:p>
        </p:txBody>
      </p:sp>
    </p:spTree>
    <p:custDataLst>
      <p:tags r:id="rId1"/>
    </p:custDataLst>
    <p:extLst>
      <p:ext uri="{BB962C8B-B14F-4D97-AF65-F5344CB8AC3E}">
        <p14:creationId xmlns:p14="http://schemas.microsoft.com/office/powerpoint/2010/main" val="21114371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4495800" cy="4953000"/>
          </a:xfrm>
        </p:spPr>
        <p:txBody>
          <a:bodyPr/>
          <a:lstStyle/>
          <a:p>
            <a:pPr>
              <a:buNone/>
            </a:pPr>
            <a:r>
              <a:rPr lang="de-DE" altLang="zh-CN" sz="2800" b="1" dirty="0" err="1">
                <a:latin typeface="Arial" pitchFamily="34" charset="0"/>
                <a:cs typeface="Arial" pitchFamily="34" charset="0"/>
              </a:rPr>
              <a:t>Collection</a:t>
            </a:r>
            <a:r>
              <a:rPr lang="de-DE" altLang="zh-CN" sz="2800" b="1" dirty="0">
                <a:latin typeface="Arial" pitchFamily="34" charset="0"/>
                <a:cs typeface="Arial" pitchFamily="34" charset="0"/>
              </a:rPr>
              <a:t> </a:t>
            </a:r>
            <a:r>
              <a:rPr lang="de-DE" altLang="zh-CN" sz="2800" b="1" dirty="0" err="1">
                <a:latin typeface="Arial" pitchFamily="34" charset="0"/>
                <a:cs typeface="Arial" pitchFamily="34" charset="0"/>
              </a:rPr>
              <a:t>of</a:t>
            </a:r>
            <a:r>
              <a:rPr lang="de-DE" altLang="zh-CN" sz="2800" b="1" dirty="0">
                <a:latin typeface="Arial" pitchFamily="34" charset="0"/>
                <a:cs typeface="Arial" pitchFamily="34" charset="0"/>
              </a:rPr>
              <a:t> </a:t>
            </a:r>
            <a:r>
              <a:rPr lang="de-DE" altLang="zh-CN" sz="2800" b="1" dirty="0" err="1">
                <a:latin typeface="Arial" pitchFamily="34" charset="0"/>
                <a:cs typeface="Arial" pitchFamily="34" charset="0"/>
              </a:rPr>
              <a:t>differences</a:t>
            </a:r>
            <a:endParaRPr lang="de-DE" altLang="zh-CN" sz="2800" b="1" dirty="0">
              <a:latin typeface="Arial" pitchFamily="34" charset="0"/>
              <a:cs typeface="Arial" pitchFamily="34" charset="0"/>
            </a:endParaRPr>
          </a:p>
          <a:p>
            <a:pPr marL="109537" indent="0">
              <a:buNone/>
            </a:pPr>
            <a:r>
              <a:rPr lang="de-DE" altLang="zh-CN" sz="1800" b="1" dirty="0">
                <a:latin typeface="Arial" pitchFamily="34" charset="0"/>
                <a:cs typeface="Arial" pitchFamily="34" charset="0"/>
              </a:rPr>
              <a:t>Infernal Affairs HK</a:t>
            </a:r>
          </a:p>
          <a:p>
            <a:r>
              <a:rPr lang="de-DE" altLang="zh-CN" sz="1400" b="1" dirty="0">
                <a:latin typeface="Arial" pitchFamily="34" charset="0"/>
                <a:cs typeface="Arial" pitchFamily="34" charset="0"/>
              </a:rPr>
              <a:t>ending: bad guy wins</a:t>
            </a:r>
          </a:p>
          <a:p>
            <a:r>
              <a:rPr lang="de-DE" altLang="zh-CN" sz="1400" b="1" dirty="0">
                <a:latin typeface="Arial" pitchFamily="34" charset="0"/>
                <a:cs typeface="Arial" pitchFamily="34" charset="0"/>
              </a:rPr>
              <a:t>Women‘s roles minor/fast</a:t>
            </a:r>
            <a:r>
              <a:rPr lang="de-DE" altLang="zh-CN" sz="1400" b="1">
                <a:latin typeface="Arial" pitchFamily="34" charset="0"/>
                <a:cs typeface="Arial" pitchFamily="34" charset="0"/>
              </a:rPr>
              <a:t>, two </a:t>
            </a:r>
            <a:r>
              <a:rPr lang="de-DE" altLang="zh-CN" sz="1400" b="1" dirty="0">
                <a:latin typeface="Arial" pitchFamily="34" charset="0"/>
                <a:cs typeface="Arial" pitchFamily="34" charset="0"/>
              </a:rPr>
              <a:t>female leads, girlfriend believes in excuse, girlfriend is author and describes reality in her story (is the main character a good guy?)</a:t>
            </a:r>
          </a:p>
          <a:p>
            <a:r>
              <a:rPr lang="de-DE" altLang="zh-CN" sz="1400" b="1" dirty="0">
                <a:latin typeface="Arial" pitchFamily="34" charset="0"/>
                <a:cs typeface="Arial" pitchFamily="34" charset="0"/>
              </a:rPr>
              <a:t>Mindgame (who finds out the card first?)</a:t>
            </a:r>
          </a:p>
          <a:p>
            <a:r>
              <a:rPr lang="de-DE" altLang="zh-CN" sz="1400" b="1" dirty="0">
                <a:latin typeface="Arial" pitchFamily="34" charset="0"/>
                <a:cs typeface="Arial" pitchFamily="34" charset="0"/>
              </a:rPr>
              <a:t>Quiet suspense, table scene: battle of words</a:t>
            </a:r>
          </a:p>
          <a:p>
            <a:r>
              <a:rPr lang="de-DE" altLang="zh-CN" sz="1400" b="1" dirty="0">
                <a:latin typeface="Arial" pitchFamily="34" charset="0"/>
                <a:cs typeface="Arial" pitchFamily="34" charset="0"/>
              </a:rPr>
              <a:t>Relation between mole and mole pupeteer closer</a:t>
            </a:r>
          </a:p>
          <a:p>
            <a:r>
              <a:rPr lang="de-DE" altLang="zh-CN" sz="1400" b="1" dirty="0">
                <a:latin typeface="Arial" pitchFamily="34" charset="0"/>
                <a:cs typeface="Arial" pitchFamily="34" charset="0"/>
              </a:rPr>
              <a:t>Big deal of quitting the academy with disgrace</a:t>
            </a:r>
          </a:p>
          <a:p>
            <a:r>
              <a:rPr lang="de-DE" altLang="zh-CN" sz="1400" b="1" dirty="0">
                <a:latin typeface="Arial" pitchFamily="34" charset="0"/>
                <a:cs typeface="Arial" pitchFamily="34" charset="0"/>
              </a:rPr>
              <a:t>Big emphasis on family (mafia boss trusted him because his family)</a:t>
            </a:r>
          </a:p>
          <a:p>
            <a:r>
              <a:rPr lang="de-DE" altLang="zh-CN" sz="1400" b="1" dirty="0">
                <a:latin typeface="Arial" pitchFamily="34" charset="0"/>
                <a:cs typeface="Arial" pitchFamily="34" charset="0"/>
              </a:rPr>
              <a:t>Respect for authority</a:t>
            </a:r>
          </a:p>
          <a:p>
            <a:r>
              <a:rPr lang="de-DE" altLang="zh-CN" sz="1400" b="1" dirty="0">
                <a:latin typeface="Arial" pitchFamily="34" charset="0"/>
                <a:cs typeface="Arial" pitchFamily="34" charset="0"/>
              </a:rPr>
              <a:t>Did not spent much efforts on music</a:t>
            </a:r>
          </a:p>
          <a:p>
            <a:r>
              <a:rPr lang="de-DE" altLang="zh-CN" sz="1400" b="1" dirty="0">
                <a:latin typeface="Arial" pitchFamily="34" charset="0"/>
                <a:cs typeface="Arial" pitchFamily="34" charset="0"/>
              </a:rPr>
              <a:t>Seems more interested in developing plot</a:t>
            </a:r>
          </a:p>
          <a:p>
            <a:r>
              <a:rPr lang="de-DE" altLang="zh-CN" sz="1400" b="1" dirty="0">
                <a:latin typeface="Arial" pitchFamily="34" charset="0"/>
                <a:cs typeface="Arial" pitchFamily="34" charset="0"/>
              </a:rPr>
              <a:t>Honor after death a little bit constructed</a:t>
            </a:r>
          </a:p>
          <a:p>
            <a:pPr marL="109537" indent="0">
              <a:buNone/>
            </a:pPr>
            <a:endParaRPr lang="en-GB"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115</a:t>
            </a:fld>
            <a:endParaRPr lang="en-US" dirty="0"/>
          </a:p>
        </p:txBody>
      </p:sp>
      <p:sp>
        <p:nvSpPr>
          <p:cNvPr id="5" name="Content Placeholder 1"/>
          <p:cNvSpPr txBox="1">
            <a:spLocks/>
          </p:cNvSpPr>
          <p:nvPr/>
        </p:nvSpPr>
        <p:spPr bwMode="auto">
          <a:xfrm>
            <a:off x="4572000" y="1600200"/>
            <a:ext cx="449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Font typeface="Wingdings 3" pitchFamily="18" charset="2"/>
              <a:buNone/>
            </a:pPr>
            <a:endParaRPr lang="de-DE" altLang="zh-CN" sz="2000" b="1" dirty="0">
              <a:latin typeface="Arial" pitchFamily="34" charset="0"/>
              <a:cs typeface="Arial" pitchFamily="34" charset="0"/>
            </a:endParaRPr>
          </a:p>
          <a:p>
            <a:pPr>
              <a:buFont typeface="Wingdings 3" pitchFamily="18" charset="2"/>
              <a:buNone/>
            </a:pPr>
            <a:r>
              <a:rPr lang="de-DE" altLang="zh-CN" sz="2000" b="1" dirty="0">
                <a:latin typeface="Arial" pitchFamily="34" charset="0"/>
                <a:cs typeface="Arial" pitchFamily="34" charset="0"/>
              </a:rPr>
              <a:t>The Departed US</a:t>
            </a:r>
          </a:p>
          <a:p>
            <a:r>
              <a:rPr lang="de-DE" altLang="zh-CN" sz="1200" b="1" dirty="0">
                <a:latin typeface="Arial" pitchFamily="34" charset="0"/>
                <a:cs typeface="Arial" pitchFamily="34" charset="0"/>
              </a:rPr>
              <a:t>Violence sells, swearwords (Marc Roberts, power abuse of authorities), sex scene sells, action, ending: bad guy dies, moral ending/justice (but taking justice in own hands)</a:t>
            </a:r>
          </a:p>
          <a:p>
            <a:r>
              <a:rPr lang="de-DE" altLang="zh-CN" sz="1200" b="1" dirty="0">
                <a:latin typeface="Arial" pitchFamily="34" charset="0"/>
                <a:cs typeface="Arial" pitchFamily="34" charset="0"/>
              </a:rPr>
              <a:t>Common girlfriend (female leads combined), sexualized, maybe girlfriend femme fatale?</a:t>
            </a:r>
          </a:p>
          <a:p>
            <a:r>
              <a:rPr lang="de-DE" altLang="zh-CN" sz="1200" b="1" dirty="0">
                <a:latin typeface="Arial" pitchFamily="34" charset="0"/>
                <a:cs typeface="Arial" pitchFamily="34" charset="0"/>
              </a:rPr>
              <a:t>Psychological implications of being 2 people, going mad/falling apart</a:t>
            </a:r>
          </a:p>
          <a:p>
            <a:r>
              <a:rPr lang="de-DE" altLang="zh-CN" sz="1200" b="1" dirty="0">
                <a:latin typeface="Arial" pitchFamily="34" charset="0"/>
                <a:cs typeface="Arial" pitchFamily="34" charset="0"/>
              </a:rPr>
              <a:t>more time spend on relationship between psychiatrist and patient</a:t>
            </a:r>
          </a:p>
          <a:p>
            <a:r>
              <a:rPr lang="de-DE" altLang="zh-CN" sz="1200" b="1" dirty="0">
                <a:latin typeface="Arial" pitchFamily="34" charset="0"/>
                <a:cs typeface="Arial" pitchFamily="34" charset="0"/>
              </a:rPr>
              <a:t>Good guy had hard time, but does not murder anybody</a:t>
            </a:r>
          </a:p>
          <a:p>
            <a:r>
              <a:rPr lang="de-DE" altLang="zh-CN" sz="1200" b="1" dirty="0">
                <a:latin typeface="Arial" pitchFamily="34" charset="0"/>
                <a:cs typeface="Arial" pitchFamily="34" charset="0"/>
              </a:rPr>
              <a:t>More inner conflicts, more theatrical</a:t>
            </a:r>
          </a:p>
          <a:p>
            <a:r>
              <a:rPr lang="de-DE" altLang="zh-CN" sz="1200" b="1" dirty="0">
                <a:latin typeface="Arial" pitchFamily="34" charset="0"/>
                <a:cs typeface="Arial" pitchFamily="34" charset="0"/>
              </a:rPr>
              <a:t>Characters more elaborated, focus on how they evolved</a:t>
            </a:r>
          </a:p>
          <a:p>
            <a:r>
              <a:rPr lang="de-DE" altLang="zh-CN" sz="1200" b="1" dirty="0">
                <a:latin typeface="Arial" pitchFamily="34" charset="0"/>
                <a:cs typeface="Arial" pitchFamily="34" charset="0"/>
              </a:rPr>
              <a:t>Tension/suspense</a:t>
            </a:r>
          </a:p>
          <a:p>
            <a:r>
              <a:rPr lang="de-DE" altLang="zh-CN" sz="1200" b="1" dirty="0">
                <a:latin typeface="Arial" pitchFamily="34" charset="0"/>
                <a:cs typeface="Arial" pitchFamily="34" charset="0"/>
              </a:rPr>
              <a:t>Music: deliberate usage of famous songs (Pink Floyd)</a:t>
            </a:r>
          </a:p>
          <a:p>
            <a:r>
              <a:rPr lang="de-DE" altLang="zh-CN" sz="1200" b="1" dirty="0">
                <a:latin typeface="Arial" pitchFamily="34" charset="0"/>
                <a:cs typeface="Arial" pitchFamily="34" charset="0"/>
              </a:rPr>
              <a:t>Honor after death = rehabilitation</a:t>
            </a:r>
          </a:p>
          <a:p>
            <a:endParaRPr lang="en-GB" sz="2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6725402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a:buNone/>
            </a:pPr>
            <a:r>
              <a:rPr lang="de-DE" sz="2400" b="1" dirty="0" err="1">
                <a:latin typeface="Arial" pitchFamily="34" charset="0"/>
                <a:cs typeface="Arial" pitchFamily="34" charset="0"/>
              </a:rPr>
              <a:t>Differences</a:t>
            </a:r>
            <a:endParaRPr lang="en-GB" sz="2400" b="1" dirty="0">
              <a:latin typeface="Arial" pitchFamily="34" charset="0"/>
              <a:cs typeface="Arial" pitchFamily="34" charset="0"/>
            </a:endParaRPr>
          </a:p>
          <a:p>
            <a:r>
              <a:rPr lang="en-US" sz="2400" dirty="0">
                <a:latin typeface="Arial" pitchFamily="34" charset="0"/>
                <a:cs typeface="Arial" pitchFamily="34" charset="0"/>
              </a:rPr>
              <a:t>Film shown in scene, where they meet in the cinema: US - porn, China – junk film</a:t>
            </a:r>
          </a:p>
          <a:p>
            <a:r>
              <a:rPr lang="en-US" sz="2400" dirty="0">
                <a:latin typeface="Arial" pitchFamily="34" charset="0"/>
                <a:cs typeface="Arial" pitchFamily="34" charset="0"/>
              </a:rPr>
              <a:t>US - did not drop out of academy</a:t>
            </a:r>
          </a:p>
          <a:p>
            <a:r>
              <a:rPr lang="en-US" sz="2400" dirty="0">
                <a:latin typeface="Arial" pitchFamily="34" charset="0"/>
                <a:cs typeface="Arial" pitchFamily="34" charset="0"/>
              </a:rPr>
              <a:t>US - both have the same girlfriend</a:t>
            </a:r>
          </a:p>
          <a:p>
            <a:r>
              <a:rPr lang="en-US" sz="2400" dirty="0">
                <a:latin typeface="Arial" pitchFamily="34" charset="0"/>
                <a:cs typeface="Arial" pitchFamily="34" charset="0"/>
              </a:rPr>
              <a:t>US - "not paying attention to us - is a cop", China - "pretending not to pay attention, but watching you is a cop"</a:t>
            </a:r>
          </a:p>
          <a:p>
            <a:r>
              <a:rPr lang="en-US" sz="2400" dirty="0">
                <a:latin typeface="Arial" pitchFamily="34" charset="0"/>
                <a:cs typeface="Arial" pitchFamily="34" charset="0"/>
              </a:rPr>
              <a:t>US - </a:t>
            </a:r>
            <a:r>
              <a:rPr lang="en-US" sz="2400">
                <a:latin typeface="Arial" pitchFamily="34" charset="0"/>
                <a:cs typeface="Arial" pitchFamily="34" charset="0"/>
              </a:rPr>
              <a:t>profaneity, </a:t>
            </a:r>
            <a:r>
              <a:rPr lang="en-US" sz="2400" dirty="0">
                <a:latin typeface="Arial" pitchFamily="34" charset="0"/>
                <a:cs typeface="Arial" pitchFamily="34" charset="0"/>
              </a:rPr>
              <a:t>China - silence</a:t>
            </a:r>
          </a:p>
          <a:p>
            <a:r>
              <a:rPr lang="en-US" sz="2400" dirty="0">
                <a:latin typeface="Arial" pitchFamily="34" charset="0"/>
                <a:cs typeface="Arial" pitchFamily="34" charset="0"/>
              </a:rPr>
              <a:t>US - blood, shot gangster even drives car to explode and then shoots himself (3x killed), evil guy shot several times</a:t>
            </a:r>
          </a:p>
          <a:p>
            <a:r>
              <a:rPr lang="en-US" sz="2400" dirty="0">
                <a:latin typeface="Arial" pitchFamily="34" charset="0"/>
                <a:cs typeface="Arial" pitchFamily="34" charset="0"/>
              </a:rPr>
              <a:t>US - girlfriend has the evidence letter, bad guy loses; China - bad guy wins</a:t>
            </a:r>
            <a:endParaRPr lang="en-GB"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116</a:t>
            </a:fld>
            <a:endParaRPr lang="en-US" dirty="0"/>
          </a:p>
        </p:txBody>
      </p:sp>
    </p:spTree>
    <p:custDataLst>
      <p:tags r:id="rId1"/>
    </p:custDataLst>
    <p:extLst>
      <p:ext uri="{BB962C8B-B14F-4D97-AF65-F5344CB8AC3E}">
        <p14:creationId xmlns:p14="http://schemas.microsoft.com/office/powerpoint/2010/main" val="29045406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a:t>
            </a:r>
          </a:p>
          <a:p>
            <a:r>
              <a:rPr lang="en-US" altLang="zh-CN" sz="2100" dirty="0">
                <a:latin typeface="Arial" pitchFamily="34" charset="0"/>
                <a:cs typeface="Arial" pitchFamily="34" charset="0"/>
              </a:rPr>
              <a:t>most of them graduated 1982, the first group which graduated since Cultural Revolution</a:t>
            </a:r>
          </a:p>
          <a:p>
            <a:r>
              <a:rPr lang="en-US" altLang="zh-CN" sz="2100" dirty="0">
                <a:latin typeface="Arial" pitchFamily="34" charset="0"/>
                <a:cs typeface="Arial" pitchFamily="34" charset="0"/>
              </a:rPr>
              <a:t>began mid 1980s (Chen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Yellow Earth (1984)), Chinese cinema became increasingly popular among </a:t>
            </a:r>
            <a:r>
              <a:rPr lang="en-US" altLang="zh-CN" sz="2100" dirty="0" err="1">
                <a:latin typeface="Arial" pitchFamily="34" charset="0"/>
                <a:cs typeface="Arial" pitchFamily="34" charset="0"/>
              </a:rPr>
              <a:t>arthouse</a:t>
            </a:r>
            <a:r>
              <a:rPr lang="en-US" altLang="zh-CN" sz="2100" dirty="0">
                <a:latin typeface="Arial" pitchFamily="34" charset="0"/>
                <a:cs typeface="Arial" pitchFamily="34" charset="0"/>
              </a:rPr>
              <a:t> audience abroad</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King of the Children (1987),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Dou (1989), Farewell My Concubine (1993) and Raise the Red Lantern (1991)</a:t>
            </a:r>
          </a:p>
          <a:p>
            <a:r>
              <a:rPr lang="en-US" altLang="zh-CN" sz="2100" dirty="0" err="1">
                <a:latin typeface="Arial" pitchFamily="34" charset="0"/>
                <a:cs typeface="Arial" pitchFamily="34" charset="0"/>
              </a:rPr>
              <a:t>Tian</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Zhuangzhuang</a:t>
            </a:r>
            <a:endParaRPr lang="en-US" altLang="zh-CN" sz="2100" dirty="0">
              <a:latin typeface="Arial" pitchFamily="34" charset="0"/>
              <a:cs typeface="Arial" pitchFamily="34" charset="0"/>
            </a:endParaRPr>
          </a:p>
          <a:p>
            <a:r>
              <a:rPr lang="en-US" altLang="zh-CN" sz="2100" dirty="0">
                <a:latin typeface="Arial" pitchFamily="34" charset="0"/>
                <a:cs typeface="Arial" pitchFamily="34" charset="0"/>
              </a:rPr>
              <a:t>Gong Li starred in: 1988 Golden Bear for Red Sorghum, the 1992 Golden Lion for The Story of </a:t>
            </a:r>
            <a:r>
              <a:rPr lang="en-US" altLang="zh-CN" sz="2100" dirty="0" err="1">
                <a:latin typeface="Arial" pitchFamily="34" charset="0"/>
                <a:cs typeface="Arial" pitchFamily="34" charset="0"/>
              </a:rPr>
              <a:t>Qiu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the 1993 Palme d'Or for Farewell My Concubine</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117</a:t>
            </a:fld>
            <a:endParaRPr lang="en-US" dirty="0"/>
          </a:p>
        </p:txBody>
      </p:sp>
    </p:spTree>
    <p:custDataLst>
      <p:tags r:id="rId1"/>
    </p:custDataLst>
    <p:extLst>
      <p:ext uri="{BB962C8B-B14F-4D97-AF65-F5344CB8AC3E}">
        <p14:creationId xmlns:p14="http://schemas.microsoft.com/office/powerpoint/2010/main" val="14085635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II</a:t>
            </a:r>
          </a:p>
          <a:p>
            <a:r>
              <a:rPr lang="en-US" sz="2100" dirty="0">
                <a:latin typeface="Arial" pitchFamily="34" charset="0"/>
                <a:cs typeface="Arial" pitchFamily="34" charset="0"/>
              </a:rPr>
              <a:t>Extremely diverse in style and subject, the Fifth Generation directors' films ranged from black comedy (Huang </a:t>
            </a:r>
            <a:r>
              <a:rPr lang="en-US" sz="2100" dirty="0" err="1">
                <a:latin typeface="Arial" pitchFamily="34" charset="0"/>
                <a:cs typeface="Arial" pitchFamily="34" charset="0"/>
              </a:rPr>
              <a:t>Jianxin's</a:t>
            </a:r>
            <a:r>
              <a:rPr lang="en-US" sz="2100" dirty="0">
                <a:latin typeface="Arial" pitchFamily="34" charset="0"/>
                <a:cs typeface="Arial" pitchFamily="34" charset="0"/>
              </a:rPr>
              <a:t> </a:t>
            </a:r>
            <a:r>
              <a:rPr lang="en-US" sz="2100" i="1" dirty="0">
                <a:latin typeface="Arial" pitchFamily="34" charset="0"/>
                <a:cs typeface="Arial" pitchFamily="34" charset="0"/>
              </a:rPr>
              <a:t>The Black Cannon Incident</a:t>
            </a:r>
            <a:r>
              <a:rPr lang="en-US" sz="2100" dirty="0">
                <a:latin typeface="Arial" pitchFamily="34" charset="0"/>
                <a:cs typeface="Arial" pitchFamily="34" charset="0"/>
              </a:rPr>
              <a:t>, 1985) to the esoteric (Chen </a:t>
            </a:r>
            <a:r>
              <a:rPr lang="en-US" sz="2100" dirty="0" err="1">
                <a:latin typeface="Arial" pitchFamily="34" charset="0"/>
                <a:cs typeface="Arial" pitchFamily="34" charset="0"/>
              </a:rPr>
              <a:t>Kaige's</a:t>
            </a:r>
            <a:r>
              <a:rPr lang="en-US" sz="2100" dirty="0">
                <a:latin typeface="Arial" pitchFamily="34" charset="0"/>
                <a:cs typeface="Arial" pitchFamily="34" charset="0"/>
              </a:rPr>
              <a:t> </a:t>
            </a:r>
            <a:r>
              <a:rPr lang="en-US" sz="2100" i="1" dirty="0">
                <a:latin typeface="Arial" pitchFamily="34" charset="0"/>
                <a:cs typeface="Arial" pitchFamily="34" charset="0"/>
              </a:rPr>
              <a:t>Life on a String</a:t>
            </a:r>
            <a:r>
              <a:rPr lang="en-US" sz="2100" dirty="0">
                <a:latin typeface="Arial" pitchFamily="34" charset="0"/>
                <a:cs typeface="Arial" pitchFamily="34" charset="0"/>
              </a:rPr>
              <a:t>, 1991)</a:t>
            </a:r>
          </a:p>
          <a:p>
            <a:r>
              <a:rPr lang="en-US" sz="2100" dirty="0">
                <a:latin typeface="Arial" pitchFamily="34" charset="0"/>
                <a:cs typeface="Arial" pitchFamily="34" charset="0"/>
              </a:rPr>
              <a:t>share common rejection of the socialist-realist/Cultural Revolution (CR) tradition (</a:t>
            </a:r>
            <a:r>
              <a:rPr lang="en-US" altLang="zh-CN" sz="2100" dirty="0">
                <a:latin typeface="Arial" pitchFamily="34" charset="0"/>
                <a:cs typeface="Arial" pitchFamily="34" charset="0"/>
              </a:rPr>
              <a:t>stories depicting heroic military struggles) – now: drama of ordinary peoples’ daily lives</a:t>
            </a:r>
          </a:p>
          <a:p>
            <a:r>
              <a:rPr lang="en-US" altLang="zh-CN" sz="2100" dirty="0">
                <a:latin typeface="Arial" pitchFamily="34" charset="0"/>
                <a:cs typeface="Arial" pitchFamily="34" charset="0"/>
              </a:rPr>
              <a:t>also exploring political issues (some banned) rather than recycling approved policy</a:t>
            </a:r>
          </a:p>
          <a:p>
            <a:r>
              <a:rPr lang="en-US" altLang="zh-CN" sz="2100" dirty="0">
                <a:latin typeface="Arial" pitchFamily="34" charset="0"/>
                <a:cs typeface="Arial" pitchFamily="34" charset="0"/>
              </a:rPr>
              <a:t>CR films used character, 5</a:t>
            </a:r>
            <a:r>
              <a:rPr lang="en-US" altLang="zh-CN" sz="2100" baseline="30000" dirty="0">
                <a:latin typeface="Arial" pitchFamily="34" charset="0"/>
                <a:cs typeface="Arial" pitchFamily="34" charset="0"/>
              </a:rPr>
              <a:t>th</a:t>
            </a:r>
            <a:r>
              <a:rPr lang="en-US" altLang="zh-CN" sz="2100" dirty="0">
                <a:latin typeface="Arial" pitchFamily="34" charset="0"/>
                <a:cs typeface="Arial" pitchFamily="34" charset="0"/>
              </a:rPr>
              <a:t> gen. favored psychological depth along the lines of European cinema, complex plots, ambiguous symbolism, evocative imagery, new style of shooting: extensive color and long shots. </a:t>
            </a: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118</a:t>
            </a:fld>
            <a:endParaRPr lang="en-US" dirty="0"/>
          </a:p>
        </p:txBody>
      </p:sp>
    </p:spTree>
    <p:custDataLst>
      <p:tags r:id="rId1"/>
    </p:custDataLst>
    <p:extLst>
      <p:ext uri="{BB962C8B-B14F-4D97-AF65-F5344CB8AC3E}">
        <p14:creationId xmlns:p14="http://schemas.microsoft.com/office/powerpoint/2010/main" val="34585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err="1">
                <a:latin typeface="Arial" pitchFamily="34" charset="0"/>
                <a:cs typeface="Arial" pitchFamily="34" charset="0"/>
              </a:rPr>
              <a:t>Examples</a:t>
            </a:r>
            <a:endParaRPr lang="de-DE" altLang="zh-CN" sz="2100" b="1" dirty="0">
              <a:latin typeface="Arial" pitchFamily="34" charset="0"/>
              <a:cs typeface="Arial" pitchFamily="34" charset="0"/>
            </a:endParaRP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4"/>
              </a:rPr>
              <a:t>Yellow Earth </a:t>
            </a:r>
            <a:r>
              <a:rPr lang="en-US" altLang="zh-CN" sz="2100" dirty="0">
                <a:latin typeface="Arial" pitchFamily="34" charset="0"/>
                <a:cs typeface="Arial" pitchFamily="34" charset="0"/>
              </a:rPr>
              <a:t>(1984)</a:t>
            </a:r>
          </a:p>
          <a:p>
            <a:r>
              <a:rPr lang="en-US" sz="2100" dirty="0">
                <a:latin typeface="Arial" pitchFamily="34" charset="0"/>
                <a:cs typeface="Arial" pitchFamily="34" charset="0"/>
              </a:rPr>
              <a:t>Huang </a:t>
            </a:r>
            <a:r>
              <a:rPr lang="en-US" sz="2100" dirty="0" err="1">
                <a:latin typeface="Arial" pitchFamily="34" charset="0"/>
                <a:cs typeface="Arial" pitchFamily="34" charset="0"/>
              </a:rPr>
              <a:t>Jianxin</a:t>
            </a:r>
            <a:r>
              <a:rPr lang="en-US" sz="2100" dirty="0">
                <a:latin typeface="Arial" pitchFamily="34" charset="0"/>
                <a:cs typeface="Arial" pitchFamily="34" charset="0"/>
              </a:rPr>
              <a:t>: </a:t>
            </a:r>
            <a:r>
              <a:rPr lang="en-US" sz="2100" i="1" dirty="0">
                <a:latin typeface="Arial" pitchFamily="34" charset="0"/>
                <a:cs typeface="Arial" pitchFamily="34" charset="0"/>
                <a:hlinkClick r:id="rId5"/>
              </a:rPr>
              <a:t>The Black Cannon Incident</a:t>
            </a:r>
            <a:r>
              <a:rPr lang="en-US" sz="2100" dirty="0">
                <a:latin typeface="Arial" pitchFamily="34" charset="0"/>
                <a:cs typeface="Arial" pitchFamily="34" charset="0"/>
              </a:rPr>
              <a:t> (1985, black comedy)</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6"/>
              </a:rPr>
              <a:t>King of the Children </a:t>
            </a:r>
            <a:r>
              <a:rPr lang="en-US" altLang="zh-CN" sz="2100" dirty="0">
                <a:latin typeface="Arial" pitchFamily="34" charset="0"/>
                <a:cs typeface="Arial" pitchFamily="34" charset="0"/>
              </a:rPr>
              <a:t>(1987) (poor and simple countryside life)</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7"/>
              </a:rPr>
              <a:t>Red Sorghum </a:t>
            </a:r>
            <a:r>
              <a:rPr lang="en-US" altLang="zh-CN" sz="2100" dirty="0">
                <a:latin typeface="Arial" pitchFamily="34" charset="0"/>
                <a:cs typeface="Arial" pitchFamily="34" charset="0"/>
              </a:rPr>
              <a:t>(1987), based on Mo Yan’s novel</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hlinkClick r:id="rId8"/>
              </a:rPr>
              <a:t>Ju</a:t>
            </a:r>
            <a:r>
              <a:rPr lang="en-US" altLang="zh-CN" sz="2100" dirty="0">
                <a:latin typeface="Arial" pitchFamily="34" charset="0"/>
                <a:cs typeface="Arial" pitchFamily="34" charset="0"/>
                <a:hlinkClick r:id="rId8"/>
              </a:rPr>
              <a:t> Dou </a:t>
            </a:r>
            <a:r>
              <a:rPr lang="en-US" altLang="zh-CN" sz="2100" dirty="0">
                <a:latin typeface="Arial" pitchFamily="34" charset="0"/>
                <a:cs typeface="Arial" pitchFamily="34" charset="0"/>
              </a:rPr>
              <a:t>(1989/1990)</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9"/>
              </a:rPr>
              <a:t>Raise the Red Lantern</a:t>
            </a:r>
            <a:r>
              <a:rPr lang="en-US" altLang="zh-CN" sz="2100" dirty="0">
                <a:latin typeface="Arial" pitchFamily="34" charset="0"/>
                <a:cs typeface="Arial" pitchFamily="34" charset="0"/>
              </a:rPr>
              <a:t> (1991) (cruel traditions in the 1920s)</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10"/>
              </a:rPr>
              <a:t>The Story of </a:t>
            </a:r>
            <a:r>
              <a:rPr lang="en-US" altLang="zh-CN" sz="2100" dirty="0" err="1">
                <a:latin typeface="Arial" pitchFamily="34" charset="0"/>
                <a:cs typeface="Arial" pitchFamily="34" charset="0"/>
                <a:hlinkClick r:id="rId10"/>
              </a:rPr>
              <a:t>Qiu</a:t>
            </a:r>
            <a:r>
              <a:rPr lang="en-US" altLang="zh-CN" sz="2100" dirty="0">
                <a:latin typeface="Arial" pitchFamily="34" charset="0"/>
                <a:cs typeface="Arial" pitchFamily="34" charset="0"/>
                <a:hlinkClick r:id="rId10"/>
              </a:rPr>
              <a:t> </a:t>
            </a:r>
            <a:r>
              <a:rPr lang="en-US" altLang="zh-CN" sz="2100" dirty="0" err="1">
                <a:latin typeface="Arial" pitchFamily="34" charset="0"/>
                <a:cs typeface="Arial" pitchFamily="34" charset="0"/>
                <a:hlinkClick r:id="rId10"/>
              </a:rPr>
              <a:t>Ju</a:t>
            </a:r>
            <a:r>
              <a:rPr lang="en-US" altLang="zh-CN" sz="2100" dirty="0">
                <a:latin typeface="Arial" pitchFamily="34" charset="0"/>
                <a:cs typeface="Arial" pitchFamily="34" charset="0"/>
              </a:rPr>
              <a:t> (1992, comedy drama)</a:t>
            </a:r>
          </a:p>
          <a:p>
            <a:r>
              <a:rPr lang="en-US" sz="2100" dirty="0">
                <a:latin typeface="Arial" pitchFamily="34" charset="0"/>
                <a:cs typeface="Arial" pitchFamily="34" charset="0"/>
              </a:rPr>
              <a:t>Chen </a:t>
            </a:r>
            <a:r>
              <a:rPr lang="en-US" sz="2100" dirty="0" err="1">
                <a:latin typeface="Arial" pitchFamily="34" charset="0"/>
                <a:cs typeface="Arial" pitchFamily="34" charset="0"/>
              </a:rPr>
              <a:t>Kaige</a:t>
            </a:r>
            <a:r>
              <a:rPr lang="en-US" sz="2100" dirty="0">
                <a:latin typeface="Arial" pitchFamily="34" charset="0"/>
                <a:cs typeface="Arial" pitchFamily="34" charset="0"/>
              </a:rPr>
              <a:t>: </a:t>
            </a:r>
            <a:r>
              <a:rPr lang="en-US" sz="2100" i="1" dirty="0">
                <a:latin typeface="Arial" pitchFamily="34" charset="0"/>
                <a:cs typeface="Arial" pitchFamily="34" charset="0"/>
                <a:hlinkClick r:id="rId11"/>
              </a:rPr>
              <a:t>Life on a String</a:t>
            </a:r>
            <a:r>
              <a:rPr lang="en-US" sz="2100" dirty="0">
                <a:latin typeface="Arial" pitchFamily="34" charset="0"/>
                <a:cs typeface="Arial" pitchFamily="34" charset="0"/>
              </a:rPr>
              <a:t> (1991, esoteric)</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Farewell My Concubine (1993) [upcoming presentation by </a:t>
            </a:r>
            <a:r>
              <a:rPr lang="en-US" altLang="zh-CN" sz="2100" dirty="0" err="1">
                <a:latin typeface="Arial" pitchFamily="34" charset="0"/>
                <a:cs typeface="Arial" pitchFamily="34" charset="0"/>
              </a:rPr>
              <a:t>Licia</a:t>
            </a:r>
            <a:r>
              <a:rPr lang="en-US" altLang="zh-CN" sz="2100" dirty="0">
                <a:latin typeface="Arial" pitchFamily="34" charset="0"/>
                <a:cs typeface="Arial" pitchFamily="34" charset="0"/>
              </a:rPr>
              <a:t> K.]</a:t>
            </a:r>
          </a:p>
          <a:p>
            <a:pPr marL="109537" indent="0">
              <a:buNone/>
            </a:pP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119</a:t>
            </a:fld>
            <a:endParaRPr lang="en-US" dirty="0"/>
          </a:p>
        </p:txBody>
      </p:sp>
    </p:spTree>
    <p:custDataLst>
      <p:tags r:id="rId1"/>
    </p:custDataLst>
    <p:extLst>
      <p:ext uri="{BB962C8B-B14F-4D97-AF65-F5344CB8AC3E}">
        <p14:creationId xmlns:p14="http://schemas.microsoft.com/office/powerpoint/2010/main" val="163885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7"/>
            <a:ext cx="8458200" cy="11430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p>
            <a:pPr algn="ctr">
              <a:defRPr/>
            </a:pPr>
            <a:r>
              <a:rPr lang="de-DE" sz="4000" dirty="0" err="1">
                <a:solidFill>
                  <a:schemeClr val="accent1">
                    <a:lumMod val="50000"/>
                  </a:schemeClr>
                </a:solidFill>
                <a:latin typeface="Arial" pitchFamily="34" charset="0"/>
                <a:cs typeface="Arial" pitchFamily="34" charset="0"/>
              </a:rPr>
              <a:t>What</a:t>
            </a:r>
            <a:r>
              <a:rPr lang="de-DE" sz="4000" dirty="0">
                <a:solidFill>
                  <a:schemeClr val="accent1">
                    <a:lumMod val="50000"/>
                  </a:schemeClr>
                </a:solidFill>
                <a:latin typeface="Arial" pitchFamily="34" charset="0"/>
                <a:cs typeface="Arial" pitchFamily="34" charset="0"/>
              </a:rPr>
              <a:t> </a:t>
            </a:r>
            <a:r>
              <a:rPr lang="de-DE" sz="4000" dirty="0" err="1">
                <a:solidFill>
                  <a:schemeClr val="accent1">
                    <a:lumMod val="50000"/>
                  </a:schemeClr>
                </a:solidFill>
                <a:latin typeface="Arial" pitchFamily="34" charset="0"/>
                <a:cs typeface="Arial" pitchFamily="34" charset="0"/>
              </a:rPr>
              <a:t>is</a:t>
            </a:r>
            <a:r>
              <a:rPr lang="de-DE" sz="4000" dirty="0">
                <a:solidFill>
                  <a:schemeClr val="accent1">
                    <a:lumMod val="50000"/>
                  </a:schemeClr>
                </a:solidFill>
                <a:latin typeface="Arial" pitchFamily="34" charset="0"/>
                <a:cs typeface="Arial" pitchFamily="34" charset="0"/>
              </a:rPr>
              <a:t> </a:t>
            </a:r>
            <a:r>
              <a:rPr lang="de-DE" sz="4000" dirty="0" err="1">
                <a:solidFill>
                  <a:schemeClr val="accent1">
                    <a:lumMod val="50000"/>
                  </a:schemeClr>
                </a:solidFill>
                <a:latin typeface="Arial" pitchFamily="34" charset="0"/>
                <a:cs typeface="Arial" pitchFamily="34" charset="0"/>
              </a:rPr>
              <a:t>most</a:t>
            </a:r>
            <a:r>
              <a:rPr lang="de-DE" sz="4000" dirty="0">
                <a:solidFill>
                  <a:schemeClr val="accent1">
                    <a:lumMod val="50000"/>
                  </a:schemeClr>
                </a:solidFill>
                <a:latin typeface="Arial" pitchFamily="34" charset="0"/>
                <a:cs typeface="Arial" pitchFamily="34" charset="0"/>
              </a:rPr>
              <a:t> </a:t>
            </a:r>
            <a:r>
              <a:rPr lang="de-DE" sz="4000" dirty="0" err="1">
                <a:solidFill>
                  <a:schemeClr val="accent1">
                    <a:lumMod val="50000"/>
                  </a:schemeClr>
                </a:solidFill>
                <a:latin typeface="Arial" pitchFamily="34" charset="0"/>
                <a:cs typeface="Arial" pitchFamily="34" charset="0"/>
              </a:rPr>
              <a:t>important</a:t>
            </a:r>
            <a:r>
              <a:rPr lang="de-DE" sz="4000" dirty="0">
                <a:solidFill>
                  <a:schemeClr val="accent1">
                    <a:lumMod val="50000"/>
                  </a:schemeClr>
                </a:solidFill>
                <a:latin typeface="Arial" pitchFamily="34" charset="0"/>
                <a:cs typeface="Arial" pitchFamily="34" charset="0"/>
              </a:rPr>
              <a:t> </a:t>
            </a:r>
            <a:r>
              <a:rPr lang="de-DE" sz="4000" dirty="0" err="1">
                <a:solidFill>
                  <a:schemeClr val="accent1">
                    <a:lumMod val="50000"/>
                  </a:schemeClr>
                </a:solidFill>
                <a:latin typeface="Arial" pitchFamily="34" charset="0"/>
                <a:cs typeface="Arial" pitchFamily="34" charset="0"/>
              </a:rPr>
              <a:t>for</a:t>
            </a:r>
            <a:r>
              <a:rPr lang="de-DE" sz="4000" dirty="0">
                <a:solidFill>
                  <a:schemeClr val="accent1">
                    <a:lumMod val="50000"/>
                  </a:schemeClr>
                </a:solidFill>
                <a:latin typeface="Arial" pitchFamily="34" charset="0"/>
                <a:cs typeface="Arial" pitchFamily="34" charset="0"/>
              </a:rPr>
              <a:t> </a:t>
            </a:r>
            <a:r>
              <a:rPr lang="de-DE" sz="4000" dirty="0" err="1">
                <a:solidFill>
                  <a:schemeClr val="accent1">
                    <a:lumMod val="50000"/>
                  </a:schemeClr>
                </a:solidFill>
                <a:latin typeface="Arial" pitchFamily="34" charset="0"/>
                <a:cs typeface="Arial" pitchFamily="34" charset="0"/>
              </a:rPr>
              <a:t>you</a:t>
            </a:r>
            <a:r>
              <a:rPr lang="de-DE" sz="4000" dirty="0">
                <a:solidFill>
                  <a:schemeClr val="accent1">
                    <a:lumMod val="50000"/>
                  </a:schemeClr>
                </a:solidFill>
                <a:latin typeface="Arial" pitchFamily="34" charset="0"/>
                <a:cs typeface="Arial" pitchFamily="34" charset="0"/>
              </a:rPr>
              <a:t>?</a:t>
            </a:r>
          </a:p>
        </p:txBody>
      </p:sp>
      <p:graphicFrame>
        <p:nvGraphicFramePr>
          <p:cNvPr id="4" name="TPChart"/>
          <p:cNvGraphicFramePr>
            <a:graphicFrameLocks noChangeAspect="1"/>
          </p:cNvGraphicFramePr>
          <p:nvPr>
            <p:custDataLst>
              <p:tags r:id="rId3"/>
            </p:custDataLst>
          </p:nvPr>
        </p:nvGraphicFramePr>
        <p:xfrm>
          <a:off x="5410200" y="1371600"/>
          <a:ext cx="3670300" cy="5041900"/>
        </p:xfrm>
        <a:graphic>
          <a:graphicData uri="http://schemas.openxmlformats.org/presentationml/2006/ole">
            <mc:AlternateContent xmlns:mc="http://schemas.openxmlformats.org/markup-compatibility/2006">
              <mc:Choice xmlns:v="urn:schemas-microsoft-com:vml" Requires="v">
                <p:oleObj spid="_x0000_s1028" name="Chart" r:id="rId7" imgW="5715000" imgH="6429642" progId="MSGraph.Chart.8">
                  <p:embed followColorScheme="full"/>
                </p:oleObj>
              </mc:Choice>
              <mc:Fallback>
                <p:oleObj name="Chart" r:id="rId7" imgW="5715000" imgH="6429642" progId="MSGraph.Chart.8">
                  <p:embed followColorScheme="full"/>
                  <p:pic>
                    <p:nvPicPr>
                      <p:cNvPr id="4" name="TPChart"/>
                      <p:cNvPicPr>
                        <a:picLocks noChangeAspect="1" noChangeArrowheads="1"/>
                      </p:cNvPicPr>
                      <p:nvPr/>
                    </p:nvPicPr>
                    <p:blipFill>
                      <a:blip r:embed="rId8"/>
                      <a:srcRect/>
                      <a:stretch>
                        <a:fillRect/>
                      </a:stretch>
                    </p:blipFill>
                    <p:spPr bwMode="auto">
                      <a:xfrm>
                        <a:off x="5410200" y="1371600"/>
                        <a:ext cx="3670300" cy="504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feld 5"/>
          <p:cNvSpPr txBox="1"/>
          <p:nvPr/>
        </p:nvSpPr>
        <p:spPr>
          <a:xfrm>
            <a:off x="381000" y="1524000"/>
            <a:ext cx="8458200" cy="5262979"/>
          </a:xfrm>
          <a:prstGeom prst="rect">
            <a:avLst/>
          </a:prstGeom>
          <a:noFill/>
        </p:spPr>
        <p:txBody>
          <a:bodyPr wrap="square" rtlCol="0">
            <a:spAutoFit/>
          </a:bodyPr>
          <a:lstStyle/>
          <a:p>
            <a:r>
              <a:rPr lang="en-US" sz="2400" b="1" dirty="0">
                <a:latin typeface="Arial" pitchFamily="34" charset="0"/>
                <a:cs typeface="Arial" pitchFamily="34" charset="0"/>
              </a:rPr>
              <a:t>Think of your </a:t>
            </a:r>
            <a:br>
              <a:rPr lang="en-US" sz="2400" b="1" dirty="0">
                <a:latin typeface="Arial" pitchFamily="34" charset="0"/>
                <a:cs typeface="Arial" pitchFamily="34" charset="0"/>
              </a:rPr>
            </a:br>
            <a:r>
              <a:rPr lang="en-US" sz="2400" b="1" dirty="0">
                <a:latin typeface="Arial" pitchFamily="34" charset="0"/>
                <a:cs typeface="Arial" pitchFamily="34" charset="0"/>
              </a:rPr>
              <a:t>college education &amp; </a:t>
            </a:r>
            <a:br>
              <a:rPr lang="en-US" sz="2400" b="1" dirty="0">
                <a:latin typeface="Arial" pitchFamily="34" charset="0"/>
                <a:cs typeface="Arial" pitchFamily="34" charset="0"/>
              </a:rPr>
            </a:br>
            <a:r>
              <a:rPr lang="en-US" sz="2400" b="1" dirty="0">
                <a:latin typeface="Arial" pitchFamily="34" charset="0"/>
                <a:cs typeface="Arial" pitchFamily="34" charset="0"/>
              </a:rPr>
              <a:t>this course.</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r>
              <a:rPr lang="en-US" sz="2400" b="1" dirty="0">
                <a:latin typeface="Arial" pitchFamily="34" charset="0"/>
                <a:cs typeface="Arial" pitchFamily="34" charset="0"/>
              </a:rPr>
              <a:t> </a:t>
            </a:r>
          </a:p>
          <a:p>
            <a:r>
              <a:rPr lang="en-US" sz="2400" b="1" dirty="0">
                <a:latin typeface="Arial" pitchFamily="34" charset="0"/>
                <a:cs typeface="Arial" pitchFamily="34" charset="0"/>
              </a:rPr>
              <a:t>                                                 [poll, discussion]</a:t>
            </a:r>
            <a:r>
              <a:rPr lang="en-US" sz="1600" dirty="0">
                <a:latin typeface="Arial" pitchFamily="34" charset="0"/>
                <a:cs typeface="Arial" pitchFamily="34" charset="0"/>
              </a:rPr>
              <a:t> (see Gary Smith)</a:t>
            </a:r>
            <a:endParaRPr lang="de-DE" sz="2400" dirty="0">
              <a:latin typeface="Arial" pitchFamily="34" charset="0"/>
              <a:cs typeface="Arial" pitchFamily="34" charset="0"/>
            </a:endParaRPr>
          </a:p>
        </p:txBody>
      </p:sp>
      <p:sp>
        <p:nvSpPr>
          <p:cNvPr id="3" name="TPAnswers"/>
          <p:cNvSpPr>
            <a:spLocks noGrp="1"/>
          </p:cNvSpPr>
          <p:nvPr>
            <p:ph type="body" idx="1"/>
            <p:custDataLst>
              <p:tags r:id="rId4"/>
            </p:custDataLst>
          </p:nvPr>
        </p:nvSpPr>
        <p:spPr>
          <a:xfrm>
            <a:off x="381000" y="2895600"/>
            <a:ext cx="5181600" cy="3230563"/>
          </a:xfrm>
        </p:spPr>
        <p:txBody>
          <a:bodyPr>
            <a:noAutofit/>
          </a:bodyPr>
          <a:lstStyle/>
          <a:p>
            <a:pPr marL="566737" indent="-457200">
              <a:spcBef>
                <a:spcPct val="20000"/>
              </a:spcBef>
              <a:spcAft>
                <a:spcPts val="0"/>
              </a:spcAft>
              <a:buFont typeface="+mj-lt"/>
              <a:buAutoNum type="alphaLcPeriod"/>
            </a:pPr>
            <a:r>
              <a:rPr lang="en-US" sz="2400" dirty="0">
                <a:latin typeface="Arial" pitchFamily="34" charset="0"/>
                <a:cs typeface="Arial" pitchFamily="34" charset="0"/>
              </a:rPr>
              <a:t>I want to </a:t>
            </a:r>
            <a:r>
              <a:rPr lang="en-US" sz="2400" b="1" dirty="0">
                <a:latin typeface="Arial" pitchFamily="34" charset="0"/>
                <a:cs typeface="Arial" pitchFamily="34" charset="0"/>
              </a:rPr>
              <a:t>acquire information</a:t>
            </a:r>
            <a:r>
              <a:rPr lang="en-US" sz="2400" dirty="0">
                <a:latin typeface="Arial" pitchFamily="34" charset="0"/>
                <a:cs typeface="Arial" pitchFamily="34" charset="0"/>
              </a:rPr>
              <a:t> </a:t>
            </a:r>
            <a:br>
              <a:rPr lang="en-US" sz="2400" dirty="0">
                <a:latin typeface="Arial" pitchFamily="34" charset="0"/>
                <a:cs typeface="Arial" pitchFamily="34" charset="0"/>
              </a:rPr>
            </a:br>
            <a:r>
              <a:rPr lang="en-US" sz="2400" dirty="0">
                <a:latin typeface="Arial" pitchFamily="34" charset="0"/>
                <a:cs typeface="Arial" pitchFamily="34" charset="0"/>
              </a:rPr>
              <a:t>(facts, concepts, principles)</a:t>
            </a:r>
          </a:p>
          <a:p>
            <a:pPr marL="566737" indent="-457200">
              <a:spcBef>
                <a:spcPct val="20000"/>
              </a:spcBef>
              <a:spcAft>
                <a:spcPts val="0"/>
              </a:spcAft>
              <a:buFont typeface="+mj-lt"/>
              <a:buAutoNum type="alphaLcPeriod"/>
            </a:pPr>
            <a:r>
              <a:rPr lang="en-US" sz="2400" dirty="0">
                <a:latin typeface="Arial" pitchFamily="34" charset="0"/>
                <a:cs typeface="Arial" pitchFamily="34" charset="0"/>
              </a:rPr>
              <a:t>I want to learn how to </a:t>
            </a:r>
            <a:r>
              <a:rPr lang="en-US" sz="2400" b="1" dirty="0">
                <a:latin typeface="Arial" pitchFamily="34" charset="0"/>
                <a:cs typeface="Arial" pitchFamily="34" charset="0"/>
              </a:rPr>
              <a:t>use</a:t>
            </a:r>
            <a:r>
              <a:rPr lang="en-US" sz="2400" dirty="0">
                <a:latin typeface="Arial" pitchFamily="34" charset="0"/>
                <a:cs typeface="Arial" pitchFamily="34" charset="0"/>
              </a:rPr>
              <a:t> </a:t>
            </a:r>
            <a:br>
              <a:rPr lang="en-US" sz="2400" dirty="0">
                <a:latin typeface="Arial" pitchFamily="34" charset="0"/>
                <a:cs typeface="Arial" pitchFamily="34" charset="0"/>
              </a:rPr>
            </a:br>
            <a:r>
              <a:rPr lang="en-US" sz="2400" dirty="0">
                <a:latin typeface="Arial" pitchFamily="34" charset="0"/>
                <a:cs typeface="Arial" pitchFamily="34" charset="0"/>
              </a:rPr>
              <a:t>information and knowledge </a:t>
            </a:r>
            <a:br>
              <a:rPr lang="en-US" sz="2400" dirty="0">
                <a:latin typeface="Arial" pitchFamily="34" charset="0"/>
                <a:cs typeface="Arial" pitchFamily="34" charset="0"/>
              </a:rPr>
            </a:br>
            <a:r>
              <a:rPr lang="en-US" sz="2400" b="1" dirty="0">
                <a:latin typeface="Arial" pitchFamily="34" charset="0"/>
                <a:cs typeface="Arial" pitchFamily="34" charset="0"/>
              </a:rPr>
              <a:t>in new settings</a:t>
            </a:r>
          </a:p>
          <a:p>
            <a:pPr marL="566737" indent="-457200">
              <a:spcBef>
                <a:spcPct val="20000"/>
              </a:spcBef>
              <a:spcAft>
                <a:spcPts val="0"/>
              </a:spcAft>
              <a:buFont typeface="+mj-lt"/>
              <a:buAutoNum type="alphaLcPeriod"/>
            </a:pPr>
            <a:r>
              <a:rPr lang="en-US" sz="2400" dirty="0">
                <a:latin typeface="Arial" pitchFamily="34" charset="0"/>
                <a:cs typeface="Arial" pitchFamily="34" charset="0"/>
              </a:rPr>
              <a:t>I want to </a:t>
            </a:r>
            <a:br>
              <a:rPr lang="en-US" sz="2400" dirty="0">
                <a:latin typeface="Arial" pitchFamily="34" charset="0"/>
                <a:cs typeface="Arial" pitchFamily="34" charset="0"/>
              </a:rPr>
            </a:br>
            <a:r>
              <a:rPr lang="en-US" sz="2400" b="1" dirty="0">
                <a:latin typeface="Arial" pitchFamily="34" charset="0"/>
                <a:cs typeface="Arial" pitchFamily="34" charset="0"/>
              </a:rPr>
              <a:t>develop lifelong skills</a:t>
            </a:r>
          </a:p>
        </p:txBody>
      </p:sp>
    </p:spTree>
    <p:custDataLst>
      <p:tags r:id="rId2"/>
    </p:custDataLst>
    <p:extLst>
      <p:ext uri="{BB962C8B-B14F-4D97-AF65-F5344CB8AC3E}">
        <p14:creationId xmlns:p14="http://schemas.microsoft.com/office/powerpoint/2010/main" val="9661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OleChart spid="4"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400" dirty="0">
                <a:latin typeface="Arial" pitchFamily="34" charset="0"/>
                <a:cs typeface="Arial" pitchFamily="34" charset="0"/>
              </a:rPr>
              <a:t>Historical </a:t>
            </a:r>
            <a:r>
              <a:rPr lang="de-DE" sz="2400" dirty="0" err="1">
                <a:latin typeface="Arial" pitchFamily="34" charset="0"/>
                <a:cs typeface="Arial" pitchFamily="34" charset="0"/>
              </a:rPr>
              <a:t>context</a:t>
            </a:r>
            <a:r>
              <a:rPr lang="de-DE" sz="2400" dirty="0">
                <a:latin typeface="Arial" pitchFamily="34" charset="0"/>
                <a:cs typeface="Arial" pitchFamily="34" charset="0"/>
              </a:rPr>
              <a:t>: </a:t>
            </a:r>
            <a:r>
              <a:rPr lang="de-DE" sz="2400" dirty="0" err="1">
                <a:latin typeface="Arial" pitchFamily="34" charset="0"/>
                <a:cs typeface="Arial" pitchFamily="34" charset="0"/>
              </a:rPr>
              <a:t>origins</a:t>
            </a:r>
            <a:r>
              <a:rPr lang="de-DE" sz="2400" dirty="0">
                <a:latin typeface="Arial" pitchFamily="34" charset="0"/>
                <a:cs typeface="Arial" pitchFamily="34" charset="0"/>
              </a:rPr>
              <a:t> </a:t>
            </a:r>
            <a:r>
              <a:rPr lang="de-DE" sz="2400" dirty="0" err="1">
                <a:latin typeface="Arial" pitchFamily="34" charset="0"/>
                <a:cs typeface="Arial" pitchFamily="34" charset="0"/>
              </a:rPr>
              <a:t>of</a:t>
            </a:r>
            <a:r>
              <a:rPr lang="de-DE" sz="2400" dirty="0">
                <a:latin typeface="Arial" pitchFamily="34" charset="0"/>
                <a:cs typeface="Arial" pitchFamily="34" charset="0"/>
              </a:rPr>
              <a:t> Chinese </a:t>
            </a:r>
            <a:r>
              <a:rPr lang="de-DE" sz="2400" dirty="0" err="1">
                <a:latin typeface="Arial" pitchFamily="34" charset="0"/>
                <a:cs typeface="Arial" pitchFamily="34" charset="0"/>
              </a:rPr>
              <a:t>cinema</a:t>
            </a:r>
            <a:endParaRPr lang="en-US" sz="2400" dirty="0">
              <a:latin typeface="Arial" pitchFamily="34" charset="0"/>
              <a:cs typeface="Arial" pitchFamily="34" charset="0"/>
            </a:endParaRPr>
          </a:p>
          <a:p>
            <a:r>
              <a:rPr lang="en-US" sz="2400" dirty="0">
                <a:latin typeface="Arial" pitchFamily="34" charset="0"/>
                <a:cs typeface="Arial" pitchFamily="34" charset="0"/>
              </a:rPr>
              <a:t>Chinese first films mainland 1905, HK 1909 were opera films (</a:t>
            </a:r>
            <a:r>
              <a:rPr lang="en-US" sz="2400" dirty="0" err="1">
                <a:latin typeface="Arial" pitchFamily="34" charset="0"/>
                <a:cs typeface="Arial" pitchFamily="34" charset="0"/>
              </a:rPr>
              <a:t>xiqupian</a:t>
            </a:r>
            <a:r>
              <a:rPr lang="en-US" sz="2400" dirty="0">
                <a:latin typeface="Arial" pitchFamily="34" charset="0"/>
                <a:cs typeface="Arial" pitchFamily="34" charset="0"/>
              </a:rPr>
              <a:t>, Cfif2 pp. 73-81; </a:t>
            </a:r>
            <a:r>
              <a:rPr lang="en-US" sz="2400" dirty="0" err="1">
                <a:latin typeface="Arial" pitchFamily="34" charset="0"/>
                <a:cs typeface="Arial" pitchFamily="34" charset="0"/>
              </a:rPr>
              <a:t>crossdressing</a:t>
            </a:r>
            <a:r>
              <a:rPr lang="en-US" sz="2400" dirty="0">
                <a:latin typeface="Arial" pitchFamily="34" charset="0"/>
                <a:cs typeface="Arial" pitchFamily="34" charset="0"/>
              </a:rPr>
              <a:t>), also first </a:t>
            </a:r>
            <a:r>
              <a:rPr lang="en-US" sz="2400" dirty="0" err="1">
                <a:latin typeface="Arial" pitchFamily="34" charset="0"/>
                <a:cs typeface="Arial" pitchFamily="34" charset="0"/>
              </a:rPr>
              <a:t>regiolects</a:t>
            </a:r>
            <a:r>
              <a:rPr lang="en-US" sz="2400" dirty="0">
                <a:latin typeface="Arial" pitchFamily="34" charset="0"/>
                <a:cs typeface="Arial" pitchFamily="34" charset="0"/>
              </a:rPr>
              <a:t> in Cantonese (1933) and Taiwanese (1954)</a:t>
            </a:r>
          </a:p>
          <a:p>
            <a:r>
              <a:rPr lang="en-US" sz="2400" dirty="0">
                <a:latin typeface="Arial" pitchFamily="34" charset="0"/>
                <a:cs typeface="Arial" pitchFamily="34" charset="0"/>
              </a:rPr>
              <a:t>First sound film “Sing-song girl red Peony” 1931 w/ opera scenes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120</a:t>
            </a:fld>
            <a:endParaRPr lang="en-US" dirty="0"/>
          </a:p>
        </p:txBody>
      </p:sp>
    </p:spTree>
    <p:custDataLst>
      <p:tags r:id="rId1"/>
    </p:custDataLst>
    <p:extLst>
      <p:ext uri="{BB962C8B-B14F-4D97-AF65-F5344CB8AC3E}">
        <p14:creationId xmlns:p14="http://schemas.microsoft.com/office/powerpoint/2010/main" val="5354634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Origins of Chinese film and Realist/naturalist film noir/Weimar Street Film/Film noir</a:t>
            </a:r>
          </a:p>
          <a:p>
            <a:pPr lvl="1"/>
            <a:r>
              <a:rPr lang="en-US" sz="2000" dirty="0">
                <a:latin typeface="Arial" pitchFamily="34" charset="0"/>
                <a:cs typeface="Arial" pitchFamily="34" charset="0"/>
              </a:rPr>
              <a:t>Street Angel 1937 (</a:t>
            </a:r>
            <a:r>
              <a:rPr lang="en-US" sz="2000" dirty="0">
                <a:latin typeface="Arial" pitchFamily="34" charset="0"/>
                <a:cs typeface="Arial" pitchFamily="34" charset="0"/>
                <a:hlinkClick r:id="rId4"/>
              </a:rPr>
              <a:t>http://www.archive.org/details/street_angel</a:t>
            </a:r>
            <a:r>
              <a:rPr lang="en-US" sz="2000" dirty="0">
                <a:latin typeface="Arial" pitchFamily="34" charset="0"/>
                <a:cs typeface="Arial" pitchFamily="34" charset="0"/>
              </a:rPr>
              <a:t>) from Hong Kong, see 02_Cos_1_18.pdf, </a:t>
            </a:r>
            <a:r>
              <a:rPr lang="en-US" sz="2000" dirty="0">
                <a:latin typeface="Arial" pitchFamily="34" charset="0"/>
                <a:cs typeface="Arial" pitchFamily="34" charset="0"/>
                <a:hlinkClick r:id="rId5" tooltip="03_coS_75_107_ch4_realist_street_angel.pdf"/>
              </a:rPr>
              <a:t>03_Cos_75_107_ch_4_realist_street_angel.pdf</a:t>
            </a:r>
            <a:endParaRPr lang="en-US" sz="2000" dirty="0">
              <a:latin typeface="Arial" pitchFamily="34" charset="0"/>
              <a:cs typeface="Arial" pitchFamily="34" charset="0"/>
            </a:endParaRPr>
          </a:p>
          <a:p>
            <a:r>
              <a:rPr lang="en-US" sz="2400" dirty="0" err="1">
                <a:latin typeface="Arial" pitchFamily="34" charset="0"/>
                <a:cs typeface="Arial" pitchFamily="34" charset="0"/>
              </a:rPr>
              <a:t>Fei</a:t>
            </a:r>
            <a:r>
              <a:rPr lang="en-US" sz="2400" dirty="0">
                <a:latin typeface="Arial" pitchFamily="34" charset="0"/>
                <a:cs typeface="Arial" pitchFamily="34" charset="0"/>
              </a:rPr>
              <a:t> Mu: Spring in a small town, compare with </a:t>
            </a:r>
            <a:r>
              <a:rPr lang="en-US" sz="2400" dirty="0" err="1">
                <a:latin typeface="Arial" pitchFamily="34" charset="0"/>
                <a:cs typeface="Arial" pitchFamily="34" charset="0"/>
              </a:rPr>
              <a:t>Tian</a:t>
            </a:r>
            <a:r>
              <a:rPr lang="en-US" sz="2400" dirty="0">
                <a:latin typeface="Arial" pitchFamily="34" charset="0"/>
                <a:cs typeface="Arial" pitchFamily="34" charset="0"/>
              </a:rPr>
              <a:t> </a:t>
            </a:r>
            <a:r>
              <a:rPr lang="en-US" sz="2400" dirty="0" err="1">
                <a:latin typeface="Arial" pitchFamily="34" charset="0"/>
                <a:cs typeface="Arial" pitchFamily="34" charset="0"/>
              </a:rPr>
              <a:t>Zhuangzhuang's</a:t>
            </a:r>
            <a:r>
              <a:rPr lang="en-US" sz="2400" dirty="0">
                <a:latin typeface="Arial" pitchFamily="34" charset="0"/>
                <a:cs typeface="Arial" pitchFamily="34" charset="0"/>
              </a:rPr>
              <a:t> remake</a:t>
            </a:r>
          </a:p>
          <a:p>
            <a:pPr lvl="1"/>
            <a:r>
              <a:rPr lang="en-US" sz="2000" dirty="0" err="1">
                <a:latin typeface="Arial" pitchFamily="34" charset="0"/>
                <a:cs typeface="Arial" pitchFamily="34" charset="0"/>
              </a:rPr>
              <a:t>Fei</a:t>
            </a:r>
            <a:r>
              <a:rPr lang="en-US" sz="2000" dirty="0">
                <a:latin typeface="Arial" pitchFamily="34" charset="0"/>
                <a:cs typeface="Arial" pitchFamily="34" charset="0"/>
              </a:rPr>
              <a:t> Mu: 04_Cfif2_205_211_fei_mu_spring.pdf</a:t>
            </a:r>
          </a:p>
          <a:p>
            <a:pPr lvl="1"/>
            <a:r>
              <a:rPr lang="en-US" sz="2000" dirty="0" err="1">
                <a:latin typeface="Arial" pitchFamily="34" charset="0"/>
                <a:cs typeface="Arial" pitchFamily="34" charset="0"/>
              </a:rPr>
              <a:t>Tian</a:t>
            </a:r>
            <a:r>
              <a:rPr lang="en-US" sz="2000" dirty="0">
                <a:latin typeface="Arial" pitchFamily="34" charset="0"/>
                <a:cs typeface="Arial" pitchFamily="34" charset="0"/>
              </a:rPr>
              <a:t> </a:t>
            </a:r>
            <a:r>
              <a:rPr lang="en-US" sz="2000" dirty="0" err="1">
                <a:latin typeface="Arial" pitchFamily="34" charset="0"/>
                <a:cs typeface="Arial" pitchFamily="34" charset="0"/>
              </a:rPr>
              <a:t>Zhuangzhuang</a:t>
            </a:r>
            <a:r>
              <a:rPr lang="en-US" sz="2000" dirty="0">
                <a:latin typeface="Arial" pitchFamily="34" charset="0"/>
                <a:cs typeface="Arial" pitchFamily="34" charset="0"/>
              </a:rPr>
              <a:t>: 04_SiI_tian_zhuangzhuang_72_77.pdf</a:t>
            </a:r>
          </a:p>
          <a:p>
            <a:r>
              <a:rPr lang="en-US" sz="2400" dirty="0">
                <a:latin typeface="Arial" pitchFamily="34" charset="0"/>
                <a:cs typeface="Arial" pitchFamily="34" charset="0"/>
              </a:rPr>
              <a:t>Parallels to Street Angel from 1937? How influences war background (refugees, ruins) the protagonists' mood? Why was younger sister not affected by melancholy?</a:t>
            </a: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121</a:t>
            </a:fld>
            <a:endParaRPr lang="en-US" dirty="0"/>
          </a:p>
        </p:txBody>
      </p:sp>
    </p:spTree>
    <p:custDataLst>
      <p:tags r:id="rId1"/>
    </p:custDataLst>
    <p:extLst>
      <p:ext uri="{BB962C8B-B14F-4D97-AF65-F5344CB8AC3E}">
        <p14:creationId xmlns:p14="http://schemas.microsoft.com/office/powerpoint/2010/main" val="38081506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First color film opera </a:t>
            </a:r>
            <a:r>
              <a:rPr lang="de-DE" sz="2400" dirty="0">
                <a:latin typeface="Arial" pitchFamily="34" charset="0"/>
                <a:cs typeface="Arial" pitchFamily="34" charset="0"/>
              </a:rPr>
              <a:t>„</a:t>
            </a:r>
            <a:r>
              <a:rPr lang="en-US" sz="2400" dirty="0">
                <a:latin typeface="Arial" pitchFamily="34" charset="0"/>
                <a:cs typeface="Arial" pitchFamily="34" charset="0"/>
              </a:rPr>
              <a:t>Remorse at Death” 1948, starring opera actor Mei </a:t>
            </a:r>
            <a:r>
              <a:rPr lang="en-US" sz="2400" dirty="0" err="1">
                <a:latin typeface="Arial" pitchFamily="34" charset="0"/>
                <a:cs typeface="Arial" pitchFamily="34" charset="0"/>
              </a:rPr>
              <a:t>Lanfang</a:t>
            </a:r>
            <a:endParaRPr lang="en-US" sz="2400" dirty="0">
              <a:latin typeface="Arial" pitchFamily="34" charset="0"/>
              <a:cs typeface="Arial" pitchFamily="34" charset="0"/>
            </a:endParaRPr>
          </a:p>
          <a:p>
            <a:r>
              <a:rPr lang="en-US" sz="2400" dirty="0">
                <a:latin typeface="Arial" pitchFamily="34" charset="0"/>
                <a:cs typeface="Arial" pitchFamily="34" charset="0"/>
              </a:rPr>
              <a:t>Operatic melodrama Liang </a:t>
            </a:r>
            <a:r>
              <a:rPr lang="en-US" sz="2400" dirty="0" err="1">
                <a:latin typeface="Arial" pitchFamily="34" charset="0"/>
                <a:cs typeface="Arial" pitchFamily="34" charset="0"/>
              </a:rPr>
              <a:t>Shanbo</a:t>
            </a:r>
            <a:r>
              <a:rPr lang="en-US" sz="2400" dirty="0">
                <a:latin typeface="Arial" pitchFamily="34" charset="0"/>
                <a:cs typeface="Arial" pitchFamily="34" charset="0"/>
              </a:rPr>
              <a:t> and Zhu </a:t>
            </a:r>
            <a:r>
              <a:rPr lang="en-US" sz="2400" dirty="0" err="1">
                <a:latin typeface="Arial" pitchFamily="34" charset="0"/>
                <a:cs typeface="Arial" pitchFamily="34" charset="0"/>
              </a:rPr>
              <a:t>Yingtai</a:t>
            </a:r>
            <a:r>
              <a:rPr lang="en-US" sz="2400" dirty="0">
                <a:latin typeface="Arial" pitchFamily="34" charset="0"/>
                <a:cs typeface="Arial" pitchFamily="34" charset="0"/>
              </a:rPr>
              <a:t> 1935, remakes, one Love Eterne 1963</a:t>
            </a:r>
          </a:p>
          <a:p>
            <a:r>
              <a:rPr lang="en-US" sz="2400" dirty="0">
                <a:latin typeface="Arial" pitchFamily="34" charset="0"/>
                <a:cs typeface="Arial" pitchFamily="34" charset="0"/>
              </a:rPr>
              <a:t>What do think about Gunning’s concept of “Cinema of attraction”? Does a movie only get a coherent narrative in the act of perception?</a:t>
            </a:r>
            <a:endParaRPr lang="en-US" sz="2400" b="1" dirty="0">
              <a:latin typeface="Arial" pitchFamily="34" charset="0"/>
              <a:cs typeface="Arial" pitchFamily="34" charset="0"/>
            </a:endParaRPr>
          </a:p>
          <a:p>
            <a:pPr marL="109537" indent="0">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122</a:t>
            </a:fld>
            <a:endParaRPr lang="en-US" dirty="0"/>
          </a:p>
        </p:txBody>
      </p:sp>
    </p:spTree>
    <p:custDataLst>
      <p:tags r:id="rId1"/>
    </p:custDataLst>
    <p:extLst>
      <p:ext uri="{BB962C8B-B14F-4D97-AF65-F5344CB8AC3E}">
        <p14:creationId xmlns:p14="http://schemas.microsoft.com/office/powerpoint/2010/main" val="2432677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By mid-1960s turned from opera to martial arts</a:t>
            </a:r>
          </a:p>
          <a:p>
            <a:r>
              <a:rPr lang="en-US" sz="2400" dirty="0">
                <a:latin typeface="Arial" pitchFamily="34" charset="0"/>
                <a:cs typeface="Arial" pitchFamily="34" charset="0"/>
              </a:rPr>
              <a:t>Martial Art: Bruce Lee, Jackie Chan</a:t>
            </a:r>
          </a:p>
          <a:p>
            <a:pPr lvl="1"/>
            <a:r>
              <a:rPr lang="en-US" sz="2000" dirty="0" err="1">
                <a:latin typeface="Arial" pitchFamily="34" charset="0"/>
                <a:cs typeface="Arial" pitchFamily="34" charset="0"/>
              </a:rPr>
              <a:t>Ang</a:t>
            </a:r>
            <a:r>
              <a:rPr lang="en-US" sz="2000" dirty="0">
                <a:latin typeface="Arial" pitchFamily="34" charset="0"/>
                <a:cs typeface="Arial" pitchFamily="34" charset="0"/>
              </a:rPr>
              <a:t> Lee: Crouching tiger hidden dragon 2000, has a lot of Chinese culture/myths/topics</a:t>
            </a:r>
          </a:p>
          <a:p>
            <a:r>
              <a:rPr lang="en-US" sz="2400" dirty="0">
                <a:latin typeface="Arial" pitchFamily="34" charset="0"/>
                <a:cs typeface="Arial" pitchFamily="34" charset="0"/>
              </a:rPr>
              <a:t>Director </a:t>
            </a:r>
            <a:r>
              <a:rPr lang="en-US" sz="2400" dirty="0" err="1">
                <a:latin typeface="Arial" pitchFamily="34" charset="0"/>
                <a:cs typeface="Arial" pitchFamily="34" charset="0"/>
              </a:rPr>
              <a:t>Ang</a:t>
            </a:r>
            <a:r>
              <a:rPr lang="en-US" sz="2400" dirty="0">
                <a:latin typeface="Arial" pitchFamily="34" charset="0"/>
                <a:cs typeface="Arial" pitchFamily="34" charset="0"/>
              </a:rPr>
              <a:t> Lee: Martial arts and much more</a:t>
            </a:r>
          </a:p>
          <a:p>
            <a:r>
              <a:rPr lang="en-US" sz="2400" dirty="0">
                <a:latin typeface="Arial" pitchFamily="34" charset="0"/>
                <a:cs typeface="Arial" pitchFamily="34" charset="0"/>
              </a:rPr>
              <a:t>The 5th Generation &amp; its </a:t>
            </a:r>
            <a:r>
              <a:rPr lang="en-US" sz="2400" dirty="0" err="1">
                <a:latin typeface="Arial" pitchFamily="34" charset="0"/>
                <a:cs typeface="Arial" pitchFamily="34" charset="0"/>
              </a:rPr>
              <a:t>internt‘l</a:t>
            </a:r>
            <a:r>
              <a:rPr lang="en-US" sz="2400" dirty="0">
                <a:latin typeface="Arial" pitchFamily="34" charset="0"/>
                <a:cs typeface="Arial" pitchFamily="34" charset="0"/>
              </a:rPr>
              <a:t>. commercial success</a:t>
            </a:r>
          </a:p>
          <a:p>
            <a:pPr lvl="1"/>
            <a:r>
              <a:rPr lang="en-US" sz="2000" dirty="0">
                <a:latin typeface="Arial" pitchFamily="34" charset="0"/>
                <a:cs typeface="Arial" pitchFamily="34" charset="0"/>
              </a:rPr>
              <a:t>Chen </a:t>
            </a:r>
            <a:r>
              <a:rPr lang="en-US" sz="2000" dirty="0" err="1">
                <a:latin typeface="Arial" pitchFamily="34" charset="0"/>
                <a:cs typeface="Arial" pitchFamily="34" charset="0"/>
              </a:rPr>
              <a:t>Kaige</a:t>
            </a:r>
            <a:r>
              <a:rPr lang="en-US" sz="2000" dirty="0">
                <a:latin typeface="Arial" pitchFamily="34" charset="0"/>
                <a:cs typeface="Arial" pitchFamily="34" charset="0"/>
              </a:rPr>
              <a:t>: Yellow Earth 1984, CoS_76_107_ch_4_yellow_earth.pdf, 05_Cfif2_258-264_yellow_earth; </a:t>
            </a:r>
            <a:r>
              <a:rPr lang="en-US" sz="2000" dirty="0" err="1">
                <a:latin typeface="Arial" pitchFamily="34" charset="0"/>
                <a:cs typeface="Arial" pitchFamily="34" charset="0"/>
              </a:rPr>
              <a:t>CoS</a:t>
            </a:r>
            <a:r>
              <a:rPr lang="en-US" sz="2000" dirty="0">
                <a:latin typeface="Arial" pitchFamily="34" charset="0"/>
                <a:cs typeface="Arial" pitchFamily="34" charset="0"/>
              </a:rPr>
              <a:t> </a:t>
            </a:r>
            <a:r>
              <a:rPr lang="en-US" sz="2000" dirty="0" err="1">
                <a:latin typeface="Arial" pitchFamily="34" charset="0"/>
                <a:cs typeface="Arial" pitchFamily="34" charset="0"/>
              </a:rPr>
              <a:t>ch.</a:t>
            </a:r>
            <a:r>
              <a:rPr lang="en-US" sz="2000" dirty="0">
                <a:latin typeface="Arial" pitchFamily="34" charset="0"/>
                <a:cs typeface="Arial" pitchFamily="34" charset="0"/>
              </a:rPr>
              <a:t> 4, </a:t>
            </a:r>
            <a:r>
              <a:rPr lang="en-US" sz="2000" dirty="0" err="1">
                <a:latin typeface="Arial" pitchFamily="34" charset="0"/>
                <a:cs typeface="Arial" pitchFamily="34" charset="0"/>
              </a:rPr>
              <a:t>SiI</a:t>
            </a:r>
            <a:r>
              <a:rPr lang="en-US" sz="2000" dirty="0">
                <a:latin typeface="Arial" pitchFamily="34" charset="0"/>
                <a:cs typeface="Arial" pitchFamily="34" charset="0"/>
              </a:rPr>
              <a:t> pp. 82-107; Cfif2 pp. 258-264;</a:t>
            </a:r>
          </a:p>
          <a:p>
            <a:pPr lvl="1"/>
            <a:r>
              <a:rPr lang="en-US" sz="2000" dirty="0">
                <a:latin typeface="Arial" pitchFamily="34" charset="0"/>
                <a:cs typeface="Arial" pitchFamily="34" charset="0"/>
              </a:rPr>
              <a:t>Gong Li in Zhang </a:t>
            </a:r>
            <a:r>
              <a:rPr lang="en-US" sz="2000" dirty="0" err="1">
                <a:latin typeface="Arial" pitchFamily="34" charset="0"/>
                <a:cs typeface="Arial" pitchFamily="34" charset="0"/>
              </a:rPr>
              <a:t>Yimou</a:t>
            </a:r>
            <a:r>
              <a:rPr lang="en-US" sz="2000" dirty="0">
                <a:latin typeface="Arial" pitchFamily="34" charset="0"/>
                <a:cs typeface="Arial" pitchFamily="34" charset="0"/>
              </a:rPr>
              <a:t>: Raise the Red Lantern 1991, 07_CoS_108_134_ch_5_gong_li.pdf</a:t>
            </a:r>
          </a:p>
          <a:p>
            <a:pPr lvl="1"/>
            <a:r>
              <a:rPr lang="de-DE" sz="2000" dirty="0">
                <a:latin typeface="Arial" pitchFamily="34" charset="0"/>
                <a:cs typeface="Arial" pitchFamily="34" charset="0"/>
              </a:rPr>
              <a:t>The Beijing Film School</a:t>
            </a:r>
          </a:p>
          <a:p>
            <a:pPr lvl="1"/>
            <a:r>
              <a:rPr lang="de-DE" sz="2000" dirty="0">
                <a:latin typeface="Arial" pitchFamily="34" charset="0"/>
                <a:cs typeface="Arial" pitchFamily="34" charset="0"/>
              </a:rPr>
              <a:t>The 6th </a:t>
            </a:r>
            <a:r>
              <a:rPr lang="de-DE" sz="2000" dirty="0" err="1">
                <a:latin typeface="Arial" pitchFamily="34" charset="0"/>
                <a:cs typeface="Arial" pitchFamily="34" charset="0"/>
              </a:rPr>
              <a:t>generation</a:t>
            </a:r>
            <a:r>
              <a:rPr lang="de-DE" sz="2000" dirty="0">
                <a:latin typeface="Arial" pitchFamily="34" charset="0"/>
                <a:cs typeface="Arial" pitchFamily="34" charset="0"/>
              </a:rPr>
              <a:t>: </a:t>
            </a:r>
            <a:r>
              <a:rPr lang="de-DE" sz="2000" dirty="0" err="1">
                <a:latin typeface="Arial" pitchFamily="34" charset="0"/>
                <a:cs typeface="Arial" pitchFamily="34" charset="0"/>
              </a:rPr>
              <a:t>low</a:t>
            </a:r>
            <a:r>
              <a:rPr lang="de-DE" sz="2000" dirty="0">
                <a:latin typeface="Arial" pitchFamily="34" charset="0"/>
                <a:cs typeface="Arial" pitchFamily="34" charset="0"/>
              </a:rPr>
              <a:t> </a:t>
            </a:r>
            <a:r>
              <a:rPr lang="de-DE" sz="2000" dirty="0" err="1">
                <a:latin typeface="Arial" pitchFamily="34" charset="0"/>
                <a:cs typeface="Arial" pitchFamily="34" charset="0"/>
              </a:rPr>
              <a:t>budget</a:t>
            </a:r>
            <a:r>
              <a:rPr lang="de-DE" sz="2000" dirty="0">
                <a:latin typeface="Arial" pitchFamily="34" charset="0"/>
                <a:cs typeface="Arial" pitchFamily="34" charset="0"/>
              </a:rPr>
              <a:t>, </a:t>
            </a:r>
            <a:r>
              <a:rPr lang="de-DE" sz="2000" dirty="0" err="1">
                <a:latin typeface="Arial" pitchFamily="34" charset="0"/>
                <a:cs typeface="Arial" pitchFamily="34" charset="0"/>
              </a:rPr>
              <a:t>documentaries</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123</a:t>
            </a:fld>
            <a:endParaRPr lang="en-US" dirty="0"/>
          </a:p>
        </p:txBody>
      </p:sp>
      <p:sp>
        <p:nvSpPr>
          <p:cNvPr id="2" name="Titel 1"/>
          <p:cNvSpPr>
            <a:spLocks noGrp="1"/>
          </p:cNvSpPr>
          <p:nvPr>
            <p:ph type="title"/>
          </p:nvPr>
        </p:nvSpPr>
        <p:spPr/>
        <p:txBody>
          <a:bodyPr/>
          <a:lstStyle/>
          <a:p>
            <a:endParaRPr lang="en-US"/>
          </a:p>
        </p:txBody>
      </p:sp>
      <p:sp>
        <p:nvSpPr>
          <p:cNvPr id="6" name="Title 2"/>
          <p:cNvSpPr txBox="1">
            <a:spLocks/>
          </p:cNvSpPr>
          <p:nvPr/>
        </p:nvSpPr>
        <p:spPr>
          <a:xfrm>
            <a:off x="-152400" y="152400"/>
            <a:ext cx="8686800" cy="13716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0975194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Additional free internet sources about the topics “5</a:t>
            </a:r>
            <a:r>
              <a:rPr lang="en-GB" sz="2400" b="1" baseline="30000" dirty="0">
                <a:latin typeface="Arial" pitchFamily="34" charset="0"/>
                <a:cs typeface="Arial" pitchFamily="34" charset="0"/>
              </a:rPr>
              <a:t>th</a:t>
            </a:r>
            <a:r>
              <a:rPr lang="en-GB" sz="2400" b="1" dirty="0">
                <a:latin typeface="Arial" pitchFamily="34" charset="0"/>
                <a:cs typeface="Arial" pitchFamily="34" charset="0"/>
              </a:rPr>
              <a:t> generation” and “Farewell my</a:t>
            </a:r>
            <a:endParaRPr lang="en-US" sz="2400" dirty="0">
              <a:latin typeface="Arial" pitchFamily="34" charset="0"/>
              <a:cs typeface="Arial" pitchFamily="34" charset="0"/>
            </a:endParaRPr>
          </a:p>
          <a:p>
            <a:r>
              <a:rPr lang="en-GB" sz="2400" u="sng" dirty="0">
                <a:latin typeface="Arial" pitchFamily="34" charset="0"/>
                <a:cs typeface="Arial" pitchFamily="34" charset="0"/>
                <a:hlinkClick r:id="rId4"/>
              </a:rPr>
              <a:t>http://www.thesis.bilkent.edu.tr/0003553.pdf</a:t>
            </a:r>
            <a:r>
              <a:rPr lang="en-GB" sz="2400" dirty="0">
                <a:latin typeface="Arial" pitchFamily="34" charset="0"/>
                <a:cs typeface="Arial" pitchFamily="34" charset="0"/>
              </a:rPr>
              <a:t> (Breaking Binaries: A critical approach to the fifth generation </a:t>
            </a:r>
            <a:r>
              <a:rPr lang="en-GB" sz="2400" dirty="0" err="1">
                <a:latin typeface="Arial" pitchFamily="34" charset="0"/>
                <a:cs typeface="Arial" pitchFamily="34" charset="0"/>
              </a:rPr>
              <a:t>chinese</a:t>
            </a:r>
            <a:r>
              <a:rPr lang="en-GB" sz="2400" dirty="0">
                <a:latin typeface="Arial" pitchFamily="34" charset="0"/>
                <a:cs typeface="Arial" pitchFamily="34" charset="0"/>
              </a:rPr>
              <a:t> cinema, </a:t>
            </a:r>
            <a:r>
              <a:rPr lang="en-GB" sz="2400" dirty="0" err="1">
                <a:latin typeface="Arial" pitchFamily="34" charset="0"/>
                <a:cs typeface="Arial" pitchFamily="34" charset="0"/>
              </a:rPr>
              <a:t>Chien</a:t>
            </a:r>
            <a:r>
              <a:rPr lang="en-GB" sz="2400" dirty="0">
                <a:latin typeface="Arial" pitchFamily="34" charset="0"/>
                <a:cs typeface="Arial" pitchFamily="34" charset="0"/>
              </a:rPr>
              <a:t> Yang </a:t>
            </a:r>
            <a:r>
              <a:rPr lang="en-GB" sz="2400" dirty="0" err="1">
                <a:latin typeface="Arial" pitchFamily="34" charset="0"/>
                <a:cs typeface="Arial" pitchFamily="34" charset="0"/>
              </a:rPr>
              <a:t>Erdem</a:t>
            </a:r>
            <a:r>
              <a:rPr lang="en-GB" sz="2400" dirty="0">
                <a:latin typeface="Arial" pitchFamily="34" charset="0"/>
                <a:cs typeface="Arial" pitchFamily="34" charset="0"/>
              </a:rPr>
              <a:t>, [Thesis] </a:t>
            </a:r>
            <a:r>
              <a:rPr lang="en-GB" sz="2400" dirty="0" err="1">
                <a:latin typeface="Arial" pitchFamily="34" charset="0"/>
                <a:cs typeface="Arial" pitchFamily="34" charset="0"/>
              </a:rPr>
              <a:t>Bilkent</a:t>
            </a:r>
            <a:r>
              <a:rPr lang="en-GB" sz="2400" dirty="0">
                <a:latin typeface="Arial" pitchFamily="34" charset="0"/>
                <a:cs typeface="Arial" pitchFamily="34" charset="0"/>
              </a:rPr>
              <a:t> University, May, 2008)</a:t>
            </a:r>
            <a:br>
              <a:rPr lang="en-GB" sz="2400" dirty="0">
                <a:latin typeface="Arial" pitchFamily="34" charset="0"/>
                <a:cs typeface="Arial" pitchFamily="34" charset="0"/>
              </a:rPr>
            </a:b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124</a:t>
            </a:fld>
            <a:endParaRPr lang="en-US" dirty="0"/>
          </a:p>
        </p:txBody>
      </p:sp>
    </p:spTree>
    <p:custDataLst>
      <p:tags r:id="rId1"/>
    </p:custDataLst>
    <p:extLst>
      <p:ext uri="{BB962C8B-B14F-4D97-AF65-F5344CB8AC3E}">
        <p14:creationId xmlns:p14="http://schemas.microsoft.com/office/powerpoint/2010/main" val="21543694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000" b="1" dirty="0"/>
              <a:t>Part</a:t>
            </a:r>
            <a:r>
              <a:rPr lang="en-US" sz="2000" b="1" dirty="0"/>
              <a:t> 1: 5th Generation of Chinese Film Directors</a:t>
            </a:r>
            <a:r>
              <a:rPr lang="en-GB" sz="2000" b="1" dirty="0"/>
              <a:t> </a:t>
            </a:r>
            <a:endParaRPr lang="en-US" sz="2000" dirty="0"/>
          </a:p>
          <a:p>
            <a:pPr lvl="0"/>
            <a:r>
              <a:rPr lang="en-GB" sz="2000" dirty="0"/>
              <a:t>End of last session’s presentation (see </a:t>
            </a:r>
            <a:r>
              <a:rPr lang="en-GB" sz="2000" dirty="0" err="1"/>
              <a:t>powerpoint</a:t>
            </a:r>
            <a:r>
              <a:rPr lang="en-GB" sz="2000" dirty="0"/>
              <a:t>, available for download on our course website)</a:t>
            </a:r>
            <a:endParaRPr lang="en-US" sz="2000" dirty="0"/>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125</a:t>
            </a:fld>
            <a:endParaRPr lang="en-US" dirty="0"/>
          </a:p>
        </p:txBody>
      </p:sp>
      <p:sp>
        <p:nvSpPr>
          <p:cNvPr id="2" name="Titel 1"/>
          <p:cNvSpPr>
            <a:spLocks noGrp="1"/>
          </p:cNvSpPr>
          <p:nvPr>
            <p:ph type="title"/>
          </p:nvPr>
        </p:nvSpPr>
        <p:spPr/>
        <p:txBody>
          <a:bodyPr/>
          <a:lstStyle/>
          <a:p>
            <a:endParaRPr lang="en-US"/>
          </a:p>
        </p:txBody>
      </p:sp>
      <p:sp>
        <p:nvSpPr>
          <p:cNvPr id="6" name="Title 2"/>
          <p:cNvSpPr txBox="1">
            <a:spLocks/>
          </p:cNvSpPr>
          <p:nvPr/>
        </p:nvSpPr>
        <p:spPr>
          <a:xfrm>
            <a:off x="-152400" y="152400"/>
            <a:ext cx="8686800" cy="13716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391291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a:t>
            </a:r>
          </a:p>
          <a:p>
            <a:r>
              <a:rPr lang="en-US" altLang="zh-CN" sz="2100" dirty="0">
                <a:latin typeface="Arial" pitchFamily="34" charset="0"/>
                <a:cs typeface="Arial" pitchFamily="34" charset="0"/>
              </a:rPr>
              <a:t>most of them graduated 1982, the first group which graduated since Cultural Revolution</a:t>
            </a:r>
          </a:p>
          <a:p>
            <a:r>
              <a:rPr lang="en-US" altLang="zh-CN" sz="2100" dirty="0">
                <a:latin typeface="Arial" pitchFamily="34" charset="0"/>
                <a:cs typeface="Arial" pitchFamily="34" charset="0"/>
              </a:rPr>
              <a:t>began mid 1980s (Chen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Yellow Earth (1984)), Chinese cinema became increasingly popular among </a:t>
            </a:r>
            <a:r>
              <a:rPr lang="en-US" altLang="zh-CN" sz="2100" dirty="0" err="1">
                <a:latin typeface="Arial" pitchFamily="34" charset="0"/>
                <a:cs typeface="Arial" pitchFamily="34" charset="0"/>
              </a:rPr>
              <a:t>arthouse</a:t>
            </a:r>
            <a:r>
              <a:rPr lang="en-US" altLang="zh-CN" sz="2100" dirty="0">
                <a:latin typeface="Arial" pitchFamily="34" charset="0"/>
                <a:cs typeface="Arial" pitchFamily="34" charset="0"/>
              </a:rPr>
              <a:t> audience abroad</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King of the Children (1987),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Dou (1989), Farewell My Concubine (1993) and Raise the Red Lantern (1991)</a:t>
            </a:r>
          </a:p>
          <a:p>
            <a:r>
              <a:rPr lang="en-US" altLang="zh-CN" sz="2100" dirty="0" err="1">
                <a:latin typeface="Arial" pitchFamily="34" charset="0"/>
                <a:cs typeface="Arial" pitchFamily="34" charset="0"/>
              </a:rPr>
              <a:t>Tian</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Zhuangzhuang</a:t>
            </a:r>
            <a:endParaRPr lang="en-US" altLang="zh-CN" sz="2100" dirty="0">
              <a:latin typeface="Arial" pitchFamily="34" charset="0"/>
              <a:cs typeface="Arial" pitchFamily="34" charset="0"/>
            </a:endParaRPr>
          </a:p>
          <a:p>
            <a:r>
              <a:rPr lang="en-US" altLang="zh-CN" sz="2100" dirty="0">
                <a:latin typeface="Arial" pitchFamily="34" charset="0"/>
                <a:cs typeface="Arial" pitchFamily="34" charset="0"/>
              </a:rPr>
              <a:t>Gong Li starred in: 1988 Golden Bear for Red Sorghum, the 1992 Golden Lion for The Story of </a:t>
            </a:r>
            <a:r>
              <a:rPr lang="en-US" altLang="zh-CN" sz="2100" dirty="0" err="1">
                <a:latin typeface="Arial" pitchFamily="34" charset="0"/>
                <a:cs typeface="Arial" pitchFamily="34" charset="0"/>
              </a:rPr>
              <a:t>Qiu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the 1993 Palme d'Or for Farewell My Concubine</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126</a:t>
            </a:fld>
            <a:endParaRPr lang="en-US" dirty="0"/>
          </a:p>
        </p:txBody>
      </p:sp>
    </p:spTree>
    <p:custDataLst>
      <p:tags r:id="rId1"/>
    </p:custDataLst>
    <p:extLst>
      <p:ext uri="{BB962C8B-B14F-4D97-AF65-F5344CB8AC3E}">
        <p14:creationId xmlns:p14="http://schemas.microsoft.com/office/powerpoint/2010/main" val="35680898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II</a:t>
            </a:r>
          </a:p>
          <a:p>
            <a:r>
              <a:rPr lang="en-US" sz="2100" dirty="0">
                <a:latin typeface="Arial" pitchFamily="34" charset="0"/>
                <a:cs typeface="Arial" pitchFamily="34" charset="0"/>
              </a:rPr>
              <a:t>Extremely diverse in style and subject, the Fifth Generation directors' films ranged from black comedy (Huang </a:t>
            </a:r>
            <a:r>
              <a:rPr lang="en-US" sz="2100" dirty="0" err="1">
                <a:latin typeface="Arial" pitchFamily="34" charset="0"/>
                <a:cs typeface="Arial" pitchFamily="34" charset="0"/>
              </a:rPr>
              <a:t>Jianxin's</a:t>
            </a:r>
            <a:r>
              <a:rPr lang="en-US" sz="2100" dirty="0">
                <a:latin typeface="Arial" pitchFamily="34" charset="0"/>
                <a:cs typeface="Arial" pitchFamily="34" charset="0"/>
              </a:rPr>
              <a:t> </a:t>
            </a:r>
            <a:r>
              <a:rPr lang="en-US" sz="2100" i="1" dirty="0">
                <a:latin typeface="Arial" pitchFamily="34" charset="0"/>
                <a:cs typeface="Arial" pitchFamily="34" charset="0"/>
              </a:rPr>
              <a:t>The Black Cannon Incident</a:t>
            </a:r>
            <a:r>
              <a:rPr lang="en-US" sz="2100" dirty="0">
                <a:latin typeface="Arial" pitchFamily="34" charset="0"/>
                <a:cs typeface="Arial" pitchFamily="34" charset="0"/>
              </a:rPr>
              <a:t>, 1985) to the esoteric (Chen </a:t>
            </a:r>
            <a:r>
              <a:rPr lang="en-US" sz="2100" dirty="0" err="1">
                <a:latin typeface="Arial" pitchFamily="34" charset="0"/>
                <a:cs typeface="Arial" pitchFamily="34" charset="0"/>
              </a:rPr>
              <a:t>Kaige's</a:t>
            </a:r>
            <a:r>
              <a:rPr lang="en-US" sz="2100" dirty="0">
                <a:latin typeface="Arial" pitchFamily="34" charset="0"/>
                <a:cs typeface="Arial" pitchFamily="34" charset="0"/>
              </a:rPr>
              <a:t> </a:t>
            </a:r>
            <a:r>
              <a:rPr lang="en-US" sz="2100" i="1" dirty="0">
                <a:latin typeface="Arial" pitchFamily="34" charset="0"/>
                <a:cs typeface="Arial" pitchFamily="34" charset="0"/>
              </a:rPr>
              <a:t>Life on a String</a:t>
            </a:r>
            <a:r>
              <a:rPr lang="en-US" sz="2100" dirty="0">
                <a:latin typeface="Arial" pitchFamily="34" charset="0"/>
                <a:cs typeface="Arial" pitchFamily="34" charset="0"/>
              </a:rPr>
              <a:t>, 1991)</a:t>
            </a:r>
          </a:p>
          <a:p>
            <a:r>
              <a:rPr lang="en-US" sz="2100" dirty="0">
                <a:latin typeface="Arial" pitchFamily="34" charset="0"/>
                <a:cs typeface="Arial" pitchFamily="34" charset="0"/>
              </a:rPr>
              <a:t>share common rejection of the socialist-realist/Cultural Revolution (CR) tradition (</a:t>
            </a:r>
            <a:r>
              <a:rPr lang="en-US" altLang="zh-CN" sz="2100" dirty="0">
                <a:latin typeface="Arial" pitchFamily="34" charset="0"/>
                <a:cs typeface="Arial" pitchFamily="34" charset="0"/>
              </a:rPr>
              <a:t>stories depicting heroic military struggles) – now: drama of ordinary peoples’ daily lives</a:t>
            </a:r>
          </a:p>
          <a:p>
            <a:r>
              <a:rPr lang="en-US" altLang="zh-CN" sz="2100" dirty="0">
                <a:latin typeface="Arial" pitchFamily="34" charset="0"/>
                <a:cs typeface="Arial" pitchFamily="34" charset="0"/>
              </a:rPr>
              <a:t>also exploring political issues (some banned) rather than recycling approved policy</a:t>
            </a:r>
          </a:p>
          <a:p>
            <a:r>
              <a:rPr lang="en-US" altLang="zh-CN" sz="2100" dirty="0">
                <a:latin typeface="Arial" pitchFamily="34" charset="0"/>
                <a:cs typeface="Arial" pitchFamily="34" charset="0"/>
              </a:rPr>
              <a:t>CR films used character, 5</a:t>
            </a:r>
            <a:r>
              <a:rPr lang="en-US" altLang="zh-CN" sz="2100" baseline="30000" dirty="0">
                <a:latin typeface="Arial" pitchFamily="34" charset="0"/>
                <a:cs typeface="Arial" pitchFamily="34" charset="0"/>
              </a:rPr>
              <a:t>th</a:t>
            </a:r>
            <a:r>
              <a:rPr lang="en-US" altLang="zh-CN" sz="2100" dirty="0">
                <a:latin typeface="Arial" pitchFamily="34" charset="0"/>
                <a:cs typeface="Arial" pitchFamily="34" charset="0"/>
              </a:rPr>
              <a:t> gen. favored psychological depth along the lines of European cinema, complex plots, ambiguous symbolism, evocative imagery, new style of shooting: extensive color and long shots. </a:t>
            </a: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127</a:t>
            </a:fld>
            <a:endParaRPr lang="en-US" dirty="0"/>
          </a:p>
        </p:txBody>
      </p:sp>
    </p:spTree>
    <p:custDataLst>
      <p:tags r:id="rId1"/>
    </p:custDataLst>
    <p:extLst>
      <p:ext uri="{BB962C8B-B14F-4D97-AF65-F5344CB8AC3E}">
        <p14:creationId xmlns:p14="http://schemas.microsoft.com/office/powerpoint/2010/main" val="4877675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err="1">
                <a:latin typeface="Arial" pitchFamily="34" charset="0"/>
                <a:cs typeface="Arial" pitchFamily="34" charset="0"/>
              </a:rPr>
              <a:t>Examples</a:t>
            </a:r>
            <a:endParaRPr lang="de-DE" altLang="zh-CN" sz="2100" b="1" dirty="0">
              <a:latin typeface="Arial" pitchFamily="34" charset="0"/>
              <a:cs typeface="Arial" pitchFamily="34" charset="0"/>
            </a:endParaRP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4"/>
              </a:rPr>
              <a:t>Yellow Earth </a:t>
            </a:r>
            <a:r>
              <a:rPr lang="en-US" altLang="zh-CN" sz="2100" dirty="0">
                <a:latin typeface="Arial" pitchFamily="34" charset="0"/>
                <a:cs typeface="Arial" pitchFamily="34" charset="0"/>
              </a:rPr>
              <a:t>(1984)</a:t>
            </a:r>
          </a:p>
          <a:p>
            <a:r>
              <a:rPr lang="en-US" sz="2100" dirty="0">
                <a:latin typeface="Arial" pitchFamily="34" charset="0"/>
                <a:cs typeface="Arial" pitchFamily="34" charset="0"/>
              </a:rPr>
              <a:t>Huang </a:t>
            </a:r>
            <a:r>
              <a:rPr lang="en-US" sz="2100" dirty="0" err="1">
                <a:latin typeface="Arial" pitchFamily="34" charset="0"/>
                <a:cs typeface="Arial" pitchFamily="34" charset="0"/>
              </a:rPr>
              <a:t>Jianxin</a:t>
            </a:r>
            <a:r>
              <a:rPr lang="en-US" sz="2100" dirty="0">
                <a:latin typeface="Arial" pitchFamily="34" charset="0"/>
                <a:cs typeface="Arial" pitchFamily="34" charset="0"/>
              </a:rPr>
              <a:t>: </a:t>
            </a:r>
            <a:r>
              <a:rPr lang="en-US" sz="2100" i="1" dirty="0">
                <a:latin typeface="Arial" pitchFamily="34" charset="0"/>
                <a:cs typeface="Arial" pitchFamily="34" charset="0"/>
                <a:hlinkClick r:id="rId5"/>
              </a:rPr>
              <a:t>The Black Cannon Incident</a:t>
            </a:r>
            <a:r>
              <a:rPr lang="en-US" sz="2100" dirty="0">
                <a:latin typeface="Arial" pitchFamily="34" charset="0"/>
                <a:cs typeface="Arial" pitchFamily="34" charset="0"/>
              </a:rPr>
              <a:t> (1985, black comedy)</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6"/>
              </a:rPr>
              <a:t>King of the Children </a:t>
            </a:r>
            <a:r>
              <a:rPr lang="en-US" altLang="zh-CN" sz="2100" dirty="0">
                <a:latin typeface="Arial" pitchFamily="34" charset="0"/>
                <a:cs typeface="Arial" pitchFamily="34" charset="0"/>
              </a:rPr>
              <a:t>(1987) (poor and simple countryside life)</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7"/>
              </a:rPr>
              <a:t>Red Sorghum </a:t>
            </a:r>
            <a:r>
              <a:rPr lang="en-US" altLang="zh-CN" sz="2100" dirty="0">
                <a:latin typeface="Arial" pitchFamily="34" charset="0"/>
                <a:cs typeface="Arial" pitchFamily="34" charset="0"/>
              </a:rPr>
              <a:t>(1987), based on Mo Yan’s novel</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hlinkClick r:id="rId8"/>
              </a:rPr>
              <a:t>Ju</a:t>
            </a:r>
            <a:r>
              <a:rPr lang="en-US" altLang="zh-CN" sz="2100" dirty="0">
                <a:latin typeface="Arial" pitchFamily="34" charset="0"/>
                <a:cs typeface="Arial" pitchFamily="34" charset="0"/>
                <a:hlinkClick r:id="rId8"/>
              </a:rPr>
              <a:t> Dou </a:t>
            </a:r>
            <a:r>
              <a:rPr lang="en-US" altLang="zh-CN" sz="2100" dirty="0">
                <a:latin typeface="Arial" pitchFamily="34" charset="0"/>
                <a:cs typeface="Arial" pitchFamily="34" charset="0"/>
              </a:rPr>
              <a:t>(1989/1990)</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9"/>
              </a:rPr>
              <a:t>Raise the Red Lantern</a:t>
            </a:r>
            <a:r>
              <a:rPr lang="en-US" altLang="zh-CN" sz="2100" dirty="0">
                <a:latin typeface="Arial" pitchFamily="34" charset="0"/>
                <a:cs typeface="Arial" pitchFamily="34" charset="0"/>
              </a:rPr>
              <a:t> (1991) (cruel traditions in the 1920s)</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10"/>
              </a:rPr>
              <a:t>The Story of </a:t>
            </a:r>
            <a:r>
              <a:rPr lang="en-US" altLang="zh-CN" sz="2100" dirty="0" err="1">
                <a:latin typeface="Arial" pitchFamily="34" charset="0"/>
                <a:cs typeface="Arial" pitchFamily="34" charset="0"/>
                <a:hlinkClick r:id="rId10"/>
              </a:rPr>
              <a:t>Qiu</a:t>
            </a:r>
            <a:r>
              <a:rPr lang="en-US" altLang="zh-CN" sz="2100" dirty="0">
                <a:latin typeface="Arial" pitchFamily="34" charset="0"/>
                <a:cs typeface="Arial" pitchFamily="34" charset="0"/>
                <a:hlinkClick r:id="rId10"/>
              </a:rPr>
              <a:t> </a:t>
            </a:r>
            <a:r>
              <a:rPr lang="en-US" altLang="zh-CN" sz="2100" dirty="0" err="1">
                <a:latin typeface="Arial" pitchFamily="34" charset="0"/>
                <a:cs typeface="Arial" pitchFamily="34" charset="0"/>
                <a:hlinkClick r:id="rId10"/>
              </a:rPr>
              <a:t>Ju</a:t>
            </a:r>
            <a:r>
              <a:rPr lang="en-US" altLang="zh-CN" sz="2100" dirty="0">
                <a:latin typeface="Arial" pitchFamily="34" charset="0"/>
                <a:cs typeface="Arial" pitchFamily="34" charset="0"/>
              </a:rPr>
              <a:t> (1992, comedy drama)</a:t>
            </a:r>
          </a:p>
          <a:p>
            <a:r>
              <a:rPr lang="en-US" sz="2100" dirty="0">
                <a:latin typeface="Arial" pitchFamily="34" charset="0"/>
                <a:cs typeface="Arial" pitchFamily="34" charset="0"/>
              </a:rPr>
              <a:t>FINISHING: Chen </a:t>
            </a:r>
            <a:r>
              <a:rPr lang="en-US" sz="2100" dirty="0" err="1">
                <a:latin typeface="Arial" pitchFamily="34" charset="0"/>
                <a:cs typeface="Arial" pitchFamily="34" charset="0"/>
              </a:rPr>
              <a:t>Kaige</a:t>
            </a:r>
            <a:r>
              <a:rPr lang="en-US" sz="2100" dirty="0">
                <a:latin typeface="Arial" pitchFamily="34" charset="0"/>
                <a:cs typeface="Arial" pitchFamily="34" charset="0"/>
              </a:rPr>
              <a:t>: </a:t>
            </a:r>
            <a:r>
              <a:rPr lang="en-US" sz="2100" i="1" dirty="0">
                <a:latin typeface="Arial" pitchFamily="34" charset="0"/>
                <a:cs typeface="Arial" pitchFamily="34" charset="0"/>
                <a:hlinkClick r:id="rId11"/>
              </a:rPr>
              <a:t>Life on a String</a:t>
            </a:r>
            <a:r>
              <a:rPr lang="en-US" sz="2100" dirty="0">
                <a:latin typeface="Arial" pitchFamily="34" charset="0"/>
                <a:cs typeface="Arial" pitchFamily="34" charset="0"/>
              </a:rPr>
              <a:t> (1991, esoteric)</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Farewell My Concubine (1993) [upcoming presentation by </a:t>
            </a:r>
            <a:r>
              <a:rPr lang="en-US" altLang="zh-CN" sz="2100" dirty="0" err="1">
                <a:latin typeface="Arial" pitchFamily="34" charset="0"/>
                <a:cs typeface="Arial" pitchFamily="34" charset="0"/>
              </a:rPr>
              <a:t>Licia</a:t>
            </a:r>
            <a:r>
              <a:rPr lang="en-US" altLang="zh-CN" sz="2100" dirty="0">
                <a:latin typeface="Arial" pitchFamily="34" charset="0"/>
                <a:cs typeface="Arial" pitchFamily="34" charset="0"/>
              </a:rPr>
              <a:t> K.]</a:t>
            </a:r>
          </a:p>
          <a:p>
            <a:pPr marL="109537" indent="0">
              <a:buNone/>
            </a:pP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128</a:t>
            </a:fld>
            <a:endParaRPr lang="en-US" dirty="0"/>
          </a:p>
        </p:txBody>
      </p:sp>
    </p:spTree>
    <p:custDataLst>
      <p:tags r:id="rId1"/>
    </p:custDataLst>
    <p:extLst>
      <p:ext uri="{BB962C8B-B14F-4D97-AF65-F5344CB8AC3E}">
        <p14:creationId xmlns:p14="http://schemas.microsoft.com/office/powerpoint/2010/main" val="907020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200" b="1" dirty="0">
                <a:latin typeface="Arial" pitchFamily="34" charset="0"/>
                <a:cs typeface="Arial" pitchFamily="34" charset="0"/>
              </a:rPr>
              <a:t>Brainstorming: What characteristics has the 5</a:t>
            </a:r>
            <a:r>
              <a:rPr lang="en-GB" sz="2200" b="1" baseline="30000" dirty="0">
                <a:latin typeface="Arial" pitchFamily="34" charset="0"/>
                <a:cs typeface="Arial" pitchFamily="34" charset="0"/>
              </a:rPr>
              <a:t>th</a:t>
            </a:r>
            <a:r>
              <a:rPr lang="en-GB" sz="2200" b="1" dirty="0">
                <a:latin typeface="Arial" pitchFamily="34" charset="0"/>
                <a:cs typeface="Arial" pitchFamily="34" charset="0"/>
              </a:rPr>
              <a:t> Generation </a:t>
            </a:r>
            <a:endParaRPr lang="en-US" sz="2200" dirty="0">
              <a:latin typeface="Arial" pitchFamily="34" charset="0"/>
              <a:cs typeface="Arial" pitchFamily="34" charset="0"/>
            </a:endParaRPr>
          </a:p>
          <a:p>
            <a:r>
              <a:rPr lang="en-GB" sz="2200" dirty="0">
                <a:latin typeface="Arial" pitchFamily="34" charset="0"/>
                <a:cs typeface="Arial" pitchFamily="34" charset="0"/>
              </a:rPr>
              <a:t>Your notes:</a:t>
            </a:r>
            <a:endParaRPr lang="en-US" sz="2200" dirty="0">
              <a:latin typeface="Arial" pitchFamily="34" charset="0"/>
              <a:cs typeface="Arial" pitchFamily="34" charset="0"/>
            </a:endParaRPr>
          </a:p>
          <a:p>
            <a:endParaRPr lang="en-US" sz="2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129</a:t>
            </a:fld>
            <a:endParaRPr lang="en-US" dirty="0"/>
          </a:p>
        </p:txBody>
      </p:sp>
    </p:spTree>
    <p:custDataLst>
      <p:tags r:id="rId1"/>
    </p:custDataLst>
    <p:extLst>
      <p:ext uri="{BB962C8B-B14F-4D97-AF65-F5344CB8AC3E}">
        <p14:creationId xmlns:p14="http://schemas.microsoft.com/office/powerpoint/2010/main" val="297983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normAutofit fontScale="92500" lnSpcReduction="10000"/>
          </a:bodyPr>
          <a:lstStyle/>
          <a:p>
            <a:r>
              <a:rPr lang="en-US" sz="2800" dirty="0">
                <a:latin typeface="Arial" pitchFamily="34" charset="0"/>
                <a:cs typeface="Arial" pitchFamily="34" charset="0"/>
              </a:rPr>
              <a:t>Learning is not a spectator sport. It takes work</a:t>
            </a:r>
          </a:p>
          <a:p>
            <a:pPr lvl="1"/>
            <a:r>
              <a:rPr lang="en-US" sz="2000" dirty="0">
                <a:latin typeface="Arial" pitchFamily="34" charset="0"/>
                <a:cs typeface="Arial" pitchFamily="34" charset="0"/>
              </a:rPr>
              <a:t>work in the classroom,</a:t>
            </a:r>
          </a:p>
          <a:p>
            <a:pPr lvl="1"/>
            <a:r>
              <a:rPr lang="en-US" sz="2000" dirty="0">
                <a:latin typeface="Arial" pitchFamily="34" charset="0"/>
                <a:cs typeface="Arial" pitchFamily="34" charset="0"/>
              </a:rPr>
              <a:t>work you do outside the classroom.</a:t>
            </a:r>
          </a:p>
          <a:p>
            <a:r>
              <a:rPr lang="en-US" sz="2800" dirty="0">
                <a:latin typeface="Arial" pitchFamily="34" charset="0"/>
                <a:cs typeface="Arial" pitchFamily="34" charset="0"/>
              </a:rPr>
              <a:t>Of these 3 goals </a:t>
            </a:r>
            <a:br>
              <a:rPr lang="en-US" sz="2800" dirty="0">
                <a:latin typeface="Arial" pitchFamily="34" charset="0"/>
                <a:cs typeface="Arial" pitchFamily="34" charset="0"/>
              </a:rPr>
            </a:br>
            <a:r>
              <a:rPr lang="en-US" dirty="0">
                <a:latin typeface="Arial" pitchFamily="34" charset="0"/>
                <a:cs typeface="Arial" pitchFamily="34" charset="0"/>
              </a:rPr>
              <a:t>(acquire information, use in new setting, develop skills)</a:t>
            </a:r>
          </a:p>
          <a:p>
            <a:pPr lvl="1"/>
            <a:r>
              <a:rPr lang="en-US" sz="2000" dirty="0">
                <a:latin typeface="Arial" pitchFamily="34" charset="0"/>
                <a:cs typeface="Arial" pitchFamily="34" charset="0"/>
              </a:rPr>
              <a:t>Which do you think you can make headway on outside of class by your own reading and studying? </a:t>
            </a:r>
          </a:p>
          <a:p>
            <a:pPr lvl="1"/>
            <a:r>
              <a:rPr lang="en-US" sz="2000" dirty="0">
                <a:latin typeface="Arial" pitchFamily="34" charset="0"/>
                <a:cs typeface="Arial" pitchFamily="34" charset="0"/>
              </a:rPr>
              <a:t>Which do you think would be best achieved in class working with your fellow students and me?</a:t>
            </a:r>
          </a:p>
          <a:p>
            <a:pPr lvl="1"/>
            <a:r>
              <a:rPr lang="en-US" sz="2000" dirty="0">
                <a:latin typeface="Arial" pitchFamily="34" charset="0"/>
                <a:cs typeface="Arial" pitchFamily="34" charset="0"/>
              </a:rPr>
              <a:t>How to achieve the part “use” and “develop”? </a:t>
            </a:r>
          </a:p>
          <a:p>
            <a:pPr lvl="2"/>
            <a:r>
              <a:rPr lang="en-US" sz="1800" dirty="0">
                <a:latin typeface="Arial" pitchFamily="34" charset="0"/>
                <a:cs typeface="Arial" pitchFamily="34" charset="0"/>
              </a:rPr>
              <a:t>discuss, </a:t>
            </a:r>
            <a:r>
              <a:rPr lang="en-US" sz="1800" dirty="0" err="1">
                <a:latin typeface="Arial" pitchFamily="34" charset="0"/>
                <a:cs typeface="Arial" pitchFamily="34" charset="0"/>
              </a:rPr>
              <a:t>practise</a:t>
            </a:r>
            <a:r>
              <a:rPr lang="en-US" sz="1800" dirty="0">
                <a:latin typeface="Arial" pitchFamily="34" charset="0"/>
                <a:cs typeface="Arial" pitchFamily="34" charset="0"/>
              </a:rPr>
              <a:t>, apply content/concepts, group/partner work, role plays</a:t>
            </a:r>
          </a:p>
          <a:p>
            <a:pPr algn="r">
              <a:buNone/>
            </a:pPr>
            <a:r>
              <a:rPr lang="en-US" sz="1600" dirty="0">
                <a:latin typeface="Arial" pitchFamily="34" charset="0"/>
                <a:cs typeface="Arial" pitchFamily="34" charset="0"/>
              </a:rPr>
              <a:t> (see Gary Smith)</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Arial" pitchFamily="34" charset="0"/>
                <a:cs typeface="Arial" pitchFamily="34" charset="0"/>
              </a:rPr>
              <a:t>Jointly agree on time use</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1949287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GB" sz="1700" b="1" dirty="0">
                <a:latin typeface="Arial" pitchFamily="34" charset="0"/>
                <a:cs typeface="Arial" pitchFamily="34" charset="0"/>
              </a:rPr>
              <a:t>Part 2: Film Chen </a:t>
            </a:r>
            <a:r>
              <a:rPr lang="en-GB" sz="1700" b="1" dirty="0" err="1">
                <a:latin typeface="Arial" pitchFamily="34" charset="0"/>
                <a:cs typeface="Arial" pitchFamily="34" charset="0"/>
              </a:rPr>
              <a:t>Kaige</a:t>
            </a:r>
            <a:r>
              <a:rPr lang="en-GB" sz="1700" b="1" dirty="0">
                <a:latin typeface="Arial" pitchFamily="34" charset="0"/>
                <a:cs typeface="Arial" pitchFamily="34" charset="0"/>
              </a:rPr>
              <a:t> “Farewell my Concubine” 1993, trailer </a:t>
            </a:r>
            <a:endParaRPr lang="en-US" sz="1700" dirty="0">
              <a:latin typeface="Arial" pitchFamily="34" charset="0"/>
              <a:cs typeface="Arial" pitchFamily="34" charset="0"/>
            </a:endParaRPr>
          </a:p>
          <a:p>
            <a:pPr lvl="0"/>
            <a:r>
              <a:rPr lang="en-GB" sz="1700" dirty="0">
                <a:latin typeface="Arial" pitchFamily="34" charset="0"/>
                <a:cs typeface="Arial" pitchFamily="34" charset="0"/>
              </a:rPr>
              <a:t>Assignment for today: Everybody watched the movie. </a:t>
            </a:r>
            <a:endParaRPr lang="en-US" sz="1700" dirty="0">
              <a:latin typeface="Arial" pitchFamily="34" charset="0"/>
              <a:cs typeface="Arial" pitchFamily="34" charset="0"/>
            </a:endParaRPr>
          </a:p>
          <a:p>
            <a:pPr lvl="0"/>
            <a:r>
              <a:rPr lang="en-GB" sz="1700" dirty="0">
                <a:latin typeface="Arial" pitchFamily="34" charset="0"/>
                <a:cs typeface="Arial" pitchFamily="34" charset="0"/>
              </a:rPr>
              <a:t>Additional readings:</a:t>
            </a:r>
            <a:endParaRPr lang="en-US" sz="1700" dirty="0">
              <a:latin typeface="Arial" pitchFamily="34" charset="0"/>
              <a:cs typeface="Arial" pitchFamily="34" charset="0"/>
            </a:endParaRPr>
          </a:p>
          <a:p>
            <a:pPr lvl="1"/>
            <a:r>
              <a:rPr lang="en-GB" sz="1700" dirty="0" err="1">
                <a:latin typeface="Arial" pitchFamily="34" charset="0"/>
                <a:cs typeface="Arial" pitchFamily="34" charset="0"/>
              </a:rPr>
              <a:t>Sii</a:t>
            </a:r>
            <a:r>
              <a:rPr lang="en-GB" sz="1700" dirty="0">
                <a:latin typeface="Arial" pitchFamily="34" charset="0"/>
                <a:cs typeface="Arial" pitchFamily="34" charset="0"/>
              </a:rPr>
              <a:t> Berry, Michael. Speaking in Images: Interviews with Contemporary Chinese, Filmmakers. Columbia UP, 2005, ISBN 978-0231133319, A #417,632, HEARE PP. 82-107</a:t>
            </a:r>
            <a:endParaRPr lang="en-US" sz="1700" dirty="0">
              <a:latin typeface="Arial" pitchFamily="34" charset="0"/>
              <a:cs typeface="Arial" pitchFamily="34" charset="0"/>
            </a:endParaRPr>
          </a:p>
          <a:p>
            <a:pPr lvl="1"/>
            <a:r>
              <a:rPr lang="en-GB" sz="1700" dirty="0">
                <a:latin typeface="Arial" pitchFamily="34" charset="0"/>
                <a:cs typeface="Arial" pitchFamily="34" charset="0"/>
              </a:rPr>
              <a:t>CFIF2 Chris Berry, Chinese Films in Focus II, Paperback, 304 pp., British Film Institute; 2nd Revised edition </a:t>
            </a:r>
            <a:r>
              <a:rPr lang="en-GB" sz="1700" dirty="0" err="1">
                <a:latin typeface="Arial" pitchFamily="34" charset="0"/>
                <a:cs typeface="Arial" pitchFamily="34" charset="0"/>
              </a:rPr>
              <a:t>edition</a:t>
            </a:r>
            <a:r>
              <a:rPr lang="en-GB" sz="1700" dirty="0">
                <a:latin typeface="Arial" pitchFamily="34" charset="0"/>
                <a:cs typeface="Arial" pitchFamily="34" charset="0"/>
              </a:rPr>
              <a:t>, December 23, 2008, ISBN: 9781844572373, A #526,197, HERE 258-264</a:t>
            </a:r>
            <a:endParaRPr lang="en-US" sz="1700" dirty="0">
              <a:latin typeface="Arial" pitchFamily="34" charset="0"/>
              <a:cs typeface="Arial" pitchFamily="34" charset="0"/>
            </a:endParaRPr>
          </a:p>
          <a:p>
            <a:pPr lvl="1"/>
            <a:r>
              <a:rPr lang="en-GB" sz="1700" dirty="0">
                <a:latin typeface="Arial" pitchFamily="34" charset="0"/>
                <a:cs typeface="Arial" pitchFamily="34" charset="0"/>
              </a:rPr>
              <a:t>Christopher J. Berry, Mary Ann Farquhar, China on Screen: Cinema and Nation (Film and Culture Series), Paperback, 336 pp., Columbia University Press, March 28, 2006, ISBN 9780231137072, A#359,807, HERE: CHAPTER 4</a:t>
            </a:r>
            <a:endParaRPr lang="en-US" sz="1700" dirty="0">
              <a:latin typeface="Arial" pitchFamily="34" charset="0"/>
              <a:cs typeface="Arial" pitchFamily="34" charset="0"/>
            </a:endParaRPr>
          </a:p>
          <a:p>
            <a:pPr lvl="0"/>
            <a:r>
              <a:rPr lang="en-GB" sz="1700" dirty="0">
                <a:latin typeface="Arial" pitchFamily="34" charset="0"/>
                <a:cs typeface="Arial" pitchFamily="34" charset="0"/>
              </a:rPr>
              <a:t>Show trailer http://www.youtube.com/watch?v=cC-_SLiRnJE</a:t>
            </a:r>
            <a:endParaRPr lang="en-US" sz="1700" dirty="0">
              <a:latin typeface="Arial" pitchFamily="34" charset="0"/>
              <a:cs typeface="Arial" pitchFamily="34" charset="0"/>
            </a:endParaRPr>
          </a:p>
          <a:p>
            <a:pPr lvl="0"/>
            <a:r>
              <a:rPr lang="en-GB" sz="1700" dirty="0">
                <a:latin typeface="Arial" pitchFamily="34" charset="0"/>
                <a:cs typeface="Arial" pitchFamily="34" charset="0"/>
              </a:rPr>
              <a:t>Student presentation on the film: </a:t>
            </a:r>
            <a:r>
              <a:rPr lang="en-GB" sz="1700" dirty="0" err="1">
                <a:latin typeface="Arial" pitchFamily="34" charset="0"/>
                <a:cs typeface="Arial" pitchFamily="34" charset="0"/>
              </a:rPr>
              <a:t>Licia</a:t>
            </a:r>
            <a:r>
              <a:rPr lang="en-GB" sz="1700" dirty="0">
                <a:latin typeface="Arial" pitchFamily="34" charset="0"/>
                <a:cs typeface="Arial" pitchFamily="34" charset="0"/>
              </a:rPr>
              <a:t> Kim (20 </a:t>
            </a:r>
            <a:r>
              <a:rPr lang="en-GB" sz="1700" dirty="0" err="1">
                <a:latin typeface="Arial" pitchFamily="34" charset="0"/>
                <a:cs typeface="Arial" pitchFamily="34" charset="0"/>
              </a:rPr>
              <a:t>mins</a:t>
            </a:r>
            <a:r>
              <a:rPr lang="en-GB" sz="1700" dirty="0">
                <a:latin typeface="Arial" pitchFamily="34" charset="0"/>
                <a:cs typeface="Arial" pitchFamily="34" charset="0"/>
              </a:rPr>
              <a:t>.)</a:t>
            </a:r>
            <a:endParaRPr lang="en-US" sz="17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130</a:t>
            </a:fld>
            <a:endParaRPr lang="en-US" dirty="0"/>
          </a:p>
        </p:txBody>
      </p:sp>
    </p:spTree>
    <p:custDataLst>
      <p:tags r:id="rId1"/>
    </p:custDataLst>
    <p:extLst>
      <p:ext uri="{BB962C8B-B14F-4D97-AF65-F5344CB8AC3E}">
        <p14:creationId xmlns:p14="http://schemas.microsoft.com/office/powerpoint/2010/main" val="29133676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000" b="1" dirty="0" err="1">
                <a:latin typeface="Arial" pitchFamily="34" charset="0"/>
                <a:cs typeface="Arial" pitchFamily="34" charset="0"/>
              </a:rPr>
              <a:t>Examples</a:t>
            </a:r>
            <a:endParaRPr lang="de-DE" altLang="zh-CN" sz="2000" b="1" dirty="0">
              <a:latin typeface="Arial" pitchFamily="34" charset="0"/>
              <a:cs typeface="Arial" pitchFamily="34" charset="0"/>
            </a:endParaRPr>
          </a:p>
          <a:p>
            <a:r>
              <a:rPr lang="en-GB" sz="2000" b="1" dirty="0">
                <a:latin typeface="Arial" pitchFamily="34" charset="0"/>
                <a:cs typeface="Arial" pitchFamily="34" charset="0"/>
              </a:rPr>
              <a:t> </a:t>
            </a:r>
            <a:r>
              <a:rPr lang="en-GB" sz="2000" b="1" dirty="0" err="1">
                <a:latin typeface="Arial" pitchFamily="34" charset="0"/>
                <a:cs typeface="Arial" pitchFamily="34" charset="0"/>
              </a:rPr>
              <a:t>Roleplay</a:t>
            </a:r>
            <a:r>
              <a:rPr lang="en-GB" sz="2000" b="1" dirty="0">
                <a:latin typeface="Arial" pitchFamily="34" charset="0"/>
                <a:cs typeface="Arial" pitchFamily="34" charset="0"/>
              </a:rPr>
              <a:t>: Re-enact key concepts of the film </a:t>
            </a:r>
            <a:endParaRPr lang="en-US" sz="2000" dirty="0">
              <a:latin typeface="Arial" pitchFamily="34" charset="0"/>
              <a:cs typeface="Arial" pitchFamily="34" charset="0"/>
            </a:endParaRPr>
          </a:p>
          <a:p>
            <a:pPr lvl="0"/>
            <a:r>
              <a:rPr lang="en-GB" sz="2000" dirty="0">
                <a:latin typeface="Arial" pitchFamily="34" charset="0"/>
                <a:cs typeface="Arial" pitchFamily="34" charset="0"/>
              </a:rPr>
              <a:t>Group activity. Roles: Japanese, Chinese National People’s Party, Red Guards in the Cultural Revolution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learning types (history through reading, visual perception, role play/enacting)</a:t>
            </a:r>
            <a:endParaRPr lang="en-US" sz="2000" dirty="0">
              <a:latin typeface="Arial" pitchFamily="34" charset="0"/>
              <a:cs typeface="Arial" pitchFamily="34" charset="0"/>
            </a:endParaRPr>
          </a:p>
          <a:p>
            <a:r>
              <a:rPr lang="en-GB" sz="2000" dirty="0">
                <a:latin typeface="Arial" pitchFamily="34" charset="0"/>
                <a:cs typeface="Arial" pitchFamily="34" charset="0"/>
              </a:rPr>
              <a:t> </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131</a:t>
            </a:fld>
            <a:endParaRPr lang="en-US" dirty="0"/>
          </a:p>
        </p:txBody>
      </p:sp>
    </p:spTree>
    <p:custDataLst>
      <p:tags r:id="rId1"/>
    </p:custDataLst>
    <p:extLst>
      <p:ext uri="{BB962C8B-B14F-4D97-AF65-F5344CB8AC3E}">
        <p14:creationId xmlns:p14="http://schemas.microsoft.com/office/powerpoint/2010/main" val="3973381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000" b="1" dirty="0">
                <a:latin typeface="Arial" pitchFamily="34" charset="0"/>
                <a:cs typeface="Arial" pitchFamily="34" charset="0"/>
              </a:rPr>
              <a:t>Discussion about the film </a:t>
            </a:r>
            <a:endParaRPr lang="en-US" sz="2000" dirty="0">
              <a:latin typeface="Arial" pitchFamily="34" charset="0"/>
              <a:cs typeface="Arial" pitchFamily="34" charset="0"/>
            </a:endParaRPr>
          </a:p>
          <a:p>
            <a:pPr lvl="0"/>
            <a:r>
              <a:rPr lang="en-GB" sz="2000" dirty="0">
                <a:latin typeface="Arial" pitchFamily="34" charset="0"/>
                <a:cs typeface="Arial" pitchFamily="34" charset="0"/>
              </a:rPr>
              <a:t>How was the tradition of the Beijing Opera seen throughout time? (Imperial time, Republic: Japanese occupation, National People’s Party, People’s Republic of China: Communists during Cultural Revolution)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Why is the suicide in 1977 so tragic? What happened to Beijing Opera since then?</a:t>
            </a:r>
            <a:endParaRPr lang="en-US" sz="2000" dirty="0">
              <a:latin typeface="Arial" pitchFamily="34" charset="0"/>
              <a:cs typeface="Arial" pitchFamily="34" charset="0"/>
            </a:endParaRPr>
          </a:p>
          <a:p>
            <a:pPr lvl="0"/>
            <a:r>
              <a:rPr lang="en-GB" sz="2000" dirty="0">
                <a:latin typeface="Arial" pitchFamily="34" charset="0"/>
                <a:cs typeface="Arial" pitchFamily="34" charset="0"/>
              </a:rPr>
              <a:t>What do you think about children training since an early age? (Moral implications, necessity of perfection?)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Being gay </a:t>
            </a:r>
            <a:r>
              <a:rPr lang="en-GB" sz="2000">
                <a:latin typeface="Arial" pitchFamily="34" charset="0"/>
                <a:cs typeface="Arial" pitchFamily="34" charset="0"/>
              </a:rPr>
              <a:t>in China</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132</a:t>
            </a:fld>
            <a:endParaRPr lang="en-US" dirty="0"/>
          </a:p>
        </p:txBody>
      </p:sp>
    </p:spTree>
    <p:custDataLst>
      <p:tags r:id="rId1"/>
    </p:custDataLst>
    <p:extLst>
      <p:ext uri="{BB962C8B-B14F-4D97-AF65-F5344CB8AC3E}">
        <p14:creationId xmlns:p14="http://schemas.microsoft.com/office/powerpoint/2010/main" val="25422598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000" b="1" dirty="0" err="1">
                <a:latin typeface="Arial" pitchFamily="34" charset="0"/>
                <a:cs typeface="Arial" pitchFamily="34" charset="0"/>
              </a:rPr>
              <a:t>Ideology</a:t>
            </a:r>
            <a:r>
              <a:rPr lang="de-DE" sz="2000" b="1" dirty="0">
                <a:latin typeface="Arial" pitchFamily="34" charset="0"/>
                <a:cs typeface="Arial" pitchFamily="34" charset="0"/>
              </a:rPr>
              <a:t> in Chinese </a:t>
            </a:r>
            <a:r>
              <a:rPr lang="de-DE" sz="2000" b="1" dirty="0" err="1">
                <a:latin typeface="Arial" pitchFamily="34" charset="0"/>
                <a:cs typeface="Arial" pitchFamily="34" charset="0"/>
              </a:rPr>
              <a:t>films</a:t>
            </a:r>
            <a:endParaRPr lang="en-US" sz="2000" dirty="0">
              <a:latin typeface="Arial" pitchFamily="34" charset="0"/>
              <a:cs typeface="Arial" pitchFamily="34" charset="0"/>
            </a:endParaRPr>
          </a:p>
          <a:p>
            <a:pPr lvl="0"/>
            <a:r>
              <a:rPr lang="en-GB" sz="2000" dirty="0">
                <a:latin typeface="Arial" pitchFamily="34" charset="0"/>
                <a:cs typeface="Arial" pitchFamily="34" charset="0"/>
              </a:rPr>
              <a:t>Student presentation (20 </a:t>
            </a:r>
            <a:r>
              <a:rPr lang="en-GB" sz="2000" dirty="0" err="1">
                <a:latin typeface="Arial" pitchFamily="34" charset="0"/>
                <a:cs typeface="Arial" pitchFamily="34" charset="0"/>
              </a:rPr>
              <a:t>mins</a:t>
            </a:r>
            <a:r>
              <a:rPr lang="en-GB" sz="2000" dirty="0">
                <a:latin typeface="Arial" pitchFamily="34" charset="0"/>
                <a:cs typeface="Arial" pitchFamily="34" charset="0"/>
              </a:rPr>
              <a:t>.)</a:t>
            </a:r>
          </a:p>
          <a:p>
            <a:pPr lvl="0"/>
            <a:r>
              <a:rPr lang="en-GB" sz="2000" dirty="0">
                <a:latin typeface="Arial" pitchFamily="34" charset="0"/>
                <a:cs typeface="Arial" pitchFamily="34" charset="0"/>
              </a:rPr>
              <a:t>Historical background and examples: video clips (see next page)</a:t>
            </a:r>
          </a:p>
          <a:p>
            <a:pPr lvl="0"/>
            <a:r>
              <a:rPr lang="en-GB" sz="2000" dirty="0">
                <a:latin typeface="Arial" pitchFamily="34" charset="0"/>
                <a:cs typeface="Arial" pitchFamily="34" charset="0"/>
              </a:rPr>
              <a:t>Role play: Chinese script producer, 5</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6</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propaganda department, US sponsor, censor, observers</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the film</a:t>
            </a:r>
            <a:endParaRPr lang="en-US" sz="2000" dirty="0">
              <a:latin typeface="Arial" pitchFamily="34" charset="0"/>
              <a:cs typeface="Arial" pitchFamily="34" charset="0"/>
            </a:endParaRPr>
          </a:p>
          <a:p>
            <a:pPr lvl="0"/>
            <a:r>
              <a:rPr lang="en-US" sz="2000" dirty="0">
                <a:latin typeface="Arial" pitchFamily="34" charset="0"/>
                <a:cs typeface="Arial" pitchFamily="34" charset="0"/>
              </a:rPr>
              <a:t>Assignment for next time: inform yourself about Gong Li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11 2/12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12</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133</a:t>
            </a:fld>
            <a:endParaRPr lang="en-US" dirty="0"/>
          </a:p>
        </p:txBody>
      </p:sp>
    </p:spTree>
    <p:custDataLst>
      <p:tags r:id="rId1"/>
    </p:custDataLst>
    <p:extLst>
      <p:ext uri="{BB962C8B-B14F-4D97-AF65-F5344CB8AC3E}">
        <p14:creationId xmlns:p14="http://schemas.microsoft.com/office/powerpoint/2010/main" val="24310014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marL="109537" lvl="0" indent="0">
              <a:buNone/>
            </a:pPr>
            <a:r>
              <a:rPr lang="en-GB" sz="2000" dirty="0">
                <a:latin typeface="Arial" pitchFamily="34" charset="0"/>
                <a:cs typeface="Arial" pitchFamily="34" charset="0"/>
              </a:rPr>
              <a:t>Historical background and examples: video clips</a:t>
            </a:r>
          </a:p>
          <a:p>
            <a:pPr lvl="1"/>
            <a:r>
              <a:rPr lang="en-US" sz="1600" dirty="0">
                <a:latin typeface="Arial" pitchFamily="34" charset="0"/>
                <a:cs typeface="Arial" pitchFamily="34" charset="0"/>
              </a:rPr>
              <a:t>Model opera: Red Detachment of Women</a:t>
            </a:r>
          </a:p>
          <a:p>
            <a:pPr lvl="1"/>
            <a:r>
              <a:rPr lang="en-US" sz="1600" dirty="0">
                <a:latin typeface="Arial" pitchFamily="34" charset="0"/>
                <a:cs typeface="Arial" pitchFamily="34" charset="0"/>
              </a:rPr>
              <a:t>1:27 </a:t>
            </a:r>
            <a:r>
              <a:rPr lang="en-US" sz="1600" dirty="0" err="1">
                <a:latin typeface="Arial" pitchFamily="34" charset="0"/>
                <a:cs typeface="Arial" pitchFamily="34" charset="0"/>
              </a:rPr>
              <a:t>mins</a:t>
            </a:r>
            <a:r>
              <a:rPr lang="en-US" sz="1600" dirty="0">
                <a:latin typeface="Arial" pitchFamily="34" charset="0"/>
                <a:cs typeface="Arial" pitchFamily="34" charset="0"/>
              </a:rPr>
              <a:t>. No Harry Potter Until You Watch China's Propaganda Film http://www.youtube.com/watch?v=-_QDJ_nqe_Y</a:t>
            </a:r>
          </a:p>
          <a:p>
            <a:pPr lvl="1"/>
            <a:r>
              <a:rPr lang="en-US" sz="1600">
                <a:latin typeface="Arial" pitchFamily="34" charset="0"/>
                <a:cs typeface="Arial" pitchFamily="34" charset="0"/>
              </a:rPr>
              <a:t>Times Square Ad</a:t>
            </a:r>
          </a:p>
          <a:p>
            <a:pPr lvl="1"/>
            <a:r>
              <a:rPr lang="en-US" sz="1600" dirty="0">
                <a:latin typeface="Arial" pitchFamily="34" charset="0"/>
                <a:cs typeface="Arial" pitchFamily="34" charset="0"/>
              </a:rPr>
              <a:t>2:20 </a:t>
            </a:r>
            <a:r>
              <a:rPr lang="en-US" sz="1600" dirty="0" err="1">
                <a:latin typeface="Arial" pitchFamily="34" charset="0"/>
                <a:cs typeface="Arial" pitchFamily="34" charset="0"/>
              </a:rPr>
              <a:t>mins</a:t>
            </a:r>
            <a:r>
              <a:rPr lang="en-US" sz="1600" dirty="0">
                <a:latin typeface="Arial" pitchFamily="34" charset="0"/>
                <a:cs typeface="Arial" pitchFamily="34" charset="0"/>
              </a:rPr>
              <a:t>. GM (US Taxpayers) Pay for Communist Chinese Party Movie: </a:t>
            </a:r>
            <a:r>
              <a:rPr lang="en-GB" sz="1600" dirty="0">
                <a:latin typeface="Arial" pitchFamily="34" charset="0"/>
                <a:cs typeface="Arial" pitchFamily="34" charset="0"/>
                <a:hlinkClick r:id="rId4"/>
              </a:rPr>
              <a:t>http://www.youtube.com/watch?v=L76NDvELKqk</a:t>
            </a:r>
            <a:endParaRPr lang="en-GB" sz="1600" dirty="0">
              <a:latin typeface="Arial" pitchFamily="34" charset="0"/>
              <a:cs typeface="Arial" pitchFamily="34" charset="0"/>
            </a:endParaRPr>
          </a:p>
          <a:p>
            <a:pPr lvl="1"/>
            <a:r>
              <a:rPr lang="en-GB" sz="1600" dirty="0">
                <a:latin typeface="Arial" pitchFamily="34" charset="0"/>
                <a:cs typeface="Arial" pitchFamily="34" charset="0"/>
              </a:rPr>
              <a:t>3:10 </a:t>
            </a:r>
            <a:r>
              <a:rPr lang="en-GB" sz="1600" dirty="0" err="1">
                <a:latin typeface="Arial" pitchFamily="34" charset="0"/>
                <a:cs typeface="Arial" pitchFamily="34" charset="0"/>
              </a:rPr>
              <a:t>mins</a:t>
            </a:r>
            <a:r>
              <a:rPr lang="en-GB" sz="1600" dirty="0">
                <a:latin typeface="Arial" pitchFamily="34" charset="0"/>
                <a:cs typeface="Arial" pitchFamily="34" charset="0"/>
              </a:rPr>
              <a:t>. </a:t>
            </a:r>
            <a:r>
              <a:rPr lang="en-US" sz="1600" dirty="0">
                <a:latin typeface="Arial" pitchFamily="34" charset="0"/>
                <a:cs typeface="Arial" pitchFamily="34" charset="0"/>
              </a:rPr>
              <a:t>Entertainment Ban For Culture Control </a:t>
            </a:r>
            <a:r>
              <a:rPr lang="en-GB" sz="1600" dirty="0">
                <a:latin typeface="Arial" pitchFamily="34" charset="0"/>
                <a:cs typeface="Arial" pitchFamily="34" charset="0"/>
                <a:hlinkClick r:id="rId5"/>
              </a:rPr>
              <a:t>http://www.youtube.com/watch?v=FwdM3MSLXP0</a:t>
            </a:r>
            <a:endParaRPr lang="en-GB" sz="1600" dirty="0">
              <a:latin typeface="Arial" pitchFamily="34" charset="0"/>
              <a:cs typeface="Arial" pitchFamily="34" charset="0"/>
            </a:endParaRPr>
          </a:p>
          <a:p>
            <a:pPr lvl="1"/>
            <a:r>
              <a:rPr lang="en-GB" sz="1600" dirty="0">
                <a:latin typeface="Arial" pitchFamily="34" charset="0"/>
                <a:cs typeface="Arial" pitchFamily="34" charset="0"/>
              </a:rPr>
              <a:t>3:13 </a:t>
            </a:r>
            <a:r>
              <a:rPr lang="en-GB" sz="1600" dirty="0" err="1">
                <a:latin typeface="Arial" pitchFamily="34" charset="0"/>
                <a:cs typeface="Arial" pitchFamily="34" charset="0"/>
              </a:rPr>
              <a:t>mins</a:t>
            </a:r>
            <a:r>
              <a:rPr lang="en-GB" sz="1600" dirty="0">
                <a:latin typeface="Arial" pitchFamily="34" charset="0"/>
                <a:cs typeface="Arial" pitchFamily="34" charset="0"/>
              </a:rPr>
              <a:t>. </a:t>
            </a:r>
            <a:r>
              <a:rPr lang="en-US" sz="1600" dirty="0">
                <a:latin typeface="Arial" pitchFamily="34" charset="0"/>
                <a:cs typeface="Arial" pitchFamily="34" charset="0"/>
              </a:rPr>
              <a:t>China TV and Film Go More Left </a:t>
            </a:r>
          </a:p>
          <a:p>
            <a:pPr lvl="1"/>
            <a:r>
              <a:rPr lang="en-GB" sz="1600" dirty="0">
                <a:latin typeface="Arial" pitchFamily="34" charset="0"/>
                <a:cs typeface="Arial" pitchFamily="34" charset="0"/>
                <a:hlinkClick r:id="rId6"/>
              </a:rPr>
              <a:t>http://www.youtube.com/watch?v=UecTwmRqvhI</a:t>
            </a:r>
            <a:endParaRPr lang="en-GB" sz="1600" dirty="0">
              <a:latin typeface="Arial" pitchFamily="34" charset="0"/>
              <a:cs typeface="Arial" pitchFamily="34" charset="0"/>
            </a:endParaRPr>
          </a:p>
          <a:p>
            <a:pPr lvl="1"/>
            <a:r>
              <a:rPr lang="en-GB" sz="1600" dirty="0">
                <a:latin typeface="Arial" pitchFamily="34" charset="0"/>
                <a:cs typeface="Arial" pitchFamily="34" charset="0"/>
              </a:rPr>
              <a:t>20:44 </a:t>
            </a:r>
            <a:r>
              <a:rPr lang="en-GB" sz="1600" dirty="0" err="1">
                <a:latin typeface="Arial" pitchFamily="34" charset="0"/>
                <a:cs typeface="Arial" pitchFamily="34" charset="0"/>
              </a:rPr>
              <a:t>mins</a:t>
            </a:r>
            <a:r>
              <a:rPr lang="en-GB" sz="1600" dirty="0">
                <a:latin typeface="Arial" pitchFamily="34" charset="0"/>
                <a:cs typeface="Arial" pitchFamily="34" charset="0"/>
              </a:rPr>
              <a:t>. Early Chinese Propaganda </a:t>
            </a:r>
            <a:r>
              <a:rPr lang="en-GB" sz="1600" dirty="0">
                <a:latin typeface="Arial" pitchFamily="34" charset="0"/>
                <a:cs typeface="Arial" pitchFamily="34" charset="0"/>
                <a:hlinkClick r:id="rId7"/>
              </a:rPr>
              <a:t>http://www.youtube.com/watch?v=ztn0hN9gkRI</a:t>
            </a:r>
            <a:endParaRPr lang="en-GB" sz="1600" dirty="0">
              <a:latin typeface="Arial" pitchFamily="34" charset="0"/>
              <a:cs typeface="Arial" pitchFamily="34" charset="0"/>
            </a:endParaRPr>
          </a:p>
          <a:p>
            <a:pPr lvl="1"/>
            <a:r>
              <a:rPr lang="en-GB" sz="1600" dirty="0">
                <a:latin typeface="Arial" pitchFamily="34" charset="0"/>
                <a:cs typeface="Arial" pitchFamily="34" charset="0"/>
              </a:rPr>
              <a:t>3:27 </a:t>
            </a:r>
            <a:r>
              <a:rPr lang="en-GB" sz="1600" dirty="0" err="1">
                <a:latin typeface="Arial" pitchFamily="34" charset="0"/>
                <a:cs typeface="Arial" pitchFamily="34" charset="0"/>
              </a:rPr>
              <a:t>mins</a:t>
            </a:r>
            <a:r>
              <a:rPr lang="en-GB" sz="1600" dirty="0">
                <a:latin typeface="Arial" pitchFamily="34" charset="0"/>
                <a:cs typeface="Arial" pitchFamily="34" charset="0"/>
              </a:rPr>
              <a:t>. Old vintage Chinese Army Propaganda Film </a:t>
            </a:r>
            <a:r>
              <a:rPr lang="en-GB" sz="1600" dirty="0">
                <a:latin typeface="Arial" pitchFamily="34" charset="0"/>
                <a:cs typeface="Arial" pitchFamily="34" charset="0"/>
                <a:hlinkClick r:id="rId8"/>
              </a:rPr>
              <a:t>http://www.youtube.com/watch?v=_qjiKWLq80g</a:t>
            </a:r>
            <a:endParaRPr lang="en-GB" sz="1600" dirty="0">
              <a:latin typeface="Arial" pitchFamily="34" charset="0"/>
              <a:cs typeface="Arial" pitchFamily="34" charset="0"/>
            </a:endParaRPr>
          </a:p>
          <a:p>
            <a:pPr lvl="1"/>
            <a:r>
              <a:rPr lang="en-GB" sz="1600" dirty="0">
                <a:latin typeface="Arial" pitchFamily="34" charset="0"/>
                <a:cs typeface="Arial" pitchFamily="34" charset="0"/>
              </a:rPr>
              <a:t>3:22 </a:t>
            </a:r>
            <a:r>
              <a:rPr lang="en-GB" sz="1600" dirty="0" err="1">
                <a:latin typeface="Arial" pitchFamily="34" charset="0"/>
                <a:cs typeface="Arial" pitchFamily="34" charset="0"/>
              </a:rPr>
              <a:t>mins</a:t>
            </a:r>
            <a:r>
              <a:rPr lang="en-GB" sz="1600" dirty="0">
                <a:latin typeface="Arial" pitchFamily="34" charset="0"/>
                <a:cs typeface="Arial" pitchFamily="34" charset="0"/>
              </a:rPr>
              <a:t>. Rise of the Chinese </a:t>
            </a:r>
            <a:r>
              <a:rPr lang="en-GB" sz="1600" dirty="0">
                <a:latin typeface="Arial" pitchFamily="34" charset="0"/>
                <a:cs typeface="Arial" pitchFamily="34" charset="0"/>
                <a:hlinkClick r:id="rId9"/>
              </a:rPr>
              <a:t>http://www.youtube.com/watch?v=RclrBwxyZqs</a:t>
            </a:r>
            <a:endParaRPr lang="en-GB" sz="1600" dirty="0">
              <a:latin typeface="Arial" pitchFamily="34" charset="0"/>
              <a:cs typeface="Arial" pitchFamily="34" charset="0"/>
            </a:endParaRPr>
          </a:p>
          <a:p>
            <a:pPr lvl="1"/>
            <a:r>
              <a:rPr lang="en-US" sz="1600" dirty="0">
                <a:latin typeface="Arial" pitchFamily="34" charset="0"/>
                <a:cs typeface="Arial" pitchFamily="34" charset="0"/>
              </a:rPr>
              <a:t>3:33 China's Revolutionary Operas Called 'Trash Culture' http://www.youtube.com/watch?v=zjP3NsZWOl8</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11 2/12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12</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134</a:t>
            </a:fld>
            <a:endParaRPr lang="en-US" dirty="0"/>
          </a:p>
        </p:txBody>
      </p:sp>
    </p:spTree>
    <p:custDataLst>
      <p:tags r:id="rId1"/>
    </p:custDataLst>
    <p:extLst>
      <p:ext uri="{BB962C8B-B14F-4D97-AF65-F5344CB8AC3E}">
        <p14:creationId xmlns:p14="http://schemas.microsoft.com/office/powerpoint/2010/main" val="9805071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000" b="1" dirty="0">
                <a:latin typeface="Arial" pitchFamily="34" charset="0"/>
                <a:cs typeface="Arial" pitchFamily="34" charset="0"/>
              </a:rPr>
              <a:t>The Chinese </a:t>
            </a:r>
            <a:r>
              <a:rPr lang="de-DE" sz="2000" b="1" dirty="0" err="1">
                <a:latin typeface="Arial" pitchFamily="34" charset="0"/>
                <a:cs typeface="Arial" pitchFamily="34" charset="0"/>
              </a:rPr>
              <a:t>Actress</a:t>
            </a:r>
            <a:r>
              <a:rPr lang="de-DE" sz="2000" b="1" dirty="0">
                <a:latin typeface="Arial" pitchFamily="34" charset="0"/>
                <a:cs typeface="Arial" pitchFamily="34" charset="0"/>
              </a:rPr>
              <a:t> Gong Li</a:t>
            </a:r>
            <a:endParaRPr lang="en-US" sz="2000" dirty="0">
              <a:latin typeface="Arial" pitchFamily="34" charset="0"/>
              <a:cs typeface="Arial" pitchFamily="34" charset="0"/>
            </a:endParaRPr>
          </a:p>
          <a:p>
            <a:pPr lvl="0"/>
            <a:r>
              <a:rPr lang="en-GB" sz="2000" dirty="0">
                <a:latin typeface="Arial" pitchFamily="34" charset="0"/>
                <a:cs typeface="Arial" pitchFamily="34" charset="0"/>
              </a:rPr>
              <a:t>Get an overview what we learn today</a:t>
            </a:r>
            <a:endParaRPr lang="en-US" sz="2000" dirty="0">
              <a:latin typeface="Arial" pitchFamily="34" charset="0"/>
              <a:cs typeface="Arial" pitchFamily="34" charset="0"/>
            </a:endParaRPr>
          </a:p>
          <a:p>
            <a:pPr lvl="0"/>
            <a:r>
              <a:rPr lang="en-GB" sz="2000" dirty="0">
                <a:latin typeface="Arial" pitchFamily="34" charset="0"/>
                <a:cs typeface="Arial" pitchFamily="34" charset="0"/>
              </a:rPr>
              <a:t>Reflection on what we prepared for today: </a:t>
            </a:r>
            <a:br>
              <a:rPr lang="en-GB" sz="2000" dirty="0">
                <a:latin typeface="Arial" pitchFamily="34" charset="0"/>
                <a:cs typeface="Arial" pitchFamily="34" charset="0"/>
              </a:rPr>
            </a:br>
            <a:r>
              <a:rPr lang="en-GB" sz="2000" dirty="0">
                <a:latin typeface="Arial" pitchFamily="34" charset="0"/>
                <a:cs typeface="Arial" pitchFamily="34" charset="0"/>
              </a:rPr>
              <a:t>a) Zhang </a:t>
            </a:r>
            <a:r>
              <a:rPr lang="en-GB" sz="2000" dirty="0" err="1">
                <a:latin typeface="Arial" pitchFamily="34" charset="0"/>
                <a:cs typeface="Arial" pitchFamily="34" charset="0"/>
              </a:rPr>
              <a:t>Yimou</a:t>
            </a:r>
            <a:r>
              <a:rPr lang="en-GB" sz="2000" dirty="0">
                <a:latin typeface="Arial" pitchFamily="34" charset="0"/>
                <a:cs typeface="Arial" pitchFamily="34" charset="0"/>
              </a:rPr>
              <a:t> “To Live” 1994 (film screened), b) Actress Gong Li (2 papers read)</a:t>
            </a:r>
            <a:endParaRPr lang="en-US" sz="2000" dirty="0">
              <a:latin typeface="Arial" pitchFamily="34" charset="0"/>
              <a:cs typeface="Arial" pitchFamily="34" charset="0"/>
            </a:endParaRPr>
          </a:p>
          <a:p>
            <a:pPr lvl="0"/>
            <a:r>
              <a:rPr lang="en-GB" sz="2000" dirty="0">
                <a:latin typeface="Arial" pitchFamily="34" charset="0"/>
                <a:cs typeface="Arial" pitchFamily="34" charset="0"/>
              </a:rPr>
              <a:t>Further sources with background on her movies and Chinese film history</a:t>
            </a:r>
            <a:endParaRPr lang="en-US" sz="2000" dirty="0">
              <a:latin typeface="Arial" pitchFamily="34" charset="0"/>
              <a:cs typeface="Arial" pitchFamily="34" charset="0"/>
            </a:endParaRPr>
          </a:p>
          <a:p>
            <a:pPr lvl="0"/>
            <a:r>
              <a:rPr lang="en-GB" sz="2000" dirty="0">
                <a:latin typeface="Arial" pitchFamily="34" charset="0"/>
                <a:cs typeface="Arial" pitchFamily="34" charset="0"/>
              </a:rPr>
              <a:t>Power point presentation on actress Gong Li including popular scenes with her</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Gong Li</a:t>
            </a:r>
            <a:endParaRPr lang="en-US" sz="2000" dirty="0">
              <a:latin typeface="Arial" pitchFamily="34" charset="0"/>
              <a:cs typeface="Arial" pitchFamily="34" charset="0"/>
            </a:endParaRPr>
          </a:p>
          <a:p>
            <a:pPr lvl="0"/>
            <a:r>
              <a:rPr lang="en-GB" sz="2000" dirty="0">
                <a:latin typeface="Arial" pitchFamily="34" charset="0"/>
                <a:cs typeface="Arial" pitchFamily="34" charset="0"/>
              </a:rPr>
              <a:t>Role play: Gong Li negotiates film role (what learning types?)</a:t>
            </a:r>
            <a:endParaRPr lang="en-US" sz="2000" dirty="0">
              <a:latin typeface="Arial" pitchFamily="34" charset="0"/>
              <a:cs typeface="Arial" pitchFamily="34" charset="0"/>
            </a:endParaRPr>
          </a:p>
          <a:p>
            <a:pPr lvl="0"/>
            <a:r>
              <a:rPr lang="en-US" sz="2000" dirty="0">
                <a:latin typeface="Arial" pitchFamily="34" charset="0"/>
                <a:cs typeface="Arial" pitchFamily="34" charset="0"/>
              </a:rPr>
              <a:t>Assignment for next time</a:t>
            </a:r>
          </a:p>
          <a:p>
            <a:r>
              <a:rPr lang="en-GB" sz="2000" dirty="0">
                <a:latin typeface="Arial" pitchFamily="34" charset="0"/>
                <a:cs typeface="Arial" pitchFamily="34" charset="0"/>
              </a:rPr>
              <a:t>Reflect teaching improvements in class</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135</a:t>
            </a:fld>
            <a:endParaRPr lang="en-US" dirty="0"/>
          </a:p>
        </p:txBody>
      </p:sp>
      <p:pic>
        <p:nvPicPr>
          <p:cNvPr id="1026"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810000" y="6096000"/>
            <a:ext cx="4698530" cy="646331"/>
          </a:xfrm>
          <a:prstGeom prst="rect">
            <a:avLst/>
          </a:prstGeom>
          <a:noFill/>
        </p:spPr>
        <p:txBody>
          <a:bodyPr wrap="none" rtlCol="0">
            <a:spAutoFit/>
          </a:bodyPr>
          <a:lstStyle/>
          <a:p>
            <a:r>
              <a:rPr lang="en-US" sz="1200" dirty="0"/>
              <a:t>Picture (left, bottom): Gong Li at the Cannes Film Festival 2011, </a:t>
            </a:r>
            <a:br>
              <a:rPr lang="en-US" sz="1200" dirty="0"/>
            </a:br>
            <a:r>
              <a:rPr lang="en-US" sz="1200" dirty="0"/>
              <a:t>photo by Georges </a:t>
            </a:r>
            <a:r>
              <a:rPr lang="en-US" sz="1200" dirty="0" err="1"/>
              <a:t>Biard</a:t>
            </a:r>
            <a:r>
              <a:rPr lang="en-US" sz="1200" dirty="0"/>
              <a:t>, creative commons license, source: </a:t>
            </a:r>
            <a:br>
              <a:rPr lang="en-US" sz="1200" dirty="0"/>
            </a:br>
            <a:r>
              <a:rPr lang="en-US" sz="1200" u="sng" dirty="0">
                <a:hlinkClick r:id="rId5"/>
              </a:rPr>
              <a:t>http://commons.wikimedia.org/wiki/File:Gong_Li_Cannes_2011.jpg</a:t>
            </a:r>
            <a:endParaRPr lang="de-DE" sz="1200" dirty="0"/>
          </a:p>
        </p:txBody>
      </p:sp>
    </p:spTree>
    <p:custDataLst>
      <p:tags r:id="rId1"/>
    </p:custDataLst>
    <p:extLst>
      <p:ext uri="{BB962C8B-B14F-4D97-AF65-F5344CB8AC3E}">
        <p14:creationId xmlns:p14="http://schemas.microsoft.com/office/powerpoint/2010/main" val="8514144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learn today</a:t>
            </a:r>
          </a:p>
          <a:p>
            <a:pPr lvl="0"/>
            <a:r>
              <a:rPr lang="en-GB" sz="2800" dirty="0">
                <a:latin typeface="Arial" pitchFamily="34" charset="0"/>
                <a:cs typeface="Arial" pitchFamily="34" charset="0"/>
              </a:rPr>
              <a:t>Learn about</a:t>
            </a:r>
            <a:endParaRPr lang="en-US" sz="3200" dirty="0">
              <a:latin typeface="Arial" pitchFamily="34" charset="0"/>
              <a:cs typeface="Arial" pitchFamily="34" charset="0"/>
            </a:endParaRPr>
          </a:p>
          <a:p>
            <a:pPr lvl="1"/>
            <a:r>
              <a:rPr lang="en-GB" sz="2400" dirty="0">
                <a:latin typeface="Arial" pitchFamily="34" charset="0"/>
                <a:cs typeface="Arial" pitchFamily="34" charset="0"/>
              </a:rPr>
              <a:t>The film Zhang </a:t>
            </a:r>
            <a:r>
              <a:rPr lang="en-GB" sz="2400" dirty="0" err="1">
                <a:latin typeface="Arial" pitchFamily="34" charset="0"/>
                <a:cs typeface="Arial" pitchFamily="34" charset="0"/>
              </a:rPr>
              <a:t>Yimou</a:t>
            </a:r>
            <a:r>
              <a:rPr lang="en-GB" sz="2400" dirty="0">
                <a:latin typeface="Arial" pitchFamily="34" charset="0"/>
                <a:cs typeface="Arial" pitchFamily="34" charset="0"/>
              </a:rPr>
              <a:t>: “To Live” 1994</a:t>
            </a:r>
            <a:endParaRPr lang="en-US" sz="2800" dirty="0">
              <a:latin typeface="Arial" pitchFamily="34" charset="0"/>
              <a:cs typeface="Arial" pitchFamily="34" charset="0"/>
            </a:endParaRPr>
          </a:p>
          <a:p>
            <a:pPr lvl="1"/>
            <a:r>
              <a:rPr lang="en-GB" sz="2400" dirty="0">
                <a:latin typeface="Arial" pitchFamily="34" charset="0"/>
                <a:cs typeface="Arial" pitchFamily="34" charset="0"/>
              </a:rPr>
              <a:t>The actress Gong Li: Her characteristics, her criteria for accepting a role</a:t>
            </a:r>
            <a:endParaRPr lang="en-US" sz="2800" dirty="0">
              <a:latin typeface="Arial" pitchFamily="34" charset="0"/>
              <a:cs typeface="Arial" pitchFamily="34" charset="0"/>
            </a:endParaRPr>
          </a:p>
          <a:p>
            <a:pPr lvl="1"/>
            <a:r>
              <a:rPr lang="en-US" sz="2400" dirty="0">
                <a:latin typeface="Arial" pitchFamily="34" charset="0"/>
                <a:cs typeface="Arial" pitchFamily="34" charset="0"/>
              </a:rPr>
              <a:t>Learning experience: Reflect on optimization (feedback, reflections, teaching improvements)</a:t>
            </a:r>
            <a:endParaRPr lang="en-US" sz="26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136</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2650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prepared for today</a:t>
            </a:r>
          </a:p>
          <a:p>
            <a:r>
              <a:rPr lang="en-GB" sz="2400" dirty="0">
                <a:latin typeface="Arial" pitchFamily="34" charset="0"/>
                <a:cs typeface="Arial" pitchFamily="34" charset="0"/>
              </a:rPr>
              <a:t>Screening: </a:t>
            </a:r>
            <a:r>
              <a:rPr lang="en-US" sz="2400" dirty="0">
                <a:latin typeface="Arial" pitchFamily="34" charset="0"/>
                <a:cs typeface="Arial" pitchFamily="34" charset="0"/>
              </a:rPr>
              <a:t>Gong Li in Zhang </a:t>
            </a:r>
            <a:r>
              <a:rPr lang="en-US" sz="2400" dirty="0" err="1">
                <a:latin typeface="Arial" pitchFamily="34" charset="0"/>
                <a:cs typeface="Arial" pitchFamily="34" charset="0"/>
              </a:rPr>
              <a:t>Yimou</a:t>
            </a:r>
            <a:r>
              <a:rPr lang="en-US" sz="2400" dirty="0">
                <a:latin typeface="Arial" pitchFamily="34" charset="0"/>
                <a:cs typeface="Arial" pitchFamily="34" charset="0"/>
              </a:rPr>
              <a:t>: To Live 1994</a:t>
            </a:r>
          </a:p>
          <a:p>
            <a:r>
              <a:rPr lang="en-US" sz="2400" dirty="0">
                <a:latin typeface="Arial" pitchFamily="34" charset="0"/>
                <a:cs typeface="Arial" pitchFamily="34" charset="0"/>
              </a:rPr>
              <a:t>NOTES depressed, a lot of characters die, </a:t>
            </a:r>
            <a:r>
              <a:rPr lang="en-US" sz="2400" dirty="0" err="1">
                <a:latin typeface="Arial" pitchFamily="34" charset="0"/>
                <a:cs typeface="Arial" pitchFamily="34" charset="0"/>
              </a:rPr>
              <a:t>resiliance</a:t>
            </a:r>
            <a:r>
              <a:rPr lang="en-US" sz="2400" dirty="0">
                <a:latin typeface="Arial" pitchFamily="34" charset="0"/>
                <a:cs typeface="Arial" pitchFamily="34" charset="0"/>
              </a:rPr>
              <a:t>, learned lessons, modernization</a:t>
            </a:r>
          </a:p>
          <a:p>
            <a:r>
              <a:rPr lang="en-US" sz="2400" dirty="0">
                <a:latin typeface="Arial" pitchFamily="34" charset="0"/>
                <a:cs typeface="Arial" pitchFamily="34" charset="0"/>
              </a:rPr>
              <a:t>Campaigns: Great Leap Forward, Cultural Revolution</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137</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426295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NOTES</a:t>
            </a:r>
          </a:p>
          <a:p>
            <a:r>
              <a:rPr lang="en-US" sz="2400" dirty="0">
                <a:latin typeface="Arial" pitchFamily="34" charset="0"/>
                <a:cs typeface="Arial" pitchFamily="34" charset="0"/>
              </a:rPr>
              <a:t>Philosophy: </a:t>
            </a:r>
            <a:r>
              <a:rPr lang="en-US" sz="2400" dirty="0" err="1">
                <a:latin typeface="Arial" pitchFamily="34" charset="0"/>
                <a:cs typeface="Arial" pitchFamily="34" charset="0"/>
              </a:rPr>
              <a:t>C’est</a:t>
            </a:r>
            <a:r>
              <a:rPr lang="en-US" sz="2400" dirty="0">
                <a:latin typeface="Arial" pitchFamily="34" charset="0"/>
                <a:cs typeface="Arial" pitchFamily="34" charset="0"/>
              </a:rPr>
              <a:t> la vie? Nothing left than the bare life, hardships of Chinese history: Tossed to and fro by the waves</a:t>
            </a:r>
          </a:p>
          <a:p>
            <a:r>
              <a:rPr lang="en-US" sz="2400" dirty="0">
                <a:latin typeface="Arial" pitchFamily="34" charset="0"/>
                <a:cs typeface="Arial" pitchFamily="34" charset="0"/>
              </a:rPr>
              <a:t>role of women (gambling scene, puppet theatre, responsibility for children: “I only want to live a quiet and simple life”)</a:t>
            </a:r>
          </a:p>
          <a:p>
            <a:r>
              <a:rPr lang="en-US" sz="2400" dirty="0">
                <a:latin typeface="Arial" pitchFamily="34" charset="0"/>
                <a:cs typeface="Arial" pitchFamily="34" charset="0"/>
              </a:rPr>
              <a:t>role of men (responsible for finances)</a:t>
            </a:r>
          </a:p>
          <a:p>
            <a:r>
              <a:rPr lang="en-US" sz="2400" dirty="0">
                <a:latin typeface="Arial" pitchFamily="34" charset="0"/>
                <a:cs typeface="Arial" pitchFamily="34" charset="0"/>
              </a:rPr>
              <a:t>stroke of fate (carrying boy to school although tired, bean buns) – positive: lost house were not shot as landlords</a:t>
            </a:r>
          </a:p>
          <a:p>
            <a:r>
              <a:rPr lang="en-US" sz="2400" dirty="0">
                <a:latin typeface="Arial" pitchFamily="34" charset="0"/>
                <a:cs typeface="Arial" pitchFamily="34" charset="0"/>
              </a:rPr>
              <a:t>    poverty: no money for a doctor (daughter mute, mother)</a:t>
            </a:r>
          </a:p>
          <a:p>
            <a:r>
              <a:rPr lang="en-US" sz="2400" dirty="0">
                <a:latin typeface="Arial" pitchFamily="34" charset="0"/>
                <a:cs typeface="Arial" pitchFamily="34" charset="0"/>
              </a:rPr>
              <a:t>                                       life </a:t>
            </a:r>
            <a:r>
              <a:rPr lang="en-US" sz="2400">
                <a:latin typeface="Arial" pitchFamily="34" charset="0"/>
                <a:cs typeface="Arial" pitchFamily="34" charset="0"/>
              </a:rPr>
              <a:t>“repaid”?</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138</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142636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prepared for today</a:t>
            </a:r>
          </a:p>
          <a:p>
            <a:r>
              <a:rPr lang="en-US" sz="2400" dirty="0">
                <a:latin typeface="Arial" pitchFamily="34" charset="0"/>
                <a:cs typeface="Arial" pitchFamily="34" charset="0"/>
              </a:rPr>
              <a:t>Christopher J. Berry, Mary Ann Farquhar, </a:t>
            </a:r>
            <a:r>
              <a:rPr lang="en-US" sz="2400" b="1" dirty="0">
                <a:latin typeface="Arial" pitchFamily="34" charset="0"/>
                <a:cs typeface="Arial" pitchFamily="34" charset="0"/>
              </a:rPr>
              <a:t>China on Screen</a:t>
            </a:r>
            <a:r>
              <a:rPr lang="en-US" sz="2400" dirty="0">
                <a:latin typeface="Arial" pitchFamily="34" charset="0"/>
                <a:cs typeface="Arial" pitchFamily="34" charset="0"/>
              </a:rPr>
              <a:t>: Cinema and Nation (Film and Culture Series), Paperback, 336 pp., Columbia University Press, March 28, 2006, ISBN 9780231137072, A#359,807, </a:t>
            </a:r>
            <a:r>
              <a:rPr lang="en-US" sz="2400" b="1" dirty="0">
                <a:latin typeface="Arial" pitchFamily="34" charset="0"/>
                <a:cs typeface="Arial" pitchFamily="34" charset="0"/>
              </a:rPr>
              <a:t>HERE chapter 5</a:t>
            </a:r>
            <a:endParaRPr lang="en-US" sz="2400" dirty="0">
              <a:latin typeface="Arial" pitchFamily="34" charset="0"/>
              <a:cs typeface="Arial" pitchFamily="34" charset="0"/>
            </a:endParaRPr>
          </a:p>
          <a:p>
            <a:r>
              <a:rPr lang="en-GB" sz="2400" dirty="0">
                <a:latin typeface="Arial" pitchFamily="34" charset="0"/>
                <a:cs typeface="Arial" pitchFamily="34" charset="0"/>
              </a:rPr>
              <a:t>NOTES</a:t>
            </a: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139</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504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normAutofit lnSpcReduction="10000"/>
          </a:bodyPr>
          <a:lstStyle/>
          <a:p>
            <a:r>
              <a:rPr lang="en-US" sz="4800" dirty="0">
                <a:latin typeface="Arial" pitchFamily="34" charset="0"/>
                <a:cs typeface="Arial" pitchFamily="34" charset="0"/>
              </a:rPr>
              <a:t>27 sessions =</a:t>
            </a:r>
            <a:r>
              <a:rPr lang="en-GB" sz="4800" dirty="0">
                <a:latin typeface="Arial" pitchFamily="34" charset="0"/>
                <a:cs typeface="Arial" pitchFamily="34" charset="0"/>
              </a:rPr>
              <a:t>˃</a:t>
            </a:r>
            <a:r>
              <a:rPr lang="zh-CN" altLang="en-US" sz="4800" dirty="0">
                <a:latin typeface="Arial" pitchFamily="34" charset="0"/>
                <a:cs typeface="Arial" pitchFamily="34" charset="0"/>
              </a:rPr>
              <a:t> </a:t>
            </a:r>
            <a:r>
              <a:rPr lang="de-DE" altLang="zh-CN" sz="4800" dirty="0" err="1">
                <a:latin typeface="Arial" pitchFamily="34" charset="0"/>
                <a:cs typeface="Arial" pitchFamily="34" charset="0"/>
              </a:rPr>
              <a:t>about</a:t>
            </a:r>
            <a:r>
              <a:rPr lang="de-DE" altLang="zh-CN" sz="4800" dirty="0">
                <a:latin typeface="Arial" pitchFamily="34" charset="0"/>
                <a:cs typeface="Arial" pitchFamily="34" charset="0"/>
              </a:rPr>
              <a:t> 13 </a:t>
            </a:r>
            <a:r>
              <a:rPr lang="de-DE" altLang="zh-CN" sz="4800" dirty="0" err="1">
                <a:latin typeface="Arial" pitchFamily="34" charset="0"/>
                <a:cs typeface="Arial" pitchFamily="34" charset="0"/>
              </a:rPr>
              <a:t>films</a:t>
            </a:r>
            <a:r>
              <a:rPr lang="de-DE" altLang="zh-CN" sz="4800" dirty="0">
                <a:latin typeface="Arial" pitchFamily="34" charset="0"/>
                <a:cs typeface="Arial" pitchFamily="34" charset="0"/>
              </a:rPr>
              <a:t> </a:t>
            </a:r>
            <a:r>
              <a:rPr lang="de-DE" altLang="zh-CN" sz="4800" dirty="0" err="1">
                <a:latin typeface="Arial" pitchFamily="34" charset="0"/>
                <a:cs typeface="Arial" pitchFamily="34" charset="0"/>
              </a:rPr>
              <a:t>screenable</a:t>
            </a:r>
            <a:endParaRPr lang="de-DE" altLang="zh-CN" sz="4800" dirty="0">
              <a:latin typeface="Arial" pitchFamily="34" charset="0"/>
              <a:cs typeface="Arial" pitchFamily="34" charset="0"/>
            </a:endParaRPr>
          </a:p>
          <a:p>
            <a:r>
              <a:rPr lang="de-DE" sz="4800" dirty="0" err="1">
                <a:latin typeface="Arial" pitchFamily="34" charset="0"/>
                <a:cs typeface="Arial" pitchFamily="34" charset="0"/>
              </a:rPr>
              <a:t>Tuesday</a:t>
            </a:r>
            <a:r>
              <a:rPr lang="de-DE" sz="4800" dirty="0">
                <a:latin typeface="Arial" pitchFamily="34" charset="0"/>
                <a:cs typeface="Arial" pitchFamily="34" charset="0"/>
              </a:rPr>
              <a:t> </a:t>
            </a:r>
            <a:r>
              <a:rPr lang="de-DE" sz="4800" dirty="0" err="1">
                <a:latin typeface="Arial" pitchFamily="34" charset="0"/>
                <a:cs typeface="Arial" pitchFamily="34" charset="0"/>
              </a:rPr>
              <a:t>session</a:t>
            </a:r>
            <a:r>
              <a:rPr lang="de-DE" sz="4800" dirty="0">
                <a:latin typeface="Arial" pitchFamily="34" charset="0"/>
                <a:cs typeface="Arial" pitchFamily="34" charset="0"/>
              </a:rPr>
              <a:t>: </a:t>
            </a:r>
          </a:p>
          <a:p>
            <a:pPr lvl="1"/>
            <a:r>
              <a:rPr lang="de-DE" sz="4400" dirty="0" err="1">
                <a:latin typeface="Arial" pitchFamily="34" charset="0"/>
                <a:cs typeface="Arial" pitchFamily="34" charset="0"/>
              </a:rPr>
              <a:t>Reflection</a:t>
            </a:r>
            <a:r>
              <a:rPr lang="de-DE" sz="4400" dirty="0">
                <a:latin typeface="Arial" pitchFamily="34" charset="0"/>
                <a:cs typeface="Arial" pitchFamily="34" charset="0"/>
              </a:rPr>
              <a:t> on last film</a:t>
            </a:r>
          </a:p>
          <a:p>
            <a:pPr lvl="1"/>
            <a:r>
              <a:rPr lang="de-DE" sz="4400" dirty="0" err="1">
                <a:latin typeface="Arial" pitchFamily="34" charset="0"/>
                <a:cs typeface="Arial" pitchFamily="34" charset="0"/>
              </a:rPr>
              <a:t>preparation</a:t>
            </a:r>
            <a:r>
              <a:rPr lang="de-DE" sz="4400" dirty="0">
                <a:latin typeface="Arial" pitchFamily="34" charset="0"/>
                <a:cs typeface="Arial" pitchFamily="34" charset="0"/>
              </a:rPr>
              <a:t> </a:t>
            </a:r>
            <a:r>
              <a:rPr lang="de-DE" sz="4400" dirty="0" err="1">
                <a:latin typeface="Arial" pitchFamily="34" charset="0"/>
                <a:cs typeface="Arial" pitchFamily="34" charset="0"/>
              </a:rPr>
              <a:t>of</a:t>
            </a:r>
            <a:r>
              <a:rPr lang="de-DE" sz="4400" dirty="0">
                <a:latin typeface="Arial" pitchFamily="34" charset="0"/>
                <a:cs typeface="Arial" pitchFamily="34" charset="0"/>
              </a:rPr>
              <a:t> </a:t>
            </a:r>
            <a:r>
              <a:rPr lang="de-DE" sz="4400" dirty="0" err="1">
                <a:latin typeface="Arial" pitchFamily="34" charset="0"/>
                <a:cs typeface="Arial" pitchFamily="34" charset="0"/>
              </a:rPr>
              <a:t>next</a:t>
            </a:r>
            <a:r>
              <a:rPr lang="de-DE" sz="4400" dirty="0">
                <a:latin typeface="Arial" pitchFamily="34" charset="0"/>
                <a:cs typeface="Arial" pitchFamily="34" charset="0"/>
              </a:rPr>
              <a:t> film</a:t>
            </a:r>
          </a:p>
          <a:p>
            <a:pPr lvl="1"/>
            <a:r>
              <a:rPr lang="de-DE" sz="4400" dirty="0" err="1">
                <a:latin typeface="Arial" pitchFamily="34" charset="0"/>
                <a:cs typeface="Arial" pitchFamily="34" charset="0"/>
              </a:rPr>
              <a:t>Thursday</a:t>
            </a:r>
            <a:r>
              <a:rPr lang="de-DE" sz="4400" dirty="0">
                <a:latin typeface="Arial" pitchFamily="34" charset="0"/>
                <a:cs typeface="Arial" pitchFamily="34" charset="0"/>
              </a:rPr>
              <a:t>: Screening?</a:t>
            </a:r>
            <a:endParaRPr lang="en-US" sz="4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Arial" pitchFamily="34" charset="0"/>
                <a:cs typeface="Arial" pitchFamily="34" charset="0"/>
              </a:rPr>
              <a:t>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330404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GB" sz="2400" dirty="0">
                <a:latin typeface="Arial" pitchFamily="34" charset="0"/>
                <a:cs typeface="Arial" pitchFamily="34" charset="0"/>
              </a:rPr>
              <a:t>NOTES</a:t>
            </a:r>
          </a:p>
          <a:p>
            <a:r>
              <a:rPr lang="en-GB" sz="2400" dirty="0" err="1">
                <a:latin typeface="Arial" pitchFamily="34" charset="0"/>
                <a:cs typeface="Arial" pitchFamily="34" charset="0"/>
              </a:rPr>
              <a:t>Xie</a:t>
            </a:r>
            <a:r>
              <a:rPr lang="en-GB" sz="2400" dirty="0">
                <a:latin typeface="Arial" pitchFamily="34" charset="0"/>
                <a:cs typeface="Arial" pitchFamily="34" charset="0"/>
              </a:rPr>
              <a:t> Fang (pre-cultural revolution -1966, Song of Youth, enthusiastic about Communism)</a:t>
            </a:r>
          </a:p>
          <a:p>
            <a:r>
              <a:rPr lang="en-GB" sz="2400" dirty="0" err="1">
                <a:latin typeface="Arial" pitchFamily="34" charset="0"/>
                <a:cs typeface="Arial" pitchFamily="34" charset="0"/>
              </a:rPr>
              <a:t>Ruan</a:t>
            </a:r>
            <a:r>
              <a:rPr lang="en-GB" sz="2400" dirty="0">
                <a:latin typeface="Arial" pitchFamily="34" charset="0"/>
                <a:cs typeface="Arial" pitchFamily="34" charset="0"/>
              </a:rPr>
              <a:t> </a:t>
            </a:r>
            <a:r>
              <a:rPr lang="en-GB" sz="2400" dirty="0" err="1">
                <a:latin typeface="Arial" pitchFamily="34" charset="0"/>
                <a:cs typeface="Arial" pitchFamily="34" charset="0"/>
              </a:rPr>
              <a:t>Lingyu</a:t>
            </a:r>
            <a:r>
              <a:rPr lang="en-GB" sz="2400" dirty="0">
                <a:latin typeface="Arial" pitchFamily="34" charset="0"/>
                <a:cs typeface="Arial" pitchFamily="34" charset="0"/>
              </a:rPr>
              <a:t> (more complicated, suicide with last words “I want to live”)</a:t>
            </a:r>
          </a:p>
          <a:p>
            <a:r>
              <a:rPr lang="en-GB" sz="2400" dirty="0">
                <a:latin typeface="Arial" pitchFamily="34" charset="0"/>
                <a:cs typeface="Arial" pitchFamily="34" charset="0"/>
              </a:rPr>
              <a:t>Gong Li (mother, conflict between individual and traditions</a:t>
            </a:r>
            <a:r>
              <a:rPr lang="en-GB" sz="2400">
                <a:latin typeface="Arial" pitchFamily="34" charset="0"/>
                <a:cs typeface="Arial" pitchFamily="34" charset="0"/>
              </a:rPr>
              <a:t>, modernity)</a:t>
            </a:r>
          </a:p>
          <a:p>
            <a:r>
              <a:rPr lang="en-GB" sz="2400" dirty="0">
                <a:latin typeface="Arial" pitchFamily="34" charset="0"/>
                <a:cs typeface="Arial" pitchFamily="34" charset="0"/>
              </a:rPr>
              <a:t>Maggie Cheung plays </a:t>
            </a:r>
            <a:r>
              <a:rPr lang="en-GB" sz="2400" dirty="0" err="1">
                <a:latin typeface="Arial" pitchFamily="34" charset="0"/>
                <a:cs typeface="Arial" pitchFamily="34" charset="0"/>
              </a:rPr>
              <a:t>Ruan</a:t>
            </a:r>
            <a:r>
              <a:rPr lang="en-GB" sz="2400" dirty="0">
                <a:latin typeface="Arial" pitchFamily="34" charset="0"/>
                <a:cs typeface="Arial" pitchFamily="34" charset="0"/>
              </a:rPr>
              <a:t> </a:t>
            </a:r>
            <a:r>
              <a:rPr lang="en-GB" sz="2400" dirty="0" err="1">
                <a:latin typeface="Arial" pitchFamily="34" charset="0"/>
                <a:cs typeface="Arial" pitchFamily="34" charset="0"/>
              </a:rPr>
              <a:t>Lingyu</a:t>
            </a:r>
            <a:endParaRPr lang="en-GB" sz="2400" dirty="0">
              <a:latin typeface="Arial" pitchFamily="34" charset="0"/>
              <a:cs typeface="Arial" pitchFamily="34" charset="0"/>
            </a:endParaRPr>
          </a:p>
          <a:p>
            <a:r>
              <a:rPr lang="en-GB" sz="2400" dirty="0">
                <a:latin typeface="Arial" pitchFamily="34" charset="0"/>
                <a:cs typeface="Arial" pitchFamily="34" charset="0"/>
              </a:rPr>
              <a:t>The archetype of the “little sister”</a:t>
            </a:r>
          </a:p>
          <a:p>
            <a:r>
              <a:rPr lang="en-GB" sz="2400" dirty="0">
                <a:latin typeface="Arial" pitchFamily="34" charset="0"/>
                <a:cs typeface="Arial" pitchFamily="34" charset="0"/>
              </a:rPr>
              <a:t>Mothers and daughters</a:t>
            </a: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140</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262438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Teacher </a:t>
            </a:r>
            <a:r>
              <a:rPr lang="en-GB" sz="2400" b="1" dirty="0" err="1">
                <a:latin typeface="Arial" pitchFamily="34" charset="0"/>
                <a:cs typeface="Arial" pitchFamily="34" charset="0"/>
              </a:rPr>
              <a:t>powerpoint</a:t>
            </a:r>
            <a:r>
              <a:rPr lang="en-GB" sz="2400" b="1" dirty="0">
                <a:latin typeface="Arial" pitchFamily="34" charset="0"/>
                <a:cs typeface="Arial" pitchFamily="34" charset="0"/>
              </a:rPr>
              <a:t> presentation: Gong Li</a:t>
            </a:r>
          </a:p>
          <a:p>
            <a:pPr lvl="0"/>
            <a:r>
              <a:rPr lang="en-US" sz="2400" dirty="0">
                <a:latin typeface="Arial" pitchFamily="34" charset="0"/>
                <a:cs typeface="Arial" pitchFamily="34" charset="0"/>
              </a:rPr>
              <a:t>Film clip medley of many of Gong Li's movies, set to music: </a:t>
            </a:r>
            <a:r>
              <a:rPr lang="en-US" sz="2400" dirty="0">
                <a:latin typeface="Arial" pitchFamily="34" charset="0"/>
                <a:cs typeface="Arial" pitchFamily="34" charset="0"/>
                <a:hlinkClick r:id="rId4"/>
              </a:rPr>
              <a:t>http://www.youtube.com/watch?v=niHwU5wExHo</a:t>
            </a:r>
            <a:r>
              <a:rPr lang="en-US" sz="2400" dirty="0">
                <a:latin typeface="Arial" pitchFamily="34" charset="0"/>
                <a:cs typeface="Arial" pitchFamily="34" charset="0"/>
              </a:rPr>
              <a:t> 9:54 </a:t>
            </a:r>
            <a:r>
              <a:rPr lang="en-US" sz="2400" dirty="0" err="1">
                <a:latin typeface="Arial" pitchFamily="34" charset="0"/>
                <a:cs typeface="Arial" pitchFamily="34" charset="0"/>
              </a:rPr>
              <a:t>mins</a:t>
            </a:r>
            <a:r>
              <a:rPr lang="en-US" sz="2400">
                <a:latin typeface="Arial" pitchFamily="34" charset="0"/>
                <a:cs typeface="Arial" pitchFamily="34" charset="0"/>
              </a:rPr>
              <a:t>.</a:t>
            </a:r>
            <a:endParaRPr lang="en-US" sz="2400" dirty="0">
              <a:latin typeface="Arial" pitchFamily="34" charset="0"/>
              <a:cs typeface="Arial" pitchFamily="34" charset="0"/>
            </a:endParaRPr>
          </a:p>
          <a:p>
            <a:pPr lvl="0"/>
            <a:r>
              <a:rPr lang="en-US" sz="2400" dirty="0">
                <a:latin typeface="Arial" pitchFamily="34" charset="0"/>
                <a:cs typeface="Arial" pitchFamily="34" charset="0"/>
              </a:rPr>
              <a:t>Gong Li's </a:t>
            </a:r>
            <a:r>
              <a:rPr lang="en-US" sz="2400" i="1" dirty="0">
                <a:latin typeface="Arial" pitchFamily="34" charset="0"/>
                <a:cs typeface="Arial" pitchFamily="34" charset="0"/>
              </a:rPr>
              <a:t>Memoirs of a Geisha</a:t>
            </a:r>
            <a:r>
              <a:rPr lang="en-US" sz="2400" dirty="0">
                <a:latin typeface="Arial" pitchFamily="34" charset="0"/>
                <a:cs typeface="Arial" pitchFamily="34" charset="0"/>
              </a:rPr>
              <a:t> fight scene </a:t>
            </a:r>
            <a:r>
              <a:rPr lang="en-US" sz="2400" dirty="0">
                <a:latin typeface="Arial" pitchFamily="34" charset="0"/>
                <a:cs typeface="Arial" pitchFamily="34" charset="0"/>
                <a:hlinkClick r:id="rId5"/>
              </a:rPr>
              <a:t>http://www.youtube.com/watch?v=dELhWYLSa14</a:t>
            </a:r>
            <a:r>
              <a:rPr lang="en-US" sz="2400" dirty="0">
                <a:latin typeface="Arial" pitchFamily="34" charset="0"/>
                <a:cs typeface="Arial" pitchFamily="34" charset="0"/>
              </a:rPr>
              <a:t> 4:06 </a:t>
            </a:r>
          </a:p>
          <a:p>
            <a:pPr lvl="0"/>
            <a:r>
              <a:rPr lang="en-US" sz="2400" dirty="0">
                <a:latin typeface="Arial" pitchFamily="34" charset="0"/>
                <a:cs typeface="Arial" pitchFamily="34" charset="0"/>
              </a:rPr>
              <a:t>Gong Li's interview discussing, among other things, her movie </a:t>
            </a:r>
            <a:r>
              <a:rPr lang="en-US" sz="2400" i="1" dirty="0">
                <a:latin typeface="Arial" pitchFamily="34" charset="0"/>
                <a:cs typeface="Arial" pitchFamily="34" charset="0"/>
              </a:rPr>
              <a:t>Curse of the Golden Flower</a:t>
            </a:r>
            <a:r>
              <a:rPr lang="en-US" sz="2400" dirty="0">
                <a:latin typeface="Arial" pitchFamily="34" charset="0"/>
                <a:cs typeface="Arial" pitchFamily="34" charset="0"/>
              </a:rPr>
              <a:t>. </a:t>
            </a:r>
            <a:r>
              <a:rPr lang="en-US" sz="2400" dirty="0">
                <a:latin typeface="Arial" pitchFamily="34" charset="0"/>
                <a:cs typeface="Arial" pitchFamily="34" charset="0"/>
                <a:hlinkClick r:id="rId6"/>
              </a:rPr>
              <a:t>http://www.youtube.com/watch?v=8Uaooj-FL9U</a:t>
            </a:r>
            <a:r>
              <a:rPr lang="en-US" sz="2400" dirty="0">
                <a:latin typeface="Arial" pitchFamily="34" charset="0"/>
                <a:cs typeface="Arial" pitchFamily="34" charset="0"/>
              </a:rPr>
              <a:t> 4:03</a:t>
            </a:r>
          </a:p>
          <a:p>
            <a:r>
              <a:rPr lang="en-US" sz="2400" dirty="0">
                <a:latin typeface="Arial" pitchFamily="34" charset="0"/>
                <a:cs typeface="Arial" pitchFamily="34" charset="0"/>
              </a:rPr>
              <a:t>Gong Li's interview discussing, among other things, her career, roles, and views of Mainland/Hollywood film </a:t>
            </a:r>
            <a:r>
              <a:rPr lang="en-US" sz="2400" dirty="0" err="1">
                <a:latin typeface="Arial" pitchFamily="34" charset="0"/>
                <a:cs typeface="Arial" pitchFamily="34" charset="0"/>
              </a:rPr>
              <a:t>indus</a:t>
            </a:r>
            <a:r>
              <a:rPr lang="en-US" sz="2400" dirty="0">
                <a:latin typeface="Arial" pitchFamily="34" charset="0"/>
                <a:cs typeface="Arial" pitchFamily="34" charset="0"/>
              </a:rPr>
              <a:t>-tries: </a:t>
            </a:r>
            <a:r>
              <a:rPr lang="en-US" sz="2400" dirty="0">
                <a:latin typeface="Arial" pitchFamily="34" charset="0"/>
                <a:cs typeface="Arial" pitchFamily="34" charset="0"/>
                <a:hlinkClick r:id="rId7"/>
              </a:rPr>
              <a:t>http://www.youtube.com/watch?v=J71Fq3vZ_Iw</a:t>
            </a:r>
            <a:r>
              <a:rPr lang="en-US" sz="2400" dirty="0">
                <a:latin typeface="Arial" pitchFamily="34" charset="0"/>
                <a:cs typeface="Arial" pitchFamily="34" charset="0"/>
              </a:rPr>
              <a:t> 2:43 </a:t>
            </a:r>
            <a:endParaRPr lang="en-GB" sz="2400" b="1" dirty="0">
              <a:latin typeface="Arial" pitchFamily="34" charset="0"/>
              <a:cs typeface="Arial" pitchFamily="34" charset="0"/>
            </a:endParaRPr>
          </a:p>
          <a:p>
            <a:pPr marL="109537" indent="0">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141</a:t>
            </a:fld>
            <a:endParaRPr lang="en-US" dirty="0"/>
          </a:p>
        </p:txBody>
      </p:sp>
    </p:spTree>
    <p:custDataLst>
      <p:tags r:id="rId1"/>
    </p:custDataLst>
    <p:extLst>
      <p:ext uri="{BB962C8B-B14F-4D97-AF65-F5344CB8AC3E}">
        <p14:creationId xmlns:p14="http://schemas.microsoft.com/office/powerpoint/2010/main" val="36072782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marL="109537" indent="0">
              <a:buNone/>
            </a:pPr>
            <a:r>
              <a:rPr lang="en-GB" sz="2400" b="1" dirty="0">
                <a:latin typeface="Arial" pitchFamily="34" charset="0"/>
                <a:cs typeface="Arial" pitchFamily="34" charset="0"/>
              </a:rPr>
              <a:t>Gong Li</a:t>
            </a:r>
            <a:endParaRPr lang="en-US" sz="2400" dirty="0">
              <a:latin typeface="Arial" pitchFamily="34" charset="0"/>
              <a:cs typeface="Arial" pitchFamily="34" charset="0"/>
            </a:endParaRPr>
          </a:p>
          <a:p>
            <a:r>
              <a:rPr lang="en-US" sz="2400" dirty="0">
                <a:latin typeface="Arial" pitchFamily="34" charset="0"/>
                <a:cs typeface="Arial" pitchFamily="34" charset="0"/>
              </a:rPr>
              <a:t>Central Drama Academy, Peking, graduated in 1989 (source: Gong Li)</a:t>
            </a:r>
          </a:p>
          <a:p>
            <a:r>
              <a:rPr lang="en-GB" sz="2400" dirty="0">
                <a:latin typeface="Arial" pitchFamily="34" charset="0"/>
                <a:cs typeface="Arial" pitchFamily="34" charset="0"/>
              </a:rPr>
              <a:t>Zhang </a:t>
            </a:r>
            <a:r>
              <a:rPr lang="en-GB" sz="2400" dirty="0" err="1">
                <a:latin typeface="Arial" pitchFamily="34" charset="0"/>
                <a:cs typeface="Arial" pitchFamily="34" charset="0"/>
              </a:rPr>
              <a:t>Yimou</a:t>
            </a:r>
            <a:r>
              <a:rPr lang="en-GB" sz="2400" dirty="0">
                <a:latin typeface="Arial" pitchFamily="34" charset="0"/>
                <a:cs typeface="Arial" pitchFamily="34" charset="0"/>
              </a:rPr>
              <a:t> (cameraman, director, 5</a:t>
            </a:r>
            <a:r>
              <a:rPr lang="en-GB" sz="2400" baseline="30000" dirty="0">
                <a:latin typeface="Arial" pitchFamily="34" charset="0"/>
                <a:cs typeface="Arial" pitchFamily="34" charset="0"/>
              </a:rPr>
              <a:t>th</a:t>
            </a:r>
            <a:r>
              <a:rPr lang="en-GB" sz="2400" dirty="0">
                <a:latin typeface="Arial" pitchFamily="34" charset="0"/>
                <a:cs typeface="Arial" pitchFamily="34" charset="0"/>
              </a:rPr>
              <a:t> generation) discovered her as a student: </a:t>
            </a:r>
            <a:r>
              <a:rPr lang="en-US" sz="2400" dirty="0">
                <a:latin typeface="Arial" pitchFamily="34" charset="0"/>
                <a:cs typeface="Arial" pitchFamily="34" charset="0"/>
              </a:rPr>
              <a:t>"[Zhang] came around to the colleges; I was a student then, and he was looking for somebody to be in this film [Red Sorghum]. So we had a simple process, took some screen tests and so on, and eventually he talked to my teachers, and he said he wanted me to be in the film. The shooting went pretty fast - maybe a month and a half, two months - and it all happened during the summer vacation" (Interview with Sarah Kuhn)</a:t>
            </a:r>
            <a:br>
              <a:rPr lang="en-GB" sz="2400" dirty="0">
                <a:latin typeface="Arial" pitchFamily="34" charset="0"/>
                <a:cs typeface="Arial" pitchFamily="34" charset="0"/>
              </a:rPr>
            </a:b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142</a:t>
            </a:fld>
            <a:endParaRPr lang="en-US" dirty="0"/>
          </a:p>
        </p:txBody>
      </p:sp>
    </p:spTree>
    <p:custDataLst>
      <p:tags r:id="rId1"/>
    </p:custDataLst>
    <p:extLst>
      <p:ext uri="{BB962C8B-B14F-4D97-AF65-F5344CB8AC3E}">
        <p14:creationId xmlns:p14="http://schemas.microsoft.com/office/powerpoint/2010/main" val="20787706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endParaRPr lang="en-US" sz="2400" dirty="0">
              <a:latin typeface="Arial" pitchFamily="34" charset="0"/>
              <a:cs typeface="Arial" pitchFamily="34" charset="0"/>
            </a:endParaRPr>
          </a:p>
          <a:p>
            <a:r>
              <a:rPr lang="en-US" sz="2400" dirty="0">
                <a:latin typeface="Arial" pitchFamily="34" charset="0"/>
                <a:cs typeface="Arial" pitchFamily="34" charset="0"/>
              </a:rPr>
              <a:t>Start of a 8-year long passionate relation both on- and off screen</a:t>
            </a:r>
          </a:p>
          <a:p>
            <a:r>
              <a:rPr lang="en-US" sz="2400" dirty="0">
                <a:latin typeface="Arial" pitchFamily="34" charset="0"/>
                <a:cs typeface="Arial" pitchFamily="34" charset="0"/>
              </a:rPr>
              <a:t>Zhang casted Gong Li in all his films until break up in 1995 (Schwartz, Kung), in 2006 again with Zhang in </a:t>
            </a:r>
            <a:r>
              <a:rPr lang="en-US" sz="2400" i="1" dirty="0">
                <a:latin typeface="Arial" pitchFamily="34" charset="0"/>
                <a:cs typeface="Arial" pitchFamily="34" charset="0"/>
              </a:rPr>
              <a:t>Curse of the Golden Flower</a:t>
            </a:r>
          </a:p>
          <a:p>
            <a:r>
              <a:rPr lang="en-US" sz="2400" dirty="0">
                <a:latin typeface="Arial" pitchFamily="34" charset="0"/>
                <a:cs typeface="Arial" pitchFamily="34" charset="0"/>
              </a:rPr>
              <a:t>In 1996 Gong Li married Singapore tobacco executive </a:t>
            </a:r>
            <a:r>
              <a:rPr lang="en-US" sz="2400" dirty="0" err="1">
                <a:latin typeface="Arial" pitchFamily="34" charset="0"/>
                <a:cs typeface="Arial" pitchFamily="34" charset="0"/>
              </a:rPr>
              <a:t>Ooi</a:t>
            </a:r>
            <a:r>
              <a:rPr lang="en-US" sz="2400" dirty="0">
                <a:latin typeface="Arial" pitchFamily="34" charset="0"/>
                <a:cs typeface="Arial" pitchFamily="34" charset="0"/>
              </a:rPr>
              <a:t> Wei Ming, divorced in 2010 (Gong Li).</a:t>
            </a:r>
          </a:p>
          <a:p>
            <a:r>
              <a:rPr lang="en-US" sz="2400" dirty="0">
                <a:latin typeface="Arial" pitchFamily="34" charset="0"/>
                <a:cs typeface="Arial" pitchFamily="34" charset="0"/>
              </a:rPr>
              <a:t>1992 </a:t>
            </a:r>
            <a:r>
              <a:rPr lang="en-US" sz="2400" i="1" dirty="0">
                <a:latin typeface="Arial" pitchFamily="34" charset="0"/>
                <a:cs typeface="Arial" pitchFamily="34" charset="0"/>
              </a:rPr>
              <a:t>Raise the Red Lantern</a:t>
            </a:r>
            <a:r>
              <a:rPr lang="en-US" sz="2400" dirty="0">
                <a:latin typeface="Arial" pitchFamily="34" charset="0"/>
                <a:cs typeface="Arial" pitchFamily="34" charset="0"/>
              </a:rPr>
              <a:t> nominated for Best Foreign Language film at the 1992 Academy Awards, First noticed by American audiences (Gong Li)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143</a:t>
            </a:fld>
            <a:endParaRPr lang="en-US" dirty="0"/>
          </a:p>
        </p:txBody>
      </p:sp>
    </p:spTree>
    <p:custDataLst>
      <p:tags r:id="rId1"/>
    </p:custDataLst>
    <p:extLst>
      <p:ext uri="{BB962C8B-B14F-4D97-AF65-F5344CB8AC3E}">
        <p14:creationId xmlns:p14="http://schemas.microsoft.com/office/powerpoint/2010/main" val="11372945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endParaRPr lang="en-US" sz="2400" dirty="0">
              <a:latin typeface="Arial" pitchFamily="34" charset="0"/>
              <a:cs typeface="Arial" pitchFamily="34" charset="0"/>
            </a:endParaRPr>
          </a:p>
          <a:p>
            <a:r>
              <a:rPr lang="en-US" sz="2400" dirty="0">
                <a:latin typeface="Arial" pitchFamily="34" charset="0"/>
                <a:cs typeface="Arial" pitchFamily="34" charset="0"/>
              </a:rPr>
              <a:t>1997 made her English language debut. Learns phonetically line by line ("Gong Li"). </a:t>
            </a:r>
          </a:p>
          <a:p>
            <a:r>
              <a:rPr lang="en-US" sz="2400" dirty="0">
                <a:latin typeface="Arial" pitchFamily="34" charset="0"/>
                <a:cs typeface="Arial" pitchFamily="34" charset="0"/>
              </a:rPr>
              <a:t>Beauty ambassador for L'Oreal cosmetics ("Gong Li")</a:t>
            </a:r>
          </a:p>
          <a:p>
            <a:r>
              <a:rPr lang="en-US" sz="2400" dirty="0">
                <a:latin typeface="Arial" pitchFamily="34" charset="0"/>
                <a:cs typeface="Arial" pitchFamily="34" charset="0"/>
              </a:rPr>
              <a:t>Narrated award-winning Louis Vuitton </a:t>
            </a:r>
            <a:r>
              <a:rPr lang="en-US" sz="2400" dirty="0" err="1">
                <a:latin typeface="Arial" pitchFamily="34" charset="0"/>
                <a:cs typeface="Arial" pitchFamily="34" charset="0"/>
              </a:rPr>
              <a:t>Soundwalk</a:t>
            </a:r>
            <a:r>
              <a:rPr lang="en-US" sz="2400" dirty="0">
                <a:latin typeface="Arial" pitchFamily="34" charset="0"/>
                <a:cs typeface="Arial" pitchFamily="34" charset="0"/>
              </a:rPr>
              <a:t>-</a:t>
            </a:r>
            <a:r>
              <a:rPr lang="de-DE" altLang="zh-CN" sz="2400" dirty="0">
                <a:latin typeface="Arial" pitchFamily="34" charset="0"/>
                <a:cs typeface="Arial" pitchFamily="34" charset="0"/>
              </a:rPr>
              <a:t>Peking</a:t>
            </a:r>
          </a:p>
          <a:p>
            <a:r>
              <a:rPr lang="en-US" sz="2400" dirty="0">
                <a:latin typeface="Arial" pitchFamily="34" charset="0"/>
                <a:cs typeface="Arial" pitchFamily="34" charset="0"/>
              </a:rPr>
              <a:t>received her master's degree from Peking University ("Biography")</a:t>
            </a:r>
          </a:p>
          <a:p>
            <a:r>
              <a:rPr lang="en-US" sz="2400" dirty="0">
                <a:latin typeface="Arial" pitchFamily="34" charset="0"/>
                <a:cs typeface="Arial" pitchFamily="34" charset="0"/>
              </a:rPr>
              <a:t>Private tragedies: both her father and older sister died of cancer</a:t>
            </a:r>
          </a:p>
          <a:p>
            <a:r>
              <a:rPr lang="en-US" sz="2400" dirty="0">
                <a:latin typeface="Arial" pitchFamily="34" charset="0"/>
                <a:cs typeface="Arial" pitchFamily="34" charset="0"/>
              </a:rPr>
              <a:t>Roles: "For me, it's important that I find something fresh and not just redo another role that I've already played before" (Interview with Sarah Kuhn).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144</a:t>
            </a:fld>
            <a:endParaRPr lang="en-US" dirty="0"/>
          </a:p>
        </p:txBody>
      </p:sp>
    </p:spTree>
    <p:custDataLst>
      <p:tags r:id="rId1"/>
    </p:custDataLst>
    <p:extLst>
      <p:ext uri="{BB962C8B-B14F-4D97-AF65-F5344CB8AC3E}">
        <p14:creationId xmlns:p14="http://schemas.microsoft.com/office/powerpoint/2010/main" val="34103196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b="1" dirty="0">
                <a:latin typeface="Arial" pitchFamily="34" charset="0"/>
                <a:cs typeface="Arial" pitchFamily="34" charset="0"/>
              </a:rPr>
              <a:t>Becoming a character:</a:t>
            </a:r>
            <a:r>
              <a:rPr lang="en-US" sz="2400" dirty="0">
                <a:latin typeface="Arial" pitchFamily="34" charset="0"/>
                <a:cs typeface="Arial" pitchFamily="34" charset="0"/>
              </a:rPr>
              <a:t> "One thing that I very much enjoy about acting is the opportunity and the challenge to go into someone else's world, to become that other person. So for me what's really important is the process of getting there and acting and being that other person. When I come out of it [and] I see the finished film, I can enjoy that, too-but it's sort of like the whole thing seems so far away from me now, because in fact what's important was the process of going through it at the time" (Kuhn).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145</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012356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"The important thing for me when I look at characters is to consider the kind of constraints placed upon them. Now, me personally, I don't like to have a lot of constraints placed upon me. When you look at a script, of course, you look at a character and sometimes the character has to face situations that are very different from what you would like to face, or how you would like to react. And so sometimes a director says to you, 'You have to be in this way' or 'This character has to face a certain kind of constraints' and I don't like that. I don't like having other people telling me what to do. But, in fact, there are all kinds of constraints I do place</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146</a:t>
            </a:fld>
            <a:endParaRPr lang="en-US" dirty="0"/>
          </a:p>
        </p:txBody>
      </p:sp>
    </p:spTree>
    <p:custDataLst>
      <p:tags r:id="rId1"/>
    </p:custDataLst>
    <p:extLst>
      <p:ext uri="{BB962C8B-B14F-4D97-AF65-F5344CB8AC3E}">
        <p14:creationId xmlns:p14="http://schemas.microsoft.com/office/powerpoint/2010/main" val="30714063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upon myself internally. It's through these kinds of things that I develop a kind of resistance, a kind of inner force that is struggling to break free can be expressed. I think directors look at me and go, 'Oh, Gong Li, she's very good at expressing that kind of character and that kind of motivation through facing those kind of constraints with a kind of inner-strength" (Murray).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147</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9943844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b="1" dirty="0">
                <a:latin typeface="Arial" pitchFamily="34" charset="0"/>
                <a:cs typeface="Arial" pitchFamily="34" charset="0"/>
              </a:rPr>
              <a:t>Why it took her so long to come to Hollywood:</a:t>
            </a:r>
            <a:r>
              <a:rPr lang="en-US" sz="2400" dirty="0">
                <a:latin typeface="Arial" pitchFamily="34" charset="0"/>
                <a:cs typeface="Arial" pitchFamily="34" charset="0"/>
              </a:rPr>
              <a:t> Until </a:t>
            </a:r>
            <a:r>
              <a:rPr lang="en-US" sz="2400" i="1" dirty="0">
                <a:latin typeface="Arial" pitchFamily="34" charset="0"/>
                <a:cs typeface="Arial" pitchFamily="34" charset="0"/>
              </a:rPr>
              <a:t>Memoirs</a:t>
            </a:r>
            <a:r>
              <a:rPr lang="en-US" sz="2400" dirty="0">
                <a:latin typeface="Arial" pitchFamily="34" charset="0"/>
                <a:cs typeface="Arial" pitchFamily="34" charset="0"/>
              </a:rPr>
              <a:t>, Hollywood had only offered her two-dimensional roles that she calls </a:t>
            </a:r>
            <a:r>
              <a:rPr lang="en-US" sz="2400" dirty="0" err="1">
                <a:latin typeface="Arial" pitchFamily="34" charset="0"/>
                <a:cs typeface="Arial" pitchFamily="34" charset="0"/>
              </a:rPr>
              <a:t>hua</a:t>
            </a:r>
            <a:r>
              <a:rPr lang="en-US" sz="2400" dirty="0">
                <a:latin typeface="Arial" pitchFamily="34" charset="0"/>
                <a:cs typeface="Arial" pitchFamily="34" charset="0"/>
              </a:rPr>
              <a:t> ping (literally "flower vase"). "If you just put it up there on the shelf, it looks beautiful. That's great, but it doesn't move. It doesn't change" (Schwartz, and Kung). </a:t>
            </a:r>
          </a:p>
          <a:p>
            <a:r>
              <a:rPr lang="en-US" sz="2400" dirty="0">
                <a:latin typeface="Arial" pitchFamily="34" charset="0"/>
                <a:cs typeface="Arial" pitchFamily="34" charset="0"/>
              </a:rPr>
              <a:t>"The important things are the script and the director. I have been waiting around to get the right script and the right director. For example, in the past if a Hollywood director came to me with a script and wanted me to play a character and she was a stereotypical Asian woman who gets into a</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148</a:t>
            </a:fld>
            <a:endParaRPr lang="en-US" dirty="0"/>
          </a:p>
        </p:txBody>
      </p:sp>
    </p:spTree>
    <p:custDataLst>
      <p:tags r:id="rId1"/>
    </p:custDataLst>
    <p:extLst>
      <p:ext uri="{BB962C8B-B14F-4D97-AF65-F5344CB8AC3E}">
        <p14:creationId xmlns:p14="http://schemas.microsoft.com/office/powerpoint/2010/main" val="483859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fight and gets killed off quickly, that didn't seem to have much interest for me. I decided to wait until I found the right script and wait and wait until Rob Marshall came to me with this particular script [</a:t>
            </a:r>
            <a:r>
              <a:rPr lang="en-US" sz="2400" i="1" dirty="0">
                <a:latin typeface="Arial" pitchFamily="34" charset="0"/>
                <a:cs typeface="Arial" pitchFamily="34" charset="0"/>
              </a:rPr>
              <a:t>Memoirs of a Geisha</a:t>
            </a:r>
            <a:r>
              <a:rPr lang="en-US" sz="2400" dirty="0">
                <a:latin typeface="Arial" pitchFamily="34" charset="0"/>
                <a:cs typeface="Arial" pitchFamily="34" charset="0"/>
              </a:rPr>
              <a:t>]. And it's a very good director making a film that really has a genuine kind of Asian topic and a great character. So what really sold me on it was the character" (Murray). </a:t>
            </a:r>
          </a:p>
          <a:p>
            <a:r>
              <a:rPr lang="en-US" sz="2400" b="1" dirty="0">
                <a:latin typeface="Arial" pitchFamily="34" charset="0"/>
                <a:cs typeface="Arial" pitchFamily="34" charset="0"/>
              </a:rPr>
              <a:t>The difference in acting in Chinese </a:t>
            </a:r>
            <a:r>
              <a:rPr lang="en-US" sz="2400" b="1" dirty="0" err="1">
                <a:latin typeface="Arial" pitchFamily="34" charset="0"/>
                <a:cs typeface="Arial" pitchFamily="34" charset="0"/>
              </a:rPr>
              <a:t>vs</a:t>
            </a:r>
            <a:r>
              <a:rPr lang="en-US" sz="2400" b="1" dirty="0">
                <a:latin typeface="Arial" pitchFamily="34" charset="0"/>
                <a:cs typeface="Arial" pitchFamily="34" charset="0"/>
              </a:rPr>
              <a:t> Hollywood movies:</a:t>
            </a:r>
            <a:r>
              <a:rPr lang="en-US" sz="2400" dirty="0">
                <a:latin typeface="Arial" pitchFamily="34" charset="0"/>
                <a:cs typeface="Arial" pitchFamily="34" charset="0"/>
              </a:rPr>
              <a:t> "In terms of performance, it's not that different. Of course in terms of dialogue, there is a language difference, and this does make a difference. When I speak in English,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149</a:t>
            </a:fld>
            <a:endParaRPr lang="en-US" dirty="0"/>
          </a:p>
        </p:txBody>
      </p:sp>
    </p:spTree>
    <p:custDataLst>
      <p:tags r:id="rId1"/>
    </p:custDataLst>
    <p:extLst>
      <p:ext uri="{BB962C8B-B14F-4D97-AF65-F5344CB8AC3E}">
        <p14:creationId xmlns:p14="http://schemas.microsoft.com/office/powerpoint/2010/main" val="8783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229600" cy="4038600"/>
          </a:xfrm>
        </p:spPr>
        <p:txBody>
          <a:bodyPr>
            <a:normAutofit fontScale="92500" lnSpcReduction="10000"/>
          </a:bodyPr>
          <a:lstStyle/>
          <a:p>
            <a:pPr>
              <a:buNone/>
            </a:pPr>
            <a:r>
              <a:rPr lang="en-US" sz="2000" b="1" dirty="0">
                <a:latin typeface="Arial" pitchFamily="34" charset="0"/>
                <a:cs typeface="Arial" pitchFamily="34" charset="0"/>
              </a:rPr>
              <a:t>Expectation for grades</a:t>
            </a:r>
          </a:p>
          <a:p>
            <a:pPr algn="ctr">
              <a:buNone/>
            </a:pPr>
            <a:r>
              <a:rPr lang="en-US" sz="20000" b="1" dirty="0">
                <a:latin typeface="Arial" pitchFamily="34" charset="0"/>
                <a:cs typeface="Arial" pitchFamily="34" charset="0"/>
              </a:rPr>
              <a:t>=</a:t>
            </a:r>
          </a:p>
          <a:p>
            <a:pPr algn="r">
              <a:buNone/>
            </a:pPr>
            <a:r>
              <a:rPr lang="en-US" sz="2000" b="1" dirty="0">
                <a:latin typeface="Arial" pitchFamily="34" charset="0"/>
                <a:cs typeface="Arial" pitchFamily="34" charset="0"/>
              </a:rPr>
              <a:t>Requirements from the curriculum</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15</a:t>
            </a:fld>
            <a:endParaRPr lang="en-US" dirty="0"/>
          </a:p>
        </p:txBody>
      </p:sp>
    </p:spTree>
    <p:custDataLst>
      <p:tags r:id="rId1"/>
    </p:custDataLst>
    <p:extLst>
      <p:ext uri="{BB962C8B-B14F-4D97-AF65-F5344CB8AC3E}">
        <p14:creationId xmlns:p14="http://schemas.microsoft.com/office/powerpoint/2010/main" val="30224170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my expressions become different. My attitude too. </a:t>
            </a:r>
            <a:r>
              <a:rPr lang="en-US" sz="2400" dirty="0" err="1">
                <a:latin typeface="Arial" pitchFamily="34" charset="0"/>
                <a:cs typeface="Arial" pitchFamily="34" charset="0"/>
              </a:rPr>
              <a:t>i'm</a:t>
            </a:r>
            <a:r>
              <a:rPr lang="en-US" sz="2400" dirty="0">
                <a:latin typeface="Arial" pitchFamily="34" charset="0"/>
                <a:cs typeface="Arial" pitchFamily="34" charset="0"/>
              </a:rPr>
              <a:t> not sure why, but there really is a difference. My hands move differently when I speak English. But in terms of performance, it's not that different. It won't be that because I'm in a foreign film that my approach is different. My training allowed me to make contact with a number of different possibilities. Four years in college let me work with excellent teachers who gave me a good foundation" (Hu). </a:t>
            </a:r>
          </a:p>
          <a:p>
            <a:pPr marL="109537" indent="0">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150</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50384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151</a:t>
            </a:fld>
            <a:endParaRPr lang="en-US" dirty="0"/>
          </a:p>
        </p:txBody>
      </p:sp>
      <p:sp>
        <p:nvSpPr>
          <p:cNvPr id="2" name="Titel 1"/>
          <p:cNvSpPr>
            <a:spLocks noGrp="1"/>
          </p:cNvSpPr>
          <p:nvPr>
            <p:ph type="title"/>
          </p:nvPr>
        </p:nvSpPr>
        <p:spPr/>
        <p:txBody>
          <a:bodyPr/>
          <a:lstStyle/>
          <a:p>
            <a:endParaRPr lang="en-US"/>
          </a:p>
        </p:txBody>
      </p:sp>
      <p:sp>
        <p:nvSpPr>
          <p:cNvPr id="6" name="Title 2"/>
          <p:cNvSpPr txBox="1">
            <a:spLocks/>
          </p:cNvSpPr>
          <p:nvPr/>
        </p:nvSpPr>
        <p:spPr>
          <a:xfrm>
            <a:off x="-152400" y="152400"/>
            <a:ext cx="8686800" cy="13716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pic>
        <p:nvPicPr>
          <p:cNvPr id="1027" name="Picture 3" descr="http://wiki.vm.rub.de/uvu/skins/common/images/magnify-clip.png">
            <a:hlinkClick r:id="rId4" tooltip="Enlar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975" y="3557588"/>
            <a:ext cx="142875" cy="104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Inhaltsplatzhalter 7"/>
          <p:cNvGraphicFramePr>
            <a:graphicFrameLocks noGrp="1"/>
          </p:cNvGraphicFramePr>
          <p:nvPr>
            <p:ph idx="1"/>
          </p:nvPr>
        </p:nvGraphicFramePr>
        <p:xfrm>
          <a:off x="1066801" y="1828800"/>
          <a:ext cx="3810000" cy="4297366"/>
        </p:xfrm>
        <a:graphic>
          <a:graphicData uri="http://schemas.openxmlformats.org/drawingml/2006/table">
            <a:tbl>
              <a:tblPr>
                <a:tableStyleId>{5C22544A-7EE6-4342-B048-85BDC9FD1C3A}</a:tableStyleId>
              </a:tblPr>
              <a:tblGrid>
                <a:gridCol w="3183881">
                  <a:extLst>
                    <a:ext uri="{9D8B030D-6E8A-4147-A177-3AD203B41FA5}">
                      <a16:colId xmlns:a16="http://schemas.microsoft.com/office/drawing/2014/main" val="20000"/>
                    </a:ext>
                  </a:extLst>
                </a:gridCol>
                <a:gridCol w="626119">
                  <a:extLst>
                    <a:ext uri="{9D8B030D-6E8A-4147-A177-3AD203B41FA5}">
                      <a16:colId xmlns:a16="http://schemas.microsoft.com/office/drawing/2014/main" val="20001"/>
                    </a:ext>
                  </a:extLst>
                </a:gridCol>
              </a:tblGrid>
              <a:tr h="198182">
                <a:tc>
                  <a:txBody>
                    <a:bodyPr/>
                    <a:lstStyle/>
                    <a:p>
                      <a:pPr algn="ctr" fontAlgn="ctr"/>
                      <a:r>
                        <a:rPr lang="de-DE" sz="1400" u="none" strike="noStrike" dirty="0">
                          <a:effectLst/>
                          <a:latin typeface="Arial" pitchFamily="34" charset="0"/>
                          <a:cs typeface="Arial" pitchFamily="34" charset="0"/>
                        </a:rPr>
                        <a:t>Movie</a:t>
                      </a:r>
                      <a:endParaRPr lang="de-DE" sz="1400" b="1"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ctr" fontAlgn="ctr"/>
                      <a:r>
                        <a:rPr lang="de-DE" sz="1400" u="none" strike="noStrike">
                          <a:effectLst/>
                          <a:latin typeface="Arial" pitchFamily="34" charset="0"/>
                          <a:cs typeface="Arial" pitchFamily="34" charset="0"/>
                        </a:rPr>
                        <a:t>Year</a:t>
                      </a:r>
                      <a:endParaRPr lang="de-DE" sz="1400" b="1"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0"/>
                  </a:ext>
                </a:extLst>
              </a:tr>
              <a:tr h="198182">
                <a:tc>
                  <a:txBody>
                    <a:bodyPr/>
                    <a:lstStyle/>
                    <a:p>
                      <a:pPr algn="l" fontAlgn="ctr"/>
                      <a:r>
                        <a:rPr lang="de-DE" sz="1400" u="none" strike="noStrike" dirty="0" err="1">
                          <a:effectLst/>
                          <a:latin typeface="Arial" pitchFamily="34" charset="0"/>
                          <a:cs typeface="Arial" pitchFamily="34" charset="0"/>
                        </a:rPr>
                        <a:t>Red</a:t>
                      </a:r>
                      <a:r>
                        <a:rPr lang="de-DE" sz="1400" u="none" strike="noStrike" dirty="0">
                          <a:effectLst/>
                          <a:latin typeface="Arial" pitchFamily="34" charset="0"/>
                          <a:cs typeface="Arial" pitchFamily="34" charset="0"/>
                        </a:rPr>
                        <a:t> Sorghum</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1987</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1"/>
                  </a:ext>
                </a:extLst>
              </a:tr>
              <a:tr h="198182">
                <a:tc>
                  <a:txBody>
                    <a:bodyPr/>
                    <a:lstStyle/>
                    <a:p>
                      <a:pPr algn="l" fontAlgn="ctr"/>
                      <a:r>
                        <a:rPr lang="de-DE" sz="1400" u="none" strike="noStrike">
                          <a:effectLst/>
                          <a:latin typeface="Arial" pitchFamily="34" charset="0"/>
                          <a:cs typeface="Arial" pitchFamily="34" charset="0"/>
                        </a:rPr>
                        <a:t>Xi tai hou</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1989</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2"/>
                  </a:ext>
                </a:extLst>
              </a:tr>
              <a:tr h="198182">
                <a:tc>
                  <a:txBody>
                    <a:bodyPr/>
                    <a:lstStyle/>
                    <a:p>
                      <a:pPr algn="l" fontAlgn="ctr"/>
                      <a:r>
                        <a:rPr lang="pl-PL" sz="1400" u="none" strike="noStrike">
                          <a:effectLst/>
                          <a:latin typeface="Arial" pitchFamily="34" charset="0"/>
                          <a:cs typeface="Arial" pitchFamily="34" charset="0"/>
                        </a:rPr>
                        <a:t>Hoi sam gui miu ba</a:t>
                      </a:r>
                      <a:endParaRPr lang="pl-PL"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1989</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3"/>
                  </a:ext>
                </a:extLst>
              </a:tr>
              <a:tr h="279246">
                <a:tc>
                  <a:txBody>
                    <a:bodyPr/>
                    <a:lstStyle/>
                    <a:p>
                      <a:pPr algn="l" fontAlgn="ctr"/>
                      <a:r>
                        <a:rPr lang="de-DE" sz="1400" u="none" strike="noStrike">
                          <a:effectLst/>
                          <a:latin typeface="Arial" pitchFamily="34" charset="0"/>
                          <a:cs typeface="Arial" pitchFamily="34" charset="0"/>
                        </a:rPr>
                        <a:t>Daihao meizhoubao</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1989</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4"/>
                  </a:ext>
                </a:extLst>
              </a:tr>
              <a:tr h="198182">
                <a:tc>
                  <a:txBody>
                    <a:bodyPr/>
                    <a:lstStyle/>
                    <a:p>
                      <a:pPr algn="l" fontAlgn="ctr"/>
                      <a:r>
                        <a:rPr lang="de-DE" sz="1400" u="none" strike="noStrike">
                          <a:effectLst/>
                          <a:latin typeface="Arial" pitchFamily="34" charset="0"/>
                          <a:cs typeface="Arial" pitchFamily="34" charset="0"/>
                        </a:rPr>
                        <a:t>Qin yong</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1990</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5"/>
                  </a:ext>
                </a:extLst>
              </a:tr>
              <a:tr h="198182">
                <a:tc>
                  <a:txBody>
                    <a:bodyPr/>
                    <a:lstStyle/>
                    <a:p>
                      <a:pPr algn="l" fontAlgn="ctr"/>
                      <a:r>
                        <a:rPr lang="de-DE" sz="1400" u="none" strike="noStrike">
                          <a:effectLst/>
                          <a:latin typeface="Arial" pitchFamily="34" charset="0"/>
                          <a:cs typeface="Arial" pitchFamily="34" charset="0"/>
                        </a:rPr>
                        <a:t>Ju Dou</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1990</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6"/>
                  </a:ext>
                </a:extLst>
              </a:tr>
              <a:tr h="372327">
                <a:tc>
                  <a:txBody>
                    <a:bodyPr/>
                    <a:lstStyle/>
                    <a:p>
                      <a:pPr algn="l" fontAlgn="ctr"/>
                      <a:r>
                        <a:rPr lang="en-US" sz="1400" u="none" strike="noStrike">
                          <a:effectLst/>
                          <a:latin typeface="Arial" pitchFamily="34" charset="0"/>
                          <a:cs typeface="Arial" pitchFamily="34" charset="0"/>
                        </a:rPr>
                        <a:t>God of Gamblers III: Back to Shanghai</a:t>
                      </a:r>
                      <a:endParaRPr lang="en-US"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1991</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7"/>
                  </a:ext>
                </a:extLst>
              </a:tr>
              <a:tr h="279246">
                <a:tc>
                  <a:txBody>
                    <a:bodyPr/>
                    <a:lstStyle/>
                    <a:p>
                      <a:pPr algn="l" fontAlgn="ctr"/>
                      <a:r>
                        <a:rPr lang="de-DE" sz="1400" u="none" strike="noStrike" dirty="0" err="1">
                          <a:effectLst/>
                          <a:latin typeface="Arial" pitchFamily="34" charset="0"/>
                          <a:cs typeface="Arial" pitchFamily="34" charset="0"/>
                        </a:rPr>
                        <a:t>Raise</a:t>
                      </a:r>
                      <a:r>
                        <a:rPr lang="de-DE" sz="1400" u="none" strike="noStrike" dirty="0">
                          <a:effectLst/>
                          <a:latin typeface="Arial" pitchFamily="34" charset="0"/>
                          <a:cs typeface="Arial" pitchFamily="34" charset="0"/>
                        </a:rPr>
                        <a:t> </a:t>
                      </a:r>
                      <a:r>
                        <a:rPr lang="de-DE" sz="1400" u="none" strike="noStrike" dirty="0" err="1">
                          <a:effectLst/>
                          <a:latin typeface="Arial" pitchFamily="34" charset="0"/>
                          <a:cs typeface="Arial" pitchFamily="34" charset="0"/>
                        </a:rPr>
                        <a:t>the</a:t>
                      </a:r>
                      <a:r>
                        <a:rPr lang="de-DE" sz="1400" u="none" strike="noStrike" dirty="0">
                          <a:effectLst/>
                          <a:latin typeface="Arial" pitchFamily="34" charset="0"/>
                          <a:cs typeface="Arial" pitchFamily="34" charset="0"/>
                        </a:rPr>
                        <a:t> </a:t>
                      </a:r>
                      <a:r>
                        <a:rPr lang="de-DE" sz="1400" u="none" strike="noStrike" dirty="0" err="1">
                          <a:effectLst/>
                          <a:latin typeface="Arial" pitchFamily="34" charset="0"/>
                          <a:cs typeface="Arial" pitchFamily="34" charset="0"/>
                        </a:rPr>
                        <a:t>Red</a:t>
                      </a:r>
                      <a:r>
                        <a:rPr lang="de-DE" sz="1400" u="none" strike="noStrike" dirty="0">
                          <a:effectLst/>
                          <a:latin typeface="Arial" pitchFamily="34" charset="0"/>
                          <a:cs typeface="Arial" pitchFamily="34" charset="0"/>
                        </a:rPr>
                        <a:t> </a:t>
                      </a:r>
                      <a:r>
                        <a:rPr lang="de-DE" sz="1400" u="none" strike="noStrike" dirty="0" err="1">
                          <a:effectLst/>
                          <a:latin typeface="Arial" pitchFamily="34" charset="0"/>
                          <a:cs typeface="Arial" pitchFamily="34" charset="0"/>
                        </a:rPr>
                        <a:t>Lantern</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1991</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8"/>
                  </a:ext>
                </a:extLst>
              </a:tr>
              <a:tr h="198182">
                <a:tc>
                  <a:txBody>
                    <a:bodyPr/>
                    <a:lstStyle/>
                    <a:p>
                      <a:pPr algn="l" fontAlgn="ctr"/>
                      <a:r>
                        <a:rPr lang="en-US" sz="1400" u="none" strike="noStrike">
                          <a:effectLst/>
                          <a:latin typeface="Arial" pitchFamily="34" charset="0"/>
                          <a:cs typeface="Arial" pitchFamily="34" charset="0"/>
                        </a:rPr>
                        <a:t>The Story of Qiu Ju</a:t>
                      </a:r>
                      <a:endParaRPr lang="en-US"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1992</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9"/>
                  </a:ext>
                </a:extLst>
              </a:tr>
              <a:tr h="198182">
                <a:tc>
                  <a:txBody>
                    <a:bodyPr/>
                    <a:lstStyle/>
                    <a:p>
                      <a:pPr algn="l" fontAlgn="ctr"/>
                      <a:r>
                        <a:rPr lang="de-DE" sz="1400" u="none" strike="noStrike">
                          <a:effectLst/>
                          <a:latin typeface="Arial" pitchFamily="34" charset="0"/>
                          <a:cs typeface="Arial" pitchFamily="34" charset="0"/>
                        </a:rPr>
                        <a:t>Meng xing shi fen</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1992</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0"/>
                  </a:ext>
                </a:extLst>
              </a:tr>
              <a:tr h="279246">
                <a:tc>
                  <a:txBody>
                    <a:bodyPr/>
                    <a:lstStyle/>
                    <a:p>
                      <a:pPr algn="l" fontAlgn="ctr"/>
                      <a:r>
                        <a:rPr lang="de-DE" sz="1400" u="none" strike="noStrike">
                          <a:effectLst/>
                          <a:latin typeface="Arial" pitchFamily="34" charset="0"/>
                          <a:cs typeface="Arial" pitchFamily="34" charset="0"/>
                        </a:rPr>
                        <a:t>Farewell My Concubine</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1993</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1"/>
                  </a:ext>
                </a:extLst>
              </a:tr>
              <a:tr h="198182">
                <a:tc>
                  <a:txBody>
                    <a:bodyPr/>
                    <a:lstStyle/>
                    <a:p>
                      <a:pPr algn="l" fontAlgn="ctr"/>
                      <a:r>
                        <a:rPr lang="de-DE" sz="1400" u="none" strike="noStrike">
                          <a:effectLst/>
                          <a:latin typeface="Arial" pitchFamily="34" charset="0"/>
                          <a:cs typeface="Arial" pitchFamily="34" charset="0"/>
                        </a:rPr>
                        <a:t>Flirting Scholar</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1993</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2"/>
                  </a:ext>
                </a:extLst>
              </a:tr>
              <a:tr h="465409">
                <a:tc>
                  <a:txBody>
                    <a:bodyPr/>
                    <a:lstStyle/>
                    <a:p>
                      <a:pPr algn="l" fontAlgn="ctr"/>
                      <a:r>
                        <a:rPr lang="en-US" sz="1400" u="none" strike="noStrike" dirty="0" err="1">
                          <a:effectLst/>
                          <a:latin typeface="Arial" pitchFamily="34" charset="0"/>
                          <a:cs typeface="Arial" pitchFamily="34" charset="0"/>
                        </a:rPr>
                        <a:t>Xin</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tian</a:t>
                      </a:r>
                      <a:r>
                        <a:rPr lang="en-US" sz="1400" u="none" strike="noStrike" dirty="0">
                          <a:effectLst/>
                          <a:latin typeface="Arial" pitchFamily="34" charset="0"/>
                          <a:cs typeface="Arial" pitchFamily="34" charset="0"/>
                        </a:rPr>
                        <a:t> long </a:t>
                      </a:r>
                      <a:r>
                        <a:rPr lang="en-US" sz="1400" u="none" strike="noStrike" dirty="0" err="1">
                          <a:effectLst/>
                          <a:latin typeface="Arial" pitchFamily="34" charset="0"/>
                          <a:cs typeface="Arial" pitchFamily="34" charset="0"/>
                        </a:rPr>
                        <a:t>ba</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bu</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zhi</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tian</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shan</a:t>
                      </a:r>
                      <a:r>
                        <a:rPr lang="en-US" sz="1400" u="none" strike="noStrike" dirty="0">
                          <a:effectLst/>
                          <a:latin typeface="Arial" pitchFamily="34" charset="0"/>
                          <a:cs typeface="Arial" pitchFamily="34" charset="0"/>
                        </a:rPr>
                        <a:t> tong </a:t>
                      </a:r>
                      <a:r>
                        <a:rPr lang="en-US" sz="1400" u="none" strike="noStrike" dirty="0" err="1">
                          <a:effectLst/>
                          <a:latin typeface="Arial" pitchFamily="34" charset="0"/>
                          <a:cs typeface="Arial" pitchFamily="34" charset="0"/>
                        </a:rPr>
                        <a:t>lao</a:t>
                      </a:r>
                      <a:endParaRPr lang="en-US"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dirty="0">
                          <a:effectLst/>
                          <a:latin typeface="Arial" pitchFamily="34" charset="0"/>
                          <a:cs typeface="Arial" pitchFamily="34" charset="0"/>
                        </a:rPr>
                        <a:t>1994</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3"/>
                  </a:ext>
                </a:extLst>
              </a:tr>
              <a:tr h="198182">
                <a:tc>
                  <a:txBody>
                    <a:bodyPr/>
                    <a:lstStyle/>
                    <a:p>
                      <a:pPr algn="l" fontAlgn="ctr"/>
                      <a:r>
                        <a:rPr lang="de-DE" sz="1400" u="none" strike="noStrike">
                          <a:effectLst/>
                          <a:latin typeface="Arial" pitchFamily="34" charset="0"/>
                          <a:cs typeface="Arial" pitchFamily="34" charset="0"/>
                        </a:rPr>
                        <a:t>Hua hun</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1994</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4"/>
                  </a:ext>
                </a:extLst>
              </a:tr>
              <a:tr h="198182">
                <a:tc>
                  <a:txBody>
                    <a:bodyPr/>
                    <a:lstStyle/>
                    <a:p>
                      <a:pPr algn="l" fontAlgn="ctr"/>
                      <a:r>
                        <a:rPr lang="de-DE" sz="1400" u="none" strike="noStrike">
                          <a:effectLst/>
                          <a:latin typeface="Arial" pitchFamily="34" charset="0"/>
                          <a:cs typeface="Arial" pitchFamily="34" charset="0"/>
                        </a:rPr>
                        <a:t>To Live</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1994</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5"/>
                  </a:ext>
                </a:extLst>
              </a:tr>
              <a:tr h="198182">
                <a:tc>
                  <a:txBody>
                    <a:bodyPr/>
                    <a:lstStyle/>
                    <a:p>
                      <a:pPr algn="l" fontAlgn="ctr"/>
                      <a:r>
                        <a:rPr lang="de-DE" sz="1400" u="none" strike="noStrike">
                          <a:effectLst/>
                          <a:latin typeface="Arial" pitchFamily="34" charset="0"/>
                          <a:cs typeface="Arial" pitchFamily="34" charset="0"/>
                        </a:rPr>
                        <a:t>Xi chu bawang</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dirty="0">
                          <a:effectLst/>
                          <a:latin typeface="Arial" pitchFamily="34" charset="0"/>
                          <a:cs typeface="Arial" pitchFamily="34" charset="0"/>
                        </a:rPr>
                        <a:t>1994</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6"/>
                  </a:ext>
                </a:extLst>
              </a:tr>
            </a:tbl>
          </a:graphicData>
        </a:graphic>
      </p:graphicFrame>
      <p:graphicFrame>
        <p:nvGraphicFramePr>
          <p:cNvPr id="9" name="Tabelle 8"/>
          <p:cNvGraphicFramePr>
            <a:graphicFrameLocks noGrp="1"/>
          </p:cNvGraphicFramePr>
          <p:nvPr/>
        </p:nvGraphicFramePr>
        <p:xfrm>
          <a:off x="5257800" y="1828800"/>
          <a:ext cx="3276600" cy="4343408"/>
        </p:xfrm>
        <a:graphic>
          <a:graphicData uri="http://schemas.openxmlformats.org/drawingml/2006/table">
            <a:tbl>
              <a:tblPr>
                <a:tableStyleId>{5C22544A-7EE6-4342-B048-85BDC9FD1C3A}</a:tableStyleId>
              </a:tblPr>
              <a:tblGrid>
                <a:gridCol w="2738138">
                  <a:extLst>
                    <a:ext uri="{9D8B030D-6E8A-4147-A177-3AD203B41FA5}">
                      <a16:colId xmlns:a16="http://schemas.microsoft.com/office/drawing/2014/main" val="20000"/>
                    </a:ext>
                  </a:extLst>
                </a:gridCol>
                <a:gridCol w="538462">
                  <a:extLst>
                    <a:ext uri="{9D8B030D-6E8A-4147-A177-3AD203B41FA5}">
                      <a16:colId xmlns:a16="http://schemas.microsoft.com/office/drawing/2014/main" val="20001"/>
                    </a:ext>
                  </a:extLst>
                </a:gridCol>
              </a:tblGrid>
              <a:tr h="271463">
                <a:tc>
                  <a:txBody>
                    <a:bodyPr/>
                    <a:lstStyle/>
                    <a:p>
                      <a:pPr algn="ctr" fontAlgn="ctr"/>
                      <a:r>
                        <a:rPr lang="de-DE" sz="1400" u="none" strike="noStrike" dirty="0">
                          <a:effectLst/>
                          <a:latin typeface="Arial" pitchFamily="34" charset="0"/>
                          <a:cs typeface="Arial" pitchFamily="34" charset="0"/>
                        </a:rPr>
                        <a:t>Movie</a:t>
                      </a:r>
                      <a:endParaRPr lang="de-DE"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de-DE" sz="1400" u="none" strike="noStrike">
                          <a:effectLst/>
                          <a:latin typeface="Arial" pitchFamily="34" charset="0"/>
                          <a:cs typeface="Arial" pitchFamily="34" charset="0"/>
                        </a:rPr>
                        <a:t>Year</a:t>
                      </a:r>
                      <a:endParaRPr lang="de-DE" sz="1400" b="1"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0"/>
                  </a:ext>
                </a:extLst>
              </a:tr>
              <a:tr h="271463">
                <a:tc>
                  <a:txBody>
                    <a:bodyPr/>
                    <a:lstStyle/>
                    <a:p>
                      <a:pPr algn="l" fontAlgn="ctr"/>
                      <a:r>
                        <a:rPr lang="de-DE" sz="1400" u="none" strike="noStrike" dirty="0">
                          <a:effectLst/>
                          <a:latin typeface="Arial" pitchFamily="34" charset="0"/>
                          <a:cs typeface="Arial" pitchFamily="34" charset="0"/>
                        </a:rPr>
                        <a:t>Shanghai </a:t>
                      </a:r>
                      <a:r>
                        <a:rPr lang="de-DE" sz="1400" u="none" strike="noStrike" dirty="0" err="1">
                          <a:effectLst/>
                          <a:latin typeface="Arial" pitchFamily="34" charset="0"/>
                          <a:cs typeface="Arial" pitchFamily="34" charset="0"/>
                        </a:rPr>
                        <a:t>Triad</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1995</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1"/>
                  </a:ext>
                </a:extLst>
              </a:tr>
              <a:tr h="271463">
                <a:tc>
                  <a:txBody>
                    <a:bodyPr/>
                    <a:lstStyle/>
                    <a:p>
                      <a:pPr algn="l" fontAlgn="ctr"/>
                      <a:r>
                        <a:rPr lang="de-DE" sz="1400" u="none" strike="noStrike" dirty="0" err="1">
                          <a:effectLst/>
                          <a:latin typeface="Arial" pitchFamily="34" charset="0"/>
                          <a:cs typeface="Arial" pitchFamily="34" charset="0"/>
                        </a:rPr>
                        <a:t>Temptress</a:t>
                      </a:r>
                      <a:r>
                        <a:rPr lang="de-DE" sz="1400" u="none" strike="noStrike" dirty="0">
                          <a:effectLst/>
                          <a:latin typeface="Arial" pitchFamily="34" charset="0"/>
                          <a:cs typeface="Arial" pitchFamily="34" charset="0"/>
                        </a:rPr>
                        <a:t> Moon</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1996</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2"/>
                  </a:ext>
                </a:extLst>
              </a:tr>
              <a:tr h="271463">
                <a:tc>
                  <a:txBody>
                    <a:bodyPr/>
                    <a:lstStyle/>
                    <a:p>
                      <a:pPr algn="l" fontAlgn="ctr"/>
                      <a:r>
                        <a:rPr lang="de-DE" sz="1400" u="none" strike="noStrike" dirty="0">
                          <a:effectLst/>
                          <a:latin typeface="Arial" pitchFamily="34" charset="0"/>
                          <a:cs typeface="Arial" pitchFamily="34" charset="0"/>
                        </a:rPr>
                        <a:t>Chinese Box</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dirty="0">
                          <a:effectLst/>
                          <a:latin typeface="Arial" pitchFamily="34" charset="0"/>
                          <a:cs typeface="Arial" pitchFamily="34" charset="0"/>
                        </a:rPr>
                        <a:t>1997</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3"/>
                  </a:ext>
                </a:extLst>
              </a:tr>
              <a:tr h="271463">
                <a:tc>
                  <a:txBody>
                    <a:bodyPr/>
                    <a:lstStyle/>
                    <a:p>
                      <a:pPr algn="l" fontAlgn="ctr"/>
                      <a:r>
                        <a:rPr lang="nl-NL" sz="1400" u="none" strike="noStrike" dirty="0">
                          <a:effectLst/>
                          <a:latin typeface="Arial" pitchFamily="34" charset="0"/>
                          <a:cs typeface="Arial" pitchFamily="34" charset="0"/>
                        </a:rPr>
                        <a:t>Jing Ke ci Qin Wang</a:t>
                      </a:r>
                      <a:endParaRPr lang="nl-NL"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1998</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271463">
                <a:tc>
                  <a:txBody>
                    <a:bodyPr/>
                    <a:lstStyle/>
                    <a:p>
                      <a:pPr algn="l" fontAlgn="ctr"/>
                      <a:r>
                        <a:rPr lang="de-DE" sz="1400" u="none" strike="noStrike">
                          <a:effectLst/>
                          <a:latin typeface="Arial" pitchFamily="34" charset="0"/>
                          <a:cs typeface="Arial" pitchFamily="34" charset="0"/>
                        </a:rPr>
                        <a:t>Breaking the Silence</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2000</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5"/>
                  </a:ext>
                </a:extLst>
              </a:tr>
              <a:tr h="271463">
                <a:tc>
                  <a:txBody>
                    <a:bodyPr/>
                    <a:lstStyle/>
                    <a:p>
                      <a:pPr algn="l" fontAlgn="ctr"/>
                      <a:r>
                        <a:rPr lang="pt-BR" sz="1400" u="none" strike="noStrike" dirty="0">
                          <a:effectLst/>
                          <a:latin typeface="Arial" pitchFamily="34" charset="0"/>
                          <a:cs typeface="Arial" pitchFamily="34" charset="0"/>
                        </a:rPr>
                        <a:t>Zhou Yu de huo che</a:t>
                      </a:r>
                      <a:endParaRPr lang="pt-BR"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2002</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271463">
                <a:tc>
                  <a:txBody>
                    <a:bodyPr/>
                    <a:lstStyle/>
                    <a:p>
                      <a:pPr algn="l" fontAlgn="ctr"/>
                      <a:r>
                        <a:rPr lang="de-DE" sz="1400" u="none" strike="noStrike" dirty="0">
                          <a:effectLst/>
                          <a:latin typeface="Arial" pitchFamily="34" charset="0"/>
                          <a:cs typeface="Arial" pitchFamily="34" charset="0"/>
                        </a:rPr>
                        <a:t>2046</a:t>
                      </a:r>
                      <a:endParaRPr lang="de-DE"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2004</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7"/>
                  </a:ext>
                </a:extLst>
              </a:tr>
              <a:tr h="271463">
                <a:tc>
                  <a:txBody>
                    <a:bodyPr/>
                    <a:lstStyle/>
                    <a:p>
                      <a:pPr algn="l" fontAlgn="ctr"/>
                      <a:r>
                        <a:rPr lang="de-DE" sz="1400" u="none" strike="noStrike">
                          <a:effectLst/>
                          <a:latin typeface="Arial" pitchFamily="34" charset="0"/>
                          <a:cs typeface="Arial" pitchFamily="34" charset="0"/>
                        </a:rPr>
                        <a:t>The Hand</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2004</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271463">
                <a:tc>
                  <a:txBody>
                    <a:bodyPr/>
                    <a:lstStyle/>
                    <a:p>
                      <a:pPr algn="l" fontAlgn="ctr"/>
                      <a:r>
                        <a:rPr lang="de-DE" sz="1400" u="none" strike="noStrike">
                          <a:effectLst/>
                          <a:latin typeface="Arial" pitchFamily="34" charset="0"/>
                          <a:cs typeface="Arial" pitchFamily="34" charset="0"/>
                        </a:rPr>
                        <a:t>Eros</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2004</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9"/>
                  </a:ext>
                </a:extLst>
              </a:tr>
              <a:tr h="271463">
                <a:tc>
                  <a:txBody>
                    <a:bodyPr/>
                    <a:lstStyle/>
                    <a:p>
                      <a:pPr algn="l" fontAlgn="ctr"/>
                      <a:r>
                        <a:rPr lang="de-DE" sz="1400" u="none" strike="noStrike">
                          <a:effectLst/>
                          <a:latin typeface="Arial" pitchFamily="34" charset="0"/>
                          <a:cs typeface="Arial" pitchFamily="34" charset="0"/>
                        </a:rPr>
                        <a:t>Memoirs of a Geisha</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2005</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271463">
                <a:tc>
                  <a:txBody>
                    <a:bodyPr/>
                    <a:lstStyle/>
                    <a:p>
                      <a:pPr algn="l" fontAlgn="ctr"/>
                      <a:r>
                        <a:rPr lang="de-DE" sz="1400" u="none" strike="noStrike">
                          <a:effectLst/>
                          <a:latin typeface="Arial" pitchFamily="34" charset="0"/>
                          <a:cs typeface="Arial" pitchFamily="34" charset="0"/>
                        </a:rPr>
                        <a:t>Miami Vice</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2006</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1"/>
                  </a:ext>
                </a:extLst>
              </a:tr>
              <a:tr h="271463">
                <a:tc>
                  <a:txBody>
                    <a:bodyPr/>
                    <a:lstStyle/>
                    <a:p>
                      <a:pPr algn="l" fontAlgn="ctr"/>
                      <a:r>
                        <a:rPr lang="en-US" sz="1400" u="none" strike="noStrike">
                          <a:effectLst/>
                          <a:latin typeface="Arial" pitchFamily="34" charset="0"/>
                          <a:cs typeface="Arial" pitchFamily="34" charset="0"/>
                        </a:rPr>
                        <a:t>Curse of the Golden Flower</a:t>
                      </a:r>
                      <a:endParaRPr lang="en-US"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2006</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271463">
                <a:tc>
                  <a:txBody>
                    <a:bodyPr/>
                    <a:lstStyle/>
                    <a:p>
                      <a:pPr algn="l" fontAlgn="ctr"/>
                      <a:r>
                        <a:rPr lang="de-DE" sz="1400" u="none" strike="noStrike">
                          <a:effectLst/>
                          <a:latin typeface="Arial" pitchFamily="34" charset="0"/>
                          <a:cs typeface="Arial" pitchFamily="34" charset="0"/>
                        </a:rPr>
                        <a:t>Hannibal Rising</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2007</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3"/>
                  </a:ext>
                </a:extLst>
              </a:tr>
              <a:tr h="271463">
                <a:tc>
                  <a:txBody>
                    <a:bodyPr/>
                    <a:lstStyle/>
                    <a:p>
                      <a:pPr algn="l" fontAlgn="ctr"/>
                      <a:r>
                        <a:rPr lang="de-DE" sz="1400" u="none" strike="noStrike">
                          <a:effectLst/>
                          <a:latin typeface="Arial" pitchFamily="34" charset="0"/>
                          <a:cs typeface="Arial" pitchFamily="34" charset="0"/>
                        </a:rPr>
                        <a:t>Shanghai</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2010</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271463">
                <a:tc>
                  <a:txBody>
                    <a:bodyPr/>
                    <a:lstStyle/>
                    <a:p>
                      <a:pPr algn="l" fontAlgn="ctr"/>
                      <a:r>
                        <a:rPr lang="de-DE" sz="1400" u="none" strike="noStrike">
                          <a:effectLst/>
                          <a:latin typeface="Arial" pitchFamily="34" charset="0"/>
                          <a:cs typeface="Arial" pitchFamily="34" charset="0"/>
                        </a:rPr>
                        <a:t>What Women Want</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dirty="0">
                          <a:effectLst/>
                          <a:latin typeface="Arial" pitchFamily="34" charset="0"/>
                          <a:cs typeface="Arial" pitchFamily="34" charset="0"/>
                        </a:rPr>
                        <a:t>2011</a:t>
                      </a:r>
                      <a:endParaRPr lang="de-DE" sz="1400" b="0" i="0" u="none" strike="noStrike" dirty="0">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5"/>
                  </a:ext>
                </a:extLst>
              </a:tr>
            </a:tbl>
          </a:graphicData>
        </a:graphic>
      </p:graphicFrame>
      <p:pic>
        <p:nvPicPr>
          <p:cNvPr id="10" name="Picture 2" descr="424px-Gong_Li_Cannes_2011"/>
          <p:cNvPicPr>
            <a:picLocks noChangeAspect="1" noChangeArrowheads="1"/>
          </p:cNvPicPr>
          <p:nvPr/>
        </p:nvPicPr>
        <p:blipFill>
          <a:blip r:embed="rId6"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450705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err="1">
                <a:latin typeface="Arial" pitchFamily="34" charset="0"/>
                <a:cs typeface="Arial" pitchFamily="34" charset="0"/>
              </a:rPr>
              <a:t>Discussion</a:t>
            </a:r>
            <a:r>
              <a:rPr lang="de-DE" altLang="zh-CN" sz="2100" b="1" dirty="0">
                <a:latin typeface="Arial" pitchFamily="34" charset="0"/>
                <a:cs typeface="Arial" pitchFamily="34" charset="0"/>
              </a:rPr>
              <a:t> </a:t>
            </a:r>
            <a:r>
              <a:rPr lang="de-DE" altLang="zh-CN" sz="2100" b="1" dirty="0" err="1">
                <a:latin typeface="Arial" pitchFamily="34" charset="0"/>
                <a:cs typeface="Arial" pitchFamily="34" charset="0"/>
              </a:rPr>
              <a:t>about</a:t>
            </a:r>
            <a:r>
              <a:rPr lang="de-DE" altLang="zh-CN" sz="2100" b="1" dirty="0">
                <a:latin typeface="Arial" pitchFamily="34" charset="0"/>
                <a:cs typeface="Arial" pitchFamily="34" charset="0"/>
              </a:rPr>
              <a:t> Gong Li</a:t>
            </a:r>
          </a:p>
          <a:p>
            <a:r>
              <a:rPr lang="de-DE" altLang="zh-CN" sz="2100" dirty="0">
                <a:latin typeface="Arial" pitchFamily="34" charset="0"/>
                <a:cs typeface="Arial" pitchFamily="34" charset="0"/>
              </a:rPr>
              <a:t>Notes</a:t>
            </a:r>
          </a:p>
          <a:p>
            <a:r>
              <a:rPr lang="de-DE" altLang="zh-CN" sz="2100" dirty="0">
                <a:latin typeface="Arial" pitchFamily="34" charset="0"/>
                <a:cs typeface="Arial" pitchFamily="34" charset="0"/>
              </a:rPr>
              <a:t>Diverse, has a standard in choosing her roles</a:t>
            </a:r>
          </a:p>
          <a:p>
            <a:r>
              <a:rPr lang="de-DE" altLang="zh-CN" sz="2100" dirty="0">
                <a:latin typeface="Arial" pitchFamily="34" charset="0"/>
                <a:cs typeface="Arial" pitchFamily="34" charset="0"/>
              </a:rPr>
              <a:t>does not want to be „stereotyped“</a:t>
            </a:r>
          </a:p>
          <a:p>
            <a:r>
              <a:rPr lang="de-DE" altLang="zh-CN" sz="2100" dirty="0">
                <a:latin typeface="Arial" pitchFamily="34" charset="0"/>
                <a:cs typeface="Arial" pitchFamily="34" charset="0"/>
              </a:rPr>
              <a:t>Credit to the teachers</a:t>
            </a:r>
          </a:p>
          <a:p>
            <a:r>
              <a:rPr lang="de-DE" altLang="zh-CN" sz="2100" dirty="0">
                <a:latin typeface="Arial" pitchFamily="34" charset="0"/>
                <a:cs typeface="Arial" pitchFamily="34" charset="0"/>
              </a:rPr>
              <a:t>Down to earth</a:t>
            </a:r>
          </a:p>
          <a:p>
            <a:r>
              <a:rPr lang="de-DE" altLang="zh-CN" sz="2100" dirty="0">
                <a:latin typeface="Arial" pitchFamily="34" charset="0"/>
                <a:cs typeface="Arial" pitchFamily="34" charset="0"/>
              </a:rPr>
              <a:t>Experienced</a:t>
            </a:r>
          </a:p>
          <a:p>
            <a:r>
              <a:rPr lang="de-DE" altLang="zh-CN" sz="2100" dirty="0">
                <a:latin typeface="Arial" pitchFamily="34" charset="0"/>
                <a:cs typeface="Arial" pitchFamily="34" charset="0"/>
              </a:rPr>
              <a:t>Strong woman</a:t>
            </a:r>
          </a:p>
          <a:p>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152</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474155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800" b="1" dirty="0" err="1">
                <a:latin typeface="Arial" pitchFamily="34" charset="0"/>
                <a:cs typeface="Arial" pitchFamily="34" charset="0"/>
              </a:rPr>
              <a:t>Role</a:t>
            </a:r>
            <a:r>
              <a:rPr lang="de-DE" altLang="zh-CN" sz="2800" b="1" dirty="0">
                <a:latin typeface="Arial" pitchFamily="34" charset="0"/>
                <a:cs typeface="Arial" pitchFamily="34" charset="0"/>
              </a:rPr>
              <a:t> </a:t>
            </a:r>
            <a:r>
              <a:rPr lang="de-DE" altLang="zh-CN" sz="2800" b="1" dirty="0" err="1">
                <a:latin typeface="Arial" pitchFamily="34" charset="0"/>
                <a:cs typeface="Arial" pitchFamily="34" charset="0"/>
              </a:rPr>
              <a:t>play</a:t>
            </a:r>
            <a:r>
              <a:rPr lang="de-DE" altLang="zh-CN" sz="2800" b="1" dirty="0">
                <a:latin typeface="Arial" pitchFamily="34" charset="0"/>
                <a:cs typeface="Arial" pitchFamily="34" charset="0"/>
              </a:rPr>
              <a:t> „Gong Li </a:t>
            </a:r>
            <a:r>
              <a:rPr lang="de-DE" altLang="zh-CN" sz="2800" b="1" dirty="0" err="1">
                <a:latin typeface="Arial" pitchFamily="34" charset="0"/>
                <a:cs typeface="Arial" pitchFamily="34" charset="0"/>
              </a:rPr>
              <a:t>negotiates</a:t>
            </a:r>
            <a:r>
              <a:rPr lang="de-DE" altLang="zh-CN" sz="2800" b="1" dirty="0">
                <a:latin typeface="Arial" pitchFamily="34" charset="0"/>
                <a:cs typeface="Arial" pitchFamily="34" charset="0"/>
              </a:rPr>
              <a:t> film </a:t>
            </a:r>
            <a:r>
              <a:rPr lang="de-DE" altLang="zh-CN" sz="2800" b="1" dirty="0" err="1">
                <a:latin typeface="Arial" pitchFamily="34" charset="0"/>
                <a:cs typeface="Arial" pitchFamily="34" charset="0"/>
              </a:rPr>
              <a:t>role</a:t>
            </a:r>
            <a:r>
              <a:rPr lang="de-DE" altLang="zh-CN" sz="2800" b="1" dirty="0">
                <a:latin typeface="Arial" pitchFamily="34" charset="0"/>
                <a:cs typeface="Arial" pitchFamily="34" charset="0"/>
              </a:rPr>
              <a:t>“</a:t>
            </a:r>
          </a:p>
          <a:p>
            <a:pPr lvl="0"/>
            <a:r>
              <a:rPr lang="en-GB" sz="2400" dirty="0">
                <a:latin typeface="Arial" pitchFamily="34" charset="0"/>
                <a:cs typeface="Arial" pitchFamily="34" charset="0"/>
              </a:rPr>
              <a:t>Gong Li negotiates with different people about a job offer to act in a new film</a:t>
            </a:r>
            <a:endParaRPr lang="en-US" sz="2800" dirty="0">
              <a:latin typeface="Arial" pitchFamily="34" charset="0"/>
              <a:cs typeface="Arial" pitchFamily="34" charset="0"/>
            </a:endParaRPr>
          </a:p>
          <a:p>
            <a:pPr lvl="0"/>
            <a:r>
              <a:rPr lang="en-GB" sz="2400" dirty="0">
                <a:latin typeface="Arial" pitchFamily="34" charset="0"/>
                <a:cs typeface="Arial" pitchFamily="34" charset="0"/>
              </a:rPr>
              <a:t>Roles: </a:t>
            </a:r>
            <a:endParaRPr lang="en-US" sz="2800" dirty="0">
              <a:latin typeface="Arial" pitchFamily="34" charset="0"/>
              <a:cs typeface="Arial" pitchFamily="34" charset="0"/>
            </a:endParaRPr>
          </a:p>
          <a:p>
            <a:pPr lvl="1"/>
            <a:r>
              <a:rPr lang="en-GB" sz="2000" dirty="0">
                <a:latin typeface="Arial" pitchFamily="34" charset="0"/>
                <a:cs typeface="Arial" pitchFamily="34" charset="0"/>
              </a:rPr>
              <a:t>Gong Li, </a:t>
            </a:r>
            <a:endParaRPr lang="en-US" sz="2400" dirty="0">
              <a:latin typeface="Arial" pitchFamily="34" charset="0"/>
              <a:cs typeface="Arial" pitchFamily="34" charset="0"/>
            </a:endParaRPr>
          </a:p>
          <a:p>
            <a:pPr lvl="1"/>
            <a:r>
              <a:rPr lang="en-GB" sz="2000" dirty="0">
                <a:latin typeface="Arial" pitchFamily="34" charset="0"/>
                <a:cs typeface="Arial" pitchFamily="34" charset="0"/>
              </a:rPr>
              <a:t>5</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a:t>
            </a:r>
            <a:endParaRPr lang="en-US" sz="2400" dirty="0">
              <a:latin typeface="Arial" pitchFamily="34" charset="0"/>
              <a:cs typeface="Arial" pitchFamily="34" charset="0"/>
            </a:endParaRPr>
          </a:p>
          <a:p>
            <a:pPr lvl="1"/>
            <a:r>
              <a:rPr lang="en-GB" sz="2000" dirty="0">
                <a:latin typeface="Arial" pitchFamily="34" charset="0"/>
                <a:cs typeface="Arial" pitchFamily="34" charset="0"/>
              </a:rPr>
              <a:t>6</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a:t>
            </a:r>
            <a:endParaRPr lang="en-US" sz="2400" dirty="0">
              <a:latin typeface="Arial" pitchFamily="34" charset="0"/>
              <a:cs typeface="Arial" pitchFamily="34" charset="0"/>
            </a:endParaRPr>
          </a:p>
          <a:p>
            <a:pPr lvl="1"/>
            <a:r>
              <a:rPr lang="en-GB" sz="2000" dirty="0">
                <a:latin typeface="Arial" pitchFamily="34" charset="0"/>
                <a:cs typeface="Arial" pitchFamily="34" charset="0"/>
              </a:rPr>
              <a:t>US sponsor, </a:t>
            </a:r>
            <a:endParaRPr lang="en-US" sz="2400" dirty="0">
              <a:latin typeface="Arial" pitchFamily="34" charset="0"/>
              <a:cs typeface="Arial" pitchFamily="34" charset="0"/>
            </a:endParaRPr>
          </a:p>
          <a:p>
            <a:pPr lvl="1"/>
            <a:r>
              <a:rPr lang="en-GB" sz="2000" dirty="0">
                <a:latin typeface="Arial" pitchFamily="34" charset="0"/>
                <a:cs typeface="Arial" pitchFamily="34" charset="0"/>
              </a:rPr>
              <a:t>internationalized Chinese director </a:t>
            </a:r>
            <a:r>
              <a:rPr lang="en-GB" sz="2000" dirty="0" err="1">
                <a:latin typeface="Arial" pitchFamily="34" charset="0"/>
                <a:cs typeface="Arial" pitchFamily="34" charset="0"/>
              </a:rPr>
              <a:t>Ang</a:t>
            </a:r>
            <a:r>
              <a:rPr lang="en-GB" sz="2000" dirty="0">
                <a:latin typeface="Arial" pitchFamily="34" charset="0"/>
                <a:cs typeface="Arial" pitchFamily="34" charset="0"/>
              </a:rPr>
              <a:t> Lee, </a:t>
            </a:r>
            <a:endParaRPr lang="en-US" sz="2400" dirty="0">
              <a:latin typeface="Arial" pitchFamily="34" charset="0"/>
              <a:cs typeface="Arial" pitchFamily="34" charset="0"/>
            </a:endParaRPr>
          </a:p>
          <a:p>
            <a:pPr lvl="1"/>
            <a:r>
              <a:rPr lang="en-GB" sz="2000" dirty="0">
                <a:latin typeface="Arial" pitchFamily="34" charset="0"/>
                <a:cs typeface="Arial" pitchFamily="34" charset="0"/>
              </a:rPr>
              <a:t>Gong Li fan club</a:t>
            </a:r>
            <a:endParaRPr lang="en-US" sz="2400" dirty="0">
              <a:latin typeface="Arial" pitchFamily="34" charset="0"/>
              <a:cs typeface="Arial" pitchFamily="34" charset="0"/>
            </a:endParaRPr>
          </a:p>
          <a:p>
            <a:pPr lvl="0"/>
            <a:r>
              <a:rPr lang="en-GB" sz="2400" dirty="0">
                <a:latin typeface="Arial" pitchFamily="34" charset="0"/>
                <a:cs typeface="Arial" pitchFamily="34" charset="0"/>
              </a:rPr>
              <a:t>What learning types?</a:t>
            </a:r>
            <a:endParaRPr lang="en-US" sz="2800" dirty="0">
              <a:latin typeface="Arial" pitchFamily="34" charset="0"/>
              <a:cs typeface="Arial" pitchFamily="34" charset="0"/>
            </a:endParaRPr>
          </a:p>
          <a:p>
            <a:endParaRPr lang="de-DE" altLang="zh-CN"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153</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526728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Additional </a:t>
            </a:r>
            <a:r>
              <a:rPr lang="de-DE" altLang="zh-CN" sz="2100" b="1" dirty="0" err="1">
                <a:latin typeface="Arial" pitchFamily="34" charset="0"/>
                <a:cs typeface="Arial" pitchFamily="34" charset="0"/>
              </a:rPr>
              <a:t>sources</a:t>
            </a:r>
            <a:r>
              <a:rPr lang="de-DE" altLang="zh-CN" sz="2100" b="1" dirty="0">
                <a:latin typeface="Arial" pitchFamily="34" charset="0"/>
                <a:cs typeface="Arial" pitchFamily="34" charset="0"/>
              </a:rPr>
              <a:t> </a:t>
            </a:r>
            <a:r>
              <a:rPr lang="de-DE" altLang="zh-CN" sz="2100" b="1" dirty="0" err="1">
                <a:latin typeface="Arial" pitchFamily="34" charset="0"/>
                <a:cs typeface="Arial" pitchFamily="34" charset="0"/>
              </a:rPr>
              <a:t>about</a:t>
            </a:r>
            <a:r>
              <a:rPr lang="de-DE" altLang="zh-CN" sz="2100" b="1" dirty="0">
                <a:latin typeface="Arial" pitchFamily="34" charset="0"/>
                <a:cs typeface="Arial" pitchFamily="34" charset="0"/>
              </a:rPr>
              <a:t> Gong Li </a:t>
            </a:r>
            <a:r>
              <a:rPr lang="de-DE" altLang="zh-CN" sz="2100" b="1" dirty="0" err="1">
                <a:latin typeface="Arial" pitchFamily="34" charset="0"/>
                <a:cs typeface="Arial" pitchFamily="34" charset="0"/>
              </a:rPr>
              <a:t>and</a:t>
            </a:r>
            <a:r>
              <a:rPr lang="de-DE" altLang="zh-CN" sz="2100" b="1" dirty="0">
                <a:latin typeface="Arial" pitchFamily="34" charset="0"/>
                <a:cs typeface="Arial" pitchFamily="34" charset="0"/>
              </a:rPr>
              <a:t> her </a:t>
            </a:r>
            <a:r>
              <a:rPr lang="de-DE" altLang="zh-CN" sz="2100" b="1" dirty="0" err="1">
                <a:latin typeface="Arial" pitchFamily="34" charset="0"/>
                <a:cs typeface="Arial" pitchFamily="34" charset="0"/>
              </a:rPr>
              <a:t>films</a:t>
            </a:r>
            <a:endParaRPr lang="de-DE" altLang="zh-CN" sz="2100" b="1" dirty="0">
              <a:latin typeface="Arial" pitchFamily="34" charset="0"/>
              <a:cs typeface="Arial" pitchFamily="34" charset="0"/>
            </a:endParaRPr>
          </a:p>
          <a:p>
            <a:r>
              <a:rPr lang="en-US" sz="2100" dirty="0">
                <a:latin typeface="Arial" pitchFamily="34" charset="0"/>
                <a:cs typeface="Arial" pitchFamily="34" charset="0"/>
              </a:rPr>
              <a:t>See handout.</a:t>
            </a: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154</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953707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b="1" dirty="0">
                <a:latin typeface="Arial" pitchFamily="34" charset="0"/>
                <a:cs typeface="Arial" pitchFamily="34" charset="0"/>
              </a:rPr>
              <a:t>Film Andrew Lau: “I will Never Let You Feel Lonely Again” 2011</a:t>
            </a:r>
            <a:endParaRPr lang="en-US" sz="2000" dirty="0">
              <a:latin typeface="Arial" pitchFamily="34" charset="0"/>
              <a:cs typeface="Arial" pitchFamily="34" charset="0"/>
            </a:endParaRPr>
          </a:p>
          <a:p>
            <a:r>
              <a:rPr lang="en-US" sz="2000" dirty="0">
                <a:latin typeface="Arial" pitchFamily="34" charset="0"/>
                <a:cs typeface="Arial" pitchFamily="34" charset="0"/>
              </a:rPr>
              <a:t>Chinese title: </a:t>
            </a:r>
            <a:r>
              <a:rPr lang="zh-CN" altLang="de-DE" sz="2000" dirty="0">
                <a:latin typeface="Arial" pitchFamily="34" charset="0"/>
                <a:cs typeface="Arial" pitchFamily="34" charset="0"/>
              </a:rPr>
              <a:t>不再让你孤独 </a:t>
            </a:r>
            <a:r>
              <a:rPr lang="en-US" sz="2000" dirty="0">
                <a:latin typeface="Arial" pitchFamily="34" charset="0"/>
                <a:cs typeface="Arial" pitchFamily="34" charset="0"/>
              </a:rPr>
              <a:t>(handwritten on film poster by </a:t>
            </a:r>
            <a:r>
              <a:rPr lang="en-US" sz="2000" dirty="0" err="1">
                <a:latin typeface="Arial" pitchFamily="34" charset="0"/>
                <a:cs typeface="Arial" pitchFamily="34" charset="0"/>
              </a:rPr>
              <a:t>Shu</a:t>
            </a:r>
            <a:r>
              <a:rPr lang="en-US" sz="2000" dirty="0">
                <a:latin typeface="Arial" pitchFamily="34" charset="0"/>
                <a:cs typeface="Arial" pitchFamily="34" charset="0"/>
              </a:rPr>
              <a:t> Qi)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155</a:t>
            </a:fld>
            <a:endParaRPr lang="en-US" dirty="0"/>
          </a:p>
        </p:txBody>
      </p:sp>
      <p:pic>
        <p:nvPicPr>
          <p:cNvPr id="1026" name="Picture 2" descr="film"/>
          <p:cNvPicPr>
            <a:picLocks noChangeAspect="1" noChangeArrowheads="1"/>
          </p:cNvPicPr>
          <p:nvPr/>
        </p:nvPicPr>
        <p:blipFill>
          <a:blip r:embed="rId4" cstate="print">
            <a:extLst>
              <a:ext uri="{28A0092B-C50C-407E-A947-70E740481C1C}">
                <a14:useLocalDpi xmlns:a14="http://schemas.microsoft.com/office/drawing/2010/main" val="0"/>
              </a:ext>
            </a:extLst>
          </a:blip>
          <a:srcRect t="33119" b="25385"/>
          <a:stretch>
            <a:fillRect/>
          </a:stretch>
        </p:blipFill>
        <p:spPr bwMode="auto">
          <a:xfrm>
            <a:off x="1623521" y="2438400"/>
            <a:ext cx="599647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635962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191000"/>
          </a:xfrm>
        </p:spPr>
        <p:txBody>
          <a:bodyPr>
            <a:normAutofit lnSpcReduction="10000"/>
          </a:bodyPr>
          <a:lstStyle/>
          <a:p>
            <a:pPr marL="109537" indent="0">
              <a:buNone/>
            </a:pPr>
            <a:r>
              <a:rPr lang="en-US" sz="2000" b="1" dirty="0">
                <a:latin typeface="Arial" pitchFamily="34" charset="0"/>
                <a:cs typeface="Arial" pitchFamily="34" charset="0"/>
              </a:rPr>
              <a:t>Session Overview </a:t>
            </a:r>
            <a:endParaRPr lang="en-US" sz="2000" dirty="0">
              <a:latin typeface="Arial" pitchFamily="34" charset="0"/>
              <a:cs typeface="Arial" pitchFamily="34" charset="0"/>
            </a:endParaRPr>
          </a:p>
          <a:p>
            <a:pPr lvl="0"/>
            <a:r>
              <a:rPr lang="en-GB" sz="2000" dirty="0">
                <a:latin typeface="Arial" pitchFamily="34" charset="0"/>
                <a:cs typeface="Arial" pitchFamily="34" charset="0"/>
              </a:rPr>
              <a:t>Get an overview what we </a:t>
            </a:r>
            <a:r>
              <a:rPr lang="en-GB" sz="2000" b="1" dirty="0">
                <a:latin typeface="Arial" pitchFamily="34" charset="0"/>
                <a:cs typeface="Arial" pitchFamily="34" charset="0"/>
              </a:rPr>
              <a:t>learn</a:t>
            </a:r>
            <a:r>
              <a:rPr lang="en-GB" sz="2000" dirty="0">
                <a:latin typeface="Arial" pitchFamily="34" charset="0"/>
                <a:cs typeface="Arial" pitchFamily="34" charset="0"/>
              </a:rPr>
              <a:t> today</a:t>
            </a:r>
            <a:endParaRPr lang="en-US" sz="2000" dirty="0">
              <a:latin typeface="Arial" pitchFamily="34" charset="0"/>
              <a:cs typeface="Arial" pitchFamily="34" charset="0"/>
            </a:endParaRPr>
          </a:p>
          <a:p>
            <a:pPr lvl="0"/>
            <a:r>
              <a:rPr lang="en-GB" sz="2000" dirty="0">
                <a:latin typeface="Arial" pitchFamily="34" charset="0"/>
                <a:cs typeface="Arial" pitchFamily="34" charset="0"/>
              </a:rPr>
              <a:t>Reflect on what we have </a:t>
            </a:r>
            <a:r>
              <a:rPr lang="en-GB" sz="2000" b="1" dirty="0">
                <a:latin typeface="Arial" pitchFamily="34" charset="0"/>
                <a:cs typeface="Arial" pitchFamily="34" charset="0"/>
              </a:rPr>
              <a:t>prepared</a:t>
            </a:r>
            <a:r>
              <a:rPr lang="en-GB" sz="2000" dirty="0">
                <a:latin typeface="Arial" pitchFamily="34" charset="0"/>
                <a:cs typeface="Arial" pitchFamily="34" charset="0"/>
              </a:rPr>
              <a:t> for today: first hour of the film screened at home</a:t>
            </a:r>
            <a:endParaRPr lang="en-US" sz="2000" dirty="0">
              <a:latin typeface="Arial" pitchFamily="34" charset="0"/>
              <a:cs typeface="Arial" pitchFamily="34" charset="0"/>
            </a:endParaRPr>
          </a:p>
          <a:p>
            <a:pPr lvl="0"/>
            <a:r>
              <a:rPr lang="en-GB" sz="2000" b="1" dirty="0">
                <a:latin typeface="Arial" pitchFamily="34" charset="0"/>
                <a:cs typeface="Arial" pitchFamily="34" charset="0"/>
              </a:rPr>
              <a:t>Student presentation</a:t>
            </a:r>
            <a:r>
              <a:rPr lang="en-GB" sz="2000" dirty="0">
                <a:latin typeface="Arial" pitchFamily="34" charset="0"/>
                <a:cs typeface="Arial" pitchFamily="34" charset="0"/>
              </a:rPr>
              <a:t> on how the first part reminds us of a </a:t>
            </a:r>
            <a:r>
              <a:rPr lang="en-GB" sz="2000" b="1" dirty="0">
                <a:latin typeface="Arial" pitchFamily="34" charset="0"/>
                <a:cs typeface="Arial" pitchFamily="34" charset="0"/>
              </a:rPr>
              <a:t>US comedy </a:t>
            </a:r>
            <a:r>
              <a:rPr lang="en-GB" sz="2000" dirty="0">
                <a:latin typeface="Arial" pitchFamily="34" charset="0"/>
                <a:cs typeface="Arial" pitchFamily="34" charset="0"/>
              </a:rPr>
              <a:t>but how it </a:t>
            </a:r>
            <a:r>
              <a:rPr lang="en-GB" sz="2000" b="1" dirty="0">
                <a:latin typeface="Arial" pitchFamily="34" charset="0"/>
                <a:cs typeface="Arial" pitchFamily="34" charset="0"/>
              </a:rPr>
              <a:t>changes dramatically</a:t>
            </a:r>
            <a:endParaRPr lang="en-US" sz="2000" b="1" dirty="0">
              <a:latin typeface="Arial" pitchFamily="34" charset="0"/>
              <a:cs typeface="Arial" pitchFamily="34" charset="0"/>
            </a:endParaRPr>
          </a:p>
          <a:p>
            <a:pPr lvl="0"/>
            <a:r>
              <a:rPr lang="en-GB" sz="2000" b="1" dirty="0">
                <a:latin typeface="Arial" pitchFamily="34" charset="0"/>
                <a:cs typeface="Arial" pitchFamily="34" charset="0"/>
              </a:rPr>
              <a:t>Discussion</a:t>
            </a:r>
            <a:r>
              <a:rPr lang="en-GB" sz="2000" dirty="0">
                <a:latin typeface="Arial" pitchFamily="34" charset="0"/>
                <a:cs typeface="Arial" pitchFamily="34" charset="0"/>
              </a:rPr>
              <a:t> about: genre, representativeness for contemporary China, elements of different generations of Chinese film directors</a:t>
            </a:r>
            <a:endParaRPr lang="en-US" sz="2000" dirty="0">
              <a:latin typeface="Arial" pitchFamily="34" charset="0"/>
              <a:cs typeface="Arial" pitchFamily="34" charset="0"/>
            </a:endParaRPr>
          </a:p>
          <a:p>
            <a:pPr lvl="0"/>
            <a:r>
              <a:rPr lang="en-GB" sz="2000" b="1" dirty="0">
                <a:latin typeface="Arial" pitchFamily="34" charset="0"/>
                <a:cs typeface="Arial" pitchFamily="34" charset="0"/>
              </a:rPr>
              <a:t>Role play</a:t>
            </a:r>
            <a:r>
              <a:rPr lang="en-GB" sz="2000" dirty="0">
                <a:latin typeface="Arial" pitchFamily="34" charset="0"/>
                <a:cs typeface="Arial" pitchFamily="34" charset="0"/>
              </a:rPr>
              <a:t>: How to finish the film after part 3?</a:t>
            </a:r>
            <a:endParaRPr lang="en-US" sz="2000" dirty="0">
              <a:latin typeface="Arial" pitchFamily="34" charset="0"/>
              <a:cs typeface="Arial" pitchFamily="34" charset="0"/>
            </a:endParaRPr>
          </a:p>
          <a:p>
            <a:pPr lvl="0"/>
            <a:r>
              <a:rPr lang="en-GB" sz="2000" b="1" dirty="0">
                <a:latin typeface="Arial" pitchFamily="34" charset="0"/>
                <a:cs typeface="Arial" pitchFamily="34" charset="0"/>
              </a:rPr>
              <a:t>Further sources</a:t>
            </a:r>
            <a:r>
              <a:rPr lang="en-GB" sz="2000" dirty="0">
                <a:latin typeface="Arial" pitchFamily="34" charset="0"/>
                <a:cs typeface="Arial" pitchFamily="34" charset="0"/>
              </a:rPr>
              <a:t> with background on the movie, director, actress</a:t>
            </a:r>
            <a:endParaRPr lang="en-US" sz="2000" dirty="0">
              <a:latin typeface="Arial" pitchFamily="34" charset="0"/>
              <a:cs typeface="Arial" pitchFamily="34" charset="0"/>
            </a:endParaRPr>
          </a:p>
          <a:p>
            <a:pPr lvl="0"/>
            <a:r>
              <a:rPr lang="en-US" sz="2000" b="1" dirty="0">
                <a:latin typeface="Arial" pitchFamily="34" charset="0"/>
                <a:cs typeface="Arial" pitchFamily="34" charset="0"/>
              </a:rPr>
              <a:t>Assignment</a:t>
            </a:r>
            <a:r>
              <a:rPr lang="en-US" sz="2000" dirty="0">
                <a:latin typeface="Arial" pitchFamily="34" charset="0"/>
                <a:cs typeface="Arial" pitchFamily="34" charset="0"/>
              </a:rPr>
              <a:t> for next time</a:t>
            </a:r>
          </a:p>
          <a:p>
            <a:pPr lvl="0"/>
            <a:r>
              <a:rPr lang="en-GB" sz="2000" b="1" dirty="0">
                <a:latin typeface="Arial" pitchFamily="34" charset="0"/>
                <a:cs typeface="Arial" pitchFamily="34" charset="0"/>
              </a:rPr>
              <a:t>Reflect on teaching improvements</a:t>
            </a:r>
            <a:r>
              <a:rPr lang="en-GB" sz="2000" dirty="0">
                <a:latin typeface="Arial" pitchFamily="34" charset="0"/>
                <a:cs typeface="Arial" pitchFamily="34" charset="0"/>
              </a:rPr>
              <a:t> in class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156</a:t>
            </a:fld>
            <a:endParaRPr lang="en-US" dirty="0"/>
          </a:p>
        </p:txBody>
      </p:sp>
      <p:pic>
        <p:nvPicPr>
          <p:cNvPr id="2050"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4038600" y="6133679"/>
            <a:ext cx="3810000" cy="738664"/>
          </a:xfrm>
          <a:prstGeom prst="rect">
            <a:avLst/>
          </a:prstGeom>
          <a:noFill/>
        </p:spPr>
        <p:txBody>
          <a:bodyPr wrap="square" rtlCol="0">
            <a:spAutoFit/>
          </a:bodyPr>
          <a:lstStyle/>
          <a:p>
            <a:pPr algn="r"/>
            <a:r>
              <a:rPr lang="en-US" sz="1400" dirty="0"/>
              <a:t>“</a:t>
            </a:r>
            <a:r>
              <a:rPr lang="zh-CN" altLang="de-DE" sz="1400" dirty="0"/>
              <a:t>舒淇</a:t>
            </a:r>
            <a:r>
              <a:rPr lang="en-US" sz="1400" dirty="0"/>
              <a:t>” by Andrew John Roth via Flickr </a:t>
            </a:r>
            <a:r>
              <a:rPr lang="zh-CN" altLang="de-DE" sz="1400" dirty="0"/>
              <a:t>      </a:t>
            </a:r>
            <a:br>
              <a:rPr lang="en-US" sz="1400" dirty="0"/>
            </a:br>
            <a:r>
              <a:rPr lang="en-US" sz="1400" dirty="0"/>
              <a:t>[CC-BY-SA-2.0 (</a:t>
            </a:r>
            <a:r>
              <a:rPr lang="en-US" sz="1400" u="sng" dirty="0">
                <a:hlinkClick r:id="rId5"/>
              </a:rPr>
              <a:t>http://creativecommons.org/</a:t>
            </a:r>
            <a:r>
              <a:rPr lang="en-US" sz="1400" dirty="0"/>
              <a:t> </a:t>
            </a:r>
            <a:r>
              <a:rPr lang="en-US" sz="1400" u="sng" dirty="0">
                <a:hlinkClick r:id="rId6"/>
              </a:rPr>
              <a:t>licenses/by-</a:t>
            </a:r>
            <a:r>
              <a:rPr lang="en-US" sz="1400" u="sng" dirty="0" err="1">
                <a:hlinkClick r:id="rId6"/>
              </a:rPr>
              <a:t>sa</a:t>
            </a:r>
            <a:r>
              <a:rPr lang="en-US" sz="1400" u="sng" dirty="0">
                <a:hlinkClick r:id="rId6"/>
              </a:rPr>
              <a:t>/2.0</a:t>
            </a:r>
            <a:r>
              <a:rPr lang="en-US" sz="1400" dirty="0"/>
              <a:t>)]</a:t>
            </a:r>
          </a:p>
        </p:txBody>
      </p:sp>
    </p:spTree>
    <p:custDataLst>
      <p:tags r:id="rId1"/>
    </p:custDataLst>
    <p:extLst>
      <p:ext uri="{BB962C8B-B14F-4D97-AF65-F5344CB8AC3E}">
        <p14:creationId xmlns:p14="http://schemas.microsoft.com/office/powerpoint/2010/main" val="10621684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learn today</a:t>
            </a:r>
          </a:p>
          <a:p>
            <a:pPr lvl="0"/>
            <a:r>
              <a:rPr lang="en-GB" sz="2800" dirty="0">
                <a:latin typeface="Arial" pitchFamily="34" charset="0"/>
                <a:cs typeface="Arial" pitchFamily="34" charset="0"/>
              </a:rPr>
              <a:t>Learn about</a:t>
            </a:r>
            <a:endParaRPr lang="en-US" sz="3200" dirty="0">
              <a:latin typeface="Arial" pitchFamily="34" charset="0"/>
              <a:cs typeface="Arial" pitchFamily="34" charset="0"/>
            </a:endParaRPr>
          </a:p>
          <a:p>
            <a:pPr lvl="1"/>
            <a:r>
              <a:rPr lang="en-GB" sz="2400" dirty="0">
                <a:latin typeface="Arial" pitchFamily="34" charset="0"/>
                <a:cs typeface="Arial" pitchFamily="34" charset="0"/>
              </a:rPr>
              <a:t>The film Andrew Liu: “</a:t>
            </a:r>
            <a:r>
              <a:rPr lang="en-US" sz="2400" dirty="0">
                <a:latin typeface="Arial" pitchFamily="34" charset="0"/>
                <a:cs typeface="Arial" pitchFamily="34" charset="0"/>
              </a:rPr>
              <a:t>Never Again I will Let You Alone</a:t>
            </a:r>
            <a:r>
              <a:rPr lang="en-GB" sz="2400" dirty="0">
                <a:latin typeface="Arial" pitchFamily="34" charset="0"/>
                <a:cs typeface="Arial" pitchFamily="34" charset="0"/>
              </a:rPr>
              <a:t>” 2011 and the actress </a:t>
            </a:r>
            <a:r>
              <a:rPr lang="en-GB" sz="2400" dirty="0" err="1">
                <a:latin typeface="Arial" pitchFamily="34" charset="0"/>
                <a:cs typeface="Arial" pitchFamily="34" charset="0"/>
              </a:rPr>
              <a:t>Shu</a:t>
            </a:r>
            <a:r>
              <a:rPr lang="en-GB" sz="2400" dirty="0">
                <a:latin typeface="Arial" pitchFamily="34" charset="0"/>
                <a:cs typeface="Arial" pitchFamily="34" charset="0"/>
              </a:rPr>
              <a:t> Qi</a:t>
            </a:r>
            <a:endParaRPr lang="en-US" sz="2800" dirty="0">
              <a:latin typeface="Arial" pitchFamily="34" charset="0"/>
              <a:cs typeface="Arial" pitchFamily="34" charset="0"/>
            </a:endParaRPr>
          </a:p>
          <a:p>
            <a:pPr lvl="1"/>
            <a:r>
              <a:rPr lang="en-GB" sz="2400" dirty="0">
                <a:latin typeface="Arial" pitchFamily="34" charset="0"/>
                <a:cs typeface="Arial" pitchFamily="34" charset="0"/>
              </a:rPr>
              <a:t>Tell differences of genre, Chinese film director generations, US and Chinese films</a:t>
            </a:r>
            <a:endParaRPr lang="en-US" sz="2800" dirty="0">
              <a:latin typeface="Arial" pitchFamily="34" charset="0"/>
              <a:cs typeface="Arial" pitchFamily="34" charset="0"/>
            </a:endParaRPr>
          </a:p>
          <a:p>
            <a:pPr lvl="1"/>
            <a:r>
              <a:rPr lang="en-US" sz="2400" dirty="0">
                <a:latin typeface="Arial" pitchFamily="34" charset="0"/>
                <a:cs typeface="Arial" pitchFamily="34" charset="0"/>
              </a:rPr>
              <a:t>Learning experience: Reflect on optimization (feedback, reflections, teaching improvements)</a:t>
            </a:r>
            <a:endParaRPr lang="en-US"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157</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965902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prepared for today</a:t>
            </a:r>
          </a:p>
          <a:p>
            <a:r>
              <a:rPr lang="en-GB" sz="2400" dirty="0">
                <a:latin typeface="Arial" pitchFamily="34" charset="0"/>
                <a:cs typeface="Arial" pitchFamily="34" charset="0"/>
              </a:rPr>
              <a:t>Screening: </a:t>
            </a:r>
            <a:r>
              <a:rPr lang="en-GB" sz="2400" dirty="0">
                <a:latin typeface="Arial" pitchFamily="34" charset="0"/>
              </a:rPr>
              <a:t>f</a:t>
            </a:r>
            <a:r>
              <a:rPr lang="en-US" sz="2400" dirty="0" err="1">
                <a:latin typeface="Arial" pitchFamily="34" charset="0"/>
              </a:rPr>
              <a:t>irst</a:t>
            </a:r>
            <a:r>
              <a:rPr lang="en-US" sz="2400" dirty="0">
                <a:latin typeface="Arial" pitchFamily="34" charset="0"/>
              </a:rPr>
              <a:t> 3 of 5 parts (1 hour) of “A Beautiful Life” (on electronic reserve)</a:t>
            </a:r>
            <a:endParaRPr lang="en-US" sz="2400" dirty="0">
              <a:latin typeface="Arial" pitchFamily="34" charset="0"/>
              <a:cs typeface="Arial" pitchFamily="34" charset="0"/>
            </a:endParaRPr>
          </a:p>
          <a:p>
            <a:r>
              <a:rPr lang="en-US" sz="2400" dirty="0">
                <a:latin typeface="Arial" pitchFamily="34" charset="0"/>
                <a:cs typeface="Arial" pitchFamily="34" charset="0"/>
              </a:rPr>
              <a:t>NOTES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158</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0856060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1800" b="1" dirty="0">
                <a:latin typeface="Arial" pitchFamily="34" charset="0"/>
                <a:cs typeface="Arial" pitchFamily="34" charset="0"/>
              </a:rPr>
              <a:t>Further information</a:t>
            </a:r>
            <a:endParaRPr lang="en-US" sz="1800" dirty="0">
              <a:latin typeface="Arial" pitchFamily="34" charset="0"/>
              <a:cs typeface="Arial" pitchFamily="34" charset="0"/>
            </a:endParaRPr>
          </a:p>
          <a:p>
            <a:pPr lvl="0"/>
            <a:r>
              <a:rPr lang="en-GB" sz="1800" b="1" dirty="0">
                <a:latin typeface="Arial" pitchFamily="34" charset="0"/>
                <a:cs typeface="Arial" pitchFamily="34" charset="0"/>
              </a:rPr>
              <a:t>Film summary (by instructor): </a:t>
            </a:r>
            <a:r>
              <a:rPr lang="en-US" sz="1800" dirty="0">
                <a:latin typeface="Arial" pitchFamily="34" charset="0"/>
                <a:cs typeface="Arial" pitchFamily="34" charset="0"/>
              </a:rPr>
              <a:t>A volatile real estate broker from Hong Kong, Li </a:t>
            </a:r>
            <a:r>
              <a:rPr lang="en-US" sz="1800" dirty="0" err="1">
                <a:latin typeface="Arial" pitchFamily="34" charset="0"/>
                <a:cs typeface="Arial" pitchFamily="34" charset="0"/>
              </a:rPr>
              <a:t>Peiru</a:t>
            </a:r>
            <a:r>
              <a:rPr lang="en-US" sz="1800" dirty="0">
                <a:latin typeface="Arial" pitchFamily="34" charset="0"/>
                <a:cs typeface="Arial" pitchFamily="34" charset="0"/>
              </a:rPr>
              <a:t> (</a:t>
            </a:r>
            <a:r>
              <a:rPr lang="en-US" sz="1800" dirty="0" err="1">
                <a:latin typeface="Arial" pitchFamily="34" charset="0"/>
                <a:cs typeface="Arial" pitchFamily="34" charset="0"/>
              </a:rPr>
              <a:t>Shu</a:t>
            </a:r>
            <a:r>
              <a:rPr lang="en-US" sz="1800" dirty="0">
                <a:latin typeface="Arial" pitchFamily="34" charset="0"/>
                <a:cs typeface="Arial" pitchFamily="34" charset="0"/>
              </a:rPr>
              <a:t> Qi), meets the unsophisticated Beijing police officer Fang </a:t>
            </a:r>
            <a:r>
              <a:rPr lang="en-US" sz="1800" dirty="0" err="1">
                <a:latin typeface="Arial" pitchFamily="34" charset="0"/>
                <a:cs typeface="Arial" pitchFamily="34" charset="0"/>
              </a:rPr>
              <a:t>Zhendong</a:t>
            </a:r>
            <a:r>
              <a:rPr lang="en-US" sz="1800" dirty="0">
                <a:latin typeface="Arial" pitchFamily="34" charset="0"/>
                <a:cs typeface="Arial" pitchFamily="34" charset="0"/>
              </a:rPr>
              <a:t> (</a:t>
            </a:r>
            <a:r>
              <a:rPr lang="en-US" sz="1800" dirty="0" err="1">
                <a:latin typeface="Arial" pitchFamily="34" charset="0"/>
                <a:cs typeface="Arial" pitchFamily="34" charset="0"/>
              </a:rPr>
              <a:t>Tian</a:t>
            </a:r>
            <a:r>
              <a:rPr lang="en-US" sz="1800" dirty="0">
                <a:latin typeface="Arial" pitchFamily="34" charset="0"/>
                <a:cs typeface="Arial" pitchFamily="34" charset="0"/>
              </a:rPr>
              <a:t> Liang). The first part of the movie describes their random encounter drawing humor from their extremely different characters. After several cheerful encounters, they fall in love. Fang </a:t>
            </a:r>
            <a:r>
              <a:rPr lang="en-US" sz="1800" dirty="0" err="1">
                <a:latin typeface="Arial" pitchFamily="34" charset="0"/>
                <a:cs typeface="Arial" pitchFamily="34" charset="0"/>
              </a:rPr>
              <a:t>Zhendong</a:t>
            </a:r>
            <a:r>
              <a:rPr lang="en-US" sz="1800" dirty="0">
                <a:latin typeface="Arial" pitchFamily="34" charset="0"/>
                <a:cs typeface="Arial" pitchFamily="34" charset="0"/>
              </a:rPr>
              <a:t> sacrifices his heritage for Li </a:t>
            </a:r>
            <a:r>
              <a:rPr lang="en-US" sz="1800" dirty="0" err="1">
                <a:latin typeface="Arial" pitchFamily="34" charset="0"/>
                <a:cs typeface="Arial" pitchFamily="34" charset="0"/>
              </a:rPr>
              <a:t>Peiru</a:t>
            </a:r>
            <a:r>
              <a:rPr lang="en-US" sz="1800" dirty="0">
                <a:latin typeface="Arial" pitchFamily="34" charset="0"/>
                <a:cs typeface="Arial" pitchFamily="34" charset="0"/>
              </a:rPr>
              <a:t> but fate ruins her career and she returns to Hong Kong. During several years of separation, she reminds herself of the promises “I will not take advantage of you” and “I Will Never Let You Feel Lonely Again”. Meanwhile, Fang </a:t>
            </a:r>
            <a:r>
              <a:rPr lang="en-US" sz="1800" dirty="0" err="1">
                <a:latin typeface="Arial" pitchFamily="34" charset="0"/>
                <a:cs typeface="Arial" pitchFamily="34" charset="0"/>
              </a:rPr>
              <a:t>Zhendong</a:t>
            </a:r>
            <a:r>
              <a:rPr lang="en-US" sz="1800" dirty="0">
                <a:latin typeface="Arial" pitchFamily="34" charset="0"/>
                <a:cs typeface="Arial" pitchFamily="34" charset="0"/>
              </a:rPr>
              <a:t> loses his job and falls severely ill. Under dramatically changed circumstances - in severe poverty and illness, but also stripped of all distractions (like career or wealth) - they meet again and at last find love and treasured, albeit temporary, happiness.</a:t>
            </a:r>
            <a:r>
              <a:rPr lang="en-GB" sz="1800" dirty="0">
                <a:latin typeface="Arial" pitchFamily="34" charset="0"/>
                <a:cs typeface="Arial" pitchFamily="34" charset="0"/>
              </a:rPr>
              <a:t> A tragicomedy and a love story by Andrew Lau 2011.</a:t>
            </a:r>
            <a:r>
              <a:rPr lang="en-US" sz="1800" dirty="0">
                <a:latin typeface="Arial" pitchFamily="34" charset="0"/>
                <a:cs typeface="Arial" pitchFamily="34" charset="0"/>
              </a:rPr>
              <a:t> </a:t>
            </a:r>
          </a:p>
          <a:p>
            <a:pPr lvl="0"/>
            <a:r>
              <a:rPr lang="en-GB" sz="1800" dirty="0">
                <a:latin typeface="Arial" pitchFamily="34" charset="0"/>
                <a:cs typeface="Arial" pitchFamily="34" charset="0"/>
              </a:rPr>
              <a:t>See power point, available for download on our course website https://uvu.instructure.com/courses/220488</a:t>
            </a:r>
            <a:endParaRPr lang="en-US" sz="1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159</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3911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5334000"/>
            <a:ext cx="8229600" cy="457200"/>
          </a:xfrm>
        </p:spPr>
        <p:txBody>
          <a:bodyPr/>
          <a:lstStyle/>
          <a:p>
            <a:r>
              <a:rPr lang="en-US" sz="2000"/>
              <a:t>=&gt; joint agreement on grading</a:t>
            </a:r>
          </a:p>
          <a:p>
            <a:endParaRPr lang="en-US" sz="2000" dirty="0"/>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Arial" pitchFamily="34" charset="0"/>
                <a:cs typeface="Arial" pitchFamily="34" charset="0"/>
              </a:rPr>
              <a:t>Weight of grades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16</a:t>
            </a:fld>
            <a:endParaRPr lang="en-US" dirty="0"/>
          </a:p>
        </p:txBody>
      </p:sp>
      <p:graphicFrame>
        <p:nvGraphicFramePr>
          <p:cNvPr id="5" name="Diagramm 4"/>
          <p:cNvGraphicFramePr/>
          <p:nvPr/>
        </p:nvGraphicFramePr>
        <p:xfrm>
          <a:off x="228600" y="1397000"/>
          <a:ext cx="8610600" cy="4622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p:cNvSpPr txBox="1"/>
          <p:nvPr/>
        </p:nvSpPr>
        <p:spPr>
          <a:xfrm>
            <a:off x="4191000" y="5824789"/>
            <a:ext cx="4839786" cy="646331"/>
          </a:xfrm>
          <a:prstGeom prst="rect">
            <a:avLst/>
          </a:prstGeom>
          <a:noFill/>
        </p:spPr>
        <p:txBody>
          <a:bodyPr wrap="none" rtlCol="0">
            <a:spAutoFit/>
          </a:bodyPr>
          <a:lstStyle/>
          <a:p>
            <a:r>
              <a:rPr lang="de-DE" dirty="0"/>
              <a:t>Alternative </a:t>
            </a:r>
            <a:r>
              <a:rPr lang="de-DE" dirty="0" err="1"/>
              <a:t>to</a:t>
            </a:r>
            <a:r>
              <a:rPr lang="de-DE" dirty="0"/>
              <a:t> oral </a:t>
            </a:r>
            <a:r>
              <a:rPr lang="de-DE" dirty="0" err="1"/>
              <a:t>pres</a:t>
            </a:r>
            <a:r>
              <a:rPr lang="de-DE" dirty="0"/>
              <a:t>., </a:t>
            </a:r>
            <a:r>
              <a:rPr lang="de-DE" dirty="0" err="1"/>
              <a:t>mid</a:t>
            </a:r>
            <a:r>
              <a:rPr lang="de-DE" dirty="0"/>
              <a:t>-term: </a:t>
            </a:r>
            <a:br>
              <a:rPr lang="de-DE" dirty="0"/>
            </a:br>
            <a:r>
              <a:rPr lang="de-DE" dirty="0">
                <a:solidFill>
                  <a:srgbClr val="FF0000"/>
                </a:solidFill>
              </a:rPr>
              <a:t>Film </a:t>
            </a:r>
            <a:r>
              <a:rPr lang="de-DE" dirty="0" err="1">
                <a:solidFill>
                  <a:srgbClr val="FF0000"/>
                </a:solidFill>
              </a:rPr>
              <a:t>project</a:t>
            </a:r>
            <a:r>
              <a:rPr lang="de-DE" dirty="0"/>
              <a:t> 35%, final </a:t>
            </a:r>
            <a:r>
              <a:rPr lang="de-DE" dirty="0" err="1"/>
              <a:t>exam</a:t>
            </a:r>
            <a:r>
              <a:rPr lang="de-DE" dirty="0"/>
              <a:t> on </a:t>
            </a:r>
            <a:r>
              <a:rPr lang="de-DE" dirty="0" err="1"/>
              <a:t>own</a:t>
            </a:r>
            <a:r>
              <a:rPr lang="de-DE" dirty="0"/>
              <a:t> film 25%</a:t>
            </a:r>
            <a:endParaRPr lang="en-US" dirty="0"/>
          </a:p>
        </p:txBody>
      </p:sp>
    </p:spTree>
    <p:custDataLst>
      <p:tags r:id="rId1"/>
    </p:custDataLst>
    <p:extLst>
      <p:ext uri="{BB962C8B-B14F-4D97-AF65-F5344CB8AC3E}">
        <p14:creationId xmlns:p14="http://schemas.microsoft.com/office/powerpoint/2010/main" val="30140426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lvl="0" indent="0">
              <a:buNone/>
            </a:pPr>
            <a:r>
              <a:rPr lang="en-GB" sz="3200" dirty="0">
                <a:latin typeface="Arial" pitchFamily="34" charset="0"/>
                <a:cs typeface="Arial" pitchFamily="34" charset="0"/>
              </a:rPr>
              <a:t>Information on actress </a:t>
            </a:r>
            <a:r>
              <a:rPr lang="en-GB" sz="3200" b="1" dirty="0" err="1">
                <a:latin typeface="Arial" pitchFamily="34" charset="0"/>
                <a:cs typeface="Arial" pitchFamily="34" charset="0"/>
              </a:rPr>
              <a:t>Shu</a:t>
            </a:r>
            <a:r>
              <a:rPr lang="en-GB" sz="3200" b="1" dirty="0">
                <a:latin typeface="Arial" pitchFamily="34" charset="0"/>
                <a:cs typeface="Arial" pitchFamily="34" charset="0"/>
              </a:rPr>
              <a:t> Qi</a:t>
            </a:r>
            <a:r>
              <a:rPr lang="en-GB" sz="3200" dirty="0">
                <a:latin typeface="Arial" pitchFamily="34" charset="0"/>
                <a:cs typeface="Arial" pitchFamily="34" charset="0"/>
              </a:rPr>
              <a:t>:</a:t>
            </a:r>
            <a:r>
              <a:rPr lang="en-US" sz="3200" dirty="0">
                <a:latin typeface="Arial" pitchFamily="34" charset="0"/>
                <a:cs typeface="Arial" pitchFamily="34" charset="0"/>
              </a:rPr>
              <a:t> </a:t>
            </a:r>
          </a:p>
          <a:p>
            <a:pPr lvl="0"/>
            <a:r>
              <a:rPr lang="en-US" sz="3200" dirty="0">
                <a:latin typeface="Arial" pitchFamily="34" charset="0"/>
                <a:cs typeface="Arial" pitchFamily="34" charset="0"/>
              </a:rPr>
              <a:t>Born 1976, from Taiwan, impressive filmography with 76 films, see </a:t>
            </a:r>
            <a:r>
              <a:rPr lang="en-US" sz="3200" u="sng" dirty="0">
                <a:latin typeface="Arial" pitchFamily="34" charset="0"/>
                <a:cs typeface="Arial" pitchFamily="34" charset="0"/>
                <a:hlinkClick r:id="rId4"/>
              </a:rPr>
              <a:t>http://en.wikipedia.org/wiki/Shu_Qi</a:t>
            </a:r>
            <a:r>
              <a:rPr lang="en-US" sz="3200" dirty="0">
                <a:latin typeface="Arial" pitchFamily="34" charset="0"/>
                <a:cs typeface="Arial" pitchFamily="34" charset="0"/>
              </a:rPr>
              <a:t>, among them: Journey to the West 2013, The Assassin 2011, Street Angels (1996 remake)</a:t>
            </a:r>
          </a:p>
          <a:p>
            <a:r>
              <a:rPr lang="en-US" sz="3200" dirty="0">
                <a:latin typeface="Arial" pitchFamily="34" charset="0"/>
                <a:cs typeface="Arial" pitchFamily="34" charset="0"/>
              </a:rPr>
              <a:t>Her life: </a:t>
            </a:r>
            <a:r>
              <a:rPr lang="en-US" sz="3200" u="sng" dirty="0">
                <a:latin typeface="Arial" pitchFamily="34" charset="0"/>
                <a:cs typeface="Arial" pitchFamily="34" charset="0"/>
                <a:hlinkClick r:id="rId5"/>
              </a:rPr>
              <a:t>http://www.youtube.com/watch?v=-kx2euySBcw</a:t>
            </a:r>
            <a:endParaRPr lang="en-US" sz="3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160</a:t>
            </a:fld>
            <a:endParaRPr lang="en-US" dirty="0"/>
          </a:p>
        </p:txBody>
      </p:sp>
      <p:pic>
        <p:nvPicPr>
          <p:cNvPr id="5" name="Picture 2" descr="舒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532291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400" b="1" dirty="0" err="1">
                <a:latin typeface="Arial" pitchFamily="34" charset="0"/>
                <a:cs typeface="Arial" pitchFamily="34" charset="0"/>
              </a:rPr>
              <a:t>Discussion</a:t>
            </a:r>
            <a:endParaRPr lang="en-US" sz="2400" dirty="0">
              <a:latin typeface="Arial" pitchFamily="34" charset="0"/>
              <a:cs typeface="Arial" pitchFamily="34" charset="0"/>
            </a:endParaRPr>
          </a:p>
          <a:p>
            <a:r>
              <a:rPr lang="en-GB" sz="2400" dirty="0">
                <a:latin typeface="Arial" pitchFamily="34" charset="0"/>
                <a:cs typeface="Arial" pitchFamily="34" charset="0"/>
              </a:rPr>
              <a:t>1. Discussion about the genre “comedy”, “tragicomedy” and “tragedy” and how the Chinese director Andrew Lau crosses boundaries. Compare: Crime story with the bad guy winning. </a:t>
            </a:r>
            <a:endParaRPr lang="en-US" sz="2400" dirty="0">
              <a:latin typeface="Arial" pitchFamily="34" charset="0"/>
              <a:cs typeface="Arial" pitchFamily="34" charset="0"/>
            </a:endParaRPr>
          </a:p>
          <a:p>
            <a:r>
              <a:rPr lang="en-GB" sz="2400" dirty="0">
                <a:latin typeface="Arial" pitchFamily="34" charset="0"/>
                <a:cs typeface="Arial" pitchFamily="34" charset="0"/>
              </a:rPr>
              <a:t>2. How far is this film representative for contemporary China (real existing capitalism)? </a:t>
            </a:r>
            <a:endParaRPr lang="en-US" sz="2400" dirty="0">
              <a:latin typeface="Arial" pitchFamily="34" charset="0"/>
              <a:cs typeface="Arial" pitchFamily="34" charset="0"/>
            </a:endParaRPr>
          </a:p>
          <a:p>
            <a:r>
              <a:rPr lang="en-GB" sz="2400" dirty="0">
                <a:latin typeface="Arial" pitchFamily="34" charset="0"/>
                <a:cs typeface="Arial" pitchFamily="34" charset="0"/>
              </a:rPr>
              <a:t>3. Can you find elements of different generations of Chinese film directors in it?</a:t>
            </a:r>
            <a:endParaRPr lang="en-US" sz="2400" dirty="0">
              <a:latin typeface="Arial" pitchFamily="34" charset="0"/>
              <a:cs typeface="Arial" pitchFamily="34" charset="0"/>
            </a:endParaRPr>
          </a:p>
          <a:p>
            <a:r>
              <a:rPr lang="en-GB" sz="2400" dirty="0">
                <a:latin typeface="Arial" pitchFamily="34" charset="0"/>
                <a:cs typeface="Arial" pitchFamily="34" charset="0"/>
              </a:rPr>
              <a:t>4. Why would Andrew Lau rename the film after its initial title “A Beautiful Life”?</a:t>
            </a:r>
            <a:endParaRPr lang="en-US" sz="2400" dirty="0">
              <a:latin typeface="Arial" pitchFamily="34" charset="0"/>
              <a:cs typeface="Arial" pitchFamily="34" charset="0"/>
            </a:endParaRPr>
          </a:p>
          <a:p>
            <a:r>
              <a:rPr lang="en-GB" sz="2400" dirty="0">
                <a:latin typeface="Arial" pitchFamily="34" charset="0"/>
                <a:cs typeface="Arial" pitchFamily="34" charset="0"/>
              </a:rPr>
              <a:t>NOTES</a:t>
            </a: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161</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86134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5. Philosophy: </a:t>
            </a:r>
            <a:r>
              <a:rPr lang="en-US" sz="2400" dirty="0" err="1">
                <a:latin typeface="Arial" pitchFamily="34" charset="0"/>
                <a:cs typeface="Arial" pitchFamily="34" charset="0"/>
              </a:rPr>
              <a:t>C’est</a:t>
            </a:r>
            <a:r>
              <a:rPr lang="en-US" sz="2400" dirty="0">
                <a:latin typeface="Arial" pitchFamily="34" charset="0"/>
                <a:cs typeface="Arial" pitchFamily="34" charset="0"/>
              </a:rPr>
              <a:t> la vie? Nothing left than the bare life, hardships of Chinese history: Tossed to and fro by the waves</a:t>
            </a:r>
          </a:p>
          <a:p>
            <a:r>
              <a:rPr lang="en-US" sz="2400" dirty="0">
                <a:latin typeface="Arial" pitchFamily="34" charset="0"/>
                <a:cs typeface="Arial" pitchFamily="34" charset="0"/>
              </a:rPr>
              <a:t>6. role of women</a:t>
            </a:r>
          </a:p>
          <a:p>
            <a:r>
              <a:rPr lang="en-US" sz="2400" dirty="0">
                <a:latin typeface="Arial" pitchFamily="34" charset="0"/>
                <a:cs typeface="Arial" pitchFamily="34" charset="0"/>
              </a:rPr>
              <a:t>7. stroke of fate: career, poverty</a:t>
            </a:r>
          </a:p>
          <a:p>
            <a:pPr marL="109537" indent="0">
              <a:buNone/>
            </a:pPr>
            <a:r>
              <a:rPr lang="en-US" sz="2400" dirty="0">
                <a:latin typeface="Arial" pitchFamily="34" charset="0"/>
                <a:cs typeface="Arial" pitchFamily="34" charset="0"/>
              </a:rPr>
              <a:t>NOTES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162</a:t>
            </a:fld>
            <a:endParaRPr lang="en-US" dirty="0"/>
          </a:p>
        </p:txBody>
      </p:sp>
      <p:pic>
        <p:nvPicPr>
          <p:cNvPr id="6"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082826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800" b="1" dirty="0">
                <a:latin typeface="Arial" pitchFamily="34" charset="0"/>
                <a:cs typeface="Arial" pitchFamily="34" charset="0"/>
              </a:rPr>
              <a:t>Role play: How to continue the film </a:t>
            </a:r>
            <a:endParaRPr lang="en-US" sz="3200" dirty="0">
              <a:latin typeface="Arial" pitchFamily="34" charset="0"/>
              <a:cs typeface="Arial" pitchFamily="34" charset="0"/>
            </a:endParaRPr>
          </a:p>
          <a:p>
            <a:pPr lvl="0"/>
            <a:r>
              <a:rPr lang="en-GB" sz="2800" dirty="0">
                <a:latin typeface="Arial" pitchFamily="34" charset="0"/>
                <a:cs typeface="Arial" pitchFamily="34" charset="0"/>
              </a:rPr>
              <a:t>How to finish the film after part 3? </a:t>
            </a:r>
            <a:endParaRPr lang="en-US" sz="3200" dirty="0">
              <a:latin typeface="Arial" pitchFamily="34" charset="0"/>
              <a:cs typeface="Arial" pitchFamily="34" charset="0"/>
            </a:endParaRPr>
          </a:p>
          <a:p>
            <a:pPr lvl="0"/>
            <a:r>
              <a:rPr lang="en-GB" sz="2800" dirty="0">
                <a:latin typeface="Arial" pitchFamily="34" charset="0"/>
                <a:cs typeface="Arial" pitchFamily="34" charset="0"/>
              </a:rPr>
              <a:t>Roles: </a:t>
            </a:r>
            <a:endParaRPr lang="en-US" sz="3200" dirty="0">
              <a:latin typeface="Arial" pitchFamily="34" charset="0"/>
              <a:cs typeface="Arial" pitchFamily="34" charset="0"/>
            </a:endParaRPr>
          </a:p>
          <a:p>
            <a:pPr lvl="1"/>
            <a:r>
              <a:rPr lang="en-GB" sz="2400" dirty="0">
                <a:latin typeface="Arial" pitchFamily="34" charset="0"/>
                <a:cs typeface="Arial" pitchFamily="34" charset="0"/>
              </a:rPr>
              <a:t>Director Andrew Lau: </a:t>
            </a:r>
            <a:endParaRPr lang="en-US" sz="2800" dirty="0">
              <a:latin typeface="Arial" pitchFamily="34" charset="0"/>
              <a:cs typeface="Arial" pitchFamily="34" charset="0"/>
            </a:endParaRPr>
          </a:p>
          <a:p>
            <a:pPr lvl="1"/>
            <a:r>
              <a:rPr lang="en-GB" sz="2400" dirty="0">
                <a:latin typeface="Arial" pitchFamily="34" charset="0"/>
                <a:cs typeface="Arial" pitchFamily="34" charset="0"/>
              </a:rPr>
              <a:t>Producer John Chong: </a:t>
            </a:r>
            <a:endParaRPr lang="en-US" sz="2800" dirty="0">
              <a:latin typeface="Arial" pitchFamily="34" charset="0"/>
              <a:cs typeface="Arial" pitchFamily="34" charset="0"/>
            </a:endParaRPr>
          </a:p>
          <a:p>
            <a:pPr lvl="1"/>
            <a:r>
              <a:rPr lang="en-GB" sz="2400" dirty="0">
                <a:latin typeface="Arial" pitchFamily="34" charset="0"/>
                <a:cs typeface="Arial" pitchFamily="34" charset="0"/>
              </a:rPr>
              <a:t>Hong Kong film distributor: </a:t>
            </a:r>
            <a:endParaRPr lang="en-US" sz="2800" dirty="0">
              <a:latin typeface="Arial" pitchFamily="34" charset="0"/>
              <a:cs typeface="Arial" pitchFamily="34" charset="0"/>
            </a:endParaRPr>
          </a:p>
          <a:p>
            <a:pPr lvl="1"/>
            <a:r>
              <a:rPr lang="en-GB" sz="2400" dirty="0">
                <a:latin typeface="Arial" pitchFamily="34" charset="0"/>
                <a:cs typeface="Arial" pitchFamily="34" charset="0"/>
              </a:rPr>
              <a:t>Mainland Chinese distributor: </a:t>
            </a:r>
            <a:endParaRPr lang="en-US" sz="2800" dirty="0">
              <a:latin typeface="Arial" pitchFamily="34" charset="0"/>
              <a:cs typeface="Arial" pitchFamily="34" charset="0"/>
            </a:endParaRPr>
          </a:p>
          <a:p>
            <a:pPr lvl="1"/>
            <a:r>
              <a:rPr lang="en-GB" sz="2400" dirty="0">
                <a:latin typeface="Arial" pitchFamily="34" charset="0"/>
                <a:cs typeface="Arial" pitchFamily="34" charset="0"/>
              </a:rPr>
              <a:t>Mainland Chinese censor:</a:t>
            </a:r>
            <a:endParaRPr lang="en-US" sz="2800" dirty="0">
              <a:latin typeface="Arial" pitchFamily="34" charset="0"/>
              <a:cs typeface="Arial" pitchFamily="34" charset="0"/>
            </a:endParaRPr>
          </a:p>
          <a:p>
            <a:pPr lvl="1"/>
            <a:r>
              <a:rPr lang="en-GB" sz="2400" dirty="0">
                <a:latin typeface="Arial" pitchFamily="34" charset="0"/>
                <a:cs typeface="Arial" pitchFamily="34" charset="0"/>
              </a:rPr>
              <a:t>Actress </a:t>
            </a:r>
            <a:r>
              <a:rPr lang="en-GB" sz="2400" dirty="0" err="1">
                <a:latin typeface="Arial" pitchFamily="34" charset="0"/>
                <a:cs typeface="Arial" pitchFamily="34" charset="0"/>
              </a:rPr>
              <a:t>Shu</a:t>
            </a:r>
            <a:r>
              <a:rPr lang="en-GB" sz="2400" dirty="0">
                <a:latin typeface="Arial" pitchFamily="34" charset="0"/>
                <a:cs typeface="Arial" pitchFamily="34" charset="0"/>
              </a:rPr>
              <a:t> Qi: </a:t>
            </a:r>
            <a:endParaRPr lang="en-US" sz="2800" dirty="0">
              <a:latin typeface="Arial" pitchFamily="34" charset="0"/>
              <a:cs typeface="Arial" pitchFamily="34" charset="0"/>
            </a:endParaRPr>
          </a:p>
          <a:p>
            <a:pPr lvl="0"/>
            <a:r>
              <a:rPr lang="en-GB" sz="2800" dirty="0">
                <a:latin typeface="Arial" pitchFamily="34" charset="0"/>
                <a:cs typeface="Arial" pitchFamily="34" charset="0"/>
              </a:rPr>
              <a:t>Reflection: What learning types are you?</a:t>
            </a:r>
            <a:endParaRPr lang="en-US" sz="3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163</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054722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1600" b="1" dirty="0" err="1">
                <a:latin typeface="Arial" pitchFamily="34" charset="0"/>
              </a:rPr>
              <a:t>Famous</a:t>
            </a:r>
            <a:r>
              <a:rPr lang="de-DE" sz="1600" b="1" dirty="0">
                <a:latin typeface="Arial" pitchFamily="34" charset="0"/>
              </a:rPr>
              <a:t> </a:t>
            </a:r>
            <a:r>
              <a:rPr lang="de-DE" sz="1600" b="1" dirty="0" err="1">
                <a:latin typeface="Arial" pitchFamily="34" charset="0"/>
              </a:rPr>
              <a:t>Quotes</a:t>
            </a:r>
            <a:endParaRPr lang="de-DE" sz="1600" b="1" dirty="0">
              <a:latin typeface="Arial" pitchFamily="34" charset="0"/>
            </a:endParaRPr>
          </a:p>
          <a:p>
            <a:r>
              <a:rPr lang="en-GB" sz="1800" dirty="0">
                <a:latin typeface="Arial" pitchFamily="34" charset="0"/>
                <a:cs typeface="Arial" pitchFamily="34" charset="0"/>
              </a:rPr>
              <a:t>Thank you for letting me into your life.</a:t>
            </a:r>
          </a:p>
          <a:p>
            <a:r>
              <a:rPr lang="en-GB" sz="1800" dirty="0">
                <a:latin typeface="Arial" pitchFamily="34" charset="0"/>
                <a:cs typeface="Arial" pitchFamily="34" charset="0"/>
              </a:rPr>
              <a:t>If I die tomorrow, I will feel no regret, since I met you today.</a:t>
            </a:r>
          </a:p>
          <a:p>
            <a:r>
              <a:rPr lang="en-GB" sz="1800" dirty="0">
                <a:latin typeface="Arial" pitchFamily="34" charset="0"/>
                <a:cs typeface="Arial" pitchFamily="34" charset="0"/>
              </a:rPr>
              <a:t>I know your situation, and I know that I should leave. I left, but I cannot disappear. I always miss you, what shall I do?</a:t>
            </a:r>
          </a:p>
          <a:p>
            <a:r>
              <a:rPr lang="en-GB" sz="1800" dirty="0">
                <a:latin typeface="Arial" pitchFamily="34" charset="0"/>
                <a:cs typeface="Arial" pitchFamily="34" charset="0"/>
              </a:rPr>
              <a:t>Love at first sight is not that I fell in love with you when I first saw you or that you fell in love with me when you first saw me. It was not seeing, but smelling. Our fragrances are made for each other, you breathe it in and you are stuck.</a:t>
            </a:r>
          </a:p>
          <a:p>
            <a:r>
              <a:rPr lang="en-GB" sz="1800" dirty="0">
                <a:latin typeface="Arial" pitchFamily="34" charset="0"/>
                <a:cs typeface="Arial" pitchFamily="34" charset="0"/>
              </a:rPr>
              <a:t>Do you remember? You said as long as I shout “Fang </a:t>
            </a:r>
            <a:r>
              <a:rPr lang="en-GB" sz="1800" dirty="0" err="1">
                <a:latin typeface="Arial" pitchFamily="34" charset="0"/>
                <a:cs typeface="Arial" pitchFamily="34" charset="0"/>
              </a:rPr>
              <a:t>Zhendong</a:t>
            </a:r>
            <a:r>
              <a:rPr lang="en-GB" sz="1800" dirty="0">
                <a:latin typeface="Arial" pitchFamily="34" charset="0"/>
                <a:cs typeface="Arial" pitchFamily="34" charset="0"/>
              </a:rPr>
              <a:t>” you will come.</a:t>
            </a:r>
          </a:p>
          <a:p>
            <a:r>
              <a:rPr lang="en-GB" sz="1800" dirty="0">
                <a:latin typeface="Arial" pitchFamily="34" charset="0"/>
                <a:cs typeface="Arial" pitchFamily="34" charset="0"/>
              </a:rPr>
              <a:t>Every day I will write note about how good Fang </a:t>
            </a:r>
            <a:r>
              <a:rPr lang="en-GB" sz="1800" dirty="0" err="1">
                <a:latin typeface="Arial" pitchFamily="34" charset="0"/>
                <a:cs typeface="Arial" pitchFamily="34" charset="0"/>
              </a:rPr>
              <a:t>Zhendong</a:t>
            </a:r>
            <a:r>
              <a:rPr lang="en-GB" sz="1800" dirty="0">
                <a:latin typeface="Arial" pitchFamily="34" charset="0"/>
                <a:cs typeface="Arial" pitchFamily="34" charset="0"/>
              </a:rPr>
              <a:t> is for me.</a:t>
            </a:r>
          </a:p>
          <a:p>
            <a:r>
              <a:rPr lang="en-GB" sz="1800" dirty="0">
                <a:latin typeface="Arial" pitchFamily="34" charset="0"/>
                <a:cs typeface="Arial" pitchFamily="34" charset="0"/>
              </a:rPr>
              <a:t>He does not have to be afraid of forgetting it, because I will write it down for him.</a:t>
            </a:r>
          </a:p>
          <a:p>
            <a:r>
              <a:rPr lang="en-GB" sz="1800" dirty="0">
                <a:latin typeface="Arial" pitchFamily="34" charset="0"/>
                <a:cs typeface="Arial" pitchFamily="34" charset="0"/>
              </a:rPr>
              <a:t>If lovers are together, they have no sorrows. You only need to be at my side, and you will never feel lonely again.</a:t>
            </a:r>
            <a:endParaRPr lang="en-US" sz="1800" dirty="0">
              <a:latin typeface="Arial" pitchFamily="34" charset="0"/>
            </a:endParaRPr>
          </a:p>
          <a:p>
            <a:r>
              <a:rPr lang="en-GB" sz="1800" dirty="0">
                <a:latin typeface="Arial" pitchFamily="34" charset="0"/>
                <a:cs typeface="Arial" pitchFamily="34" charset="0"/>
              </a:rPr>
              <a:t>If I am with the one I love, I fear nothing.</a:t>
            </a:r>
            <a:endParaRPr lang="en-US" sz="1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164</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944707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000" b="1" dirty="0">
                <a:latin typeface="Arial" pitchFamily="34" charset="0"/>
              </a:rPr>
              <a:t>Additional Sources</a:t>
            </a:r>
            <a:r>
              <a:rPr lang="en-US" sz="2000" b="1" dirty="0">
                <a:latin typeface="Arial" pitchFamily="34" charset="0"/>
              </a:rPr>
              <a:t> </a:t>
            </a:r>
            <a:endParaRPr lang="en-US" sz="2400" dirty="0">
              <a:latin typeface="Arial" pitchFamily="34" charset="0"/>
            </a:endParaRPr>
          </a:p>
          <a:p>
            <a:pPr lvl="0"/>
            <a:r>
              <a:rPr lang="en-GB" sz="2000" dirty="0">
                <a:latin typeface="Arial" pitchFamily="34" charset="0"/>
              </a:rPr>
              <a:t>Literature:</a:t>
            </a:r>
            <a:endParaRPr lang="en-US" sz="2400" dirty="0">
              <a:latin typeface="Arial" pitchFamily="34" charset="0"/>
            </a:endParaRPr>
          </a:p>
          <a:p>
            <a:pPr lvl="1"/>
            <a:r>
              <a:rPr lang="en-US" sz="1800" dirty="0">
                <a:latin typeface="Arial" pitchFamily="34" charset="0"/>
              </a:rPr>
              <a:t>Encyclopedic article “No longer let you alone” </a:t>
            </a:r>
            <a:r>
              <a:rPr lang="en-US" sz="1800" u="sng" dirty="0">
                <a:latin typeface="Arial" pitchFamily="34" charset="0"/>
                <a:hlinkClick r:id="rId4"/>
              </a:rPr>
              <a:t>http://translate.google.de/translate?hl=de&amp;sl=auto&amp;tl=en&amp;u=http%3A%2F%2Fbaike.baidu.com%2Fview%2F1833676.htm</a:t>
            </a:r>
            <a:r>
              <a:rPr lang="en-US" sz="1800" dirty="0">
                <a:latin typeface="Arial" pitchFamily="34" charset="0"/>
              </a:rPr>
              <a:t> (Google-translated from Chinese baike.baidu.com) </a:t>
            </a:r>
            <a:endParaRPr lang="en-US" sz="2000" dirty="0">
              <a:latin typeface="Arial" pitchFamily="34" charset="0"/>
            </a:endParaRPr>
          </a:p>
          <a:p>
            <a:pPr lvl="0"/>
            <a:r>
              <a:rPr lang="en-US" sz="2000" dirty="0">
                <a:latin typeface="Arial" pitchFamily="34" charset="0"/>
              </a:rPr>
              <a:t>Background information on Chinese film history: </a:t>
            </a:r>
            <a:endParaRPr lang="en-US" sz="2400" dirty="0">
              <a:latin typeface="Arial" pitchFamily="34" charset="0"/>
            </a:endParaRPr>
          </a:p>
          <a:p>
            <a:pPr lvl="1"/>
            <a:r>
              <a:rPr lang="en-US" sz="1800" dirty="0">
                <a:latin typeface="Arial" pitchFamily="34" charset="0"/>
              </a:rPr>
              <a:t>A Brief History of Chinese Film, Ohio State University, </a:t>
            </a:r>
            <a:r>
              <a:rPr lang="en-US" sz="1800" u="sng" dirty="0">
                <a:latin typeface="Arial" pitchFamily="34" charset="0"/>
                <a:hlinkClick r:id="rId5"/>
              </a:rPr>
              <a:t>http://people.cohums.ohio-state.edu/denton2/courses/c505/temp/history/chapter2.html</a:t>
            </a:r>
            <a:r>
              <a:rPr lang="en-US" sz="1800" dirty="0">
                <a:latin typeface="Arial" pitchFamily="34" charset="0"/>
              </a:rPr>
              <a:t> </a:t>
            </a:r>
            <a:endParaRPr lang="en-US" sz="2000" dirty="0">
              <a:latin typeface="Arial" pitchFamily="34" charset="0"/>
            </a:endParaRPr>
          </a:p>
          <a:p>
            <a:r>
              <a:rPr lang="en-US" sz="2000" dirty="0">
                <a:latin typeface="Arial" pitchFamily="34" charset="0"/>
              </a:rPr>
              <a:t>Martin </a:t>
            </a:r>
            <a:r>
              <a:rPr lang="en-US" sz="2000" dirty="0" err="1">
                <a:latin typeface="Arial" pitchFamily="34" charset="0"/>
              </a:rPr>
              <a:t>Gieselmann</a:t>
            </a:r>
            <a:r>
              <a:rPr lang="en-US" sz="2000" dirty="0">
                <a:latin typeface="Arial" pitchFamily="34" charset="0"/>
              </a:rPr>
              <a:t>, „Chinese Film History – A Short Introduction“, The University of Vienna </a:t>
            </a:r>
            <a:r>
              <a:rPr lang="en-US" sz="2000" u="sng" dirty="0">
                <a:latin typeface="Arial" pitchFamily="34" charset="0"/>
                <a:hlinkClick r:id="rId6"/>
              </a:rPr>
              <a:t>http://www.univie.ac.at/Sinologie/repository/</a:t>
            </a:r>
            <a:br>
              <a:rPr lang="en-US" sz="2000" u="sng" dirty="0">
                <a:latin typeface="Arial" pitchFamily="34" charset="0"/>
                <a:hlinkClick r:id="rId6"/>
              </a:rPr>
            </a:br>
            <a:r>
              <a:rPr lang="en-US" sz="2000" u="sng" dirty="0">
                <a:latin typeface="Arial" pitchFamily="34" charset="0"/>
                <a:hlinkClick r:id="rId6"/>
              </a:rPr>
              <a:t>ueLK110_ChinFilmgesch/filmgeschichteSkript.pdf</a:t>
            </a:r>
            <a:endParaRPr lang="en-US" sz="4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165</a:t>
            </a:fld>
            <a:endParaRPr lang="en-US" dirty="0"/>
          </a:p>
        </p:txBody>
      </p:sp>
      <p:pic>
        <p:nvPicPr>
          <p:cNvPr id="5" name="Picture 2" descr="舒淇"/>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435682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b="1" dirty="0">
                <a:latin typeface="Arial" pitchFamily="34" charset="0"/>
                <a:cs typeface="Arial" pitchFamily="34" charset="0"/>
              </a:rPr>
              <a:t>6</a:t>
            </a:r>
            <a:r>
              <a:rPr lang="en-US" sz="2000" b="1" baseline="30000" dirty="0">
                <a:latin typeface="Arial" pitchFamily="34" charset="0"/>
                <a:cs typeface="Arial" pitchFamily="34" charset="0"/>
              </a:rPr>
              <a:t>th</a:t>
            </a:r>
            <a:r>
              <a:rPr lang="en-US" sz="2000" b="1" dirty="0">
                <a:latin typeface="Arial" pitchFamily="34" charset="0"/>
                <a:cs typeface="Arial" pitchFamily="34" charset="0"/>
              </a:rPr>
              <a:t> Generation Movies</a:t>
            </a:r>
          </a:p>
          <a:p>
            <a:pPr marL="109537" indent="0">
              <a:buNone/>
            </a:pPr>
            <a:r>
              <a:rPr lang="en-US" sz="2000" dirty="0">
                <a:latin typeface="Arial" pitchFamily="34" charset="0"/>
                <a:cs typeface="Arial" pitchFamily="34" charset="0"/>
              </a:rPr>
              <a:t>The post-1990 era has seen what some observers term the "return of the amateur filmmaker" as state censorship policies after the Tiananmen Square demonstrations produced an edgy underground film movement loosely referred to as the Sixth Generation. Owing to the lack of state funding and backing, these films were shot quickly and cheaply, using materials like 16 mm film and digital video and mostly non-professional actors and actresses, producing a documentary feel, often with long takes, hand-held cameras, and ambient sound; more akin to Italian neorealism and </a:t>
            </a:r>
            <a:r>
              <a:rPr lang="en-US" sz="2000" dirty="0" err="1">
                <a:latin typeface="Arial" pitchFamily="34" charset="0"/>
                <a:cs typeface="Arial" pitchFamily="34" charset="0"/>
              </a:rPr>
              <a:t>cinéma</a:t>
            </a:r>
            <a:r>
              <a:rPr lang="en-US" sz="2000" dirty="0">
                <a:latin typeface="Arial" pitchFamily="34" charset="0"/>
                <a:cs typeface="Arial" pitchFamily="34" charset="0"/>
              </a:rPr>
              <a:t> </a:t>
            </a:r>
            <a:r>
              <a:rPr lang="en-US" sz="2000" dirty="0" err="1">
                <a:latin typeface="Arial" pitchFamily="34" charset="0"/>
                <a:cs typeface="Arial" pitchFamily="34" charset="0"/>
              </a:rPr>
              <a:t>vérité</a:t>
            </a:r>
            <a:r>
              <a:rPr lang="en-US" sz="2000" dirty="0">
                <a:latin typeface="Arial" pitchFamily="34" charset="0"/>
                <a:cs typeface="Arial" pitchFamily="34" charset="0"/>
              </a:rPr>
              <a:t> than the often lush, far more considered productions of the Fifth Generation.</a:t>
            </a:r>
          </a:p>
          <a:p>
            <a:pPr marL="109537" indent="0">
              <a:buNone/>
            </a:pPr>
            <a:endParaRPr lang="en-US" sz="2000" dirty="0">
              <a:latin typeface="Arial" pitchFamily="34" charset="0"/>
              <a:cs typeface="Arial" pitchFamily="34" charset="0"/>
            </a:endParaRPr>
          </a:p>
          <a:p>
            <a:pPr marL="109537" indent="0">
              <a:buNone/>
            </a:pPr>
            <a:r>
              <a:rPr lang="en-US" sz="2000" dirty="0">
                <a:latin typeface="Arial" pitchFamily="34" charset="0"/>
                <a:cs typeface="Arial" pitchFamily="34" charset="0"/>
              </a:rPr>
              <a:t>Source: Rose, S. </a:t>
            </a:r>
            <a:r>
              <a:rPr lang="en-US" sz="2000" dirty="0">
                <a:latin typeface="Arial" pitchFamily="34" charset="0"/>
                <a:cs typeface="Arial" pitchFamily="34" charset="0"/>
                <a:hlinkClick r:id="rId4"/>
              </a:rPr>
              <a:t>"The great fall of China"</a:t>
            </a:r>
            <a:r>
              <a:rPr lang="en-US" sz="2000" dirty="0">
                <a:latin typeface="Arial" pitchFamily="34" charset="0"/>
                <a:cs typeface="Arial" pitchFamily="34" charset="0"/>
              </a:rPr>
              <a:t>, </a:t>
            </a:r>
            <a:r>
              <a:rPr lang="en-US" sz="2000" i="1" dirty="0">
                <a:latin typeface="Arial" pitchFamily="34" charset="0"/>
                <a:cs typeface="Arial" pitchFamily="34" charset="0"/>
                <a:hlinkClick r:id="rId5" tooltip="The Guardian"/>
              </a:rPr>
              <a:t>The Guardian</a:t>
            </a:r>
            <a:r>
              <a:rPr lang="en-US" sz="2000" dirty="0">
                <a:latin typeface="Arial" pitchFamily="34" charset="0"/>
                <a:cs typeface="Arial" pitchFamily="34" charset="0"/>
              </a:rPr>
              <a:t>, 2002-08-01. Retrieved on 2007-04-28.</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166</a:t>
            </a:fld>
            <a:endParaRPr lang="en-US" dirty="0"/>
          </a:p>
        </p:txBody>
      </p:sp>
    </p:spTree>
    <p:custDataLst>
      <p:tags r:id="rId1"/>
    </p:custDataLst>
    <p:extLst>
      <p:ext uri="{BB962C8B-B14F-4D97-AF65-F5344CB8AC3E}">
        <p14:creationId xmlns:p14="http://schemas.microsoft.com/office/powerpoint/2010/main" val="10211469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1900" dirty="0">
                <a:latin typeface="Arial" pitchFamily="34" charset="0"/>
                <a:cs typeface="Arial" pitchFamily="34" charset="0"/>
              </a:rPr>
              <a:t>Unlike the Fifth Generation, the Sixth Generation brings a more individualistic, anti-romantic life-view and pays far closer attention to contemporary urban life, especially those affected by disorientation, rebellion[</a:t>
            </a:r>
            <a:r>
              <a:rPr lang="en-US" sz="1900" dirty="0">
                <a:latin typeface="Arial" pitchFamily="34" charset="0"/>
                <a:cs typeface="Arial" pitchFamily="34" charset="0"/>
                <a:hlinkClick r:id="rId4"/>
              </a:rPr>
              <a:t>“There Is No Sixth Generation!” Director Li Yang on Blind Shaft and His Place in Chinese Cinema | Senses of Cinema</a:t>
            </a:r>
            <a:r>
              <a:rPr lang="en-US" sz="1900" dirty="0">
                <a:latin typeface="Arial" pitchFamily="34" charset="0"/>
                <a:cs typeface="Arial" pitchFamily="34" charset="0"/>
              </a:rPr>
              <a:t>] and dissatisfaction with China's contemporary social tensions.[Corliss, Richard (2001-03-26). </a:t>
            </a:r>
            <a:r>
              <a:rPr lang="en-US" sz="1900" dirty="0">
                <a:latin typeface="Arial" pitchFamily="34" charset="0"/>
                <a:cs typeface="Arial" pitchFamily="34" charset="0"/>
                <a:hlinkClick r:id="rId5"/>
              </a:rPr>
              <a:t>"Bright Lights"</a:t>
            </a:r>
            <a:r>
              <a:rPr lang="en-US" sz="1900" dirty="0">
                <a:latin typeface="Arial" pitchFamily="34" charset="0"/>
                <a:cs typeface="Arial" pitchFamily="34" charset="0"/>
              </a:rPr>
              <a:t>. </a:t>
            </a:r>
            <a:r>
              <a:rPr lang="en-US" sz="1900" i="1" dirty="0">
                <a:latin typeface="Arial" pitchFamily="34" charset="0"/>
                <a:cs typeface="Arial" pitchFamily="34" charset="0"/>
              </a:rPr>
              <a:t>Time</a:t>
            </a:r>
            <a:r>
              <a:rPr lang="en-US" sz="1900" dirty="0">
                <a:latin typeface="Arial" pitchFamily="34" charset="0"/>
                <a:cs typeface="Arial" pitchFamily="34" charset="0"/>
              </a:rPr>
              <a:t>.] Many were made at an extremely low budget (an example is </a:t>
            </a:r>
            <a:r>
              <a:rPr lang="en-US" sz="1900" dirty="0" err="1">
                <a:latin typeface="Arial" pitchFamily="34" charset="0"/>
                <a:cs typeface="Arial" pitchFamily="34" charset="0"/>
              </a:rPr>
              <a:t>Jia</a:t>
            </a:r>
            <a:r>
              <a:rPr lang="en-US" sz="1900" dirty="0">
                <a:latin typeface="Arial" pitchFamily="34" charset="0"/>
                <a:cs typeface="Arial" pitchFamily="34" charset="0"/>
              </a:rPr>
              <a:t> </a:t>
            </a:r>
            <a:r>
              <a:rPr lang="en-US" sz="1900" dirty="0" err="1">
                <a:latin typeface="Arial" pitchFamily="34" charset="0"/>
                <a:cs typeface="Arial" pitchFamily="34" charset="0"/>
              </a:rPr>
              <a:t>Zhangke</a:t>
            </a:r>
            <a:r>
              <a:rPr lang="en-US" sz="1900" dirty="0">
                <a:latin typeface="Arial" pitchFamily="34" charset="0"/>
                <a:cs typeface="Arial" pitchFamily="34" charset="0"/>
              </a:rPr>
              <a:t>, who shoots on digital video and formerly on 16 mm; Wang </a:t>
            </a:r>
            <a:r>
              <a:rPr lang="en-US" sz="1900" dirty="0" err="1">
                <a:latin typeface="Arial" pitchFamily="34" charset="0"/>
                <a:cs typeface="Arial" pitchFamily="34" charset="0"/>
              </a:rPr>
              <a:t>Xiaoshuai's</a:t>
            </a:r>
            <a:r>
              <a:rPr lang="en-US" sz="1900" dirty="0">
                <a:latin typeface="Arial" pitchFamily="34" charset="0"/>
                <a:cs typeface="Arial" pitchFamily="34" charset="0"/>
              </a:rPr>
              <a:t> The Days were made on US$10,000[Corliss]) and as such their films lack the rich aesthetics of the Fifth Generation. The title and subjects of many of these films reflect the Sixth Generation's concerns. The Sixth Generation takes an interest in marginalized individuals and the less represented fringes of society. For example, Zhang Yuan's hand-shot Beijing Bastards focuses on youth punk subculture, featuring artists like Cui </a:t>
            </a:r>
            <a:r>
              <a:rPr lang="en-US" sz="1900" dirty="0" err="1">
                <a:latin typeface="Arial" pitchFamily="34" charset="0"/>
                <a:cs typeface="Arial" pitchFamily="34" charset="0"/>
              </a:rPr>
              <a:t>Jian</a:t>
            </a:r>
            <a:r>
              <a:rPr lang="en-US" sz="1900" dirty="0">
                <a:latin typeface="Arial" pitchFamily="34" charset="0"/>
                <a:cs typeface="Arial" pitchFamily="34" charset="0"/>
              </a:rPr>
              <a:t>, Dou Wei and He Yong frowned upon by many state authorities,[</a:t>
            </a:r>
            <a:r>
              <a:rPr lang="en-US" sz="1900" dirty="0">
                <a:latin typeface="Arial" pitchFamily="34" charset="0"/>
                <a:cs typeface="Arial" pitchFamily="34" charset="0"/>
                <a:hlinkClick r:id="rId6"/>
              </a:rPr>
              <a:t>PRC youth subcultures on film</a:t>
            </a:r>
            <a:r>
              <a:rPr lang="en-US" sz="1900" dirty="0">
                <a:latin typeface="Arial" pitchFamily="34" charset="0"/>
                <a:cs typeface="Arial" pitchFamily="34" charset="0"/>
              </a:rPr>
              <a:t>] while </a:t>
            </a:r>
            <a:r>
              <a:rPr lang="en-US" sz="1900" dirty="0" err="1">
                <a:latin typeface="Arial" pitchFamily="34" charset="0"/>
                <a:cs typeface="Arial" pitchFamily="34" charset="0"/>
              </a:rPr>
              <a:t>Jia</a:t>
            </a:r>
            <a:r>
              <a:rPr lang="en-US" sz="1900" dirty="0">
                <a:latin typeface="Arial" pitchFamily="34" charset="0"/>
                <a:cs typeface="Arial" pitchFamily="34" charset="0"/>
              </a:rPr>
              <a:t> </a:t>
            </a:r>
            <a:r>
              <a:rPr lang="en-US" sz="1900" dirty="0" err="1">
                <a:latin typeface="Arial" pitchFamily="34" charset="0"/>
                <a:cs typeface="Arial" pitchFamily="34" charset="0"/>
              </a:rPr>
              <a:t>Zhangke's</a:t>
            </a:r>
            <a:r>
              <a:rPr lang="en-US" sz="1900" dirty="0">
                <a:latin typeface="Arial" pitchFamily="34" charset="0"/>
                <a:cs typeface="Arial" pitchFamily="34" charset="0"/>
              </a:rPr>
              <a:t> debut film Xiao Wu (1997) concerns a provincial pickpocket.</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167</a:t>
            </a:fld>
            <a:endParaRPr lang="en-US" dirty="0"/>
          </a:p>
        </p:txBody>
      </p:sp>
    </p:spTree>
    <p:custDataLst>
      <p:tags r:id="rId1"/>
    </p:custDataLst>
    <p:extLst>
      <p:ext uri="{BB962C8B-B14F-4D97-AF65-F5344CB8AC3E}">
        <p14:creationId xmlns:p14="http://schemas.microsoft.com/office/powerpoint/2010/main" val="7650688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dirty="0">
                <a:latin typeface="Arial" pitchFamily="34" charset="0"/>
                <a:cs typeface="Arial" pitchFamily="34" charset="0"/>
              </a:rPr>
              <a:t>As the Sixth Generation were further exposed internationally, many of their subsequent movies were joint ventures and projects with international investments, but remained quite resolutely low-key and low budget. </a:t>
            </a:r>
            <a:r>
              <a:rPr lang="en-US" sz="2000" dirty="0" err="1">
                <a:latin typeface="Arial" pitchFamily="34" charset="0"/>
                <a:cs typeface="Arial" pitchFamily="34" charset="0"/>
              </a:rPr>
              <a:t>Jia's</a:t>
            </a:r>
            <a:r>
              <a:rPr lang="en-US" sz="2000" dirty="0">
                <a:latin typeface="Arial" pitchFamily="34" charset="0"/>
                <a:cs typeface="Arial" pitchFamily="34" charset="0"/>
              </a:rPr>
              <a:t> Platform (2000) was funded in part by Takeshi Kitano's production house,[</a:t>
            </a:r>
            <a:r>
              <a:rPr lang="de-DE" sz="2000" dirty="0" err="1">
                <a:latin typeface="Arial" pitchFamily="34" charset="0"/>
                <a:cs typeface="Arial" pitchFamily="34" charset="0"/>
                <a:hlinkClick r:id="rId4"/>
              </a:rPr>
              <a:t>Platform</a:t>
            </a:r>
            <a:r>
              <a:rPr lang="en-US" sz="2000" dirty="0">
                <a:latin typeface="Arial" pitchFamily="34" charset="0"/>
                <a:cs typeface="Arial" pitchFamily="34" charset="0"/>
              </a:rPr>
              <a:t>] while his Still Life was shot on HD interlaced video. Still Life was a surprise addition and Golden Lion winner of the 2006 Venice International Film Festival. Still Life, which concerns provincial workers around the Three Gorges region, was a vast contrast with the works the Fifth Generation Chinese directors like Zhang </a:t>
            </a:r>
            <a:r>
              <a:rPr lang="en-US" sz="2000" dirty="0" err="1">
                <a:latin typeface="Arial" pitchFamily="34" charset="0"/>
                <a:cs typeface="Arial" pitchFamily="34" charset="0"/>
              </a:rPr>
              <a:t>Yimou</a:t>
            </a:r>
            <a:r>
              <a:rPr lang="en-US" sz="2000" dirty="0">
                <a:latin typeface="Arial" pitchFamily="34" charset="0"/>
                <a:cs typeface="Arial" pitchFamily="34" charset="0"/>
              </a:rPr>
              <a:t> and Chen </a:t>
            </a:r>
            <a:r>
              <a:rPr lang="en-US" sz="2000" dirty="0" err="1">
                <a:latin typeface="Arial" pitchFamily="34" charset="0"/>
                <a:cs typeface="Arial" pitchFamily="34" charset="0"/>
              </a:rPr>
              <a:t>Kaige</a:t>
            </a:r>
            <a:r>
              <a:rPr lang="en-US" sz="2000" dirty="0">
                <a:latin typeface="Arial" pitchFamily="34" charset="0"/>
                <a:cs typeface="Arial" pitchFamily="34" charset="0"/>
              </a:rPr>
              <a:t> were directing then, like House of Flying Daggers (2004) and The Promise (2005). It featured no star of international renown and was acted mostly by non-professionals.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168</a:t>
            </a:fld>
            <a:endParaRPr lang="en-US" dirty="0"/>
          </a:p>
        </p:txBody>
      </p:sp>
    </p:spTree>
    <p:custDataLst>
      <p:tags r:id="rId1"/>
    </p:custDataLst>
    <p:extLst>
      <p:ext uri="{BB962C8B-B14F-4D97-AF65-F5344CB8AC3E}">
        <p14:creationId xmlns:p14="http://schemas.microsoft.com/office/powerpoint/2010/main" val="32862769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dirty="0">
                <a:latin typeface="Arial" pitchFamily="34" charset="0"/>
                <a:cs typeface="Arial" pitchFamily="34" charset="0"/>
              </a:rPr>
              <a:t>Many of Sixth Generation films have highlighted the negative attributes of China's entry into the modern capitalist market. Li Yang's Blind Shaft for example, is an account of two murderous con-men in the unregulated and notoriously dangerous mining industry of northern China.[28] (Li refused the tag of Sixth Generation, although he admitted he was not Fifth Generation either).[ </a:t>
            </a:r>
            <a:r>
              <a:rPr lang="en-US" sz="2000" dirty="0">
                <a:latin typeface="Arial" pitchFamily="34" charset="0"/>
                <a:cs typeface="Arial" pitchFamily="34" charset="0"/>
                <a:hlinkClick r:id="rId4"/>
              </a:rPr>
              <a:t>“There Is No Sixth Generation!” Director Li Yang on Blind Shaft and His Place in Chinese Cinema | Senses of Cinema</a:t>
            </a:r>
            <a:r>
              <a:rPr lang="en-US" sz="2000" dirty="0">
                <a:latin typeface="Arial" pitchFamily="34" charset="0"/>
                <a:cs typeface="Arial" pitchFamily="34" charset="0"/>
              </a:rPr>
              <a:t>] While </a:t>
            </a:r>
            <a:r>
              <a:rPr lang="en-US" sz="2000" dirty="0" err="1">
                <a:latin typeface="Arial" pitchFamily="34" charset="0"/>
                <a:cs typeface="Arial" pitchFamily="34" charset="0"/>
              </a:rPr>
              <a:t>Jia</a:t>
            </a:r>
            <a:r>
              <a:rPr lang="en-US" sz="2000" dirty="0">
                <a:latin typeface="Arial" pitchFamily="34" charset="0"/>
                <a:cs typeface="Arial" pitchFamily="34" charset="0"/>
              </a:rPr>
              <a:t> </a:t>
            </a:r>
            <a:r>
              <a:rPr lang="en-US" sz="2000" dirty="0" err="1">
                <a:latin typeface="Arial" pitchFamily="34" charset="0"/>
                <a:cs typeface="Arial" pitchFamily="34" charset="0"/>
              </a:rPr>
              <a:t>Zhangke's</a:t>
            </a:r>
            <a:r>
              <a:rPr lang="en-US" sz="2000" dirty="0">
                <a:latin typeface="Arial" pitchFamily="34" charset="0"/>
                <a:cs typeface="Arial" pitchFamily="34" charset="0"/>
              </a:rPr>
              <a:t> The World emphasizes the emptiness of globalization in the backdrop of an internationally-themed amusement park.[</a:t>
            </a:r>
            <a:r>
              <a:rPr lang="en-US" sz="2000" dirty="0" err="1">
                <a:latin typeface="Arial" pitchFamily="34" charset="0"/>
                <a:cs typeface="Arial" pitchFamily="34" charset="0"/>
              </a:rPr>
              <a:t>Rapfogel</a:t>
            </a:r>
            <a:r>
              <a:rPr lang="en-US" sz="2000" dirty="0">
                <a:latin typeface="Arial" pitchFamily="34" charset="0"/>
                <a:cs typeface="Arial" pitchFamily="34" charset="0"/>
              </a:rPr>
              <a:t>, Jared (2004-12). </a:t>
            </a:r>
            <a:r>
              <a:rPr lang="en-US" sz="2000" dirty="0">
                <a:latin typeface="Arial" pitchFamily="34" charset="0"/>
                <a:cs typeface="Arial" pitchFamily="34" charset="0"/>
                <a:hlinkClick r:id="rId5"/>
              </a:rPr>
              <a:t>"Minimalism and </a:t>
            </a:r>
            <a:r>
              <a:rPr lang="en-US" sz="2000" dirty="0" err="1">
                <a:latin typeface="Arial" pitchFamily="34" charset="0"/>
                <a:cs typeface="Arial" pitchFamily="34" charset="0"/>
                <a:hlinkClick r:id="rId5"/>
              </a:rPr>
              <a:t>Maximalism</a:t>
            </a:r>
            <a:r>
              <a:rPr lang="en-US" sz="2000" dirty="0">
                <a:latin typeface="Arial" pitchFamily="34" charset="0"/>
                <a:cs typeface="Arial" pitchFamily="34" charset="0"/>
                <a:hlinkClick r:id="rId5"/>
              </a:rPr>
              <a:t>: The 42nd New York Film Festival"</a:t>
            </a:r>
            <a:r>
              <a:rPr lang="en-US" sz="2000" dirty="0">
                <a:latin typeface="Arial" pitchFamily="34" charset="0"/>
                <a:cs typeface="Arial" pitchFamily="34" charset="0"/>
              </a:rPr>
              <a:t>. Senses of Cinema. Archived from </a:t>
            </a:r>
            <a:r>
              <a:rPr lang="en-US" sz="2000" dirty="0">
                <a:latin typeface="Arial" pitchFamily="34" charset="0"/>
                <a:cs typeface="Arial" pitchFamily="34" charset="0"/>
                <a:hlinkClick r:id="rId6"/>
              </a:rPr>
              <a:t>the original</a:t>
            </a:r>
            <a:r>
              <a:rPr lang="en-US" sz="2000" dirty="0">
                <a:latin typeface="Arial" pitchFamily="34" charset="0"/>
                <a:cs typeface="Arial" pitchFamily="34" charset="0"/>
              </a:rPr>
              <a:t> on 2007-09-13. Retrieved 2007-04-28.][</a:t>
            </a:r>
            <a:r>
              <a:rPr lang="en-US" sz="2000" dirty="0" err="1">
                <a:latin typeface="Arial" pitchFamily="34" charset="0"/>
                <a:cs typeface="Arial" pitchFamily="34" charset="0"/>
              </a:rPr>
              <a:t>Kraicer</a:t>
            </a:r>
            <a:r>
              <a:rPr lang="en-US" sz="2000" dirty="0">
                <a:latin typeface="Arial" pitchFamily="34" charset="0"/>
                <a:cs typeface="Arial" pitchFamily="34" charset="0"/>
              </a:rPr>
              <a:t>, Shelly. </a:t>
            </a:r>
            <a:r>
              <a:rPr lang="en-US" sz="2000" dirty="0">
                <a:latin typeface="Arial" pitchFamily="34" charset="0"/>
                <a:cs typeface="Arial" pitchFamily="34" charset="0"/>
                <a:hlinkClick r:id="rId7"/>
              </a:rPr>
              <a:t>"Lost in Time, Lost in Space: Beijing Film Culture in 2004"</a:t>
            </a:r>
            <a:r>
              <a:rPr lang="en-US" sz="2000" dirty="0">
                <a:latin typeface="Arial" pitchFamily="34" charset="0"/>
                <a:cs typeface="Arial" pitchFamily="34" charset="0"/>
              </a:rPr>
              <a:t>. Cinema Scope No. 21. Retrieved 2007-04-28]</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169</a:t>
            </a:fld>
            <a:endParaRPr lang="en-US" dirty="0"/>
          </a:p>
        </p:txBody>
      </p:sp>
    </p:spTree>
    <p:custDataLst>
      <p:tags r:id="rId1"/>
    </p:custDataLst>
    <p:extLst>
      <p:ext uri="{BB962C8B-B14F-4D97-AF65-F5344CB8AC3E}">
        <p14:creationId xmlns:p14="http://schemas.microsoft.com/office/powerpoint/2010/main" val="26157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normAutofit lnSpcReduction="10000"/>
          </a:bodyPr>
          <a:lstStyle/>
          <a:p>
            <a:r>
              <a:rPr lang="de-DE" sz="2000" dirty="0">
                <a:latin typeface="Arial" pitchFamily="34" charset="0"/>
                <a:cs typeface="Arial" pitchFamily="34" charset="0"/>
              </a:rPr>
              <a:t>Hero, Fearless, Zhang Yimou: House of Flying Daggers, Monkey King</a:t>
            </a:r>
          </a:p>
          <a:p>
            <a:r>
              <a:rPr lang="de-DE" sz="2000" dirty="0">
                <a:latin typeface="Arial" pitchFamily="34" charset="0"/>
                <a:cs typeface="Arial" pitchFamily="34" charset="0"/>
              </a:rPr>
              <a:t>John: Stephen Chow „Shaolin Soccer“</a:t>
            </a:r>
          </a:p>
          <a:p>
            <a:r>
              <a:rPr lang="de-DE" sz="2000" dirty="0">
                <a:latin typeface="Arial" pitchFamily="34" charset="0"/>
                <a:cs typeface="Arial" pitchFamily="34" charset="0"/>
              </a:rPr>
              <a:t>Colorful</a:t>
            </a:r>
          </a:p>
          <a:p>
            <a:r>
              <a:rPr lang="de-DE" sz="2000" dirty="0">
                <a:latin typeface="Arial" pitchFamily="34" charset="0"/>
                <a:cs typeface="Arial" pitchFamily="34" charset="0"/>
              </a:rPr>
              <a:t>Wong Kar-wai: Chungking Express</a:t>
            </a:r>
          </a:p>
          <a:p>
            <a:r>
              <a:rPr lang="de-DE" sz="2000" dirty="0">
                <a:latin typeface="Arial" pitchFamily="34" charset="0"/>
                <a:cs typeface="Arial" pitchFamily="34" charset="0"/>
              </a:rPr>
              <a:t>Martial Art: Jackie Chan „Eternal Love“, Jet Li, Bruce Lee</a:t>
            </a:r>
          </a:p>
          <a:p>
            <a:r>
              <a:rPr lang="de-DE" sz="2000" dirty="0">
                <a:latin typeface="Arial" pitchFamily="34" charset="0"/>
                <a:cs typeface="Arial" pitchFamily="34" charset="0"/>
              </a:rPr>
              <a:t>Johnny To: „Drunken Master“</a:t>
            </a:r>
          </a:p>
          <a:p>
            <a:r>
              <a:rPr lang="de-DE" sz="2000" dirty="0">
                <a:latin typeface="Arial" pitchFamily="34" charset="0"/>
                <a:cs typeface="Arial" pitchFamily="34" charset="0"/>
              </a:rPr>
              <a:t>„Iron Monkey“</a:t>
            </a:r>
          </a:p>
          <a:p>
            <a:r>
              <a:rPr lang="de-DE" sz="2000" dirty="0">
                <a:latin typeface="Arial" pitchFamily="34" charset="0"/>
                <a:cs typeface="Arial" pitchFamily="34" charset="0"/>
              </a:rPr>
              <a:t>Effect of Chinese movies / Bruce Lee on Hollywood movies and the other way round „The good, the bad and the weird“</a:t>
            </a:r>
          </a:p>
          <a:p>
            <a:r>
              <a:rPr lang="de-DE" sz="2000" dirty="0">
                <a:latin typeface="Arial" pitchFamily="34" charset="0"/>
                <a:cs typeface="Arial" pitchFamily="34" charset="0"/>
              </a:rPr>
              <a:t>HK/Taiwan/mainland Chinese movies</a:t>
            </a:r>
          </a:p>
          <a:p>
            <a:r>
              <a:rPr lang="de-DE" sz="2000" dirty="0">
                <a:latin typeface="Arial" pitchFamily="34" charset="0"/>
                <a:cs typeface="Arial" pitchFamily="34" charset="0"/>
              </a:rPr>
              <a:t>Success of Chinese movies since 1982</a:t>
            </a:r>
          </a:p>
          <a:p>
            <a:r>
              <a:rPr lang="de-DE" sz="2000" dirty="0">
                <a:latin typeface="Arial" pitchFamily="34" charset="0"/>
                <a:cs typeface="Arial" pitchFamily="34" charset="0"/>
              </a:rPr>
              <a:t>Ang Lee: „Crouching tiger hidden dragon“</a:t>
            </a:r>
          </a:p>
          <a:p>
            <a:r>
              <a:rPr lang="de-DE" sz="2000" dirty="0">
                <a:latin typeface="Arial" pitchFamily="34" charset="0"/>
                <a:cs typeface="Arial" pitchFamily="34" charset="0"/>
              </a:rPr>
              <a:t>„Crazy stoned“</a:t>
            </a:r>
          </a:p>
          <a:p>
            <a:endParaRPr lang="de-DE"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Brainstorming: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179054635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dirty="0">
                <a:latin typeface="Arial" pitchFamily="34" charset="0"/>
                <a:cs typeface="Arial" pitchFamily="34" charset="0"/>
              </a:rPr>
              <a:t>Some of the more prolific Sixth Generation directors to have emerged are</a:t>
            </a:r>
          </a:p>
          <a:p>
            <a:r>
              <a:rPr lang="en-US" sz="2000" dirty="0">
                <a:latin typeface="Arial" pitchFamily="34" charset="0"/>
                <a:cs typeface="Arial" pitchFamily="34" charset="0"/>
              </a:rPr>
              <a:t>Wang </a:t>
            </a:r>
            <a:r>
              <a:rPr lang="en-US" sz="2000" dirty="0" err="1">
                <a:latin typeface="Arial" pitchFamily="34" charset="0"/>
                <a:cs typeface="Arial" pitchFamily="34" charset="0"/>
              </a:rPr>
              <a:t>Xiaoshuai</a:t>
            </a:r>
            <a:r>
              <a:rPr lang="en-US" sz="2000" dirty="0">
                <a:latin typeface="Arial" pitchFamily="34" charset="0"/>
                <a:cs typeface="Arial" pitchFamily="34" charset="0"/>
              </a:rPr>
              <a:t> (The Days, Beijing Bicycle – trailer: http://www.youtube.com/watch?v=XpKh79XngZU, full film: http://www.youtube.com/watch?v=syTVLvjQ6hU), </a:t>
            </a:r>
          </a:p>
          <a:p>
            <a:r>
              <a:rPr lang="en-US" sz="2000" dirty="0">
                <a:latin typeface="Arial" pitchFamily="34" charset="0"/>
                <a:cs typeface="Arial" pitchFamily="34" charset="0"/>
              </a:rPr>
              <a:t>Zhang Yuan (Beijing Bastards – part 1 http://www.youtube.com/watch?v=-tXnhqKb_jM, East Palace West Palace - http://www.youtube.com/watch?v=q0moLmZKiKs), </a:t>
            </a:r>
          </a:p>
          <a:p>
            <a:r>
              <a:rPr lang="en-US" sz="2000" dirty="0" err="1">
                <a:latin typeface="Arial" pitchFamily="34" charset="0"/>
                <a:cs typeface="Arial" pitchFamily="34" charset="0"/>
              </a:rPr>
              <a:t>Jia</a:t>
            </a:r>
            <a:r>
              <a:rPr lang="en-US" sz="2000" dirty="0">
                <a:latin typeface="Arial" pitchFamily="34" charset="0"/>
                <a:cs typeface="Arial" pitchFamily="34" charset="0"/>
              </a:rPr>
              <a:t> </a:t>
            </a:r>
            <a:r>
              <a:rPr lang="en-US" sz="2000" dirty="0" err="1">
                <a:latin typeface="Arial" pitchFamily="34" charset="0"/>
                <a:cs typeface="Arial" pitchFamily="34" charset="0"/>
              </a:rPr>
              <a:t>Zhangke</a:t>
            </a:r>
            <a:r>
              <a:rPr lang="en-US" sz="2000" dirty="0">
                <a:latin typeface="Arial" pitchFamily="34" charset="0"/>
                <a:cs typeface="Arial" pitchFamily="34" charset="0"/>
              </a:rPr>
              <a:t> (Xiao Wu, Unknown Pleasures - http://www.youtube.com/watch?v=J5c4R9i5cRE, Platform http://www.youtube.com/watch?v=k8IBnsxB5qU, The World 2004 - http://www.youtube.com/watch?v=IUHunJGsBMU),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170</a:t>
            </a:fld>
            <a:endParaRPr lang="en-US" dirty="0"/>
          </a:p>
        </p:txBody>
      </p:sp>
    </p:spTree>
    <p:custDataLst>
      <p:tags r:id="rId1"/>
    </p:custDataLst>
    <p:extLst>
      <p:ext uri="{BB962C8B-B14F-4D97-AF65-F5344CB8AC3E}">
        <p14:creationId xmlns:p14="http://schemas.microsoft.com/office/powerpoint/2010/main" val="6941032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000" dirty="0">
                <a:latin typeface="Arial" pitchFamily="34" charset="0"/>
                <a:cs typeface="Arial" pitchFamily="34" charset="0"/>
              </a:rPr>
              <a:t>He </a:t>
            </a:r>
            <a:r>
              <a:rPr lang="en-US" sz="2000" dirty="0" err="1">
                <a:latin typeface="Arial" pitchFamily="34" charset="0"/>
                <a:cs typeface="Arial" pitchFamily="34" charset="0"/>
              </a:rPr>
              <a:t>Jianjun</a:t>
            </a:r>
            <a:r>
              <a:rPr lang="en-US" sz="2000" dirty="0">
                <a:latin typeface="Arial" pitchFamily="34" charset="0"/>
                <a:cs typeface="Arial" pitchFamily="34" charset="0"/>
              </a:rPr>
              <a:t> (Postman) and </a:t>
            </a:r>
          </a:p>
          <a:p>
            <a:r>
              <a:rPr lang="en-US" sz="2000" dirty="0">
                <a:latin typeface="Arial" pitchFamily="34" charset="0"/>
                <a:cs typeface="Arial" pitchFamily="34" charset="0"/>
              </a:rPr>
              <a:t>Lou Ye (Suzhou River http://www.youtube.com/watch?v=DBvKAfv_k_s, Summer Palace – commented scenes http://www.youtube.com/watch?v=iKVRnD7Y6rA). </a:t>
            </a:r>
          </a:p>
          <a:p>
            <a:pPr marL="109537" indent="0">
              <a:buNone/>
            </a:pPr>
            <a:r>
              <a:rPr lang="en-US" sz="2000" dirty="0">
                <a:latin typeface="Arial" pitchFamily="34" charset="0"/>
                <a:cs typeface="Arial" pitchFamily="34" charset="0"/>
              </a:rPr>
              <a:t>One young director who does not share most of the concerns of the Sixth Generation is </a:t>
            </a:r>
          </a:p>
          <a:p>
            <a:r>
              <a:rPr lang="en-US" sz="2000" dirty="0">
                <a:latin typeface="Arial" pitchFamily="34" charset="0"/>
                <a:cs typeface="Arial" pitchFamily="34" charset="0"/>
              </a:rPr>
              <a:t>Lu </a:t>
            </a:r>
            <a:r>
              <a:rPr lang="en-US" sz="2000" dirty="0" err="1">
                <a:latin typeface="Arial" pitchFamily="34" charset="0"/>
                <a:cs typeface="Arial" pitchFamily="34" charset="0"/>
              </a:rPr>
              <a:t>Chuan</a:t>
            </a:r>
            <a:r>
              <a:rPr lang="en-US" sz="2000" dirty="0">
                <a:latin typeface="Arial" pitchFamily="34" charset="0"/>
                <a:cs typeface="Arial" pitchFamily="34" charset="0"/>
              </a:rPr>
              <a:t> (</a:t>
            </a:r>
            <a:r>
              <a:rPr lang="en-US" sz="2000" dirty="0" err="1">
                <a:latin typeface="Arial" pitchFamily="34" charset="0"/>
                <a:cs typeface="Arial" pitchFamily="34" charset="0"/>
              </a:rPr>
              <a:t>Kekexili</a:t>
            </a:r>
            <a:r>
              <a:rPr lang="en-US" sz="2000" dirty="0">
                <a:latin typeface="Arial" pitchFamily="34" charset="0"/>
                <a:cs typeface="Arial" pitchFamily="34" charset="0"/>
              </a:rPr>
              <a:t>: Mountain Patrol, 2004 - http</a:t>
            </a:r>
            <a:r>
              <a:rPr lang="en-US" sz="2000">
                <a:latin typeface="Arial" pitchFamily="34" charset="0"/>
                <a:cs typeface="Arial" pitchFamily="34" charset="0"/>
              </a:rPr>
              <a:t>://www.youtube.com/watch?v=rosOtYVJM4I; </a:t>
            </a:r>
            <a:r>
              <a:rPr lang="en-US" sz="2000" dirty="0">
                <a:latin typeface="Arial" pitchFamily="34" charset="0"/>
                <a:cs typeface="Arial" pitchFamily="34" charset="0"/>
              </a:rPr>
              <a:t>City of Life and Death, 2010 - http://www.youtube.com/watch?v=9td_3P3w1S4).</a:t>
            </a: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26 4/16·4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16</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171</a:t>
            </a:fld>
            <a:endParaRPr lang="en-US" dirty="0"/>
          </a:p>
        </p:txBody>
      </p:sp>
    </p:spTree>
    <p:custDataLst>
      <p:tags r:id="rId1"/>
    </p:custDataLst>
    <p:extLst>
      <p:ext uri="{BB962C8B-B14F-4D97-AF65-F5344CB8AC3E}">
        <p14:creationId xmlns:p14="http://schemas.microsoft.com/office/powerpoint/2010/main" val="394782483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000" dirty="0">
                <a:latin typeface="Arial" pitchFamily="34" charset="0"/>
                <a:cs typeface="Arial" pitchFamily="34" charset="0"/>
              </a:rPr>
              <a:t>Jia </a:t>
            </a:r>
            <a:r>
              <a:rPr lang="en-US" sz="2000" dirty="0" err="1">
                <a:latin typeface="Arial" pitchFamily="34" charset="0"/>
                <a:cs typeface="Arial" pitchFamily="34" charset="0"/>
              </a:rPr>
              <a:t>Zhangke</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4 - 3</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18</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172</a:t>
            </a:fld>
            <a:endParaRPr lang="en-US" dirty="0"/>
          </a:p>
        </p:txBody>
      </p:sp>
    </p:spTree>
    <p:custDataLst>
      <p:tags r:id="rId1"/>
    </p:custDataLst>
    <p:extLst>
      <p:ext uri="{BB962C8B-B14F-4D97-AF65-F5344CB8AC3E}">
        <p14:creationId xmlns:p14="http://schemas.microsoft.com/office/powerpoint/2010/main" val="111154470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BB14-EAB7-465F-AFC2-F5C1E876B260}"/>
              </a:ext>
            </a:extLst>
          </p:cNvPr>
          <p:cNvSpPr>
            <a:spLocks noGrp="1"/>
          </p:cNvSpPr>
          <p:nvPr>
            <p:ph type="title"/>
          </p:nvPr>
        </p:nvSpPr>
        <p:spPr/>
        <p:txBody>
          <a:bodyPr>
            <a:normAutofit/>
          </a:bodyPr>
          <a:lstStyle/>
          <a:p>
            <a:r>
              <a:rPr lang="de-DE" dirty="0" err="1"/>
              <a:t>Preparation</a:t>
            </a:r>
            <a:r>
              <a:rPr lang="de-DE" dirty="0"/>
              <a:t> </a:t>
            </a:r>
            <a:r>
              <a:rPr lang="de-DE" dirty="0" err="1"/>
              <a:t>for</a:t>
            </a:r>
            <a:r>
              <a:rPr lang="de-DE" dirty="0"/>
              <a:t> </a:t>
            </a:r>
            <a:r>
              <a:rPr lang="de-DE" dirty="0" err="1"/>
              <a:t>next</a:t>
            </a:r>
            <a:r>
              <a:rPr lang="de-DE" dirty="0"/>
              <a:t> </a:t>
            </a:r>
            <a:r>
              <a:rPr lang="de-DE" dirty="0" err="1"/>
              <a:t>week</a:t>
            </a:r>
            <a:endParaRPr lang="de-DE" dirty="0"/>
          </a:p>
        </p:txBody>
      </p:sp>
      <p:sp>
        <p:nvSpPr>
          <p:cNvPr id="5" name="Inhaltsplatzhalter 2">
            <a:extLst>
              <a:ext uri="{FF2B5EF4-FFF2-40B4-BE49-F238E27FC236}">
                <a16:creationId xmlns:a16="http://schemas.microsoft.com/office/drawing/2014/main" id="{47E53BE9-62B6-4916-BBAE-0A720349EFD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a:t>Please</a:t>
            </a:r>
            <a:r>
              <a:rPr lang="de-DE" dirty="0"/>
              <a:t> </a:t>
            </a:r>
            <a:r>
              <a:rPr lang="de-DE" dirty="0" err="1"/>
              <a:t>prepare</a:t>
            </a:r>
            <a:r>
              <a:rPr lang="de-DE" dirty="0"/>
              <a:t> all </a:t>
            </a:r>
            <a:r>
              <a:rPr lang="de-DE" dirty="0" err="1"/>
              <a:t>texts</a:t>
            </a:r>
            <a:r>
              <a:rPr lang="de-DE" dirty="0"/>
              <a:t> </a:t>
            </a:r>
            <a:r>
              <a:rPr lang="de-DE" dirty="0" err="1"/>
              <a:t>for</a:t>
            </a:r>
            <a:r>
              <a:rPr lang="de-DE" dirty="0"/>
              <a:t> </a:t>
            </a:r>
            <a:r>
              <a:rPr lang="de-DE" dirty="0" err="1"/>
              <a:t>session</a:t>
            </a:r>
            <a:r>
              <a:rPr lang="de-DE" dirty="0"/>
              <a:t> 3, </a:t>
            </a:r>
            <a:r>
              <a:rPr lang="de-DE" dirty="0" err="1"/>
              <a:t>answer</a:t>
            </a:r>
            <a:r>
              <a:rPr lang="de-DE" dirty="0"/>
              <a:t> </a:t>
            </a:r>
            <a:r>
              <a:rPr lang="de-DE" dirty="0" err="1"/>
              <a:t>quizzes</a:t>
            </a:r>
            <a:r>
              <a:rPr lang="de-DE" dirty="0"/>
              <a:t>, </a:t>
            </a:r>
            <a:r>
              <a:rPr lang="de-DE" dirty="0" err="1"/>
              <a:t>translate</a:t>
            </a:r>
            <a:r>
              <a:rPr lang="de-DE" dirty="0"/>
              <a:t>, </a:t>
            </a:r>
            <a:r>
              <a:rPr lang="de-DE" dirty="0" err="1"/>
              <a:t>correct</a:t>
            </a:r>
            <a:endParaRPr lang="de-DE" dirty="0"/>
          </a:p>
          <a:p>
            <a:pPr marL="0" indent="0" algn="l">
              <a:buNone/>
            </a:pPr>
            <a:r>
              <a:rPr lang="en-US" b="0" i="0" dirty="0">
                <a:solidFill>
                  <a:srgbClr val="000000"/>
                </a:solidFill>
                <a:effectLst/>
                <a:latin typeface="Arial" panose="020B0604020202020204" pitchFamily="34" charset="0"/>
              </a:rPr>
              <a:t>Topics:</a:t>
            </a:r>
          </a:p>
          <a:p>
            <a:pPr marL="0" indent="0" algn="l">
              <a:buNone/>
            </a:pPr>
            <a:r>
              <a:rPr lang="de-DE" sz="3200" b="0" i="0" dirty="0">
                <a:solidFill>
                  <a:srgbClr val="000000"/>
                </a:solidFill>
                <a:effectLst/>
                <a:latin typeface="Arial" panose="020B0604020202020204" pitchFamily="34" charset="0"/>
              </a:rPr>
              <a:t>5 8 Song: </a:t>
            </a:r>
            <a:r>
              <a:rPr lang="de-DE" sz="3200" b="0" i="0" dirty="0" err="1">
                <a:solidFill>
                  <a:srgbClr val="000000"/>
                </a:solidFill>
                <a:effectLst/>
                <a:latin typeface="Arial" panose="020B0604020202020204" pitchFamily="34" charset="0"/>
              </a:rPr>
              <a:t>Celadon</a:t>
            </a:r>
            <a:r>
              <a:rPr lang="de-DE" sz="3200" b="0" i="0" dirty="0">
                <a:solidFill>
                  <a:srgbClr val="000000"/>
                </a:solidFill>
                <a:effectLst/>
                <a:latin typeface="Arial" panose="020B0604020202020204" pitchFamily="34" charset="0"/>
              </a:rPr>
              <a:t> and </a:t>
            </a:r>
            <a:r>
              <a:rPr lang="de-DE" sz="3200" b="0" i="0" dirty="0" err="1">
                <a:solidFill>
                  <a:srgbClr val="000000"/>
                </a:solidFill>
                <a:effectLst/>
                <a:latin typeface="Arial" panose="020B0604020202020204" pitchFamily="34" charset="0"/>
              </a:rPr>
              <a:t>the</a:t>
            </a:r>
            <a:r>
              <a:rPr lang="de-DE" sz="3200" b="0" i="0" dirty="0">
                <a:solidFill>
                  <a:srgbClr val="000000"/>
                </a:solidFill>
                <a:effectLst/>
                <a:latin typeface="Arial" panose="020B0604020202020204" pitchFamily="34" charset="0"/>
              </a:rPr>
              <a:t> </a:t>
            </a:r>
            <a:r>
              <a:rPr lang="de-DE" sz="3200" b="0" i="0" dirty="0" err="1">
                <a:solidFill>
                  <a:srgbClr val="000000"/>
                </a:solidFill>
                <a:effectLst/>
                <a:latin typeface="Arial" panose="020B0604020202020204" pitchFamily="34" charset="0"/>
              </a:rPr>
              <a:t>Celadon</a:t>
            </a:r>
            <a:r>
              <a:rPr lang="de-DE" sz="3200" b="0" i="0" dirty="0">
                <a:solidFill>
                  <a:srgbClr val="000000"/>
                </a:solidFill>
                <a:effectLst/>
                <a:latin typeface="Arial" panose="020B0604020202020204" pitchFamily="34" charset="0"/>
              </a:rPr>
              <a:t> Song 《</a:t>
            </a:r>
            <a:r>
              <a:rPr lang="zh-CN" altLang="de-DE" sz="3200" b="0" i="0" dirty="0">
                <a:solidFill>
                  <a:srgbClr val="000000"/>
                </a:solidFill>
                <a:effectLst/>
                <a:latin typeface="Arial" panose="020B0604020202020204" pitchFamily="34" charset="0"/>
              </a:rPr>
              <a:t>青花瓷</a:t>
            </a:r>
            <a:r>
              <a:rPr lang="de-DE" altLang="zh-CN" sz="3200" b="0" i="0" dirty="0">
                <a:solidFill>
                  <a:srgbClr val="000000"/>
                </a:solidFill>
                <a:effectLst/>
                <a:latin typeface="Arial" panose="020B0604020202020204" pitchFamily="34" charset="0"/>
              </a:rPr>
              <a:t>》</a:t>
            </a:r>
            <a:r>
              <a:rPr lang="zh-CN" altLang="de-DE" sz="3200" b="0" i="0" dirty="0">
                <a:solidFill>
                  <a:srgbClr val="000000"/>
                </a:solidFill>
                <a:effectLst/>
                <a:latin typeface="Arial" panose="020B0604020202020204" pitchFamily="34" charset="0"/>
              </a:rPr>
              <a:t>歌词 </a:t>
            </a:r>
            <a:r>
              <a:rPr lang="de-DE" altLang="zh-CN" sz="3200" b="0" i="0" dirty="0">
                <a:solidFill>
                  <a:srgbClr val="000000"/>
                </a:solidFill>
                <a:effectLst/>
                <a:latin typeface="Arial" panose="020B0604020202020204" pitchFamily="34" charset="0"/>
              </a:rPr>
              <a:t>64%</a:t>
            </a:r>
          </a:p>
          <a:p>
            <a:pPr marL="0" indent="0" algn="l">
              <a:buNone/>
            </a:pPr>
            <a:r>
              <a:rPr lang="de-DE" altLang="zh-CN" sz="3200" b="0" i="0" dirty="0">
                <a:solidFill>
                  <a:srgbClr val="000000"/>
                </a:solidFill>
                <a:effectLst/>
                <a:latin typeface="Arial" panose="020B0604020202020204" pitchFamily="34" charset="0"/>
              </a:rPr>
              <a:t>5 18 </a:t>
            </a:r>
            <a:r>
              <a:rPr lang="de-DE" sz="3200" b="0" i="0" dirty="0">
                <a:solidFill>
                  <a:srgbClr val="000000"/>
                </a:solidFill>
                <a:effectLst/>
                <a:latin typeface="Arial" panose="020B0604020202020204" pitchFamily="34" charset="0"/>
              </a:rPr>
              <a:t>Song: </a:t>
            </a:r>
            <a:r>
              <a:rPr lang="de-DE" sz="3200" b="0" i="0" dirty="0" err="1">
                <a:solidFill>
                  <a:srgbClr val="000000"/>
                </a:solidFill>
                <a:effectLst/>
                <a:latin typeface="Arial" panose="020B0604020202020204" pitchFamily="34" charset="0"/>
              </a:rPr>
              <a:t>Marriage</a:t>
            </a:r>
            <a:r>
              <a:rPr lang="de-DE" sz="3200" b="0" i="0" dirty="0">
                <a:solidFill>
                  <a:srgbClr val="000000"/>
                </a:solidFill>
                <a:effectLst/>
                <a:latin typeface="Arial" panose="020B0604020202020204" pitchFamily="34" charset="0"/>
              </a:rPr>
              <a:t> </a:t>
            </a:r>
            <a:r>
              <a:rPr lang="de-DE" sz="3200" b="0" i="0" dirty="0" err="1">
                <a:solidFill>
                  <a:srgbClr val="000000"/>
                </a:solidFill>
                <a:effectLst/>
                <a:latin typeface="Arial" panose="020B0604020202020204" pitchFamily="34" charset="0"/>
              </a:rPr>
              <a:t>Accompanying</a:t>
            </a:r>
            <a:r>
              <a:rPr lang="de-DE" sz="3200" b="0" i="0" dirty="0">
                <a:solidFill>
                  <a:srgbClr val="000000"/>
                </a:solidFill>
                <a:effectLst/>
                <a:latin typeface="Arial" panose="020B0604020202020204" pitchFamily="34" charset="0"/>
              </a:rPr>
              <a:t> Songs in Hunan 57%</a:t>
            </a:r>
          </a:p>
          <a:p>
            <a:pPr marL="0" indent="0" algn="l">
              <a:buNone/>
            </a:pPr>
            <a:r>
              <a:rPr lang="de-DE" sz="3200" b="0" i="0" dirty="0">
                <a:solidFill>
                  <a:srgbClr val="000000"/>
                </a:solidFill>
                <a:effectLst/>
                <a:latin typeface="Arial" panose="020B0604020202020204" pitchFamily="34" charset="0"/>
              </a:rPr>
              <a:t>5 12 </a:t>
            </a:r>
            <a:r>
              <a:rPr lang="de-DE" sz="3200" b="0" i="0" dirty="0" err="1">
                <a:solidFill>
                  <a:srgbClr val="000000"/>
                </a:solidFill>
                <a:effectLst/>
                <a:latin typeface="Arial" panose="020B0604020202020204" pitchFamily="34" charset="0"/>
              </a:rPr>
              <a:t>Social</a:t>
            </a:r>
            <a:r>
              <a:rPr lang="de-DE" sz="3200" b="0" i="0" dirty="0">
                <a:solidFill>
                  <a:srgbClr val="000000"/>
                </a:solidFill>
                <a:effectLst/>
                <a:latin typeface="Arial" panose="020B0604020202020204" pitchFamily="34" charset="0"/>
              </a:rPr>
              <a:t> Media: </a:t>
            </a:r>
            <a:r>
              <a:rPr lang="de-DE" sz="3200" b="0" i="0" dirty="0" err="1">
                <a:solidFill>
                  <a:srgbClr val="000000"/>
                </a:solidFill>
                <a:effectLst/>
                <a:latin typeface="Arial" panose="020B0604020202020204" pitchFamily="34" charset="0"/>
              </a:rPr>
              <a:t>Douyin</a:t>
            </a:r>
            <a:r>
              <a:rPr lang="de-DE" sz="3200" b="0" i="0" dirty="0">
                <a:solidFill>
                  <a:srgbClr val="000000"/>
                </a:solidFill>
                <a:effectLst/>
                <a:latin typeface="Arial" panose="020B0604020202020204" pitchFamily="34" charset="0"/>
              </a:rPr>
              <a:t> (</a:t>
            </a:r>
            <a:r>
              <a:rPr lang="de-DE" sz="3200" b="0" i="0" dirty="0" err="1">
                <a:solidFill>
                  <a:srgbClr val="000000"/>
                </a:solidFill>
                <a:effectLst/>
                <a:latin typeface="Arial" panose="020B0604020202020204" pitchFamily="34" charset="0"/>
              </a:rPr>
              <a:t>Tik</a:t>
            </a:r>
            <a:r>
              <a:rPr lang="de-DE" sz="3200" b="0" i="0" dirty="0">
                <a:solidFill>
                  <a:srgbClr val="000000"/>
                </a:solidFill>
                <a:effectLst/>
                <a:latin typeface="Arial" panose="020B0604020202020204" pitchFamily="34" charset="0"/>
              </a:rPr>
              <a:t> </a:t>
            </a:r>
            <a:r>
              <a:rPr lang="de-DE" sz="3200" b="0" i="0" dirty="0" err="1">
                <a:solidFill>
                  <a:srgbClr val="000000"/>
                </a:solidFill>
                <a:effectLst/>
                <a:latin typeface="Arial" panose="020B0604020202020204" pitchFamily="34" charset="0"/>
              </a:rPr>
              <a:t>Tok</a:t>
            </a:r>
            <a:r>
              <a:rPr lang="de-DE" sz="3200" b="0" i="0" dirty="0">
                <a:solidFill>
                  <a:srgbClr val="000000"/>
                </a:solidFill>
                <a:effectLst/>
                <a:latin typeface="Arial" panose="020B0604020202020204" pitchFamily="34" charset="0"/>
              </a:rPr>
              <a:t>) 61%</a:t>
            </a:r>
          </a:p>
        </p:txBody>
      </p:sp>
    </p:spTree>
    <p:extLst>
      <p:ext uri="{BB962C8B-B14F-4D97-AF65-F5344CB8AC3E}">
        <p14:creationId xmlns:p14="http://schemas.microsoft.com/office/powerpoint/2010/main" val="13070286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r>
              <a:rPr lang="de-DE" altLang="zh-CN" sz="2400" dirty="0">
                <a:latin typeface="Arial" panose="020B0604020202020204" pitchFamily="34" charset="0"/>
                <a:ea typeface="楷体" panose="02010609060101010101" pitchFamily="49" charset="-122"/>
                <a:cs typeface="Arial" panose="020B0604020202020204" pitchFamily="34" charset="0"/>
              </a:rPr>
              <a:t>415</a:t>
            </a:r>
          </a:p>
          <a:p>
            <a:pPr marL="0" indent="0" algn="ctr">
              <a:buNone/>
            </a:pPr>
            <a:r>
              <a:rPr lang="zh-CN" altLang="de-DE" sz="2400" dirty="0">
                <a:latin typeface="Arial" panose="020B0604020202020204" pitchFamily="34" charset="0"/>
                <a:ea typeface="楷体" panose="02010609060101010101" pitchFamily="49" charset="-122"/>
                <a:cs typeface="Arial" panose="020B0604020202020204" pitchFamily="34" charset="0"/>
              </a:rPr>
              <a:t>国际汉学中心</a:t>
            </a:r>
            <a:r>
              <a:rPr lang="de-DE" altLang="zh-CN" sz="2400">
                <a:latin typeface="Arial" panose="020B0604020202020204" pitchFamily="34" charset="0"/>
                <a:ea typeface="楷体" panose="02010609060101010101" pitchFamily="49" charset="-122"/>
                <a:cs typeface="Arial" panose="020B0604020202020204" pitchFamily="34" charset="0"/>
              </a:rPr>
              <a:t>309</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德国</a:t>
            </a:r>
            <a:r>
              <a:rPr lang="de-DE" altLang="zh-CN" sz="2400" dirty="0">
                <a:latin typeface="Arial" panose="020B0604020202020204" pitchFamily="34" charset="0"/>
                <a:ea typeface="楷体" panose="02010609060101010101" pitchFamily="49" charset="-122"/>
                <a:cs typeface="Arial" panose="020B0604020202020204" pitchFamily="34" charset="0"/>
              </a:rPr>
              <a:t>+49 178 2073538)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wmt@hunnu.edu.cn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800" b="1" dirty="0">
                <a:latin typeface="Arial" pitchFamily="34" charset="0"/>
                <a:cs typeface="Arial" pitchFamily="34" charset="0"/>
              </a:rPr>
              <a:t>1896</a:t>
            </a:r>
            <a:r>
              <a:rPr lang="de-DE" sz="2800" dirty="0">
                <a:latin typeface="Arial" pitchFamily="34" charset="0"/>
                <a:cs typeface="Arial" pitchFamily="34" charset="0"/>
              </a:rPr>
              <a:t> </a:t>
            </a:r>
            <a:r>
              <a:rPr lang="de-DE" sz="2800" dirty="0" err="1">
                <a:latin typeface="Arial" pitchFamily="34" charset="0"/>
                <a:cs typeface="Arial" pitchFamily="34" charset="0"/>
              </a:rPr>
              <a:t>first</a:t>
            </a:r>
            <a:r>
              <a:rPr lang="de-DE" sz="2800" dirty="0">
                <a:latin typeface="Arial" pitchFamily="34" charset="0"/>
                <a:cs typeface="Arial" pitchFamily="34" charset="0"/>
              </a:rPr>
              <a:t> </a:t>
            </a:r>
            <a:r>
              <a:rPr lang="de-DE" sz="2800" dirty="0" err="1">
                <a:latin typeface="Arial" pitchFamily="34" charset="0"/>
                <a:cs typeface="Arial" pitchFamily="34" charset="0"/>
              </a:rPr>
              <a:t>motion</a:t>
            </a:r>
            <a:r>
              <a:rPr lang="de-DE" sz="2800" dirty="0">
                <a:latin typeface="Arial" pitchFamily="34" charset="0"/>
                <a:cs typeface="Arial" pitchFamily="34" charset="0"/>
              </a:rPr>
              <a:t> </a:t>
            </a:r>
            <a:r>
              <a:rPr lang="de-DE" sz="2800" dirty="0" err="1">
                <a:latin typeface="Arial" pitchFamily="34" charset="0"/>
                <a:cs typeface="Arial" pitchFamily="34" charset="0"/>
              </a:rPr>
              <a:t>picture</a:t>
            </a:r>
            <a:r>
              <a:rPr lang="de-DE" sz="2800" dirty="0">
                <a:latin typeface="Arial" pitchFamily="34" charset="0"/>
                <a:cs typeface="Arial" pitchFamily="34" charset="0"/>
              </a:rPr>
              <a:t> </a:t>
            </a:r>
            <a:r>
              <a:rPr lang="de-DE" sz="2800" dirty="0" err="1">
                <a:latin typeface="Arial" pitchFamily="34" charset="0"/>
                <a:cs typeface="Arial" pitchFamily="34" charset="0"/>
              </a:rPr>
              <a:t>screening</a:t>
            </a:r>
            <a:r>
              <a:rPr lang="de-DE" sz="2800" dirty="0">
                <a:latin typeface="Arial" pitchFamily="34" charset="0"/>
                <a:cs typeface="Arial" pitchFamily="34" charset="0"/>
              </a:rPr>
              <a:t> in </a:t>
            </a:r>
            <a:r>
              <a:rPr lang="de-DE" sz="2800" dirty="0">
                <a:solidFill>
                  <a:srgbClr val="FF0000"/>
                </a:solidFill>
                <a:latin typeface="Arial" pitchFamily="34" charset="0"/>
                <a:cs typeface="Arial" pitchFamily="34" charset="0"/>
              </a:rPr>
              <a:t>Shanghai</a:t>
            </a:r>
            <a:r>
              <a:rPr lang="de-DE" sz="2800" dirty="0">
                <a:latin typeface="Arial" pitchFamily="34" charset="0"/>
                <a:cs typeface="Arial" pitchFamily="34" charset="0"/>
              </a:rPr>
              <a:t> </a:t>
            </a:r>
            <a:r>
              <a:rPr lang="de-DE" sz="2800" dirty="0" err="1">
                <a:latin typeface="Arial" pitchFamily="34" charset="0"/>
                <a:cs typeface="Arial" pitchFamily="34" charset="0"/>
              </a:rPr>
              <a:t>as</a:t>
            </a:r>
            <a:r>
              <a:rPr lang="de-DE" sz="2800" dirty="0">
                <a:latin typeface="Arial" pitchFamily="34" charset="0"/>
                <a:cs typeface="Arial" pitchFamily="34" charset="0"/>
              </a:rPr>
              <a:t> </a:t>
            </a:r>
            <a:r>
              <a:rPr lang="de-DE" sz="2800" dirty="0" err="1">
                <a:latin typeface="Arial" pitchFamily="34" charset="0"/>
                <a:cs typeface="Arial" pitchFamily="34" charset="0"/>
              </a:rPr>
              <a:t>part</a:t>
            </a:r>
            <a:r>
              <a:rPr lang="de-DE" sz="2800" dirty="0">
                <a:latin typeface="Arial" pitchFamily="34" charset="0"/>
                <a:cs typeface="Arial" pitchFamily="34" charset="0"/>
              </a:rPr>
              <a:t> </a:t>
            </a:r>
            <a:r>
              <a:rPr lang="de-DE" sz="2800" dirty="0" err="1">
                <a:latin typeface="Arial" pitchFamily="34" charset="0"/>
                <a:cs typeface="Arial" pitchFamily="34" charset="0"/>
              </a:rPr>
              <a:t>of</a:t>
            </a:r>
            <a:r>
              <a:rPr lang="de-DE" sz="2800" dirty="0">
                <a:latin typeface="Arial" pitchFamily="34" charset="0"/>
                <a:cs typeface="Arial" pitchFamily="34" charset="0"/>
              </a:rPr>
              <a:t> a </a:t>
            </a:r>
            <a:r>
              <a:rPr lang="de-DE" sz="2800" dirty="0" err="1">
                <a:latin typeface="Arial" pitchFamily="34" charset="0"/>
                <a:cs typeface="Arial" pitchFamily="34" charset="0"/>
              </a:rPr>
              <a:t>variety</a:t>
            </a:r>
            <a:r>
              <a:rPr lang="de-DE" sz="2800" dirty="0">
                <a:latin typeface="Arial" pitchFamily="34" charset="0"/>
                <a:cs typeface="Arial" pitchFamily="34" charset="0"/>
              </a:rPr>
              <a:t> </a:t>
            </a:r>
            <a:r>
              <a:rPr lang="de-DE" sz="2800" dirty="0" err="1">
                <a:latin typeface="Arial" pitchFamily="34" charset="0"/>
                <a:cs typeface="Arial" pitchFamily="34" charset="0"/>
              </a:rPr>
              <a:t>bill</a:t>
            </a:r>
            <a:r>
              <a:rPr lang="de-DE" sz="2800" dirty="0">
                <a:latin typeface="Arial" pitchFamily="34" charset="0"/>
                <a:cs typeface="Arial" pitchFamily="34" charset="0"/>
              </a:rPr>
              <a:t>, Shanghai </a:t>
            </a:r>
            <a:r>
              <a:rPr lang="de-DE" sz="2800" dirty="0" err="1">
                <a:latin typeface="Arial" pitchFamily="34" charset="0"/>
                <a:cs typeface="Arial" pitchFamily="34" charset="0"/>
              </a:rPr>
              <a:t>stayed</a:t>
            </a:r>
            <a:r>
              <a:rPr lang="de-DE" sz="2800" dirty="0">
                <a:latin typeface="Arial" pitchFamily="34" charset="0"/>
                <a:cs typeface="Arial" pitchFamily="34" charset="0"/>
              </a:rPr>
              <a:t> </a:t>
            </a:r>
            <a:r>
              <a:rPr lang="de-DE" sz="2800" dirty="0" err="1">
                <a:latin typeface="Arial" pitchFamily="34" charset="0"/>
                <a:cs typeface="Arial" pitchFamily="34" charset="0"/>
              </a:rPr>
              <a:t>center</a:t>
            </a:r>
            <a:endParaRPr lang="de-DE" sz="2800" dirty="0">
              <a:latin typeface="Arial" pitchFamily="34" charset="0"/>
              <a:cs typeface="Arial" pitchFamily="34" charset="0"/>
            </a:endParaRPr>
          </a:p>
          <a:p>
            <a:r>
              <a:rPr lang="de-DE" sz="2800" b="1" dirty="0">
                <a:latin typeface="Arial" pitchFamily="34" charset="0"/>
                <a:cs typeface="Arial" pitchFamily="34" charset="0"/>
              </a:rPr>
              <a:t>1905</a:t>
            </a:r>
            <a:r>
              <a:rPr lang="de-DE" sz="2800" dirty="0">
                <a:latin typeface="Arial" pitchFamily="34" charset="0"/>
                <a:cs typeface="Arial" pitchFamily="34" charset="0"/>
              </a:rPr>
              <a:t> </a:t>
            </a:r>
            <a:r>
              <a:rPr lang="de-DE" sz="2800" dirty="0" err="1">
                <a:solidFill>
                  <a:srgbClr val="FF0000"/>
                </a:solidFill>
                <a:latin typeface="Arial" pitchFamily="34" charset="0"/>
                <a:cs typeface="Arial" pitchFamily="34" charset="0"/>
              </a:rPr>
              <a:t>first</a:t>
            </a:r>
            <a:r>
              <a:rPr lang="de-DE" sz="2800" dirty="0">
                <a:solidFill>
                  <a:srgbClr val="FF0000"/>
                </a:solidFill>
                <a:latin typeface="Arial" pitchFamily="34" charset="0"/>
                <a:cs typeface="Arial" pitchFamily="34" charset="0"/>
              </a:rPr>
              <a:t> </a:t>
            </a:r>
            <a:r>
              <a:rPr lang="de-DE" sz="2800" dirty="0">
                <a:latin typeface="Arial" pitchFamily="34" charset="0"/>
                <a:cs typeface="Arial" pitchFamily="34" charset="0"/>
              </a:rPr>
              <a:t>Chinese film: Recording </a:t>
            </a:r>
            <a:r>
              <a:rPr lang="de-DE" sz="2800" dirty="0" err="1">
                <a:latin typeface="Arial" pitchFamily="34" charset="0"/>
                <a:cs typeface="Arial" pitchFamily="34" charset="0"/>
              </a:rPr>
              <a:t>of</a:t>
            </a:r>
            <a:r>
              <a:rPr lang="de-DE" sz="2800" dirty="0">
                <a:latin typeface="Arial" pitchFamily="34" charset="0"/>
                <a:cs typeface="Arial" pitchFamily="34" charset="0"/>
              </a:rPr>
              <a:t> Peking Opera „The </a:t>
            </a:r>
            <a:r>
              <a:rPr lang="de-DE" sz="2800" dirty="0" err="1">
                <a:latin typeface="Arial" pitchFamily="34" charset="0"/>
                <a:cs typeface="Arial" pitchFamily="34" charset="0"/>
              </a:rPr>
              <a:t>battle</a:t>
            </a:r>
            <a:r>
              <a:rPr lang="de-DE" sz="2800" dirty="0">
                <a:latin typeface="Arial" pitchFamily="34" charset="0"/>
                <a:cs typeface="Arial" pitchFamily="34" charset="0"/>
              </a:rPr>
              <a:t> </a:t>
            </a:r>
            <a:r>
              <a:rPr lang="de-DE" sz="2800" dirty="0" err="1">
                <a:latin typeface="Arial" pitchFamily="34" charset="0"/>
                <a:cs typeface="Arial" pitchFamily="34" charset="0"/>
              </a:rPr>
              <a:t>of</a:t>
            </a:r>
            <a:r>
              <a:rPr lang="de-DE" sz="2800" dirty="0">
                <a:latin typeface="Arial" pitchFamily="34" charset="0"/>
                <a:cs typeface="Arial" pitchFamily="34" charset="0"/>
              </a:rPr>
              <a:t> </a:t>
            </a:r>
            <a:r>
              <a:rPr lang="de-DE" sz="2800" dirty="0" err="1">
                <a:latin typeface="Arial" pitchFamily="34" charset="0"/>
                <a:cs typeface="Arial" pitchFamily="34" charset="0"/>
              </a:rPr>
              <a:t>Dingjunshan</a:t>
            </a:r>
            <a:r>
              <a:rPr lang="de-DE" sz="2800" dirty="0">
                <a:latin typeface="Arial" pitchFamily="34" charset="0"/>
                <a:cs typeface="Arial" pitchFamily="34" charset="0"/>
              </a:rPr>
              <a:t>“</a:t>
            </a:r>
          </a:p>
          <a:p>
            <a:r>
              <a:rPr lang="de-DE" sz="2800" dirty="0">
                <a:latin typeface="Arial" pitchFamily="34" charset="0"/>
                <a:cs typeface="Arial" pitchFamily="34" charset="0"/>
              </a:rPr>
              <a:t>First </a:t>
            </a:r>
            <a:r>
              <a:rPr lang="de-DE" sz="2800" dirty="0" err="1">
                <a:latin typeface="Arial" pitchFamily="34" charset="0"/>
                <a:cs typeface="Arial" pitchFamily="34" charset="0"/>
              </a:rPr>
              <a:t>production</a:t>
            </a:r>
            <a:r>
              <a:rPr lang="de-DE" sz="2800" dirty="0">
                <a:latin typeface="Arial" pitchFamily="34" charset="0"/>
                <a:cs typeface="Arial" pitchFamily="34" charset="0"/>
              </a:rPr>
              <a:t> </a:t>
            </a:r>
            <a:r>
              <a:rPr lang="de-DE" sz="2800" dirty="0" err="1">
                <a:latin typeface="Arial" pitchFamily="34" charset="0"/>
                <a:cs typeface="Arial" pitchFamily="34" charset="0"/>
              </a:rPr>
              <a:t>companies</a:t>
            </a:r>
            <a:r>
              <a:rPr lang="de-DE" sz="2800" dirty="0">
                <a:latin typeface="Arial" pitchFamily="34" charset="0"/>
                <a:cs typeface="Arial" pitchFamily="34" charset="0"/>
              </a:rPr>
              <a:t> </a:t>
            </a:r>
            <a:r>
              <a:rPr lang="de-DE" sz="2800" dirty="0" err="1">
                <a:solidFill>
                  <a:srgbClr val="FF0000"/>
                </a:solidFill>
                <a:latin typeface="Arial" pitchFamily="34" charset="0"/>
                <a:cs typeface="Arial" pitchFamily="34" charset="0"/>
              </a:rPr>
              <a:t>foreign-owned</a:t>
            </a:r>
            <a:endParaRPr lang="de-DE" sz="2800" dirty="0">
              <a:solidFill>
                <a:srgbClr val="FF0000"/>
              </a:solidFill>
              <a:latin typeface="Arial" pitchFamily="34" charset="0"/>
              <a:cs typeface="Arial" pitchFamily="34" charset="0"/>
            </a:endParaRPr>
          </a:p>
          <a:p>
            <a:r>
              <a:rPr lang="de-DE" sz="2800" dirty="0" err="1">
                <a:latin typeface="Arial" pitchFamily="34" charset="0"/>
                <a:cs typeface="Arial" pitchFamily="34" charset="0"/>
              </a:rPr>
              <a:t>Since</a:t>
            </a:r>
            <a:r>
              <a:rPr lang="de-DE" sz="2800" dirty="0">
                <a:latin typeface="Arial" pitchFamily="34" charset="0"/>
                <a:cs typeface="Arial" pitchFamily="34" charset="0"/>
              </a:rPr>
              <a:t> </a:t>
            </a:r>
            <a:r>
              <a:rPr lang="de-DE" sz="2800" dirty="0" err="1">
                <a:latin typeface="Arial" pitchFamily="34" charset="0"/>
                <a:cs typeface="Arial" pitchFamily="34" charset="0"/>
              </a:rPr>
              <a:t>around</a:t>
            </a:r>
            <a:r>
              <a:rPr lang="de-DE" sz="2800" dirty="0">
                <a:latin typeface="Arial" pitchFamily="34" charset="0"/>
                <a:cs typeface="Arial" pitchFamily="34" charset="0"/>
              </a:rPr>
              <a:t> </a:t>
            </a:r>
            <a:r>
              <a:rPr lang="de-DE" sz="2800" b="1" dirty="0">
                <a:latin typeface="Arial" pitchFamily="34" charset="0"/>
                <a:cs typeface="Arial" pitchFamily="34" charset="0"/>
              </a:rPr>
              <a:t>1985</a:t>
            </a:r>
            <a:r>
              <a:rPr lang="de-DE" sz="2800" dirty="0">
                <a:latin typeface="Arial" pitchFamily="34" charset="0"/>
                <a:cs typeface="Arial" pitchFamily="34" charset="0"/>
              </a:rPr>
              <a:t> </a:t>
            </a:r>
            <a:r>
              <a:rPr lang="de-DE" sz="2800" dirty="0">
                <a:solidFill>
                  <a:srgbClr val="FF0000"/>
                </a:solidFill>
                <a:latin typeface="Arial" pitchFamily="34" charset="0"/>
                <a:cs typeface="Arial" pitchFamily="34" charset="0"/>
              </a:rPr>
              <a:t>5th </a:t>
            </a:r>
            <a:r>
              <a:rPr lang="de-DE" sz="2800" dirty="0" err="1">
                <a:solidFill>
                  <a:srgbClr val="FF0000"/>
                </a:solidFill>
                <a:latin typeface="Arial" pitchFamily="34" charset="0"/>
                <a:cs typeface="Arial" pitchFamily="34" charset="0"/>
              </a:rPr>
              <a:t>generation</a:t>
            </a:r>
            <a:r>
              <a:rPr lang="de-DE" sz="2800" dirty="0">
                <a:latin typeface="Arial" pitchFamily="34" charset="0"/>
                <a:cs typeface="Arial" pitchFamily="34" charset="0"/>
              </a:rPr>
              <a:t> </a:t>
            </a:r>
            <a:r>
              <a:rPr lang="de-DE" sz="2800" dirty="0" err="1">
                <a:latin typeface="Arial" pitchFamily="34" charset="0"/>
                <a:cs typeface="Arial" pitchFamily="34" charset="0"/>
              </a:rPr>
              <a:t>success</a:t>
            </a:r>
            <a:r>
              <a:rPr lang="de-DE" sz="2800" dirty="0">
                <a:latin typeface="Arial" pitchFamily="34" charset="0"/>
                <a:cs typeface="Arial" pitchFamily="34" charset="0"/>
              </a:rPr>
              <a:t> </a:t>
            </a:r>
            <a:r>
              <a:rPr lang="de-DE" sz="2800" dirty="0" err="1">
                <a:latin typeface="Arial" pitchFamily="34" charset="0"/>
                <a:cs typeface="Arial" pitchFamily="34" charset="0"/>
              </a:rPr>
              <a:t>abroad</a:t>
            </a:r>
            <a:r>
              <a:rPr lang="de-DE" sz="2800" dirty="0">
                <a:latin typeface="Arial" pitchFamily="34" charset="0"/>
                <a:cs typeface="Arial" pitchFamily="34" charset="0"/>
              </a:rPr>
              <a:t> (</a:t>
            </a:r>
            <a:r>
              <a:rPr lang="de-DE" sz="2800" dirty="0" err="1">
                <a:latin typeface="Arial" pitchFamily="34" charset="0"/>
                <a:cs typeface="Arial" pitchFamily="34" charset="0"/>
              </a:rPr>
              <a:t>directors</a:t>
            </a:r>
            <a:r>
              <a:rPr lang="de-DE" sz="2800" dirty="0">
                <a:latin typeface="Arial" pitchFamily="34" charset="0"/>
                <a:cs typeface="Arial" pitchFamily="34" charset="0"/>
              </a:rPr>
              <a:t>: </a:t>
            </a:r>
            <a:r>
              <a:rPr lang="de-DE" sz="2800" dirty="0">
                <a:solidFill>
                  <a:srgbClr val="0070C0"/>
                </a:solidFill>
                <a:latin typeface="Arial" pitchFamily="34" charset="0"/>
                <a:cs typeface="Arial" pitchFamily="34" charset="0"/>
              </a:rPr>
              <a:t>Zhang Yimou, Tian </a:t>
            </a:r>
            <a:r>
              <a:rPr lang="de-DE" sz="2800" dirty="0" err="1">
                <a:solidFill>
                  <a:srgbClr val="0070C0"/>
                </a:solidFill>
                <a:latin typeface="Arial" pitchFamily="34" charset="0"/>
                <a:cs typeface="Arial" pitchFamily="34" charset="0"/>
              </a:rPr>
              <a:t>Zhuangzhuang</a:t>
            </a:r>
            <a:r>
              <a:rPr lang="de-DE" sz="2800" dirty="0">
                <a:solidFill>
                  <a:srgbClr val="0070C0"/>
                </a:solidFill>
                <a:latin typeface="Arial" pitchFamily="34" charset="0"/>
                <a:cs typeface="Arial" pitchFamily="34" charset="0"/>
              </a:rPr>
              <a:t>, Chen Kaige</a:t>
            </a:r>
            <a:r>
              <a:rPr lang="de-DE" sz="2800" dirty="0">
                <a:latin typeface="Arial" pitchFamily="34" charset="0"/>
                <a:cs typeface="Arial" pitchFamily="34" charset="0"/>
              </a:rPr>
              <a:t>, etc. </a:t>
            </a:r>
            <a:r>
              <a:rPr lang="de-DE" sz="2800" dirty="0" err="1">
                <a:latin typeface="Arial" pitchFamily="34" charset="0"/>
                <a:cs typeface="Arial" pitchFamily="34" charset="0"/>
              </a:rPr>
              <a:t>star</a:t>
            </a:r>
            <a:r>
              <a:rPr lang="de-DE" sz="2800" dirty="0">
                <a:latin typeface="Arial" pitchFamily="34" charset="0"/>
                <a:cs typeface="Arial" pitchFamily="34" charset="0"/>
              </a:rPr>
              <a:t>: </a:t>
            </a:r>
            <a:r>
              <a:rPr lang="de-DE" sz="2800" dirty="0">
                <a:solidFill>
                  <a:srgbClr val="0070C0"/>
                </a:solidFill>
                <a:latin typeface="Arial" pitchFamily="34" charset="0"/>
                <a:cs typeface="Arial" pitchFamily="34" charset="0"/>
              </a:rPr>
              <a:t>Gong Li</a:t>
            </a:r>
            <a:r>
              <a:rPr lang="de-DE" sz="2800" dirty="0">
                <a:latin typeface="Arial" pitchFamily="34" charset="0"/>
                <a:cs typeface="Arial" pitchFamily="34" charset="0"/>
              </a:rPr>
              <a:t>)</a:t>
            </a:r>
          </a:p>
          <a:p>
            <a:r>
              <a:rPr lang="de-DE" sz="2800" dirty="0">
                <a:latin typeface="Arial" pitchFamily="34" charset="0"/>
                <a:cs typeface="Arial" pitchFamily="34" charset="0"/>
              </a:rPr>
              <a:t>In </a:t>
            </a:r>
            <a:r>
              <a:rPr lang="de-DE" sz="2800" b="1" dirty="0">
                <a:latin typeface="Arial" pitchFamily="34" charset="0"/>
                <a:cs typeface="Arial" pitchFamily="34" charset="0"/>
              </a:rPr>
              <a:t>2010</a:t>
            </a:r>
            <a:r>
              <a:rPr lang="de-DE" sz="2800" dirty="0">
                <a:latin typeface="Arial" pitchFamily="34" charset="0"/>
                <a:cs typeface="Arial" pitchFamily="34" charset="0"/>
              </a:rPr>
              <a:t> Chinese film </a:t>
            </a:r>
            <a:r>
              <a:rPr lang="de-DE" sz="2800" dirty="0" err="1">
                <a:latin typeface="Arial" pitchFamily="34" charset="0"/>
                <a:cs typeface="Arial" pitchFamily="34" charset="0"/>
              </a:rPr>
              <a:t>industry</a:t>
            </a:r>
            <a:r>
              <a:rPr lang="de-DE" sz="2800" dirty="0">
                <a:latin typeface="Arial" pitchFamily="34" charset="0"/>
                <a:cs typeface="Arial" pitchFamily="34" charset="0"/>
              </a:rPr>
              <a:t> </a:t>
            </a:r>
            <a:r>
              <a:rPr lang="de-DE" sz="2800" dirty="0" err="1">
                <a:latin typeface="Arial" pitchFamily="34" charset="0"/>
                <a:cs typeface="Arial" pitchFamily="34" charset="0"/>
              </a:rPr>
              <a:t>is</a:t>
            </a:r>
            <a:r>
              <a:rPr lang="de-DE" sz="2800" dirty="0">
                <a:latin typeface="Arial" pitchFamily="34" charset="0"/>
                <a:cs typeface="Arial" pitchFamily="34" charset="0"/>
              </a:rPr>
              <a:t> </a:t>
            </a:r>
            <a:r>
              <a:rPr lang="de-DE" sz="2800" dirty="0">
                <a:solidFill>
                  <a:srgbClr val="FF0000"/>
                </a:solidFill>
                <a:latin typeface="Arial" pitchFamily="34" charset="0"/>
                <a:cs typeface="Arial" pitchFamily="34" charset="0"/>
              </a:rPr>
              <a:t>3rd largest</a:t>
            </a:r>
            <a:r>
              <a:rPr lang="de-DE" sz="2800" dirty="0">
                <a:latin typeface="Arial" pitchFamily="34" charset="0"/>
                <a:cs typeface="Arial" pitchFamily="34" charset="0"/>
              </a:rPr>
              <a:t>.</a:t>
            </a:r>
            <a:r>
              <a:rPr lang="de-DE" sz="2800" baseline="30000" dirty="0">
                <a:latin typeface="Arial" pitchFamily="34" charset="0"/>
                <a:cs typeface="Arial" pitchFamily="34" charset="0"/>
              </a:rPr>
              <a:t>1</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6974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800" dirty="0">
                <a:latin typeface="Arial" pitchFamily="34" charset="0"/>
                <a:cs typeface="Arial" pitchFamily="34" charset="0"/>
              </a:rPr>
              <a:t>Hong Kong </a:t>
            </a:r>
            <a:r>
              <a:rPr lang="de-DE" sz="2800" dirty="0" err="1">
                <a:latin typeface="Arial" pitchFamily="34" charset="0"/>
                <a:cs typeface="Arial" pitchFamily="34" charset="0"/>
              </a:rPr>
              <a:t>cinema</a:t>
            </a:r>
            <a:r>
              <a:rPr lang="de-DE" sz="2800" dirty="0">
                <a:latin typeface="Arial" pitchFamily="34" charset="0"/>
                <a:cs typeface="Arial" pitchFamily="34" charset="0"/>
              </a:rPr>
              <a:t>:</a:t>
            </a:r>
            <a:br>
              <a:rPr lang="de-DE" sz="2800" dirty="0">
                <a:latin typeface="Arial" pitchFamily="34" charset="0"/>
                <a:cs typeface="Arial" pitchFamily="34" charset="0"/>
              </a:rPr>
            </a:br>
            <a:r>
              <a:rPr lang="de-DE" sz="2800" dirty="0">
                <a:latin typeface="Arial" pitchFamily="34" charset="0"/>
                <a:cs typeface="Arial" pitchFamily="34" charset="0"/>
              </a:rPr>
              <a:t>1937: Street Angels – Weimar Street Film / Film </a:t>
            </a:r>
            <a:r>
              <a:rPr lang="de-DE" sz="2800" dirty="0" err="1">
                <a:latin typeface="Arial" pitchFamily="34" charset="0"/>
                <a:cs typeface="Arial" pitchFamily="34" charset="0"/>
              </a:rPr>
              <a:t>noir</a:t>
            </a:r>
            <a:r>
              <a:rPr lang="de-DE" sz="2800" dirty="0">
                <a:latin typeface="Arial" pitchFamily="34" charset="0"/>
                <a:cs typeface="Arial" pitchFamily="34" charset="0"/>
              </a:rPr>
              <a:t> </a:t>
            </a:r>
            <a:r>
              <a:rPr lang="en-US" sz="2800" dirty="0">
                <a:latin typeface="Arial" pitchFamily="34" charset="0"/>
                <a:cs typeface="Arial" pitchFamily="34" charset="0"/>
              </a:rPr>
              <a:t>(full film with English subtitles on </a:t>
            </a:r>
            <a:r>
              <a:rPr lang="en-US" sz="2800" dirty="0">
                <a:latin typeface="Arial" pitchFamily="34" charset="0"/>
                <a:cs typeface="Arial" pitchFamily="34" charset="0"/>
                <a:hlinkClick r:id="rId4"/>
              </a:rPr>
              <a:t>http://www.archive.org/details/street_angel</a:t>
            </a:r>
            <a:r>
              <a:rPr lang="en-US" sz="2800" dirty="0">
                <a:latin typeface="Arial" pitchFamily="34" charset="0"/>
                <a:cs typeface="Arial" pitchFamily="34" charset="0"/>
              </a:rPr>
              <a:t>). Art film but deals with social issues. </a:t>
            </a:r>
            <a:br>
              <a:rPr lang="en-US" sz="2800" dirty="0">
                <a:latin typeface="Arial" pitchFamily="34" charset="0"/>
                <a:cs typeface="Arial" pitchFamily="34" charset="0"/>
              </a:rPr>
            </a:br>
            <a:r>
              <a:rPr lang="de-DE" sz="2800" dirty="0" err="1">
                <a:latin typeface="Arial" pitchFamily="34" charset="0"/>
                <a:cs typeface="Arial" pitchFamily="34" charset="0"/>
              </a:rPr>
              <a:t>Director</a:t>
            </a:r>
            <a:r>
              <a:rPr lang="de-DE" sz="2800" dirty="0">
                <a:latin typeface="Arial" pitchFamily="34" charset="0"/>
                <a:cs typeface="Arial" pitchFamily="34" charset="0"/>
              </a:rPr>
              <a:t> Wong Kar-</a:t>
            </a:r>
            <a:r>
              <a:rPr lang="de-DE" sz="2800" dirty="0" err="1">
                <a:latin typeface="Arial" pitchFamily="34" charset="0"/>
                <a:cs typeface="Arial" pitchFamily="34" charset="0"/>
              </a:rPr>
              <a:t>wai</a:t>
            </a:r>
            <a:r>
              <a:rPr lang="de-DE" sz="2800" dirty="0">
                <a:latin typeface="Arial" pitchFamily="34" charset="0"/>
                <a:cs typeface="Arial" pitchFamily="34" charset="0"/>
              </a:rPr>
              <a:t>.</a:t>
            </a:r>
            <a:br>
              <a:rPr lang="de-DE" sz="2800" dirty="0">
                <a:latin typeface="Arial" pitchFamily="34" charset="0"/>
                <a:cs typeface="Arial" pitchFamily="34" charset="0"/>
              </a:rPr>
            </a:br>
            <a:r>
              <a:rPr lang="de-DE" sz="2800" dirty="0">
                <a:latin typeface="Arial" pitchFamily="34" charset="0"/>
                <a:cs typeface="Arial" pitchFamily="34" charset="0"/>
              </a:rPr>
              <a:t>Martial </a:t>
            </a:r>
            <a:r>
              <a:rPr lang="de-DE" sz="2800" dirty="0" err="1">
                <a:latin typeface="Arial" pitchFamily="34" charset="0"/>
                <a:cs typeface="Arial" pitchFamily="34" charset="0"/>
              </a:rPr>
              <a:t>arts</a:t>
            </a:r>
            <a:r>
              <a:rPr lang="de-DE" sz="2800" dirty="0">
                <a:latin typeface="Arial" pitchFamily="34" charset="0"/>
                <a:cs typeface="Arial" pitchFamily="34" charset="0"/>
              </a:rPr>
              <a:t>, </a:t>
            </a:r>
            <a:r>
              <a:rPr lang="de-DE" sz="2800" dirty="0" err="1">
                <a:latin typeface="Arial" pitchFamily="34" charset="0"/>
                <a:cs typeface="Arial" pitchFamily="34" charset="0"/>
              </a:rPr>
              <a:t>star</a:t>
            </a:r>
            <a:r>
              <a:rPr lang="de-DE" sz="2800" dirty="0">
                <a:latin typeface="Arial" pitchFamily="34" charset="0"/>
                <a:cs typeface="Arial" pitchFamily="34" charset="0"/>
              </a:rPr>
              <a:t> Jackie Chan (</a:t>
            </a:r>
            <a:r>
              <a:rPr lang="de-DE" sz="2800" dirty="0" err="1">
                <a:latin typeface="Arial" pitchFamily="34" charset="0"/>
                <a:cs typeface="Arial" pitchFamily="34" charset="0"/>
              </a:rPr>
              <a:t>started</a:t>
            </a:r>
            <a:r>
              <a:rPr lang="de-DE" sz="2800" dirty="0">
                <a:latin typeface="Arial" pitchFamily="34" charset="0"/>
                <a:cs typeface="Arial" pitchFamily="34" charset="0"/>
              </a:rPr>
              <a:t> off in HK)</a:t>
            </a:r>
          </a:p>
          <a:p>
            <a:r>
              <a:rPr lang="de-DE" sz="2800" dirty="0">
                <a:latin typeface="Arial" pitchFamily="34" charset="0"/>
                <a:cs typeface="Arial" pitchFamily="34" charset="0"/>
              </a:rPr>
              <a:t>Taiwan </a:t>
            </a:r>
            <a:r>
              <a:rPr lang="de-DE" sz="2800" dirty="0" err="1">
                <a:latin typeface="Arial" pitchFamily="34" charset="0"/>
                <a:cs typeface="Arial" pitchFamily="34" charset="0"/>
              </a:rPr>
              <a:t>cinema</a:t>
            </a:r>
            <a:r>
              <a:rPr lang="de-DE" sz="2800" dirty="0">
                <a:latin typeface="Arial" pitchFamily="34" charset="0"/>
                <a:cs typeface="Arial" pitchFamily="34" charset="0"/>
              </a:rPr>
              <a:t>: Lee Ang</a:t>
            </a:r>
          </a:p>
          <a:p>
            <a:endParaRPr lang="de-DE"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32254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700808"/>
            <a:ext cx="4032448" cy="4882554"/>
          </a:xfrm>
        </p:spPr>
        <p:txBody>
          <a:bodyPr>
            <a:normAutofit fontScale="90000"/>
          </a:bodyPr>
          <a:lstStyle/>
          <a:p>
            <a:pPr marL="0" indent="0" algn="l">
              <a:buNone/>
            </a:pPr>
            <a:r>
              <a:rPr lang="de-DE" sz="1100" b="1" i="0" dirty="0">
                <a:solidFill>
                  <a:srgbClr val="000000"/>
                </a:solidFill>
                <a:effectLst/>
                <a:latin typeface="Arial" panose="020B0604020202020204" pitchFamily="34" charset="0"/>
              </a:rPr>
              <a:t>Session Rank Topic </a:t>
            </a:r>
            <a:r>
              <a:rPr lang="de-DE" sz="1100" b="1" i="0" dirty="0" err="1">
                <a:solidFill>
                  <a:srgbClr val="000000"/>
                </a:solidFill>
                <a:effectLst/>
                <a:latin typeface="Arial" panose="020B0604020202020204" pitchFamily="34" charset="0"/>
              </a:rPr>
              <a:t>Percent</a:t>
            </a:r>
            <a:endParaRPr lang="de-DE" sz="1100" b="0" i="0" dirty="0">
              <a:solidFill>
                <a:srgbClr val="000000"/>
              </a:solidFill>
              <a:effectLst/>
              <a:latin typeface="Arial" panose="020B0604020202020204" pitchFamily="34" charset="0"/>
            </a:endParaRPr>
          </a:p>
          <a:p>
            <a:pPr marL="0" indent="0" algn="l">
              <a:buNone/>
            </a:pPr>
            <a:r>
              <a:rPr lang="de-DE" sz="1100" b="0" i="0" dirty="0">
                <a:solidFill>
                  <a:srgbClr val="000000"/>
                </a:solidFill>
                <a:effectLst/>
                <a:latin typeface="Arial" panose="020B0604020202020204" pitchFamily="34" charset="0"/>
              </a:rPr>
              <a:t>1 – Organizational Things</a:t>
            </a:r>
          </a:p>
          <a:p>
            <a:pPr marL="0" indent="0" algn="l">
              <a:buNone/>
            </a:pPr>
            <a:r>
              <a:rPr lang="de-DE" sz="1100" b="0" i="0" dirty="0">
                <a:solidFill>
                  <a:srgbClr val="000000"/>
                </a:solidFill>
                <a:effectLst/>
                <a:latin typeface="Arial" panose="020B0604020202020204" pitchFamily="34" charset="0"/>
              </a:rPr>
              <a:t>2 2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Chinese </a:t>
            </a:r>
            <a:r>
              <a:rPr lang="de-DE" sz="1100" b="0" i="0" dirty="0" err="1">
                <a:solidFill>
                  <a:srgbClr val="000000"/>
                </a:solidFill>
                <a:effectLst/>
                <a:latin typeface="Arial" panose="020B0604020202020204" pitchFamily="34" charset="0"/>
              </a:rPr>
              <a:t>Classical</a:t>
            </a:r>
            <a:r>
              <a:rPr lang="de-DE" sz="1100" b="0" i="0" dirty="0">
                <a:solidFill>
                  <a:srgbClr val="000000"/>
                </a:solidFill>
                <a:effectLst/>
                <a:latin typeface="Arial" panose="020B0604020202020204" pitchFamily="34" charset="0"/>
              </a:rPr>
              <a:t> Fairy Tales 71%</a:t>
            </a:r>
          </a:p>
          <a:p>
            <a:pPr marL="0" indent="0" algn="l">
              <a:buNone/>
            </a:pPr>
            <a:r>
              <a:rPr lang="de-DE" sz="1100" b="0" i="0" dirty="0">
                <a:solidFill>
                  <a:srgbClr val="000000"/>
                </a:solidFill>
                <a:effectLst/>
                <a:latin typeface="Arial" panose="020B0604020202020204" pitchFamily="34" charset="0"/>
              </a:rPr>
              <a:t>2 5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Chinese </a:t>
            </a:r>
            <a:r>
              <a:rPr lang="de-DE" sz="1100" b="0" i="0" dirty="0" err="1">
                <a:solidFill>
                  <a:srgbClr val="000000"/>
                </a:solidFill>
                <a:effectLst/>
                <a:latin typeface="Arial" panose="020B0604020202020204" pitchFamily="34" charset="0"/>
              </a:rPr>
              <a:t>Mythology</a:t>
            </a:r>
            <a:r>
              <a:rPr lang="de-DE" sz="1100" b="0" i="0" dirty="0">
                <a:solidFill>
                  <a:srgbClr val="000000"/>
                </a:solidFill>
                <a:effectLst/>
                <a:latin typeface="Arial" panose="020B0604020202020204" pitchFamily="34" charset="0"/>
              </a:rPr>
              <a:t> 67%</a:t>
            </a:r>
          </a:p>
          <a:p>
            <a:pPr marL="0" indent="0" algn="l">
              <a:buNone/>
            </a:pPr>
            <a:r>
              <a:rPr lang="de-DE" sz="1100" b="0" i="0" dirty="0">
                <a:solidFill>
                  <a:srgbClr val="000000"/>
                </a:solidFill>
                <a:effectLst/>
                <a:latin typeface="Arial" panose="020B0604020202020204" pitchFamily="34" charset="0"/>
              </a:rPr>
              <a:t>2 7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Four</a:t>
            </a:r>
            <a:r>
              <a:rPr lang="de-DE" sz="1100" b="0" i="0" dirty="0">
                <a:solidFill>
                  <a:srgbClr val="000000"/>
                </a:solidFill>
                <a:effectLst/>
                <a:latin typeface="Arial" panose="020B0604020202020204" pitchFamily="34" charset="0"/>
              </a:rPr>
              <a:t> Folk Stories </a:t>
            </a:r>
            <a:r>
              <a:rPr lang="de-DE" sz="1100" b="0" i="0" dirty="0" err="1">
                <a:solidFill>
                  <a:srgbClr val="000000"/>
                </a:solidFill>
                <a:effectLst/>
                <a:latin typeface="Arial" panose="020B0604020202020204" pitchFamily="34" charset="0"/>
              </a:rPr>
              <a:t>of</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China 65%</a:t>
            </a:r>
          </a:p>
          <a:p>
            <a:pPr marL="0" indent="0" algn="l">
              <a:buNone/>
            </a:pPr>
            <a:r>
              <a:rPr lang="de-DE" sz="1100" b="0" i="0" dirty="0">
                <a:solidFill>
                  <a:srgbClr val="000000"/>
                </a:solidFill>
                <a:effectLst/>
                <a:latin typeface="Arial" panose="020B0604020202020204" pitchFamily="34" charset="0"/>
              </a:rPr>
              <a:t>3 17 Language: Chinese Language 57%</a:t>
            </a:r>
          </a:p>
          <a:p>
            <a:pPr marL="0" indent="0" algn="l">
              <a:buNone/>
            </a:pPr>
            <a:r>
              <a:rPr lang="de-DE" sz="1100" b="0" i="0" dirty="0">
                <a:solidFill>
                  <a:srgbClr val="000000"/>
                </a:solidFill>
                <a:effectLst/>
                <a:latin typeface="Arial" panose="020B0604020202020204" pitchFamily="34" charset="0"/>
              </a:rPr>
              <a:t>3 4 Language: Chinese </a:t>
            </a:r>
            <a:r>
              <a:rPr lang="de-DE" sz="1100" b="0" i="0" dirty="0" err="1">
                <a:solidFill>
                  <a:srgbClr val="000000"/>
                </a:solidFill>
                <a:effectLst/>
                <a:latin typeface="Arial" panose="020B0604020202020204" pitchFamily="34" charset="0"/>
              </a:rPr>
              <a:t>Dialects</a:t>
            </a:r>
            <a:r>
              <a:rPr lang="de-DE" sz="1100" b="0" i="0" dirty="0">
                <a:solidFill>
                  <a:srgbClr val="000000"/>
                </a:solidFill>
                <a:effectLst/>
                <a:latin typeface="Arial" panose="020B0604020202020204" pitchFamily="34" charset="0"/>
              </a:rPr>
              <a:t> 70%</a:t>
            </a:r>
          </a:p>
          <a:p>
            <a:pPr marL="0" indent="0" algn="l">
              <a:buNone/>
            </a:pPr>
            <a:r>
              <a:rPr lang="de-DE" sz="1100" b="0" i="0" dirty="0">
                <a:solidFill>
                  <a:srgbClr val="000000"/>
                </a:solidFill>
                <a:effectLst/>
                <a:latin typeface="Arial" panose="020B0604020202020204" pitchFamily="34" charset="0"/>
              </a:rPr>
              <a:t>3 16 </a:t>
            </a:r>
            <a:r>
              <a:rPr lang="de-DE" sz="1100" b="0" i="0" dirty="0" err="1">
                <a:solidFill>
                  <a:srgbClr val="000000"/>
                </a:solidFill>
                <a:effectLst/>
                <a:latin typeface="Arial" panose="020B0604020202020204" pitchFamily="34" charset="0"/>
              </a:rPr>
              <a:t>Minority</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Languages</a:t>
            </a:r>
            <a:r>
              <a:rPr lang="de-DE" sz="1100" b="0" i="0" dirty="0">
                <a:solidFill>
                  <a:srgbClr val="000000"/>
                </a:solidFill>
                <a:effectLst/>
                <a:latin typeface="Arial" panose="020B0604020202020204" pitchFamily="34" charset="0"/>
              </a:rPr>
              <a:t> in China 58%</a:t>
            </a:r>
          </a:p>
          <a:p>
            <a:pPr marL="0" indent="0" algn="l">
              <a:buNone/>
            </a:pPr>
            <a:r>
              <a:rPr lang="de-DE" sz="1100" b="0" i="0" dirty="0">
                <a:solidFill>
                  <a:srgbClr val="000000"/>
                </a:solidFill>
                <a:effectLst/>
                <a:latin typeface="Arial" panose="020B0604020202020204" pitchFamily="34" charset="0"/>
              </a:rPr>
              <a:t>3 13 Language: Chinese Folk Argot 61%</a:t>
            </a:r>
          </a:p>
          <a:p>
            <a:pPr marL="0" indent="0" algn="l">
              <a:buNone/>
            </a:pPr>
            <a:r>
              <a:rPr lang="de-DE" sz="1100" b="0" i="0" dirty="0">
                <a:solidFill>
                  <a:srgbClr val="FF0000"/>
                </a:solidFill>
                <a:effectLst/>
                <a:latin typeface="Arial" panose="020B0604020202020204" pitchFamily="34" charset="0"/>
              </a:rPr>
              <a:t>4 1 Movies: Chinese Movies 73%</a:t>
            </a:r>
          </a:p>
          <a:p>
            <a:pPr marL="0" indent="0" algn="l">
              <a:buNone/>
            </a:pPr>
            <a:r>
              <a:rPr lang="de-DE" sz="1100" b="0" i="0" dirty="0">
                <a:solidFill>
                  <a:srgbClr val="000000"/>
                </a:solidFill>
                <a:effectLst/>
                <a:latin typeface="Arial" panose="020B0604020202020204" pitchFamily="34" charset="0"/>
              </a:rPr>
              <a:t>5 8 Song: </a:t>
            </a:r>
            <a:r>
              <a:rPr lang="de-DE" sz="1100" b="0" i="0" dirty="0" err="1">
                <a:solidFill>
                  <a:srgbClr val="000000"/>
                </a:solidFill>
                <a:effectLst/>
                <a:latin typeface="Arial" panose="020B0604020202020204" pitchFamily="34" charset="0"/>
              </a:rPr>
              <a:t>Celadon</a:t>
            </a:r>
            <a:r>
              <a:rPr lang="de-DE" sz="1100" b="0" i="0" dirty="0">
                <a:solidFill>
                  <a:srgbClr val="000000"/>
                </a:solidFill>
                <a:effectLst/>
                <a:latin typeface="Arial" panose="020B0604020202020204" pitchFamily="34" charset="0"/>
              </a:rPr>
              <a:t> and </a:t>
            </a:r>
            <a:r>
              <a:rPr lang="de-DE" sz="1100" b="0" i="0" dirty="0" err="1">
                <a:solidFill>
                  <a:srgbClr val="000000"/>
                </a:solidFill>
                <a:effectLst/>
                <a:latin typeface="Arial" panose="020B0604020202020204" pitchFamily="34" charset="0"/>
              </a:rPr>
              <a:t>the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Celadon</a:t>
            </a:r>
            <a:r>
              <a:rPr lang="de-DE" sz="1100" b="0" i="0" dirty="0">
                <a:solidFill>
                  <a:srgbClr val="000000"/>
                </a:solidFill>
                <a:effectLst/>
                <a:latin typeface="Arial" panose="020B0604020202020204" pitchFamily="34" charset="0"/>
              </a:rPr>
              <a:t> Song 《</a:t>
            </a:r>
            <a:r>
              <a:rPr lang="zh-CN" altLang="de-DE" sz="1100" b="0" i="0" dirty="0">
                <a:solidFill>
                  <a:srgbClr val="000000"/>
                </a:solidFill>
                <a:effectLst/>
                <a:latin typeface="Arial" panose="020B0604020202020204" pitchFamily="34" charset="0"/>
              </a:rPr>
              <a:t>青花瓷</a:t>
            </a:r>
            <a:r>
              <a:rPr lang="de-DE" altLang="zh-CN" sz="1100" b="0" i="0" dirty="0">
                <a:solidFill>
                  <a:srgbClr val="000000"/>
                </a:solidFill>
                <a:effectLst/>
                <a:latin typeface="Arial" panose="020B0604020202020204" pitchFamily="34" charset="0"/>
              </a:rPr>
              <a:t>》</a:t>
            </a:r>
            <a:r>
              <a:rPr lang="zh-CN" altLang="de-DE" sz="1100" b="0" i="0" dirty="0">
                <a:solidFill>
                  <a:srgbClr val="000000"/>
                </a:solidFill>
                <a:effectLst/>
                <a:latin typeface="Arial" panose="020B0604020202020204" pitchFamily="34" charset="0"/>
              </a:rPr>
              <a:t>歌词 </a:t>
            </a:r>
            <a:r>
              <a:rPr lang="de-DE" altLang="zh-CN" sz="1100" b="0" i="0" dirty="0">
                <a:solidFill>
                  <a:srgbClr val="000000"/>
                </a:solidFill>
                <a:effectLst/>
                <a:latin typeface="Arial" panose="020B0604020202020204" pitchFamily="34" charset="0"/>
              </a:rPr>
              <a:t>64%</a:t>
            </a:r>
          </a:p>
          <a:p>
            <a:pPr marL="0" indent="0" algn="l">
              <a:buNone/>
            </a:pPr>
            <a:r>
              <a:rPr lang="de-DE" altLang="zh-CN" sz="1100" b="0" i="0" dirty="0">
                <a:solidFill>
                  <a:srgbClr val="000000"/>
                </a:solidFill>
                <a:effectLst/>
                <a:latin typeface="Arial" panose="020B0604020202020204" pitchFamily="34" charset="0"/>
              </a:rPr>
              <a:t>5 18 </a:t>
            </a:r>
            <a:r>
              <a:rPr lang="de-DE" sz="1100" b="0" i="0" dirty="0">
                <a:solidFill>
                  <a:srgbClr val="000000"/>
                </a:solidFill>
                <a:effectLst/>
                <a:latin typeface="Arial" panose="020B0604020202020204" pitchFamily="34" charset="0"/>
              </a:rPr>
              <a:t>Song: </a:t>
            </a:r>
            <a:r>
              <a:rPr lang="de-DE" sz="1100" b="0" i="0" dirty="0" err="1">
                <a:solidFill>
                  <a:srgbClr val="000000"/>
                </a:solidFill>
                <a:effectLst/>
                <a:latin typeface="Arial" panose="020B0604020202020204" pitchFamily="34" charset="0"/>
              </a:rPr>
              <a:t>Marriage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Accompanying</a:t>
            </a:r>
            <a:r>
              <a:rPr lang="de-DE" sz="1100" b="0" i="0" dirty="0">
                <a:solidFill>
                  <a:srgbClr val="000000"/>
                </a:solidFill>
                <a:effectLst/>
                <a:latin typeface="Arial" panose="020B0604020202020204" pitchFamily="34" charset="0"/>
              </a:rPr>
              <a:t> Songs in Hunan 57%</a:t>
            </a:r>
          </a:p>
          <a:p>
            <a:pPr marL="0" indent="0" algn="l">
              <a:buNone/>
            </a:pPr>
            <a:r>
              <a:rPr lang="de-DE" sz="1100" b="0" i="0" dirty="0">
                <a:solidFill>
                  <a:srgbClr val="000000"/>
                </a:solidFill>
                <a:effectLst/>
                <a:latin typeface="Arial" panose="020B0604020202020204" pitchFamily="34" charset="0"/>
              </a:rPr>
              <a:t>5 12 </a:t>
            </a:r>
            <a:r>
              <a:rPr lang="de-DE" sz="1100" b="0" i="0" dirty="0" err="1">
                <a:solidFill>
                  <a:srgbClr val="000000"/>
                </a:solidFill>
                <a:effectLst/>
                <a:latin typeface="Arial" panose="020B0604020202020204" pitchFamily="34" charset="0"/>
              </a:rPr>
              <a:t>Social</a:t>
            </a:r>
            <a:r>
              <a:rPr lang="de-DE" sz="1100" b="0" i="0" dirty="0">
                <a:solidFill>
                  <a:srgbClr val="000000"/>
                </a:solidFill>
                <a:effectLst/>
                <a:latin typeface="Arial" panose="020B0604020202020204" pitchFamily="34" charset="0"/>
              </a:rPr>
              <a:t> Media: </a:t>
            </a:r>
            <a:r>
              <a:rPr lang="de-DE" sz="1100" b="0" i="0" dirty="0" err="1">
                <a:solidFill>
                  <a:srgbClr val="000000"/>
                </a:solidFill>
                <a:effectLst/>
                <a:latin typeface="Arial" panose="020B0604020202020204" pitchFamily="34" charset="0"/>
              </a:rPr>
              <a:t>Douyin</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Tik</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Tok</a:t>
            </a:r>
            <a:r>
              <a:rPr lang="de-DE" sz="1100" b="0" i="0" dirty="0">
                <a:solidFill>
                  <a:srgbClr val="000000"/>
                </a:solidFill>
                <a:effectLst/>
                <a:latin typeface="Arial" panose="020B0604020202020204" pitchFamily="34" charset="0"/>
              </a:rPr>
              <a:t>) 61%</a:t>
            </a:r>
          </a:p>
          <a:p>
            <a:pPr marL="0" indent="0" algn="l">
              <a:buNone/>
            </a:pPr>
            <a:r>
              <a:rPr lang="de-DE" sz="1100" b="0" i="0" dirty="0">
                <a:solidFill>
                  <a:srgbClr val="000000"/>
                </a:solidFill>
                <a:effectLst/>
                <a:latin typeface="Arial" panose="020B0604020202020204" pitchFamily="34" charset="0"/>
              </a:rPr>
              <a:t>6 14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 </a:t>
            </a:r>
            <a:r>
              <a:rPr lang="de-DE" sz="1100" b="0" i="0" dirty="0" err="1">
                <a:solidFill>
                  <a:srgbClr val="000000"/>
                </a:solidFill>
                <a:effectLst/>
                <a:latin typeface="Arial" panose="020B0604020202020204" pitchFamily="34" charset="0"/>
              </a:rPr>
              <a:t>Four</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satirical</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novels</a:t>
            </a:r>
            <a:r>
              <a:rPr lang="de-DE" sz="1100" b="0" i="0" dirty="0">
                <a:solidFill>
                  <a:srgbClr val="000000"/>
                </a:solidFill>
                <a:effectLst/>
                <a:latin typeface="Arial" panose="020B0604020202020204" pitchFamily="34" charset="0"/>
              </a:rPr>
              <a:t> in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China 60%</a:t>
            </a:r>
          </a:p>
          <a:p>
            <a:pPr marL="0" indent="0" algn="l">
              <a:buNone/>
            </a:pPr>
            <a:r>
              <a:rPr lang="de-DE" sz="1100" b="0" i="0" dirty="0">
                <a:solidFill>
                  <a:srgbClr val="000000"/>
                </a:solidFill>
                <a:effectLst/>
                <a:latin typeface="Arial" panose="020B0604020202020204" pitchFamily="34" charset="0"/>
              </a:rPr>
              <a:t>6 15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Classical</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58%</a:t>
            </a:r>
          </a:p>
          <a:p>
            <a:pPr marL="0" indent="0" algn="l">
              <a:buNone/>
            </a:pPr>
            <a:r>
              <a:rPr lang="de-DE" sz="1100" b="0" i="0" dirty="0">
                <a:solidFill>
                  <a:srgbClr val="000000"/>
                </a:solidFill>
                <a:effectLst/>
                <a:latin typeface="Arial" panose="020B0604020202020204" pitchFamily="34" charset="0"/>
              </a:rPr>
              <a:t>6 22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 Take Su Shi </a:t>
            </a:r>
            <a:r>
              <a:rPr lang="de-DE" sz="1100" b="0" i="0" dirty="0" err="1">
                <a:solidFill>
                  <a:srgbClr val="000000"/>
                </a:solidFill>
                <a:effectLst/>
                <a:latin typeface="Arial" panose="020B0604020202020204" pitchFamily="34" charset="0"/>
              </a:rPr>
              <a:t>as</a:t>
            </a:r>
            <a:r>
              <a:rPr lang="de-DE" sz="1100" b="0" i="0" dirty="0">
                <a:solidFill>
                  <a:srgbClr val="000000"/>
                </a:solidFill>
                <a:effectLst/>
                <a:latin typeface="Arial" panose="020B0604020202020204" pitchFamily="34" charset="0"/>
              </a:rPr>
              <a:t> an </a:t>
            </a:r>
            <a:r>
              <a:rPr lang="de-DE" sz="1100" b="0" i="0" dirty="0" err="1">
                <a:solidFill>
                  <a:srgbClr val="000000"/>
                </a:solidFill>
                <a:effectLst/>
                <a:latin typeface="Arial" panose="020B0604020202020204" pitchFamily="34" charset="0"/>
              </a:rPr>
              <a:t>example</a:t>
            </a:r>
            <a:r>
              <a:rPr lang="de-DE" sz="1100" b="0" i="0" dirty="0">
                <a:solidFill>
                  <a:srgbClr val="000000"/>
                </a:solidFill>
                <a:effectLst/>
                <a:latin typeface="Arial" panose="020B0604020202020204" pitchFamily="34" charset="0"/>
              </a:rPr>
              <a:t>. Relegation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in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China 55%</a:t>
            </a:r>
          </a:p>
          <a:p>
            <a:pPr marL="0" indent="0" algn="l">
              <a:buNone/>
            </a:pPr>
            <a:r>
              <a:rPr lang="de-DE" sz="1100" b="0" i="0" dirty="0">
                <a:solidFill>
                  <a:srgbClr val="000000"/>
                </a:solidFill>
                <a:effectLst/>
                <a:latin typeface="Arial" panose="020B0604020202020204" pitchFamily="34" charset="0"/>
              </a:rPr>
              <a:t>6 34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Ancient</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Literature</a:t>
            </a:r>
            <a:r>
              <a:rPr lang="de-DE" sz="1100" b="0" i="0" dirty="0">
                <a:solidFill>
                  <a:srgbClr val="000000"/>
                </a:solidFill>
                <a:effectLst/>
                <a:latin typeface="Arial" panose="020B0604020202020204" pitchFamily="34" charset="0"/>
              </a:rPr>
              <a:t>: The Classic </a:t>
            </a:r>
            <a:r>
              <a:rPr lang="de-DE" sz="1100" b="0" i="0" dirty="0" err="1">
                <a:solidFill>
                  <a:srgbClr val="000000"/>
                </a:solidFill>
                <a:effectLst/>
                <a:latin typeface="Arial" panose="020B0604020202020204" pitchFamily="34" charset="0"/>
              </a:rPr>
              <a:t>of</a:t>
            </a:r>
            <a:r>
              <a:rPr lang="de-DE" sz="1100" b="0" i="0" dirty="0">
                <a:solidFill>
                  <a:srgbClr val="000000"/>
                </a:solidFill>
                <a:effectLst/>
                <a:latin typeface="Arial" panose="020B0604020202020204" pitchFamily="34" charset="0"/>
              </a:rPr>
              <a:t> Mountains and Seas 53%</a:t>
            </a:r>
          </a:p>
          <a:p>
            <a:pPr marL="0" indent="0" algn="l">
              <a:buNone/>
            </a:pPr>
            <a:r>
              <a:rPr lang="de-DE" sz="1100" b="0" i="0" dirty="0">
                <a:solidFill>
                  <a:srgbClr val="000000"/>
                </a:solidFill>
                <a:effectLst/>
                <a:latin typeface="Arial" panose="020B0604020202020204" pitchFamily="34" charset="0"/>
              </a:rPr>
              <a:t>7 3 Global Impact </a:t>
            </a:r>
            <a:r>
              <a:rPr lang="de-DE" sz="1100" b="0" i="0" dirty="0" err="1">
                <a:solidFill>
                  <a:srgbClr val="000000"/>
                </a:solidFill>
                <a:effectLst/>
                <a:latin typeface="Arial" panose="020B0604020202020204" pitchFamily="34" charset="0"/>
              </a:rPr>
              <a:t>of</a:t>
            </a:r>
            <a:r>
              <a:rPr lang="de-DE" sz="1100" b="0" i="0" dirty="0">
                <a:solidFill>
                  <a:srgbClr val="000000"/>
                </a:solidFill>
                <a:effectLst/>
                <a:latin typeface="Arial" panose="020B0604020202020204" pitchFamily="34" charset="0"/>
              </a:rPr>
              <a:t> Chinese Culture 70%</a:t>
            </a:r>
          </a:p>
          <a:p>
            <a:pPr marL="0" indent="0" algn="l">
              <a:buNone/>
            </a:pPr>
            <a:r>
              <a:rPr lang="de-DE" sz="1100" b="0" i="0" dirty="0">
                <a:solidFill>
                  <a:srgbClr val="000000"/>
                </a:solidFill>
                <a:effectLst/>
                <a:latin typeface="Arial" panose="020B0604020202020204" pitchFamily="34" charset="0"/>
              </a:rPr>
              <a:t>7 6 Global Impact </a:t>
            </a:r>
            <a:r>
              <a:rPr lang="de-DE" sz="1100" b="0" i="0" dirty="0" err="1">
                <a:solidFill>
                  <a:srgbClr val="000000"/>
                </a:solidFill>
                <a:effectLst/>
                <a:latin typeface="Arial" panose="020B0604020202020204" pitchFamily="34" charset="0"/>
              </a:rPr>
              <a:t>of</a:t>
            </a:r>
            <a:r>
              <a:rPr lang="de-DE" sz="1100" b="0" i="0" dirty="0">
                <a:solidFill>
                  <a:srgbClr val="000000"/>
                </a:solidFill>
                <a:effectLst/>
                <a:latin typeface="Arial" panose="020B0604020202020204" pitchFamily="34" charset="0"/>
              </a:rPr>
              <a:t> Chinese Language 66%</a:t>
            </a:r>
          </a:p>
          <a:p>
            <a:pPr marL="0" indent="0" algn="l">
              <a:buNone/>
            </a:pPr>
            <a:r>
              <a:rPr lang="de-DE" sz="1100" b="0" i="0" dirty="0">
                <a:solidFill>
                  <a:srgbClr val="000000"/>
                </a:solidFill>
                <a:effectLst/>
                <a:latin typeface="Arial" panose="020B0604020202020204" pitchFamily="34" charset="0"/>
              </a:rPr>
              <a:t>8 25 Translation: Oral </a:t>
            </a:r>
            <a:r>
              <a:rPr lang="de-DE" sz="1100" b="0" i="0" dirty="0" err="1">
                <a:solidFill>
                  <a:srgbClr val="000000"/>
                </a:solidFill>
                <a:effectLst/>
                <a:latin typeface="Arial" panose="020B0604020202020204" pitchFamily="34" charset="0"/>
              </a:rPr>
              <a:t>Interpreting</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from</a:t>
            </a:r>
            <a:r>
              <a:rPr lang="de-DE" sz="1100" b="0" i="0" dirty="0">
                <a:solidFill>
                  <a:srgbClr val="000000"/>
                </a:solidFill>
                <a:effectLst/>
                <a:latin typeface="Arial" panose="020B0604020202020204" pitchFamily="34" charset="0"/>
              </a:rPr>
              <a:t> and </a:t>
            </a:r>
            <a:r>
              <a:rPr lang="de-DE" sz="1100" b="0" i="0" dirty="0" err="1">
                <a:solidFill>
                  <a:srgbClr val="000000"/>
                </a:solidFill>
                <a:effectLst/>
                <a:latin typeface="Arial" panose="020B0604020202020204" pitchFamily="34" charset="0"/>
              </a:rPr>
              <a:t>into</a:t>
            </a:r>
            <a:r>
              <a:rPr lang="de-DE" sz="1100" b="0" i="0" dirty="0">
                <a:solidFill>
                  <a:srgbClr val="000000"/>
                </a:solidFill>
                <a:effectLst/>
                <a:latin typeface="Arial" panose="020B0604020202020204" pitchFamily="34" charset="0"/>
              </a:rPr>
              <a:t> Chinese 55%</a:t>
            </a:r>
          </a:p>
          <a:p>
            <a:pPr marL="0" indent="0" algn="l">
              <a:buNone/>
            </a:pPr>
            <a:r>
              <a:rPr lang="de-DE" sz="1100" b="0" i="0" dirty="0">
                <a:solidFill>
                  <a:srgbClr val="000000"/>
                </a:solidFill>
                <a:effectLst/>
                <a:latin typeface="Arial" panose="020B0604020202020204" pitchFamily="34" charset="0"/>
              </a:rPr>
              <a:t>8 28 Translation: </a:t>
            </a:r>
            <a:r>
              <a:rPr lang="de-DE" sz="1100" b="0" i="0" dirty="0" err="1">
                <a:solidFill>
                  <a:srgbClr val="000000"/>
                </a:solidFill>
                <a:effectLst/>
                <a:latin typeface="Arial" panose="020B0604020202020204" pitchFamily="34" charset="0"/>
              </a:rPr>
              <a:t>Written</a:t>
            </a:r>
            <a:r>
              <a:rPr lang="de-DE" sz="1100" b="0" i="0" dirty="0">
                <a:solidFill>
                  <a:srgbClr val="000000"/>
                </a:solidFill>
                <a:effectLst/>
                <a:latin typeface="Arial" panose="020B0604020202020204" pitchFamily="34" charset="0"/>
              </a:rPr>
              <a:t> Translation </a:t>
            </a:r>
            <a:r>
              <a:rPr lang="de-DE" sz="1100" b="0" i="0" dirty="0" err="1">
                <a:solidFill>
                  <a:srgbClr val="000000"/>
                </a:solidFill>
                <a:effectLst/>
                <a:latin typeface="Arial" panose="020B0604020202020204" pitchFamily="34" charset="0"/>
              </a:rPr>
              <a:t>from</a:t>
            </a:r>
            <a:r>
              <a:rPr lang="de-DE" sz="1100" b="0" i="0" dirty="0">
                <a:solidFill>
                  <a:srgbClr val="000000"/>
                </a:solidFill>
                <a:effectLst/>
                <a:latin typeface="Arial" panose="020B0604020202020204" pitchFamily="34" charset="0"/>
              </a:rPr>
              <a:t> and </a:t>
            </a:r>
            <a:r>
              <a:rPr lang="de-DE" sz="1100" b="0" i="0" dirty="0" err="1">
                <a:solidFill>
                  <a:srgbClr val="000000"/>
                </a:solidFill>
                <a:effectLst/>
                <a:latin typeface="Arial" panose="020B0604020202020204" pitchFamily="34" charset="0"/>
              </a:rPr>
              <a:t>into</a:t>
            </a:r>
            <a:r>
              <a:rPr lang="de-DE" sz="1100" b="0" i="0" dirty="0">
                <a:solidFill>
                  <a:srgbClr val="000000"/>
                </a:solidFill>
                <a:effectLst/>
                <a:latin typeface="Arial" panose="020B0604020202020204" pitchFamily="34" charset="0"/>
              </a:rPr>
              <a:t> Chinese 54%</a:t>
            </a:r>
          </a:p>
          <a:p>
            <a:pPr marL="0" indent="0" algn="l">
              <a:buNone/>
            </a:pPr>
            <a:r>
              <a:rPr lang="de-DE" sz="1100" b="0" i="0" dirty="0">
                <a:solidFill>
                  <a:srgbClr val="000000"/>
                </a:solidFill>
                <a:effectLst/>
                <a:latin typeface="Arial" panose="020B0604020202020204" pitchFamily="34" charset="0"/>
              </a:rPr>
              <a:t>8 37 Translation: </a:t>
            </a:r>
            <a:r>
              <a:rPr lang="de-DE" sz="1100" b="0" i="0" dirty="0" err="1">
                <a:solidFill>
                  <a:srgbClr val="000000"/>
                </a:solidFill>
                <a:effectLst/>
                <a:latin typeface="Arial" panose="020B0604020202020204" pitchFamily="34" charset="0"/>
              </a:rPr>
              <a:t>Artificial</a:t>
            </a:r>
            <a:r>
              <a:rPr lang="de-DE" sz="1100" b="0" i="0" dirty="0">
                <a:solidFill>
                  <a:srgbClr val="000000"/>
                </a:solidFill>
                <a:effectLst/>
                <a:latin typeface="Arial" panose="020B0604020202020204" pitchFamily="34" charset="0"/>
              </a:rPr>
              <a:t> </a:t>
            </a:r>
            <a:r>
              <a:rPr lang="de-DE" sz="1100" b="0" i="0" dirty="0" err="1">
                <a:solidFill>
                  <a:srgbClr val="000000"/>
                </a:solidFill>
                <a:effectLst/>
                <a:latin typeface="Arial" panose="020B0604020202020204" pitchFamily="34" charset="0"/>
              </a:rPr>
              <a:t>Intelligence</a:t>
            </a:r>
            <a:r>
              <a:rPr lang="de-DE" sz="1100" b="0" i="0" dirty="0">
                <a:solidFill>
                  <a:srgbClr val="000000"/>
                </a:solidFill>
                <a:effectLst/>
                <a:latin typeface="Arial" panose="020B0604020202020204" pitchFamily="34" charset="0"/>
              </a:rPr>
              <a:t> in Translation 52%</a:t>
            </a:r>
          </a:p>
        </p:txBody>
      </p:sp>
      <p:sp>
        <p:nvSpPr>
          <p:cNvPr id="7" name="内容占位符 2">
            <a:extLst>
              <a:ext uri="{FF2B5EF4-FFF2-40B4-BE49-F238E27FC236}">
                <a16:creationId xmlns:a16="http://schemas.microsoft.com/office/drawing/2014/main" id="{30C536C4-64FC-428A-8FF4-94BC483213F9}"/>
              </a:ext>
            </a:extLst>
          </p:cNvPr>
          <p:cNvSpPr txBox="1">
            <a:spLocks/>
          </p:cNvSpPr>
          <p:nvPr/>
        </p:nvSpPr>
        <p:spPr>
          <a:xfrm>
            <a:off x="4540881" y="1628800"/>
            <a:ext cx="4032448" cy="5229200"/>
          </a:xfrm>
          <a:prstGeom prst="rect">
            <a:avLst/>
          </a:prstGeom>
        </p:spPr>
        <p:txBody>
          <a:bodyPr vert="horz" lIns="91440" tIns="45720" rIns="91440" bIns="45720" rtlCol="0">
            <a:normAutofit fontScale="90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100" b="1" dirty="0">
                <a:solidFill>
                  <a:srgbClr val="000000"/>
                </a:solidFill>
                <a:latin typeface="Arial" panose="020B0604020202020204" pitchFamily="34" charset="0"/>
              </a:rPr>
              <a:t>Session Rank Topic </a:t>
            </a:r>
            <a:r>
              <a:rPr lang="de-DE" sz="1100" b="1" dirty="0" err="1">
                <a:solidFill>
                  <a:srgbClr val="000000"/>
                </a:solidFill>
                <a:latin typeface="Arial" panose="020B0604020202020204" pitchFamily="34" charset="0"/>
              </a:rPr>
              <a:t>Percent</a:t>
            </a:r>
            <a:endParaRPr lang="de-DE" sz="1100" dirty="0">
              <a:solidFill>
                <a:srgbClr val="000000"/>
              </a:solidFill>
              <a:latin typeface="Arial" panose="020B0604020202020204" pitchFamily="34" charset="0"/>
            </a:endParaRPr>
          </a:p>
          <a:p>
            <a:pPr marL="0" indent="0">
              <a:buNone/>
            </a:pPr>
            <a:r>
              <a:rPr lang="de-DE" sz="1100" dirty="0">
                <a:solidFill>
                  <a:srgbClr val="000000"/>
                </a:solidFill>
                <a:latin typeface="Arial" panose="020B0604020202020204" pitchFamily="34" charset="0"/>
              </a:rPr>
              <a:t>9 35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Tang and Song - </a:t>
            </a:r>
            <a:r>
              <a:rPr lang="de-DE" sz="1100" dirty="0" err="1">
                <a:solidFill>
                  <a:srgbClr val="000000"/>
                </a:solidFill>
                <a:latin typeface="Arial" panose="020B0604020202020204" pitchFamily="34" charset="0"/>
              </a:rPr>
              <a:t>Classical</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Prose</a:t>
            </a:r>
            <a:r>
              <a:rPr lang="de-DE" sz="1100" dirty="0">
                <a:solidFill>
                  <a:srgbClr val="000000"/>
                </a:solidFill>
                <a:latin typeface="Arial" panose="020B0604020202020204" pitchFamily="34" charset="0"/>
              </a:rPr>
              <a:t> Movement </a:t>
            </a:r>
            <a:r>
              <a:rPr lang="de-DE" sz="1100" dirty="0" err="1">
                <a:solidFill>
                  <a:srgbClr val="000000"/>
                </a:solidFill>
                <a:latin typeface="Arial" panose="020B0604020202020204" pitchFamily="34" charset="0"/>
              </a:rPr>
              <a:t>of</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late</a:t>
            </a:r>
            <a:r>
              <a:rPr lang="de-DE" sz="1100" dirty="0">
                <a:solidFill>
                  <a:srgbClr val="000000"/>
                </a:solidFill>
                <a:latin typeface="Arial" panose="020B0604020202020204" pitchFamily="34" charset="0"/>
              </a:rPr>
              <a:t> Tang </a:t>
            </a:r>
            <a:r>
              <a:rPr lang="de-DE" sz="1100" dirty="0" err="1">
                <a:solidFill>
                  <a:srgbClr val="000000"/>
                </a:solidFill>
                <a:latin typeface="Arial" panose="020B0604020202020204" pitchFamily="34" charset="0"/>
              </a:rPr>
              <a:t>Dynasty</a:t>
            </a:r>
            <a:r>
              <a:rPr lang="de-DE" sz="1100" dirty="0">
                <a:solidFill>
                  <a:srgbClr val="000000"/>
                </a:solidFill>
                <a:latin typeface="Arial" panose="020B0604020202020204" pitchFamily="34" charset="0"/>
              </a:rPr>
              <a:t> and Song </a:t>
            </a:r>
            <a:r>
              <a:rPr lang="de-DE" sz="1100" dirty="0" err="1">
                <a:solidFill>
                  <a:srgbClr val="000000"/>
                </a:solidFill>
                <a:latin typeface="Arial" panose="020B0604020202020204" pitchFamily="34" charset="0"/>
              </a:rPr>
              <a:t>Dynasty</a:t>
            </a:r>
            <a:r>
              <a:rPr lang="de-DE" sz="1100" dirty="0">
                <a:solidFill>
                  <a:srgbClr val="000000"/>
                </a:solidFill>
                <a:latin typeface="Arial" panose="020B0604020202020204" pitchFamily="34" charset="0"/>
              </a:rPr>
              <a:t> 53%</a:t>
            </a:r>
          </a:p>
          <a:p>
            <a:pPr marL="0" indent="0">
              <a:buNone/>
            </a:pPr>
            <a:r>
              <a:rPr lang="de-DE" sz="1100" dirty="0">
                <a:solidFill>
                  <a:srgbClr val="000000"/>
                </a:solidFill>
                <a:latin typeface="Arial" panose="020B0604020202020204" pitchFamily="34" charset="0"/>
              </a:rPr>
              <a:t>9 9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Premodern</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Strange Stories </a:t>
            </a:r>
            <a:r>
              <a:rPr lang="de-DE" sz="1100" dirty="0" err="1">
                <a:solidFill>
                  <a:srgbClr val="000000"/>
                </a:solidFill>
                <a:latin typeface="Arial" panose="020B0604020202020204" pitchFamily="34" charset="0"/>
              </a:rPr>
              <a:t>from</a:t>
            </a:r>
            <a:r>
              <a:rPr lang="de-DE" sz="1100" dirty="0">
                <a:solidFill>
                  <a:srgbClr val="000000"/>
                </a:solidFill>
                <a:latin typeface="Arial" panose="020B0604020202020204" pitchFamily="34" charset="0"/>
              </a:rPr>
              <a:t> a Chinese Studio 64%</a:t>
            </a:r>
          </a:p>
          <a:p>
            <a:pPr marL="0" indent="0">
              <a:buNone/>
            </a:pPr>
            <a:r>
              <a:rPr lang="de-DE" sz="1100" dirty="0">
                <a:solidFill>
                  <a:srgbClr val="000000"/>
                </a:solidFill>
                <a:latin typeface="Arial" panose="020B0604020202020204" pitchFamily="34" charset="0"/>
              </a:rPr>
              <a:t>9 21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Premodern</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Tang-Song 56%</a:t>
            </a:r>
          </a:p>
          <a:p>
            <a:pPr marL="0" indent="0">
              <a:buNone/>
            </a:pPr>
            <a:r>
              <a:rPr lang="de-DE" sz="1100" dirty="0">
                <a:solidFill>
                  <a:srgbClr val="000000"/>
                </a:solidFill>
                <a:latin typeface="Arial" panose="020B0604020202020204" pitchFamily="34" charset="0"/>
              </a:rPr>
              <a:t>9 32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Premodern</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 Li </a:t>
            </a:r>
            <a:r>
              <a:rPr lang="de-DE" sz="1100" dirty="0" err="1">
                <a:solidFill>
                  <a:srgbClr val="000000"/>
                </a:solidFill>
                <a:latin typeface="Arial" panose="020B0604020202020204" pitchFamily="34" charset="0"/>
              </a:rPr>
              <a:t>Bai's</a:t>
            </a:r>
            <a:r>
              <a:rPr lang="de-DE" sz="1100" dirty="0">
                <a:solidFill>
                  <a:srgbClr val="000000"/>
                </a:solidFill>
                <a:latin typeface="Arial" panose="020B0604020202020204" pitchFamily="34" charset="0"/>
              </a:rPr>
              <a:t> “The River-</a:t>
            </a:r>
            <a:r>
              <a:rPr lang="de-DE" sz="1100" dirty="0" err="1">
                <a:solidFill>
                  <a:srgbClr val="000000"/>
                </a:solidFill>
                <a:latin typeface="Arial" panose="020B0604020202020204" pitchFamily="34" charset="0"/>
              </a:rPr>
              <a:t>Merchant's</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Wife</a:t>
            </a:r>
            <a:r>
              <a:rPr lang="de-DE" sz="1100" dirty="0">
                <a:solidFill>
                  <a:srgbClr val="000000"/>
                </a:solidFill>
                <a:latin typeface="Arial" panose="020B0604020202020204" pitchFamily="34" charset="0"/>
              </a:rPr>
              <a:t>: A Letter” and </a:t>
            </a:r>
            <a:r>
              <a:rPr lang="de-DE" sz="1100" dirty="0" err="1">
                <a:solidFill>
                  <a:srgbClr val="000000"/>
                </a:solidFill>
                <a:latin typeface="Arial" panose="020B0604020202020204" pitchFamily="34" charset="0"/>
              </a:rPr>
              <a:t>its</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translations</a:t>
            </a:r>
            <a:r>
              <a:rPr lang="de-DE" sz="1100" dirty="0">
                <a:solidFill>
                  <a:srgbClr val="000000"/>
                </a:solidFill>
                <a:latin typeface="Arial" panose="020B0604020202020204" pitchFamily="34" charset="0"/>
              </a:rPr>
              <a:t> 53%</a:t>
            </a:r>
          </a:p>
          <a:p>
            <a:pPr marL="0" indent="0">
              <a:buNone/>
            </a:pPr>
            <a:r>
              <a:rPr lang="de-DE" sz="1100" dirty="0">
                <a:solidFill>
                  <a:srgbClr val="000000"/>
                </a:solidFill>
                <a:latin typeface="Arial" panose="020B0604020202020204" pitchFamily="34" charset="0"/>
              </a:rPr>
              <a:t>9 11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Premodern</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 </a:t>
            </a:r>
            <a:r>
              <a:rPr lang="de-DE" sz="1100" dirty="0" err="1">
                <a:solidFill>
                  <a:srgbClr val="000000"/>
                </a:solidFill>
                <a:latin typeface="Arial" panose="020B0604020202020204" pitchFamily="34" charset="0"/>
              </a:rPr>
              <a:t>China's</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Four</a:t>
            </a:r>
            <a:r>
              <a:rPr lang="de-DE" sz="1100" dirty="0">
                <a:solidFill>
                  <a:srgbClr val="000000"/>
                </a:solidFill>
                <a:latin typeface="Arial" panose="020B0604020202020204" pitchFamily="34" charset="0"/>
              </a:rPr>
              <a:t> Great </a:t>
            </a:r>
            <a:r>
              <a:rPr lang="de-DE" sz="1100" dirty="0" err="1">
                <a:solidFill>
                  <a:srgbClr val="000000"/>
                </a:solidFill>
                <a:latin typeface="Arial" panose="020B0604020202020204" pitchFamily="34" charset="0"/>
              </a:rPr>
              <a:t>Classical</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Novels</a:t>
            </a:r>
            <a:r>
              <a:rPr lang="de-DE" sz="1100" dirty="0">
                <a:solidFill>
                  <a:srgbClr val="000000"/>
                </a:solidFill>
                <a:latin typeface="Arial" panose="020B0604020202020204" pitchFamily="34" charset="0"/>
              </a:rPr>
              <a:t> 63%</a:t>
            </a:r>
          </a:p>
          <a:p>
            <a:pPr marL="0" indent="0">
              <a:buNone/>
            </a:pPr>
            <a:r>
              <a:rPr lang="de-DE" sz="1100" dirty="0">
                <a:solidFill>
                  <a:srgbClr val="000000"/>
                </a:solidFill>
                <a:latin typeface="Arial" panose="020B0604020202020204" pitchFamily="34" charset="0"/>
              </a:rPr>
              <a:t>10 19 Language: </a:t>
            </a:r>
            <a:r>
              <a:rPr lang="de-DE" sz="1100" dirty="0" err="1">
                <a:solidFill>
                  <a:srgbClr val="000000"/>
                </a:solidFill>
                <a:latin typeface="Arial" panose="020B0604020202020204" pitchFamily="34" charset="0"/>
              </a:rPr>
              <a:t>How</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the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language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shapes</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the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mind</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comparison</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with</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other</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languages</a:t>
            </a:r>
            <a:r>
              <a:rPr lang="de-DE" sz="1100" dirty="0">
                <a:solidFill>
                  <a:srgbClr val="000000"/>
                </a:solidFill>
                <a:latin typeface="Arial" panose="020B0604020202020204" pitchFamily="34" charset="0"/>
              </a:rPr>
              <a:t>) 57%</a:t>
            </a:r>
          </a:p>
          <a:p>
            <a:pPr marL="0" indent="0">
              <a:buNone/>
            </a:pPr>
            <a:r>
              <a:rPr lang="de-DE" sz="1100" dirty="0">
                <a:solidFill>
                  <a:srgbClr val="000000"/>
                </a:solidFill>
                <a:latin typeface="Arial" panose="020B0604020202020204" pitchFamily="34" charset="0"/>
              </a:rPr>
              <a:t>10 24 Language Styles (</a:t>
            </a:r>
            <a:r>
              <a:rPr lang="de-DE" sz="1100" dirty="0" err="1">
                <a:solidFill>
                  <a:srgbClr val="000000"/>
                </a:solidFill>
                <a:latin typeface="Arial" panose="020B0604020202020204" pitchFamily="34" charset="0"/>
              </a:rPr>
              <a:t>official</a:t>
            </a:r>
            <a:r>
              <a:rPr lang="de-DE" sz="1100" dirty="0">
                <a:solidFill>
                  <a:srgbClr val="000000"/>
                </a:solidFill>
                <a:latin typeface="Arial" panose="020B0604020202020204" pitchFamily="34" charset="0"/>
              </a:rPr>
              <a:t>, formal, </a:t>
            </a:r>
            <a:r>
              <a:rPr lang="de-DE" sz="1100" dirty="0" err="1">
                <a:solidFill>
                  <a:srgbClr val="000000"/>
                </a:solidFill>
                <a:latin typeface="Arial" panose="020B0604020202020204" pitchFamily="34" charset="0"/>
              </a:rPr>
              <a:t>written</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colloquial</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slang</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sociolects</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dialects</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regionalects</a:t>
            </a:r>
            <a:r>
              <a:rPr lang="de-DE" sz="1100" dirty="0">
                <a:solidFill>
                  <a:srgbClr val="000000"/>
                </a:solidFill>
                <a:latin typeface="Arial" panose="020B0604020202020204" pitchFamily="34" charset="0"/>
              </a:rPr>
              <a:t> etc.) 55%</a:t>
            </a:r>
          </a:p>
          <a:p>
            <a:pPr marL="0" indent="0">
              <a:buNone/>
            </a:pPr>
            <a:r>
              <a:rPr lang="de-DE" sz="1100" dirty="0">
                <a:solidFill>
                  <a:srgbClr val="000000"/>
                </a:solidFill>
                <a:latin typeface="Arial" panose="020B0604020202020204" pitchFamily="34" charset="0"/>
              </a:rPr>
              <a:t>10 30 Language: </a:t>
            </a:r>
            <a:r>
              <a:rPr lang="de-DE" sz="1100" dirty="0" err="1">
                <a:solidFill>
                  <a:srgbClr val="000000"/>
                </a:solidFill>
                <a:latin typeface="Arial" panose="020B0604020202020204" pitchFamily="34" charset="0"/>
              </a:rPr>
              <a:t>Ambiguity</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of</a:t>
            </a:r>
            <a:r>
              <a:rPr lang="de-DE" sz="1100" dirty="0">
                <a:solidFill>
                  <a:srgbClr val="000000"/>
                </a:solidFill>
                <a:latin typeface="Arial" panose="020B0604020202020204" pitchFamily="34" charset="0"/>
              </a:rPr>
              <a:t> Chinese Language (e.g. Tang </a:t>
            </a:r>
            <a:r>
              <a:rPr lang="de-DE" sz="1100" dirty="0" err="1">
                <a:solidFill>
                  <a:srgbClr val="000000"/>
                </a:solidFill>
                <a:latin typeface="Arial" panose="020B0604020202020204" pitchFamily="34" charset="0"/>
              </a:rPr>
              <a:t>poetry</a:t>
            </a:r>
            <a:r>
              <a:rPr lang="de-DE" sz="1100" dirty="0">
                <a:solidFill>
                  <a:srgbClr val="000000"/>
                </a:solidFill>
                <a:latin typeface="Arial" panose="020B0604020202020204" pitchFamily="34" charset="0"/>
              </a:rPr>
              <a:t>) 54%</a:t>
            </a:r>
          </a:p>
          <a:p>
            <a:pPr marL="0" indent="0">
              <a:buNone/>
            </a:pPr>
            <a:r>
              <a:rPr lang="de-DE" sz="1100" dirty="0">
                <a:solidFill>
                  <a:srgbClr val="000000"/>
                </a:solidFill>
                <a:latin typeface="Arial" panose="020B0604020202020204" pitchFamily="34" charset="0"/>
              </a:rPr>
              <a:t>10 39 Language: </a:t>
            </a:r>
            <a:r>
              <a:rPr lang="de-DE" sz="1100" dirty="0" err="1">
                <a:solidFill>
                  <a:srgbClr val="000000"/>
                </a:solidFill>
                <a:latin typeface="Arial" panose="020B0604020202020204" pitchFamily="34" charset="0"/>
              </a:rPr>
              <a:t>Rhethorics</a:t>
            </a:r>
            <a:r>
              <a:rPr lang="de-DE" sz="1100" dirty="0">
                <a:solidFill>
                  <a:srgbClr val="000000"/>
                </a:solidFill>
                <a:latin typeface="Arial" panose="020B0604020202020204" pitchFamily="34" charset="0"/>
              </a:rPr>
              <a:t> and Propaganda in China 51%</a:t>
            </a:r>
          </a:p>
          <a:p>
            <a:pPr marL="0" indent="0">
              <a:buNone/>
            </a:pPr>
            <a:r>
              <a:rPr lang="de-DE" sz="1100" dirty="0">
                <a:solidFill>
                  <a:srgbClr val="000000"/>
                </a:solidFill>
                <a:latin typeface="Arial" panose="020B0604020202020204" pitchFamily="34" charset="0"/>
              </a:rPr>
              <a:t>11 10 Stage </a:t>
            </a:r>
            <a:r>
              <a:rPr lang="de-DE" sz="1100" dirty="0" err="1">
                <a:solidFill>
                  <a:srgbClr val="000000"/>
                </a:solidFill>
                <a:latin typeface="Arial" panose="020B0604020202020204" pitchFamily="34" charset="0"/>
              </a:rPr>
              <a:t>entertainment</a:t>
            </a:r>
            <a:r>
              <a:rPr lang="de-DE" sz="1100" dirty="0">
                <a:solidFill>
                  <a:srgbClr val="000000"/>
                </a:solidFill>
                <a:latin typeface="Arial" panose="020B0604020202020204" pitchFamily="34" charset="0"/>
              </a:rPr>
              <a:t>: Crosstalk </a:t>
            </a:r>
            <a:r>
              <a:rPr lang="zh-CN" altLang="de-DE" sz="1100" dirty="0">
                <a:solidFill>
                  <a:srgbClr val="000000"/>
                </a:solidFill>
                <a:latin typeface="Arial" panose="020B0604020202020204" pitchFamily="34" charset="0"/>
              </a:rPr>
              <a:t>相声 </a:t>
            </a:r>
            <a:r>
              <a:rPr lang="de-DE" altLang="zh-CN" sz="1100" dirty="0">
                <a:solidFill>
                  <a:srgbClr val="000000"/>
                </a:solidFill>
                <a:latin typeface="Arial" panose="020B0604020202020204" pitchFamily="34" charset="0"/>
              </a:rPr>
              <a:t>63%</a:t>
            </a:r>
          </a:p>
          <a:p>
            <a:pPr marL="0" indent="0">
              <a:buNone/>
            </a:pPr>
            <a:r>
              <a:rPr lang="de-DE" altLang="zh-CN" sz="1100" dirty="0">
                <a:solidFill>
                  <a:srgbClr val="000000"/>
                </a:solidFill>
                <a:latin typeface="Arial" panose="020B0604020202020204" pitchFamily="34" charset="0"/>
              </a:rPr>
              <a:t>12 26 </a:t>
            </a:r>
            <a:r>
              <a:rPr lang="de-DE" sz="1100" dirty="0">
                <a:solidFill>
                  <a:srgbClr val="000000"/>
                </a:solidFill>
                <a:latin typeface="Arial" panose="020B0604020202020204" pitchFamily="34" charset="0"/>
              </a:rPr>
              <a:t>Chinese Writing: Chinese </a:t>
            </a:r>
            <a:r>
              <a:rPr lang="de-DE" sz="1100" dirty="0" err="1">
                <a:solidFill>
                  <a:srgbClr val="000000"/>
                </a:solidFill>
                <a:latin typeface="Arial" panose="020B0604020202020204" pitchFamily="34" charset="0"/>
              </a:rPr>
              <a:t>Characters</a:t>
            </a:r>
            <a:r>
              <a:rPr lang="de-DE" sz="1100" dirty="0">
                <a:solidFill>
                  <a:srgbClr val="000000"/>
                </a:solidFill>
                <a:latin typeface="Arial" panose="020B0604020202020204" pitchFamily="34" charset="0"/>
              </a:rPr>
              <a:t> 54%</a:t>
            </a:r>
          </a:p>
          <a:p>
            <a:pPr marL="0" indent="0">
              <a:buNone/>
            </a:pPr>
            <a:r>
              <a:rPr lang="de-DE" sz="1100" dirty="0">
                <a:solidFill>
                  <a:srgbClr val="000000"/>
                </a:solidFill>
                <a:latin typeface="Arial" panose="020B0604020202020204" pitchFamily="34" charset="0"/>
              </a:rPr>
              <a:t>12 36 Chinese Writing: </a:t>
            </a:r>
            <a:r>
              <a:rPr lang="de-DE" sz="1100" dirty="0" err="1">
                <a:solidFill>
                  <a:srgbClr val="000000"/>
                </a:solidFill>
                <a:latin typeface="Arial" panose="020B0604020202020204" pitchFamily="34" charset="0"/>
              </a:rPr>
              <a:t>Calligraphy</a:t>
            </a:r>
            <a:r>
              <a:rPr lang="de-DE" sz="1100" dirty="0">
                <a:solidFill>
                  <a:srgbClr val="000000"/>
                </a:solidFill>
                <a:latin typeface="Arial" panose="020B0604020202020204" pitchFamily="34" charset="0"/>
              </a:rPr>
              <a:t> 53%</a:t>
            </a:r>
          </a:p>
          <a:p>
            <a:pPr marL="0" indent="0">
              <a:buNone/>
            </a:pPr>
            <a:r>
              <a:rPr lang="de-DE" sz="1100" dirty="0">
                <a:solidFill>
                  <a:srgbClr val="000000"/>
                </a:solidFill>
                <a:latin typeface="Arial" panose="020B0604020202020204" pitchFamily="34" charset="0"/>
              </a:rPr>
              <a:t>12 33 Traditional Festivals: Spring Festival Couplets 53%</a:t>
            </a:r>
          </a:p>
          <a:p>
            <a:pPr marL="0" indent="0">
              <a:buNone/>
            </a:pPr>
            <a:r>
              <a:rPr lang="de-DE" sz="1100" dirty="0">
                <a:solidFill>
                  <a:srgbClr val="000000"/>
                </a:solidFill>
                <a:latin typeface="Arial" panose="020B0604020202020204" pitchFamily="34" charset="0"/>
              </a:rPr>
              <a:t>13 20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Modern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Qian </a:t>
            </a:r>
            <a:r>
              <a:rPr lang="de-DE" sz="1100" dirty="0" err="1">
                <a:solidFill>
                  <a:srgbClr val="000000"/>
                </a:solidFill>
                <a:latin typeface="Arial" panose="020B0604020202020204" pitchFamily="34" charset="0"/>
              </a:rPr>
              <a:t>Zhongshu</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Ch'ien</a:t>
            </a:r>
            <a:r>
              <a:rPr lang="de-DE" sz="1100" dirty="0">
                <a:solidFill>
                  <a:srgbClr val="000000"/>
                </a:solidFill>
                <a:latin typeface="Arial" panose="020B0604020202020204" pitchFamily="34" charset="0"/>
              </a:rPr>
              <a:t> Chung-</a:t>
            </a:r>
            <a:r>
              <a:rPr lang="de-DE" sz="1100" dirty="0" err="1">
                <a:solidFill>
                  <a:srgbClr val="000000"/>
                </a:solidFill>
                <a:latin typeface="Arial" panose="020B0604020202020204" pitchFamily="34" charset="0"/>
              </a:rPr>
              <a:t>shu</a:t>
            </a:r>
            <a:r>
              <a:rPr lang="de-DE" sz="1100" dirty="0">
                <a:solidFill>
                  <a:srgbClr val="000000"/>
                </a:solidFill>
                <a:latin typeface="Arial" panose="020B0604020202020204" pitchFamily="34" charset="0"/>
              </a:rPr>
              <a:t>) 56%</a:t>
            </a:r>
          </a:p>
          <a:p>
            <a:pPr marL="0" indent="0">
              <a:buNone/>
            </a:pPr>
            <a:r>
              <a:rPr lang="de-DE" sz="1100" dirty="0">
                <a:solidFill>
                  <a:srgbClr val="000000"/>
                </a:solidFill>
                <a:latin typeface="Arial" panose="020B0604020202020204" pitchFamily="34" charset="0"/>
              </a:rPr>
              <a:t>13 23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Modern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55%</a:t>
            </a:r>
          </a:p>
          <a:p>
            <a:pPr marL="0" indent="0">
              <a:buNone/>
            </a:pPr>
            <a:r>
              <a:rPr lang="de-DE" sz="1100" dirty="0">
                <a:solidFill>
                  <a:srgbClr val="000000"/>
                </a:solidFill>
                <a:latin typeface="Arial" panose="020B0604020202020204" pitchFamily="34" charset="0"/>
              </a:rPr>
              <a:t>13 29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Modern and Contemporary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Science Fiction, and Fantasy 54%</a:t>
            </a:r>
          </a:p>
          <a:p>
            <a:pPr marL="0" indent="0">
              <a:buNone/>
            </a:pPr>
            <a:r>
              <a:rPr lang="de-DE" sz="1100" dirty="0">
                <a:solidFill>
                  <a:srgbClr val="000000"/>
                </a:solidFill>
                <a:latin typeface="Arial" panose="020B0604020202020204" pitchFamily="34" charset="0"/>
              </a:rPr>
              <a:t>13 40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Contemporary </a:t>
            </a:r>
            <a:r>
              <a:rPr lang="de-DE" sz="1100" dirty="0" err="1">
                <a:solidFill>
                  <a:srgbClr val="000000"/>
                </a:solidFill>
                <a:latin typeface="Arial" panose="020B0604020202020204" pitchFamily="34" charset="0"/>
              </a:rPr>
              <a:t>Literature</a:t>
            </a:r>
            <a:r>
              <a:rPr lang="de-DE" sz="1100" dirty="0">
                <a:solidFill>
                  <a:srgbClr val="000000"/>
                </a:solidFill>
                <a:latin typeface="Arial" panose="020B0604020202020204" pitchFamily="34" charset="0"/>
              </a:rPr>
              <a:t> 50%</a:t>
            </a:r>
          </a:p>
          <a:p>
            <a:pPr marL="0" indent="0">
              <a:buNone/>
            </a:pPr>
            <a:r>
              <a:rPr lang="de-DE" sz="1100" dirty="0">
                <a:solidFill>
                  <a:srgbClr val="000000"/>
                </a:solidFill>
                <a:latin typeface="Arial" panose="020B0604020202020204" pitchFamily="34" charset="0"/>
              </a:rPr>
              <a:t>14 38 Opera: Peking Opera 52%</a:t>
            </a:r>
          </a:p>
          <a:p>
            <a:pPr marL="0" indent="0">
              <a:buNone/>
            </a:pPr>
            <a:r>
              <a:rPr lang="de-DE" sz="1100" dirty="0">
                <a:solidFill>
                  <a:srgbClr val="000000"/>
                </a:solidFill>
                <a:latin typeface="Arial" panose="020B0604020202020204" pitchFamily="34" charset="0"/>
              </a:rPr>
              <a:t>14 41 Opera: Peking Opera Actor Mei </a:t>
            </a:r>
            <a:r>
              <a:rPr lang="de-DE" sz="1100" dirty="0" err="1">
                <a:solidFill>
                  <a:srgbClr val="000000"/>
                </a:solidFill>
                <a:latin typeface="Arial" panose="020B0604020202020204" pitchFamily="34" charset="0"/>
              </a:rPr>
              <a:t>Lanfang</a:t>
            </a:r>
            <a:r>
              <a:rPr lang="de-DE" sz="1100" dirty="0">
                <a:solidFill>
                  <a:srgbClr val="000000"/>
                </a:solidFill>
                <a:latin typeface="Arial" panose="020B0604020202020204" pitchFamily="34" charset="0"/>
              </a:rPr>
              <a:t> 50%</a:t>
            </a:r>
          </a:p>
          <a:p>
            <a:pPr marL="0" indent="0">
              <a:buNone/>
            </a:pPr>
            <a:r>
              <a:rPr lang="de-DE" sz="1100" dirty="0">
                <a:solidFill>
                  <a:srgbClr val="000000"/>
                </a:solidFill>
                <a:latin typeface="Arial" panose="020B0604020202020204" pitchFamily="34" charset="0"/>
              </a:rPr>
              <a:t>14 42 Opera: Hunan Flower-drum Opera (</a:t>
            </a:r>
            <a:r>
              <a:rPr lang="de-DE" sz="1100" dirty="0" err="1">
                <a:solidFill>
                  <a:srgbClr val="000000"/>
                </a:solidFill>
                <a:latin typeface="Arial" panose="020B0604020202020204" pitchFamily="34" charset="0"/>
              </a:rPr>
              <a:t>Huagu</a:t>
            </a:r>
            <a:r>
              <a:rPr lang="de-DE" sz="1100" dirty="0">
                <a:solidFill>
                  <a:srgbClr val="000000"/>
                </a:solidFill>
                <a:latin typeface="Arial" panose="020B0604020202020204" pitchFamily="34" charset="0"/>
              </a:rPr>
              <a:t> Opera) 50%</a:t>
            </a:r>
          </a:p>
          <a:p>
            <a:pPr marL="0" indent="0">
              <a:buNone/>
            </a:pPr>
            <a:r>
              <a:rPr lang="de-DE" sz="1100" dirty="0">
                <a:solidFill>
                  <a:srgbClr val="000000"/>
                </a:solidFill>
                <a:latin typeface="Arial" panose="020B0604020202020204" pitchFamily="34" charset="0"/>
              </a:rPr>
              <a:t>15 27 </a:t>
            </a:r>
            <a:r>
              <a:rPr lang="de-DE" sz="1100" dirty="0" err="1">
                <a:solidFill>
                  <a:srgbClr val="000000"/>
                </a:solidFill>
                <a:latin typeface="Arial" panose="020B0604020202020204" pitchFamily="34" charset="0"/>
              </a:rPr>
              <a:t>Globalization</a:t>
            </a:r>
            <a:r>
              <a:rPr lang="de-DE" sz="1100" dirty="0">
                <a:solidFill>
                  <a:srgbClr val="000000"/>
                </a:solidFill>
                <a:latin typeface="Arial" panose="020B0604020202020204" pitchFamily="34" charset="0"/>
              </a:rPr>
              <a:t>: The </a:t>
            </a:r>
            <a:r>
              <a:rPr lang="de-DE" sz="1100" dirty="0" err="1">
                <a:solidFill>
                  <a:srgbClr val="000000"/>
                </a:solidFill>
                <a:latin typeface="Arial" panose="020B0604020202020204" pitchFamily="34" charset="0"/>
              </a:rPr>
              <a:t>Westernization</a:t>
            </a:r>
            <a:r>
              <a:rPr lang="de-DE" sz="1100" dirty="0">
                <a:solidFill>
                  <a:srgbClr val="000000"/>
                </a:solidFill>
                <a:latin typeface="Arial" panose="020B0604020202020204" pitchFamily="34" charset="0"/>
              </a:rPr>
              <a:t> Movement 54%</a:t>
            </a:r>
          </a:p>
          <a:p>
            <a:pPr marL="0" indent="0">
              <a:buNone/>
            </a:pPr>
            <a:r>
              <a:rPr lang="de-DE" sz="1100" dirty="0">
                <a:solidFill>
                  <a:srgbClr val="000000"/>
                </a:solidFill>
                <a:latin typeface="Arial" panose="020B0604020202020204" pitchFamily="34" charset="0"/>
              </a:rPr>
              <a:t>15 31 </a:t>
            </a:r>
            <a:r>
              <a:rPr lang="de-DE" sz="1100" dirty="0" err="1">
                <a:solidFill>
                  <a:srgbClr val="000000"/>
                </a:solidFill>
                <a:latin typeface="Arial" panose="020B0604020202020204" pitchFamily="34" charset="0"/>
              </a:rPr>
              <a:t>Globalization</a:t>
            </a:r>
            <a:r>
              <a:rPr lang="de-DE" sz="1100" dirty="0">
                <a:solidFill>
                  <a:srgbClr val="000000"/>
                </a:solidFill>
                <a:latin typeface="Arial" panose="020B0604020202020204" pitchFamily="34" charset="0"/>
              </a:rPr>
              <a:t>: The </a:t>
            </a:r>
            <a:r>
              <a:rPr lang="de-DE" sz="1100" dirty="0" err="1">
                <a:solidFill>
                  <a:srgbClr val="000000"/>
                </a:solidFill>
                <a:latin typeface="Arial" panose="020B0604020202020204" pitchFamily="34" charset="0"/>
              </a:rPr>
              <a:t>Eastward</a:t>
            </a:r>
            <a:r>
              <a:rPr lang="de-DE" sz="1100" dirty="0">
                <a:solidFill>
                  <a:srgbClr val="000000"/>
                </a:solidFill>
                <a:latin typeface="Arial" panose="020B0604020202020204" pitchFamily="34" charset="0"/>
              </a:rPr>
              <a:t> Spread </a:t>
            </a:r>
            <a:r>
              <a:rPr lang="de-DE" sz="1100" dirty="0" err="1">
                <a:solidFill>
                  <a:srgbClr val="000000"/>
                </a:solidFill>
                <a:latin typeface="Arial" panose="020B0604020202020204" pitchFamily="34" charset="0"/>
              </a:rPr>
              <a:t>of</a:t>
            </a:r>
            <a:r>
              <a:rPr lang="de-DE" sz="1100" dirty="0">
                <a:solidFill>
                  <a:srgbClr val="000000"/>
                </a:solidFill>
                <a:latin typeface="Arial" panose="020B0604020202020204" pitchFamily="34" charset="0"/>
              </a:rPr>
              <a:t> Western Learning 53%</a:t>
            </a:r>
          </a:p>
        </p:txBody>
      </p:sp>
    </p:spTree>
    <p:extLst>
      <p:ext uri="{BB962C8B-B14F-4D97-AF65-F5344CB8AC3E}">
        <p14:creationId xmlns:p14="http://schemas.microsoft.com/office/powerpoint/2010/main" val="336721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000" baseline="30000" dirty="0">
                <a:latin typeface="Arial" pitchFamily="34" charset="0"/>
                <a:cs typeface="Arial" pitchFamily="34" charset="0"/>
              </a:rPr>
              <a:t>1</a:t>
            </a:r>
            <a:r>
              <a:rPr lang="de-DE" sz="2000" dirty="0">
                <a:latin typeface="Arial" pitchFamily="34" charset="0"/>
                <a:cs typeface="Arial" pitchFamily="34" charset="0"/>
              </a:rPr>
              <a:t> Hillary </a:t>
            </a:r>
            <a:r>
              <a:rPr lang="de-DE" sz="2000" dirty="0" err="1">
                <a:latin typeface="Arial" pitchFamily="34" charset="0"/>
                <a:cs typeface="Arial" pitchFamily="34" charset="0"/>
              </a:rPr>
              <a:t>Brenhouse</a:t>
            </a:r>
            <a:r>
              <a:rPr lang="de-DE" sz="2000" dirty="0">
                <a:latin typeface="Arial" pitchFamily="34" charset="0"/>
                <a:cs typeface="Arial" pitchFamily="34" charset="0"/>
              </a:rPr>
              <a:t>: „As </a:t>
            </a:r>
            <a:r>
              <a:rPr lang="de-DE" sz="2000" dirty="0" err="1">
                <a:latin typeface="Arial" pitchFamily="34" charset="0"/>
                <a:cs typeface="Arial" pitchFamily="34" charset="0"/>
              </a:rPr>
              <a:t>its</a:t>
            </a:r>
            <a:r>
              <a:rPr lang="de-DE" sz="2000" dirty="0">
                <a:latin typeface="Arial" pitchFamily="34" charset="0"/>
                <a:cs typeface="Arial" pitchFamily="34" charset="0"/>
              </a:rPr>
              <a:t> box </a:t>
            </a:r>
            <a:r>
              <a:rPr lang="de-DE" sz="2000" dirty="0" err="1">
                <a:latin typeface="Arial" pitchFamily="34" charset="0"/>
                <a:cs typeface="Arial" pitchFamily="34" charset="0"/>
              </a:rPr>
              <a:t>office</a:t>
            </a:r>
            <a:r>
              <a:rPr lang="de-DE" sz="2000" dirty="0">
                <a:latin typeface="Arial" pitchFamily="34" charset="0"/>
                <a:cs typeface="Arial" pitchFamily="34" charset="0"/>
              </a:rPr>
              <a:t> </a:t>
            </a:r>
            <a:r>
              <a:rPr lang="de-DE" sz="2000" dirty="0" err="1">
                <a:latin typeface="Arial" pitchFamily="34" charset="0"/>
                <a:cs typeface="Arial" pitchFamily="34" charset="0"/>
              </a:rPr>
              <a:t>booms</a:t>
            </a:r>
            <a:r>
              <a:rPr lang="de-DE" sz="2000" dirty="0">
                <a:latin typeface="Arial" pitchFamily="34" charset="0"/>
                <a:cs typeface="Arial" pitchFamily="34" charset="0"/>
              </a:rPr>
              <a:t>, Chinese </a:t>
            </a:r>
            <a:r>
              <a:rPr lang="de-DE" sz="2000" dirty="0" err="1">
                <a:latin typeface="Arial" pitchFamily="34" charset="0"/>
                <a:cs typeface="Arial" pitchFamily="34" charset="0"/>
              </a:rPr>
              <a:t>cinema</a:t>
            </a:r>
            <a:r>
              <a:rPr lang="de-DE" sz="2000" dirty="0">
                <a:latin typeface="Arial" pitchFamily="34" charset="0"/>
                <a:cs typeface="Arial" pitchFamily="34" charset="0"/>
              </a:rPr>
              <a:t> </a:t>
            </a:r>
            <a:r>
              <a:rPr lang="de-DE" sz="2000" dirty="0" err="1">
                <a:latin typeface="Arial" pitchFamily="34" charset="0"/>
                <a:cs typeface="Arial" pitchFamily="34" charset="0"/>
              </a:rPr>
              <a:t>makes</a:t>
            </a:r>
            <a:r>
              <a:rPr lang="de-DE" sz="2000" dirty="0">
                <a:latin typeface="Arial" pitchFamily="34" charset="0"/>
                <a:cs typeface="Arial" pitchFamily="34" charset="0"/>
              </a:rPr>
              <a:t> a 3-d push“, in: Time 01/31/2011</a:t>
            </a:r>
          </a:p>
          <a:p>
            <a:endParaRPr lang="de-DE" sz="2000" dirty="0">
              <a:latin typeface="Arial" pitchFamily="34" charset="0"/>
              <a:cs typeface="Arial" pitchFamily="34" charset="0"/>
            </a:endParaRPr>
          </a:p>
          <a:p>
            <a:pPr marL="109537" indent="0">
              <a:buNone/>
            </a:pPr>
            <a:r>
              <a:rPr lang="de-DE" sz="2000" dirty="0">
                <a:latin typeface="Arial" pitchFamily="34" charset="0"/>
                <a:cs typeface="Arial" pitchFamily="34" charset="0"/>
              </a:rPr>
              <a:t>Further </a:t>
            </a:r>
            <a:r>
              <a:rPr lang="de-DE" sz="2000" dirty="0" err="1">
                <a:latin typeface="Arial" pitchFamily="34" charset="0"/>
                <a:cs typeface="Arial" pitchFamily="34" charset="0"/>
              </a:rPr>
              <a:t>references</a:t>
            </a:r>
            <a:r>
              <a:rPr lang="de-DE" sz="2000" dirty="0">
                <a:latin typeface="Arial" pitchFamily="34" charset="0"/>
                <a:cs typeface="Arial" pitchFamily="34" charset="0"/>
              </a:rPr>
              <a:t>:</a:t>
            </a:r>
          </a:p>
          <a:p>
            <a:r>
              <a:rPr lang="de-DE" sz="2000" dirty="0">
                <a:latin typeface="Arial" pitchFamily="34" charset="0"/>
                <a:cs typeface="Arial" pitchFamily="34" charset="0"/>
              </a:rPr>
              <a:t>Yale</a:t>
            </a:r>
          </a:p>
          <a:p>
            <a:r>
              <a:rPr lang="de-DE" sz="2000" dirty="0">
                <a:latin typeface="Arial" pitchFamily="34" charset="0"/>
                <a:cs typeface="Arial" pitchFamily="34" charset="0"/>
              </a:rPr>
              <a:t>A Brief </a:t>
            </a:r>
            <a:r>
              <a:rPr lang="de-DE" sz="2000" dirty="0" err="1">
                <a:latin typeface="Arial" pitchFamily="34" charset="0"/>
                <a:cs typeface="Arial" pitchFamily="34" charset="0"/>
              </a:rPr>
              <a:t>History</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Chinese Film, Ohio State University, http://people.cohums.ohio-state.edu/denton2/courses/c505/temp/history/chapter2.html</a:t>
            </a:r>
          </a:p>
          <a:p>
            <a:r>
              <a:rPr lang="de-DE" sz="2000" dirty="0">
                <a:latin typeface="Arial" pitchFamily="34" charset="0"/>
                <a:cs typeface="Arial" pitchFamily="34" charset="0"/>
              </a:rPr>
              <a:t>Martin </a:t>
            </a:r>
            <a:r>
              <a:rPr lang="de-DE" sz="2000" dirty="0" err="1">
                <a:latin typeface="Arial" pitchFamily="34" charset="0"/>
                <a:cs typeface="Arial" pitchFamily="34" charset="0"/>
              </a:rPr>
              <a:t>Gieselmann</a:t>
            </a:r>
            <a:r>
              <a:rPr lang="de-DE" sz="2000" dirty="0">
                <a:latin typeface="Arial" pitchFamily="34" charset="0"/>
                <a:cs typeface="Arial" pitchFamily="34" charset="0"/>
              </a:rPr>
              <a:t>, „Chinese Film </a:t>
            </a:r>
            <a:r>
              <a:rPr lang="de-DE" sz="2000" dirty="0" err="1">
                <a:latin typeface="Arial" pitchFamily="34" charset="0"/>
                <a:cs typeface="Arial" pitchFamily="34" charset="0"/>
              </a:rPr>
              <a:t>History</a:t>
            </a:r>
            <a:r>
              <a:rPr lang="de-DE" sz="2000" dirty="0">
                <a:latin typeface="Arial" pitchFamily="34" charset="0"/>
                <a:cs typeface="Arial" pitchFamily="34" charset="0"/>
              </a:rPr>
              <a:t> – A Short </a:t>
            </a:r>
            <a:r>
              <a:rPr lang="de-DE" sz="2000" dirty="0" err="1">
                <a:latin typeface="Arial" pitchFamily="34" charset="0"/>
                <a:cs typeface="Arial" pitchFamily="34" charset="0"/>
              </a:rPr>
              <a:t>Introduction</a:t>
            </a:r>
            <a:r>
              <a:rPr lang="de-DE" sz="2000" dirty="0">
                <a:latin typeface="Arial" pitchFamily="34" charset="0"/>
                <a:cs typeface="Arial" pitchFamily="34" charset="0"/>
              </a:rPr>
              <a:t>“, The University </a:t>
            </a:r>
            <a:r>
              <a:rPr lang="de-DE" sz="2000" dirty="0" err="1">
                <a:latin typeface="Arial" pitchFamily="34" charset="0"/>
                <a:cs typeface="Arial" pitchFamily="34" charset="0"/>
              </a:rPr>
              <a:t>of</a:t>
            </a:r>
            <a:r>
              <a:rPr lang="de-DE" sz="2000" dirty="0">
                <a:latin typeface="Arial" pitchFamily="34" charset="0"/>
                <a:cs typeface="Arial" pitchFamily="34" charset="0"/>
              </a:rPr>
              <a:t> Vienna http://www.univie.ac.at/Sinologie/repository/ueLK110_ChinFilmgesch/filmgeschichteSkript.pdf</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490547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r>
              <a:rPr lang="de-DE" sz="2800" dirty="0" err="1">
                <a:latin typeface="Arial" pitchFamily="34" charset="0"/>
                <a:cs typeface="Arial" pitchFamily="34" charset="0"/>
              </a:rPr>
              <a:t>Thursday</a:t>
            </a:r>
            <a:r>
              <a:rPr lang="de-DE" sz="2800" dirty="0">
                <a:latin typeface="Arial" pitchFamily="34" charset="0"/>
                <a:cs typeface="Arial" pitchFamily="34" charset="0"/>
              </a:rPr>
              <a:t>: Read </a:t>
            </a:r>
            <a:r>
              <a:rPr lang="de-DE" sz="2800" dirty="0" err="1">
                <a:latin typeface="Arial" pitchFamily="34" charset="0"/>
                <a:cs typeface="Arial" pitchFamily="34" charset="0"/>
              </a:rPr>
              <a:t>introduction</a:t>
            </a:r>
            <a:r>
              <a:rPr lang="de-DE" sz="2800" dirty="0">
                <a:latin typeface="Arial" pitchFamily="34" charset="0"/>
                <a:cs typeface="Arial" pitchFamily="34" charset="0"/>
              </a:rPr>
              <a:t> </a:t>
            </a:r>
            <a:r>
              <a:rPr lang="de-DE" sz="2800" dirty="0" err="1">
                <a:latin typeface="Arial" pitchFamily="34" charset="0"/>
                <a:cs typeface="Arial" pitchFamily="34" charset="0"/>
              </a:rPr>
              <a:t>to</a:t>
            </a:r>
            <a:r>
              <a:rPr lang="de-DE" sz="2800" dirty="0">
                <a:latin typeface="Arial" pitchFamily="34" charset="0"/>
                <a:cs typeface="Arial" pitchFamily="34" charset="0"/>
              </a:rPr>
              <a:t> </a:t>
            </a:r>
            <a:r>
              <a:rPr lang="de-DE" sz="2800" i="1" dirty="0">
                <a:latin typeface="Arial" pitchFamily="34" charset="0"/>
                <a:cs typeface="Arial" pitchFamily="34" charset="0"/>
              </a:rPr>
              <a:t>China on Screen </a:t>
            </a:r>
            <a:r>
              <a:rPr lang="de-DE" sz="2800" dirty="0">
                <a:latin typeface="Arial" pitchFamily="34" charset="0"/>
                <a:cs typeface="Arial" pitchFamily="34" charset="0"/>
              </a:rPr>
              <a:t>(</a:t>
            </a:r>
            <a:r>
              <a:rPr lang="de-DE" sz="2800" dirty="0" err="1">
                <a:latin typeface="Arial" pitchFamily="34" charset="0"/>
                <a:cs typeface="Arial" pitchFamily="34" charset="0"/>
              </a:rPr>
              <a:t>see</a:t>
            </a:r>
            <a:r>
              <a:rPr lang="de-DE" sz="2800" dirty="0">
                <a:latin typeface="Arial" pitchFamily="34" charset="0"/>
                <a:cs typeface="Arial" pitchFamily="34" charset="0"/>
              </a:rPr>
              <a:t> </a:t>
            </a:r>
            <a:r>
              <a:rPr lang="de-DE" sz="2800" dirty="0" err="1">
                <a:latin typeface="Arial" pitchFamily="34" charset="0"/>
                <a:cs typeface="Arial" pitchFamily="34" charset="0"/>
              </a:rPr>
              <a:t>course</a:t>
            </a:r>
            <a:r>
              <a:rPr lang="de-DE" sz="2800" dirty="0">
                <a:latin typeface="Arial" pitchFamily="34" charset="0"/>
                <a:cs typeface="Arial" pitchFamily="34" charset="0"/>
              </a:rPr>
              <a:t> web </a:t>
            </a:r>
            <a:r>
              <a:rPr lang="de-DE" sz="2800" dirty="0" err="1">
                <a:latin typeface="Arial" pitchFamily="34" charset="0"/>
                <a:cs typeface="Arial" pitchFamily="34" charset="0"/>
              </a:rPr>
              <a:t>site</a:t>
            </a:r>
            <a:r>
              <a:rPr lang="de-DE" sz="2800" dirty="0">
                <a:latin typeface="Arial" pitchFamily="34" charset="0"/>
                <a:cs typeface="Arial" pitchFamily="34" charset="0"/>
              </a:rPr>
              <a:t>)</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Arial" pitchFamily="34" charset="0"/>
                <a:cs typeface="Arial" pitchFamily="34" charset="0"/>
              </a:rPr>
              <a:t>Assignment for R 1/10</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21</a:t>
            </a:fld>
            <a:endParaRPr lang="en-US" dirty="0"/>
          </a:p>
        </p:txBody>
      </p:sp>
    </p:spTree>
    <p:custDataLst>
      <p:tags r:id="rId1"/>
    </p:custDataLst>
    <p:extLst>
      <p:ext uri="{BB962C8B-B14F-4D97-AF65-F5344CB8AC3E}">
        <p14:creationId xmlns:p14="http://schemas.microsoft.com/office/powerpoint/2010/main" val="214818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5334000"/>
            <a:ext cx="8229600" cy="457200"/>
          </a:xfrm>
        </p:spPr>
        <p:txBody>
          <a:bodyPr/>
          <a:lstStyle/>
          <a:p>
            <a:r>
              <a:rPr lang="en-US" sz="2000"/>
              <a:t>=&gt; joint agreement on grading</a:t>
            </a:r>
          </a:p>
          <a:p>
            <a:endParaRPr lang="en-US" sz="2000" dirty="0"/>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Arial" pitchFamily="34" charset="0"/>
                <a:cs typeface="Arial" pitchFamily="34" charset="0"/>
              </a:rPr>
              <a:t>Weight of grades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22</a:t>
            </a:fld>
            <a:endParaRPr lang="en-US" dirty="0"/>
          </a:p>
        </p:txBody>
      </p:sp>
      <p:graphicFrame>
        <p:nvGraphicFramePr>
          <p:cNvPr id="5" name="Diagramm 4"/>
          <p:cNvGraphicFramePr/>
          <p:nvPr/>
        </p:nvGraphicFramePr>
        <p:xfrm>
          <a:off x="228600" y="1397000"/>
          <a:ext cx="8610600" cy="4622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26701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000" b="1" dirty="0">
                <a:latin typeface="Arial" pitchFamily="34" charset="0"/>
                <a:cs typeface="Arial" pitchFamily="34" charset="0"/>
              </a:rPr>
              <a:t>Session Overview</a:t>
            </a:r>
            <a:r>
              <a:rPr lang="zh-CN" altLang="de-DE" sz="2000" b="1" dirty="0">
                <a:latin typeface="Arial" pitchFamily="34" charset="0"/>
                <a:cs typeface="Arial" pitchFamily="34" charset="0"/>
              </a:rPr>
              <a:t> 今天 </a:t>
            </a:r>
            <a:r>
              <a:rPr lang="de-DE" altLang="zh-CN" sz="2000" b="1" dirty="0" err="1">
                <a:latin typeface="Arial" pitchFamily="34" charset="0"/>
                <a:cs typeface="Arial" pitchFamily="34" charset="0"/>
              </a:rPr>
              <a:t>jīntiān</a:t>
            </a:r>
            <a:br>
              <a:rPr lang="de-DE" altLang="zh-CN" sz="2000" b="1" dirty="0">
                <a:latin typeface="Arial" pitchFamily="34" charset="0"/>
                <a:cs typeface="Arial" pitchFamily="34" charset="0"/>
              </a:rPr>
            </a:br>
            <a:endParaRPr lang="en-GB" sz="2000" b="1" dirty="0">
              <a:latin typeface="Arial" pitchFamily="34" charset="0"/>
              <a:cs typeface="Arial" pitchFamily="34" charset="0"/>
            </a:endParaRPr>
          </a:p>
          <a:p>
            <a:r>
              <a:rPr lang="de-DE" sz="2000" dirty="0">
                <a:latin typeface="Arial" pitchFamily="34" charset="0"/>
                <a:cs typeface="Arial" pitchFamily="34" charset="0"/>
              </a:rPr>
              <a:t>Show </a:t>
            </a:r>
            <a:r>
              <a:rPr lang="de-DE" sz="2000" dirty="0" err="1">
                <a:latin typeface="Arial" pitchFamily="34" charset="0"/>
                <a:cs typeface="Arial" pitchFamily="34" charset="0"/>
              </a:rPr>
              <a:t>course</a:t>
            </a:r>
            <a:r>
              <a:rPr lang="de-DE" sz="2000" dirty="0">
                <a:latin typeface="Arial" pitchFamily="34" charset="0"/>
                <a:cs typeface="Arial" pitchFamily="34" charset="0"/>
              </a:rPr>
              <a:t> </a:t>
            </a:r>
            <a:r>
              <a:rPr lang="en-US" sz="2000" dirty="0">
                <a:latin typeface="Arial" pitchFamily="34" charset="0"/>
                <a:cs typeface="Arial" pitchFamily="34" charset="0"/>
              </a:rPr>
              <a:t>web site </a:t>
            </a:r>
            <a:r>
              <a:rPr lang="en-US" sz="2000" dirty="0">
                <a:latin typeface="Arial" pitchFamily="34" charset="0"/>
                <a:cs typeface="Arial" pitchFamily="34" charset="0"/>
                <a:hlinkClick r:id="rId4"/>
              </a:rPr>
              <a:t>https://learn-uvu.uen.org/courses/220488</a:t>
            </a:r>
            <a:endParaRPr lang="en-US" sz="2000" dirty="0">
              <a:latin typeface="Arial" pitchFamily="34" charset="0"/>
              <a:cs typeface="Arial" pitchFamily="34" charset="0"/>
            </a:endParaRPr>
          </a:p>
          <a:p>
            <a:r>
              <a:rPr lang="en-US" sz="2000" dirty="0">
                <a:latin typeface="Arial" pitchFamily="34" charset="0"/>
                <a:cs typeface="Arial" pitchFamily="34" charset="0"/>
              </a:rPr>
              <a:t>Show Wiki: </a:t>
            </a:r>
            <a:r>
              <a:rPr lang="en-US" sz="2000" dirty="0">
                <a:latin typeface="Arial" pitchFamily="34" charset="0"/>
                <a:cs typeface="Arial" pitchFamily="34" charset="0"/>
                <a:hlinkClick r:id="rId5"/>
              </a:rPr>
              <a:t>https://wiki.vm.rub.de/uvu/index.php/Chinese_Culture_and_Film</a:t>
            </a:r>
            <a:endParaRPr lang="en-US" sz="2000" dirty="0">
              <a:latin typeface="Arial" pitchFamily="34" charset="0"/>
              <a:cs typeface="Arial" pitchFamily="34" charset="0"/>
            </a:endParaRPr>
          </a:p>
          <a:p>
            <a:r>
              <a:rPr lang="en-GB" sz="2000" dirty="0">
                <a:latin typeface="Arial" pitchFamily="34" charset="0"/>
                <a:cs typeface="Arial" pitchFamily="34" charset="0"/>
              </a:rPr>
              <a:t>Finish watching </a:t>
            </a:r>
            <a:r>
              <a:rPr lang="en-GB" sz="2000" i="1" dirty="0">
                <a:latin typeface="Arial" pitchFamily="34" charset="0"/>
                <a:cs typeface="Arial" pitchFamily="34" charset="0"/>
              </a:rPr>
              <a:t>Street Angel</a:t>
            </a:r>
          </a:p>
          <a:p>
            <a:r>
              <a:rPr lang="en-GB" sz="2000" dirty="0">
                <a:latin typeface="Arial" pitchFamily="34" charset="0"/>
                <a:cs typeface="Arial" pitchFamily="34" charset="0"/>
              </a:rPr>
              <a:t>Discussion</a:t>
            </a:r>
          </a:p>
          <a:p>
            <a:r>
              <a:rPr lang="en-GB" sz="2000" dirty="0">
                <a:latin typeface="Arial" pitchFamily="34" charset="0"/>
                <a:cs typeface="Arial" pitchFamily="34" charset="0"/>
              </a:rPr>
              <a:t>Film noir: Ideology: naturalism (cf. to realism), Roots in German Expressionism (Weimar Street Film), crime (mostly murder), existential bitterness, social injustice and contrasts (bright-dark, rich-poor, powerful-powerless, </a:t>
            </a:r>
            <a:r>
              <a:rPr lang="en-GB" sz="2000">
                <a:latin typeface="Arial" pitchFamily="34" charset="0"/>
                <a:cs typeface="Arial" pitchFamily="34" charset="0"/>
              </a:rPr>
              <a:t>pure love-corruption</a:t>
            </a:r>
            <a:r>
              <a:rPr lang="en-GB" sz="2000" dirty="0">
                <a:latin typeface="Arial" pitchFamily="34" charset="0"/>
                <a:cs typeface="Arial" pitchFamily="34" charset="0"/>
              </a:rPr>
              <a:t>), morality (last statement), pessimistic, a</a:t>
            </a:r>
            <a:r>
              <a:rPr lang="en-US" sz="2000" dirty="0" err="1">
                <a:latin typeface="Arial" pitchFamily="34" charset="0"/>
                <a:cs typeface="Arial" pitchFamily="34" charset="0"/>
              </a:rPr>
              <a:t>rchetypal</a:t>
            </a:r>
            <a:r>
              <a:rPr lang="en-US" sz="2000" dirty="0">
                <a:latin typeface="Arial" pitchFamily="34" charset="0"/>
                <a:cs typeface="Arial" pitchFamily="34" charset="0"/>
              </a:rPr>
              <a:t> characters: femme fatales, hardboiled detectives, corrupt policemen, jealous husbands, intrepid claims adjusters, and down-and-out writers/musicians (tragic hero), cigarette smoking is rampant</a:t>
            </a:r>
            <a:endParaRPr lang="en-GB"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419733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000" dirty="0">
                <a:latin typeface="Arial" pitchFamily="34" charset="0"/>
                <a:cs typeface="Arial" pitchFamily="34" charset="0"/>
              </a:rPr>
              <a:t>Check on assignment for today: Did you read the introduction </a:t>
            </a:r>
            <a:r>
              <a:rPr lang="de-DE" sz="2000" dirty="0" err="1">
                <a:hlinkClick r:id="rId4" tooltip="02_SiI_vii_18_scorcese_and_introduction.pdf"/>
              </a:rPr>
              <a:t>Speaking</a:t>
            </a:r>
            <a:r>
              <a:rPr lang="de-DE" sz="2000" dirty="0">
                <a:hlinkClick r:id="rId4" tooltip="02_SiI_vii_18_scorcese_and_introduction.pdf"/>
              </a:rPr>
              <a:t> in Images pp. vii-18 „</a:t>
            </a:r>
            <a:r>
              <a:rPr lang="de-DE" sz="2000" dirty="0" err="1">
                <a:hlinkClick r:id="rId4" tooltip="02_SiI_vii_18_scorcese_and_introduction.pdf"/>
              </a:rPr>
              <a:t>scorcese_and_introduction</a:t>
            </a:r>
            <a:r>
              <a:rPr lang="de-DE" sz="2000" dirty="0">
                <a:hlinkClick r:id="rId4" tooltip="02_SiI_vii_18_scorcese_and_introduction.pdf"/>
              </a:rPr>
              <a:t>“</a:t>
            </a:r>
            <a:r>
              <a:rPr lang="en-GB" sz="2000" dirty="0">
                <a:latin typeface="Arial" pitchFamily="34" charset="0"/>
                <a:cs typeface="Arial" pitchFamily="34" charset="0"/>
              </a:rPr>
              <a:t>?</a:t>
            </a:r>
          </a:p>
          <a:p>
            <a:pPr lvl="1"/>
            <a:r>
              <a:rPr lang="en-GB" sz="1600" dirty="0">
                <a:latin typeface="Arial" pitchFamily="34" charset="0"/>
                <a:cs typeface="Arial" pitchFamily="34" charset="0"/>
              </a:rPr>
              <a:t>Question 1: How did Scorsese characterize 5</a:t>
            </a:r>
            <a:r>
              <a:rPr lang="en-GB" sz="1600" baseline="30000" dirty="0">
                <a:latin typeface="Arial" pitchFamily="34" charset="0"/>
                <a:cs typeface="Arial" pitchFamily="34" charset="0"/>
              </a:rPr>
              <a:t>th</a:t>
            </a:r>
            <a:r>
              <a:rPr lang="en-GB" sz="1600" dirty="0">
                <a:latin typeface="Arial" pitchFamily="34" charset="0"/>
                <a:cs typeface="Arial" pitchFamily="34" charset="0"/>
              </a:rPr>
              <a:t> generation movies?</a:t>
            </a:r>
          </a:p>
          <a:p>
            <a:pPr lvl="1"/>
            <a:r>
              <a:rPr lang="en-GB" sz="1600" dirty="0">
                <a:latin typeface="Arial" pitchFamily="34" charset="0"/>
                <a:cs typeface="Arial" pitchFamily="34" charset="0"/>
              </a:rPr>
              <a:t>Question 2: How did Scorsese characterize 6</a:t>
            </a:r>
            <a:r>
              <a:rPr lang="en-GB" sz="1600" baseline="30000" dirty="0">
                <a:latin typeface="Arial" pitchFamily="34" charset="0"/>
                <a:cs typeface="Arial" pitchFamily="34" charset="0"/>
              </a:rPr>
              <a:t>th</a:t>
            </a:r>
            <a:r>
              <a:rPr lang="en-GB" sz="1600" dirty="0">
                <a:latin typeface="Arial" pitchFamily="34" charset="0"/>
                <a:cs typeface="Arial" pitchFamily="34" charset="0"/>
              </a:rPr>
              <a:t> generation movies?</a:t>
            </a:r>
          </a:p>
          <a:p>
            <a:pPr lvl="1"/>
            <a:r>
              <a:rPr lang="en-GB" sz="1600" dirty="0">
                <a:latin typeface="Arial" pitchFamily="34" charset="0"/>
                <a:cs typeface="Arial" pitchFamily="34" charset="0"/>
              </a:rPr>
              <a:t>Question 3: What was the role of the Beijing Film academy?</a:t>
            </a:r>
          </a:p>
          <a:p>
            <a:pPr lvl="1"/>
            <a:r>
              <a:rPr lang="en-GB" sz="1600" dirty="0">
                <a:latin typeface="Arial" pitchFamily="34" charset="0"/>
                <a:cs typeface="Arial" pitchFamily="34" charset="0"/>
              </a:rPr>
              <a:t>Question 4: How do you distinguish classes of Chinese filmmakers?</a:t>
            </a:r>
          </a:p>
          <a:p>
            <a:pPr lvl="1"/>
            <a:r>
              <a:rPr lang="en-GB" sz="1600" dirty="0">
                <a:latin typeface="Arial" pitchFamily="34" charset="0"/>
                <a:cs typeface="Arial" pitchFamily="34" charset="0"/>
              </a:rPr>
              <a:t>Question 5: What do the interviews reveal except from biographical information?</a:t>
            </a: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418457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lvl="1"/>
            <a:r>
              <a:rPr lang="en-GB" sz="1600" dirty="0">
                <a:latin typeface="Arial" pitchFamily="34" charset="0"/>
                <a:cs typeface="Arial" pitchFamily="34" charset="0"/>
              </a:rPr>
              <a:t>Answer 1: How did Scorsese characterize 5</a:t>
            </a:r>
            <a:r>
              <a:rPr lang="en-GB" sz="1600" baseline="30000" dirty="0">
                <a:latin typeface="Arial" pitchFamily="34" charset="0"/>
                <a:cs typeface="Arial" pitchFamily="34" charset="0"/>
              </a:rPr>
              <a:t>th</a:t>
            </a:r>
            <a:r>
              <a:rPr lang="en-GB" sz="1600" dirty="0">
                <a:latin typeface="Arial" pitchFamily="34" charset="0"/>
                <a:cs typeface="Arial" pitchFamily="34" charset="0"/>
              </a:rPr>
              <a:t> generation movies? (intimate and epic, unsentimental = deeply moving)</a:t>
            </a:r>
          </a:p>
          <a:p>
            <a:pPr lvl="1"/>
            <a:r>
              <a:rPr lang="en-GB" sz="1600" dirty="0">
                <a:latin typeface="Arial" pitchFamily="34" charset="0"/>
                <a:cs typeface="Arial" pitchFamily="34" charset="0"/>
              </a:rPr>
              <a:t>Answer 2: How did Scorsese characterize 6</a:t>
            </a:r>
            <a:r>
              <a:rPr lang="en-GB" sz="1600" baseline="30000" dirty="0">
                <a:latin typeface="Arial" pitchFamily="34" charset="0"/>
                <a:cs typeface="Arial" pitchFamily="34" charset="0"/>
              </a:rPr>
              <a:t>th</a:t>
            </a:r>
            <a:r>
              <a:rPr lang="en-GB" sz="1600" dirty="0">
                <a:latin typeface="Arial" pitchFamily="34" charset="0"/>
                <a:cs typeface="Arial" pitchFamily="34" charset="0"/>
              </a:rPr>
              <a:t> generation movies? (rich scenes, balanced between storytelling and documentary)</a:t>
            </a:r>
          </a:p>
          <a:p>
            <a:pPr lvl="1"/>
            <a:r>
              <a:rPr lang="en-GB" sz="1600" dirty="0">
                <a:latin typeface="Arial" pitchFamily="34" charset="0"/>
                <a:cs typeface="Arial" pitchFamily="34" charset="0"/>
              </a:rPr>
              <a:t>Answer 3: What was the role of the Beijing Film academy? (everybody came from there)</a:t>
            </a:r>
          </a:p>
          <a:p>
            <a:pPr lvl="1"/>
            <a:r>
              <a:rPr lang="en-GB" sz="1600" dirty="0">
                <a:latin typeface="Arial" pitchFamily="34" charset="0"/>
                <a:cs typeface="Arial" pitchFamily="34" charset="0"/>
              </a:rPr>
              <a:t>Question 4: How do you distinguish classes of Chinese filmmakers? (by decades (5</a:t>
            </a:r>
            <a:r>
              <a:rPr lang="en-GB" sz="1600" baseline="30000" dirty="0">
                <a:latin typeface="Arial" pitchFamily="34" charset="0"/>
                <a:cs typeface="Arial" pitchFamily="34" charset="0"/>
              </a:rPr>
              <a:t>th</a:t>
            </a:r>
            <a:r>
              <a:rPr lang="en-GB" sz="1600" dirty="0">
                <a:latin typeface="Arial" pitchFamily="34" charset="0"/>
                <a:cs typeface="Arial" pitchFamily="34" charset="0"/>
              </a:rPr>
              <a:t> generation = graduated in 1980s, mostly 1982) )</a:t>
            </a:r>
          </a:p>
          <a:p>
            <a:pPr lvl="1"/>
            <a:r>
              <a:rPr lang="en-GB" sz="1600" dirty="0">
                <a:latin typeface="Arial" pitchFamily="34" charset="0"/>
                <a:cs typeface="Arial" pitchFamily="34" charset="0"/>
              </a:rPr>
              <a:t>Question 5: What do the interviews reveal except from biographical information? (</a:t>
            </a:r>
            <a:r>
              <a:rPr lang="de-DE" sz="1600" dirty="0" err="1">
                <a:latin typeface="Arial" pitchFamily="34" charset="0"/>
                <a:cs typeface="Arial" pitchFamily="34" charset="0"/>
              </a:rPr>
              <a:t>styles</a:t>
            </a:r>
            <a:r>
              <a:rPr lang="de-DE" sz="1600" dirty="0">
                <a:latin typeface="Arial" pitchFamily="34" charset="0"/>
                <a:cs typeface="Arial" pitchFamily="34" charset="0"/>
              </a:rPr>
              <a:t>, </a:t>
            </a:r>
            <a:r>
              <a:rPr lang="de-DE" sz="1600" dirty="0" err="1">
                <a:latin typeface="Arial" pitchFamily="34" charset="0"/>
                <a:cs typeface="Arial" pitchFamily="34" charset="0"/>
              </a:rPr>
              <a:t>techniques</a:t>
            </a:r>
            <a:r>
              <a:rPr lang="de-DE" sz="1600" dirty="0">
                <a:latin typeface="Arial" pitchFamily="34" charset="0"/>
                <a:cs typeface="Arial" pitchFamily="34" charset="0"/>
              </a:rPr>
              <a:t>, </a:t>
            </a:r>
            <a:r>
              <a:rPr lang="de-DE" sz="1600" dirty="0" err="1">
                <a:latin typeface="Arial" pitchFamily="34" charset="0"/>
                <a:cs typeface="Arial" pitchFamily="34" charset="0"/>
              </a:rPr>
              <a:t>and</a:t>
            </a:r>
            <a:r>
              <a:rPr lang="de-DE" sz="1600" dirty="0">
                <a:latin typeface="Arial" pitchFamily="34" charset="0"/>
                <a:cs typeface="Arial" pitchFamily="34" charset="0"/>
              </a:rPr>
              <a:t> </a:t>
            </a:r>
            <a:r>
              <a:rPr lang="de-DE" sz="1600" dirty="0" err="1">
                <a:latin typeface="Arial" pitchFamily="34" charset="0"/>
                <a:cs typeface="Arial" pitchFamily="34" charset="0"/>
              </a:rPr>
              <a:t>aesthetic</a:t>
            </a:r>
            <a:r>
              <a:rPr lang="de-DE" sz="1600" dirty="0">
                <a:latin typeface="Arial" pitchFamily="34" charset="0"/>
                <a:cs typeface="Arial" pitchFamily="34" charset="0"/>
              </a:rPr>
              <a:t> </a:t>
            </a:r>
            <a:r>
              <a:rPr lang="de-DE" sz="1600" dirty="0" err="1">
                <a:latin typeface="Arial" pitchFamily="34" charset="0"/>
                <a:cs typeface="Arial" pitchFamily="34" charset="0"/>
              </a:rPr>
              <a:t>conceptions</a:t>
            </a:r>
            <a:r>
              <a:rPr lang="de-DE" sz="1600" dirty="0">
                <a:latin typeface="Arial" pitchFamily="34" charset="0"/>
                <a:cs typeface="Arial" pitchFamily="34" charset="0"/>
              </a:rPr>
              <a:t>)</a:t>
            </a:r>
            <a:endParaRPr lang="en-GB" sz="1600" dirty="0">
              <a:latin typeface="Arial" pitchFamily="34" charset="0"/>
              <a:cs typeface="Arial" pitchFamily="34" charset="0"/>
            </a:endParaRPr>
          </a:p>
          <a:p>
            <a:r>
              <a:rPr lang="en-GB" sz="2000" dirty="0">
                <a:latin typeface="Arial" pitchFamily="34" charset="0"/>
                <a:cs typeface="Arial" pitchFamily="34" charset="0"/>
              </a:rPr>
              <a:t>Assignments for next time</a:t>
            </a:r>
          </a:p>
          <a:p>
            <a:pPr lvl="1"/>
            <a:r>
              <a:rPr lang="en-GB" sz="1600" dirty="0">
                <a:latin typeface="Arial" pitchFamily="34" charset="0"/>
                <a:cs typeface="Arial" pitchFamily="34" charset="0"/>
              </a:rPr>
              <a:t>choose 2 film makers/actors/films/generations/presentation topics</a:t>
            </a:r>
          </a:p>
          <a:p>
            <a:pPr lvl="1"/>
            <a:r>
              <a:rPr lang="en-GB" sz="1600" dirty="0">
                <a:latin typeface="Arial" pitchFamily="34" charset="0"/>
                <a:cs typeface="Arial" pitchFamily="34" charset="0"/>
              </a:rPr>
              <a:t>Read </a:t>
            </a:r>
            <a:r>
              <a:rPr lang="de-DE" sz="1600" dirty="0" err="1">
                <a:hlinkClick r:id="rId4" tooltip="03_coS_75_107_ch4_realist_street_angel.pdf"/>
              </a:rPr>
              <a:t>CoS</a:t>
            </a:r>
            <a:r>
              <a:rPr lang="de-DE" sz="1600" dirty="0">
                <a:hlinkClick r:id="rId4" tooltip="03_coS_75_107_ch4_realist_street_angel.pdf"/>
              </a:rPr>
              <a:t> </a:t>
            </a:r>
            <a:r>
              <a:rPr lang="de-DE" sz="1600" dirty="0" err="1">
                <a:hlinkClick r:id="rId4" tooltip="03_coS_75_107_ch4_realist_street_angel.pdf"/>
              </a:rPr>
              <a:t>ch</a:t>
            </a:r>
            <a:r>
              <a:rPr lang="de-DE" sz="1600" dirty="0">
                <a:hlinkClick r:id="rId4" tooltip="03_coS_75_107_ch4_realist_street_angel.pdf"/>
              </a:rPr>
              <a:t>. 4</a:t>
            </a:r>
            <a:r>
              <a:rPr lang="de-DE" sz="1600" dirty="0"/>
              <a:t>; </a:t>
            </a:r>
            <a:r>
              <a:rPr lang="de-DE" sz="1600" dirty="0" err="1">
                <a:hlinkClick r:id="rId5" tooltip="03_tug_181_204_street_angel.pdf"/>
              </a:rPr>
              <a:t>Tug</a:t>
            </a:r>
            <a:r>
              <a:rPr lang="de-DE" sz="1600" dirty="0">
                <a:hlinkClick r:id="rId5" tooltip="03_tug_181_204_street_angel.pdf"/>
              </a:rPr>
              <a:t> pp. 181-204</a:t>
            </a:r>
            <a:endParaRPr lang="de-DE" sz="1600" dirty="0"/>
          </a:p>
          <a:p>
            <a:pPr lvl="1"/>
            <a:r>
              <a:rPr lang="de-DE" sz="1600" dirty="0" err="1">
                <a:latin typeface="Arial" pitchFamily="34" charset="0"/>
                <a:cs typeface="Arial" pitchFamily="34" charset="0"/>
              </a:rPr>
              <a:t>Conduct</a:t>
            </a:r>
            <a:r>
              <a:rPr lang="de-DE" sz="1600" dirty="0">
                <a:latin typeface="Arial" pitchFamily="34" charset="0"/>
                <a:cs typeface="Arial" pitchFamily="34" charset="0"/>
              </a:rPr>
              <a:t> </a:t>
            </a:r>
            <a:r>
              <a:rPr lang="de-DE" sz="1600" dirty="0" err="1">
                <a:latin typeface="Arial" pitchFamily="34" charset="0"/>
                <a:cs typeface="Arial" pitchFamily="34" charset="0"/>
              </a:rPr>
              <a:t>research</a:t>
            </a:r>
            <a:r>
              <a:rPr lang="de-DE" sz="1600" dirty="0">
                <a:latin typeface="Arial" pitchFamily="34" charset="0"/>
                <a:cs typeface="Arial" pitchFamily="34" charset="0"/>
              </a:rPr>
              <a:t> (</a:t>
            </a:r>
            <a:r>
              <a:rPr lang="de-DE" sz="1600" dirty="0" err="1">
                <a:latin typeface="Arial" pitchFamily="34" charset="0"/>
                <a:cs typeface="Arial" pitchFamily="34" charset="0"/>
              </a:rPr>
              <a:t>internet</a:t>
            </a:r>
            <a:r>
              <a:rPr lang="de-DE" sz="1600" dirty="0">
                <a:latin typeface="Arial" pitchFamily="34" charset="0"/>
                <a:cs typeface="Arial" pitchFamily="34" charset="0"/>
              </a:rPr>
              <a:t>) on „Infernal </a:t>
            </a:r>
            <a:r>
              <a:rPr lang="de-DE" sz="1600" dirty="0" err="1">
                <a:latin typeface="Arial" pitchFamily="34" charset="0"/>
                <a:cs typeface="Arial" pitchFamily="34" charset="0"/>
              </a:rPr>
              <a:t>Affairs</a:t>
            </a:r>
            <a:r>
              <a:rPr lang="de-DE" sz="1600" dirty="0">
                <a:latin typeface="Arial" pitchFamily="34" charset="0"/>
                <a:cs typeface="Arial" pitchFamily="34" charset="0"/>
              </a:rPr>
              <a:t>“</a:t>
            </a:r>
            <a:endParaRPr lang="en-US" sz="16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25</a:t>
            </a:fld>
            <a:endParaRPr 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458200" cy="4648200"/>
          </a:xfrm>
        </p:spPr>
        <p:txBody>
          <a:bodyPr/>
          <a:lstStyle/>
          <a:p>
            <a:pPr marL="109537" indent="0">
              <a:buNone/>
            </a:pPr>
            <a:r>
              <a:rPr lang="de-DE" sz="2000" dirty="0">
                <a:latin typeface="Arial" pitchFamily="34" charset="0"/>
                <a:cs typeface="Arial" pitchFamily="34" charset="0"/>
              </a:rPr>
              <a:t>Further </a:t>
            </a:r>
            <a:r>
              <a:rPr lang="de-DE" sz="2000" dirty="0" err="1">
                <a:latin typeface="Arial" pitchFamily="34" charset="0"/>
                <a:cs typeface="Arial" pitchFamily="34" charset="0"/>
              </a:rPr>
              <a:t>references</a:t>
            </a:r>
            <a:r>
              <a:rPr lang="de-DE" sz="2000" dirty="0">
                <a:latin typeface="Arial" pitchFamily="34" charset="0"/>
                <a:cs typeface="Arial" pitchFamily="34" charset="0"/>
              </a:rPr>
              <a:t>:</a:t>
            </a:r>
          </a:p>
          <a:p>
            <a:r>
              <a:rPr lang="de-DE" sz="2000" dirty="0">
                <a:latin typeface="Arial" pitchFamily="34" charset="0"/>
                <a:cs typeface="Arial" pitchFamily="34" charset="0"/>
              </a:rPr>
              <a:t>Yale</a:t>
            </a:r>
          </a:p>
          <a:p>
            <a:r>
              <a:rPr lang="de-DE" sz="2000" dirty="0">
                <a:latin typeface="Arial" pitchFamily="34" charset="0"/>
                <a:cs typeface="Arial" pitchFamily="34" charset="0"/>
              </a:rPr>
              <a:t>A Brief </a:t>
            </a:r>
            <a:r>
              <a:rPr lang="de-DE" sz="2000" dirty="0" err="1">
                <a:latin typeface="Arial" pitchFamily="34" charset="0"/>
                <a:cs typeface="Arial" pitchFamily="34" charset="0"/>
              </a:rPr>
              <a:t>History</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Chinese Film, Ohio State University, http://people.cohums.ohio-state.edu/denton2/courses/c505/temp/history/chapter2.html</a:t>
            </a:r>
          </a:p>
          <a:p>
            <a:r>
              <a:rPr lang="de-DE" sz="2000" dirty="0">
                <a:latin typeface="Arial" pitchFamily="34" charset="0"/>
                <a:cs typeface="Arial" pitchFamily="34" charset="0"/>
              </a:rPr>
              <a:t>Martin </a:t>
            </a:r>
            <a:r>
              <a:rPr lang="de-DE" sz="2000" dirty="0" err="1">
                <a:latin typeface="Arial" pitchFamily="34" charset="0"/>
                <a:cs typeface="Arial" pitchFamily="34" charset="0"/>
              </a:rPr>
              <a:t>Gieselmann</a:t>
            </a:r>
            <a:r>
              <a:rPr lang="de-DE" sz="2000" dirty="0">
                <a:latin typeface="Arial" pitchFamily="34" charset="0"/>
                <a:cs typeface="Arial" pitchFamily="34" charset="0"/>
              </a:rPr>
              <a:t>, „Chinese Film </a:t>
            </a:r>
            <a:r>
              <a:rPr lang="de-DE" sz="2000" dirty="0" err="1">
                <a:latin typeface="Arial" pitchFamily="34" charset="0"/>
                <a:cs typeface="Arial" pitchFamily="34" charset="0"/>
              </a:rPr>
              <a:t>History</a:t>
            </a:r>
            <a:r>
              <a:rPr lang="de-DE" sz="2000" dirty="0">
                <a:latin typeface="Arial" pitchFamily="34" charset="0"/>
                <a:cs typeface="Arial" pitchFamily="34" charset="0"/>
              </a:rPr>
              <a:t> – A Short </a:t>
            </a:r>
            <a:r>
              <a:rPr lang="de-DE" sz="2000" dirty="0" err="1">
                <a:latin typeface="Arial" pitchFamily="34" charset="0"/>
                <a:cs typeface="Arial" pitchFamily="34" charset="0"/>
              </a:rPr>
              <a:t>Introduction</a:t>
            </a:r>
            <a:r>
              <a:rPr lang="de-DE" sz="2000" dirty="0">
                <a:latin typeface="Arial" pitchFamily="34" charset="0"/>
                <a:cs typeface="Arial" pitchFamily="34" charset="0"/>
              </a:rPr>
              <a:t>“, The University </a:t>
            </a:r>
            <a:r>
              <a:rPr lang="de-DE" sz="2000" dirty="0" err="1">
                <a:latin typeface="Arial" pitchFamily="34" charset="0"/>
                <a:cs typeface="Arial" pitchFamily="34" charset="0"/>
              </a:rPr>
              <a:t>of</a:t>
            </a:r>
            <a:r>
              <a:rPr lang="de-DE" sz="2000" dirty="0">
                <a:latin typeface="Arial" pitchFamily="34" charset="0"/>
                <a:cs typeface="Arial" pitchFamily="34" charset="0"/>
              </a:rPr>
              <a:t> Vienna http://www.univie.ac.at/Sinologie/repository/ueLK110_ChinFilmgesch/filmgeschichteSkript.pdf</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000" dirty="0">
                <a:solidFill>
                  <a:schemeClr val="accent1">
                    <a:lumMod val="50000"/>
                  </a:schemeClr>
                </a:solidFill>
                <a:latin typeface="Arial" pitchFamily="34" charset="0"/>
                <a:cs typeface="Arial" pitchFamily="34" charset="0"/>
              </a:rPr>
              <a:t>The emergence of Chinese films</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36127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a:buNone/>
            </a:pPr>
            <a:r>
              <a:rPr lang="en-GB" sz="3600" b="1" dirty="0">
                <a:latin typeface="Arial" pitchFamily="34" charset="0"/>
                <a:cs typeface="Arial" pitchFamily="34" charset="0"/>
              </a:rPr>
              <a:t>Session Overview</a:t>
            </a:r>
            <a:r>
              <a:rPr lang="zh-CN" altLang="de-DE" sz="3600" b="1" dirty="0">
                <a:latin typeface="Arial" pitchFamily="34" charset="0"/>
                <a:cs typeface="Arial" pitchFamily="34" charset="0"/>
              </a:rPr>
              <a:t> 今天 </a:t>
            </a:r>
            <a:r>
              <a:rPr lang="de-DE" altLang="zh-CN" sz="3600" b="1" dirty="0" err="1">
                <a:latin typeface="Arial" pitchFamily="34" charset="0"/>
                <a:cs typeface="Arial" pitchFamily="34" charset="0"/>
              </a:rPr>
              <a:t>jīntiān</a:t>
            </a:r>
            <a:endParaRPr lang="en-GB" sz="3600" b="1" dirty="0">
              <a:latin typeface="Arial" pitchFamily="34" charset="0"/>
              <a:cs typeface="Arial" pitchFamily="34" charset="0"/>
            </a:endParaRPr>
          </a:p>
          <a:p>
            <a:r>
              <a:rPr lang="de-DE" sz="3600" dirty="0">
                <a:latin typeface="Arial" pitchFamily="34" charset="0"/>
                <a:cs typeface="Arial" pitchFamily="34" charset="0"/>
              </a:rPr>
              <a:t>Film </a:t>
            </a:r>
            <a:r>
              <a:rPr lang="de-DE" sz="3600" dirty="0" err="1">
                <a:latin typeface="Arial" pitchFamily="34" charset="0"/>
                <a:cs typeface="Arial" pitchFamily="34" charset="0"/>
              </a:rPr>
              <a:t>noir</a:t>
            </a:r>
            <a:r>
              <a:rPr lang="de-DE" sz="3600" dirty="0">
                <a:latin typeface="Arial" pitchFamily="34" charset="0"/>
                <a:cs typeface="Arial" pitchFamily="34" charset="0"/>
              </a:rPr>
              <a:t> / Weimar Street Film</a:t>
            </a:r>
          </a:p>
          <a:p>
            <a:r>
              <a:rPr lang="de-DE" sz="3600" dirty="0">
                <a:latin typeface="Arial" pitchFamily="34" charset="0"/>
                <a:cs typeface="Arial" pitchFamily="34" charset="0"/>
              </a:rPr>
              <a:t>Oral </a:t>
            </a:r>
            <a:r>
              <a:rPr lang="de-DE" sz="3600" dirty="0" err="1">
                <a:latin typeface="Arial" pitchFamily="34" charset="0"/>
                <a:cs typeface="Arial" pitchFamily="34" charset="0"/>
              </a:rPr>
              <a:t>presentation</a:t>
            </a:r>
            <a:r>
              <a:rPr lang="de-DE" sz="3600" dirty="0">
                <a:latin typeface="Arial" pitchFamily="34" charset="0"/>
                <a:cs typeface="Arial" pitchFamily="34" charset="0"/>
              </a:rPr>
              <a:t> on film</a:t>
            </a:r>
          </a:p>
          <a:p>
            <a:r>
              <a:rPr lang="de-DE" sz="3600" dirty="0" err="1">
                <a:latin typeface="Arial" pitchFamily="34" charset="0"/>
                <a:cs typeface="Arial" pitchFamily="34" charset="0"/>
              </a:rPr>
              <a:t>Discussion</a:t>
            </a:r>
            <a:r>
              <a:rPr lang="de-DE" sz="3600" dirty="0">
                <a:latin typeface="Arial" pitchFamily="34" charset="0"/>
                <a:cs typeface="Arial" pitchFamily="34" charset="0"/>
              </a:rPr>
              <a:t>: Film </a:t>
            </a:r>
            <a:r>
              <a:rPr lang="de-DE" sz="3600" dirty="0" err="1">
                <a:latin typeface="Arial" pitchFamily="34" charset="0"/>
                <a:cs typeface="Arial" pitchFamily="34" charset="0"/>
              </a:rPr>
              <a:t>impressions</a:t>
            </a:r>
            <a:endParaRPr lang="de-DE" sz="3600" dirty="0">
              <a:latin typeface="Arial" pitchFamily="34" charset="0"/>
              <a:cs typeface="Arial" pitchFamily="34" charset="0"/>
            </a:endParaRPr>
          </a:p>
          <a:p>
            <a:r>
              <a:rPr lang="de-DE" sz="3600" dirty="0" err="1">
                <a:latin typeface="Arial" pitchFamily="34" charset="0"/>
                <a:cs typeface="Arial" pitchFamily="34" charset="0"/>
              </a:rPr>
              <a:t>Clickers</a:t>
            </a:r>
            <a:endParaRPr lang="de-DE" sz="3600" dirty="0">
              <a:latin typeface="Arial" pitchFamily="34" charset="0"/>
              <a:cs typeface="Arial" pitchFamily="34" charset="0"/>
            </a:endParaRPr>
          </a:p>
          <a:p>
            <a:r>
              <a:rPr lang="en-GB" sz="3600" dirty="0">
                <a:latin typeface="Arial" pitchFamily="34" charset="0"/>
                <a:cs typeface="Arial" pitchFamily="34" charset="0"/>
              </a:rPr>
              <a:t>Assignments for next time: </a:t>
            </a:r>
          </a:p>
          <a:p>
            <a:pPr lvl="1"/>
            <a:r>
              <a:rPr lang="en-GB" sz="3200" dirty="0">
                <a:latin typeface="Arial" pitchFamily="34" charset="0"/>
                <a:cs typeface="Arial" pitchFamily="34" charset="0"/>
              </a:rPr>
              <a:t>choose directors/stars/topics/motifs</a:t>
            </a:r>
          </a:p>
          <a:p>
            <a:pPr lvl="1"/>
            <a:r>
              <a:rPr lang="en-GB" sz="3200" dirty="0">
                <a:latin typeface="Arial" pitchFamily="34" charset="0"/>
                <a:cs typeface="Arial" pitchFamily="34" charset="0"/>
              </a:rPr>
              <a:t>choose oral pres./readings in turn</a:t>
            </a:r>
            <a:endParaRPr lang="en-US" sz="3200" dirty="0">
              <a:latin typeface="Arial" pitchFamily="34" charset="0"/>
              <a:cs typeface="Arial" pitchFamily="34" charset="0"/>
            </a:endParaRPr>
          </a:p>
          <a:p>
            <a:endParaRPr lang="en-US" sz="36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27</a:t>
            </a:fld>
            <a:endParaRPr 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sz="2400" b="1" dirty="0" err="1">
                <a:latin typeface="Arial" pitchFamily="34" charset="0"/>
                <a:cs typeface="Arial" pitchFamily="34" charset="0"/>
              </a:rPr>
              <a:t>Characteristics</a:t>
            </a:r>
            <a:r>
              <a:rPr lang="de-DE" sz="2400" b="1" dirty="0">
                <a:latin typeface="Arial" pitchFamily="34" charset="0"/>
                <a:cs typeface="Arial" pitchFamily="34" charset="0"/>
              </a:rPr>
              <a:t> </a:t>
            </a:r>
            <a:r>
              <a:rPr lang="de-DE" sz="2400" b="1" dirty="0" err="1">
                <a:latin typeface="Arial" pitchFamily="34" charset="0"/>
                <a:cs typeface="Arial" pitchFamily="34" charset="0"/>
              </a:rPr>
              <a:t>of</a:t>
            </a:r>
            <a:r>
              <a:rPr lang="de-DE" sz="2400" b="1" dirty="0">
                <a:latin typeface="Arial" pitchFamily="34" charset="0"/>
                <a:cs typeface="Arial" pitchFamily="34" charset="0"/>
              </a:rPr>
              <a:t> film </a:t>
            </a:r>
            <a:r>
              <a:rPr lang="de-DE" sz="2400" b="1" dirty="0" err="1">
                <a:latin typeface="Arial" pitchFamily="34" charset="0"/>
                <a:cs typeface="Arial" pitchFamily="34" charset="0"/>
              </a:rPr>
              <a:t>noir</a:t>
            </a:r>
            <a:endParaRPr lang="en-GB" sz="2400" b="1" dirty="0">
              <a:latin typeface="Arial" pitchFamily="34" charset="0"/>
              <a:cs typeface="Arial" pitchFamily="34" charset="0"/>
            </a:endParaRPr>
          </a:p>
          <a:p>
            <a:endParaRPr lang="de-DE" sz="2400" dirty="0">
              <a:latin typeface="Arial" pitchFamily="34" charset="0"/>
              <a:cs typeface="Arial" pitchFamily="34" charset="0"/>
            </a:endParaRPr>
          </a:p>
          <a:p>
            <a:r>
              <a:rPr lang="de-DE" sz="2400" dirty="0">
                <a:latin typeface="Arial" pitchFamily="34" charset="0"/>
                <a:cs typeface="Arial" pitchFamily="34" charset="0"/>
              </a:rPr>
              <a:t>Historical </a:t>
            </a:r>
            <a:r>
              <a:rPr lang="de-DE" sz="2400" dirty="0" err="1">
                <a:latin typeface="Arial" pitchFamily="34" charset="0"/>
                <a:cs typeface="Arial" pitchFamily="34" charset="0"/>
              </a:rPr>
              <a:t>roots</a:t>
            </a:r>
            <a:r>
              <a:rPr lang="de-DE" sz="2400" dirty="0">
                <a:latin typeface="Arial" pitchFamily="34" charset="0"/>
                <a:cs typeface="Arial" pitchFamily="34" charset="0"/>
              </a:rPr>
              <a:t>: </a:t>
            </a:r>
            <a:r>
              <a:rPr lang="de-DE" sz="2400" dirty="0" err="1">
                <a:latin typeface="Arial" pitchFamily="34" charset="0"/>
                <a:cs typeface="Arial" pitchFamily="34" charset="0"/>
              </a:rPr>
              <a:t>Naturalism</a:t>
            </a:r>
            <a:endParaRPr lang="de-DE" sz="2400" dirty="0">
              <a:latin typeface="Arial" pitchFamily="34" charset="0"/>
              <a:cs typeface="Arial" pitchFamily="34" charset="0"/>
            </a:endParaRPr>
          </a:p>
          <a:p>
            <a:r>
              <a:rPr lang="de-DE" sz="2400" dirty="0">
                <a:latin typeface="Arial" pitchFamily="34" charset="0"/>
                <a:cs typeface="Arial" pitchFamily="34" charset="0"/>
              </a:rPr>
              <a:t>Roots in German Expressionist </a:t>
            </a:r>
            <a:r>
              <a:rPr lang="de-DE" sz="2400" dirty="0" err="1">
                <a:latin typeface="Arial" pitchFamily="34" charset="0"/>
                <a:cs typeface="Arial" pitchFamily="34" charset="0"/>
              </a:rPr>
              <a:t>cinematography</a:t>
            </a:r>
            <a:r>
              <a:rPr lang="de-DE" sz="2400" dirty="0">
                <a:latin typeface="Arial" pitchFamily="34" charset="0"/>
                <a:cs typeface="Arial" pitchFamily="34" charset="0"/>
              </a:rPr>
              <a:t> (Weimar Street Film)</a:t>
            </a:r>
          </a:p>
          <a:p>
            <a:r>
              <a:rPr lang="de-DE" sz="2400" dirty="0">
                <a:latin typeface="Arial" pitchFamily="34" charset="0"/>
                <a:cs typeface="Arial" pitchFamily="34" charset="0"/>
              </a:rPr>
              <a:t>Low-</a:t>
            </a:r>
            <a:r>
              <a:rPr lang="de-DE" sz="2400" dirty="0" err="1">
                <a:latin typeface="Arial" pitchFamily="34" charset="0"/>
                <a:cs typeface="Arial" pitchFamily="34" charset="0"/>
              </a:rPr>
              <a:t>key</a:t>
            </a:r>
            <a:r>
              <a:rPr lang="de-DE" sz="2400" dirty="0">
                <a:latin typeface="Arial" pitchFamily="34" charset="0"/>
                <a:cs typeface="Arial" pitchFamily="34" charset="0"/>
              </a:rPr>
              <a:t> </a:t>
            </a:r>
            <a:r>
              <a:rPr lang="de-DE" sz="2400" dirty="0" err="1">
                <a:latin typeface="Arial" pitchFamily="34" charset="0"/>
                <a:cs typeface="Arial" pitchFamily="34" charset="0"/>
              </a:rPr>
              <a:t>black-and-white</a:t>
            </a:r>
            <a:r>
              <a:rPr lang="de-DE" sz="2400" dirty="0">
                <a:latin typeface="Arial" pitchFamily="34" charset="0"/>
                <a:cs typeface="Arial" pitchFamily="34" charset="0"/>
              </a:rPr>
              <a:t> </a:t>
            </a:r>
            <a:r>
              <a:rPr lang="de-DE" sz="2400" dirty="0" err="1">
                <a:latin typeface="Arial" pitchFamily="34" charset="0"/>
                <a:cs typeface="Arial" pitchFamily="34" charset="0"/>
              </a:rPr>
              <a:t>visual</a:t>
            </a:r>
            <a:r>
              <a:rPr lang="de-DE" sz="2400" dirty="0">
                <a:latin typeface="Arial" pitchFamily="34" charset="0"/>
                <a:cs typeface="Arial" pitchFamily="34" charset="0"/>
              </a:rPr>
              <a:t> style</a:t>
            </a:r>
          </a:p>
          <a:p>
            <a:r>
              <a:rPr lang="de-DE" sz="2400" dirty="0" err="1">
                <a:latin typeface="Arial" pitchFamily="34" charset="0"/>
                <a:cs typeface="Arial" pitchFamily="34" charset="0"/>
              </a:rPr>
              <a:t>Stylish</a:t>
            </a:r>
            <a:r>
              <a:rPr lang="de-DE" sz="2400" dirty="0">
                <a:latin typeface="Arial" pitchFamily="34" charset="0"/>
                <a:cs typeface="Arial" pitchFamily="34" charset="0"/>
              </a:rPr>
              <a:t> </a:t>
            </a:r>
            <a:r>
              <a:rPr lang="de-DE" sz="2400" dirty="0" err="1">
                <a:latin typeface="Arial" pitchFamily="34" charset="0"/>
                <a:cs typeface="Arial" pitchFamily="34" charset="0"/>
              </a:rPr>
              <a:t>crime</a:t>
            </a:r>
            <a:r>
              <a:rPr lang="de-DE" sz="2400" dirty="0">
                <a:latin typeface="Arial" pitchFamily="34" charset="0"/>
                <a:cs typeface="Arial" pitchFamily="34" charset="0"/>
              </a:rPr>
              <a:t> </a:t>
            </a:r>
            <a:r>
              <a:rPr lang="de-DE" sz="2400" dirty="0" err="1">
                <a:latin typeface="Arial" pitchFamily="34" charset="0"/>
                <a:cs typeface="Arial" pitchFamily="34" charset="0"/>
              </a:rPr>
              <a:t>dramas</a:t>
            </a:r>
            <a:endParaRPr lang="de-DE" sz="2400" dirty="0">
              <a:latin typeface="Arial" pitchFamily="34" charset="0"/>
              <a:cs typeface="Arial" pitchFamily="34" charset="0"/>
            </a:endParaRPr>
          </a:p>
          <a:p>
            <a:r>
              <a:rPr lang="de-DE" sz="2400" dirty="0" err="1">
                <a:latin typeface="Arial" pitchFamily="34" charset="0"/>
                <a:cs typeface="Arial" pitchFamily="34" charset="0"/>
              </a:rPr>
              <a:t>often</a:t>
            </a:r>
            <a:r>
              <a:rPr lang="de-DE" sz="2400" dirty="0">
                <a:latin typeface="Arial" pitchFamily="34" charset="0"/>
                <a:cs typeface="Arial" pitchFamily="34" charset="0"/>
              </a:rPr>
              <a:t> </a:t>
            </a:r>
            <a:r>
              <a:rPr lang="de-DE" sz="2400" dirty="0" err="1">
                <a:latin typeface="Arial" pitchFamily="34" charset="0"/>
                <a:cs typeface="Arial" pitchFamily="34" charset="0"/>
              </a:rPr>
              <a:t>cynical</a:t>
            </a:r>
            <a:r>
              <a:rPr lang="de-DE" sz="2400" dirty="0">
                <a:latin typeface="Arial" pitchFamily="34" charset="0"/>
                <a:cs typeface="Arial" pitchFamily="34" charset="0"/>
              </a:rPr>
              <a:t> </a:t>
            </a:r>
            <a:r>
              <a:rPr lang="de-DE" sz="2400" dirty="0" err="1">
                <a:latin typeface="Arial" pitchFamily="34" charset="0"/>
                <a:cs typeface="Arial" pitchFamily="34" charset="0"/>
              </a:rPr>
              <a:t>attitudes</a:t>
            </a:r>
            <a:r>
              <a:rPr lang="de-DE" sz="2400" dirty="0">
                <a:latin typeface="Arial" pitchFamily="34" charset="0"/>
                <a:cs typeface="Arial" pitchFamily="34" charset="0"/>
              </a:rPr>
              <a:t> </a:t>
            </a:r>
            <a:r>
              <a:rPr lang="de-DE" sz="2400" dirty="0" err="1">
                <a:latin typeface="Arial" pitchFamily="34" charset="0"/>
                <a:cs typeface="Arial" pitchFamily="34" charset="0"/>
              </a:rPr>
              <a:t>and</a:t>
            </a:r>
            <a:r>
              <a:rPr lang="de-DE" sz="2400" dirty="0">
                <a:latin typeface="Arial" pitchFamily="34" charset="0"/>
                <a:cs typeface="Arial" pitchFamily="34" charset="0"/>
              </a:rPr>
              <a:t> sexual </a:t>
            </a:r>
            <a:r>
              <a:rPr lang="de-DE" sz="2400" dirty="0" err="1">
                <a:latin typeface="Arial" pitchFamily="34" charset="0"/>
                <a:cs typeface="Arial" pitchFamily="34" charset="0"/>
              </a:rPr>
              <a:t>motivations</a:t>
            </a:r>
            <a:endParaRPr lang="de-DE" sz="2400" dirty="0">
              <a:latin typeface="Arial" pitchFamily="34" charset="0"/>
              <a:cs typeface="Arial" pitchFamily="34" charset="0"/>
            </a:endParaRPr>
          </a:p>
          <a:p>
            <a:r>
              <a:rPr lang="de-DE" sz="2400" dirty="0">
                <a:latin typeface="Arial" pitchFamily="34" charset="0"/>
                <a:cs typeface="Arial" pitchFamily="34" charset="0"/>
              </a:rPr>
              <a:t>Was </a:t>
            </a:r>
            <a:r>
              <a:rPr lang="de-DE" sz="2400" dirty="0" err="1">
                <a:latin typeface="Arial" pitchFamily="34" charset="0"/>
                <a:cs typeface="Arial" pitchFamily="34" charset="0"/>
              </a:rPr>
              <a:t>first</a:t>
            </a:r>
            <a:r>
              <a:rPr lang="de-DE" sz="2400" dirty="0">
                <a:latin typeface="Arial" pitchFamily="34" charset="0"/>
                <a:cs typeface="Arial" pitchFamily="34" charset="0"/>
              </a:rPr>
              <a:t> </a:t>
            </a:r>
            <a:r>
              <a:rPr lang="de-DE" sz="2400" dirty="0" err="1">
                <a:latin typeface="Arial" pitchFamily="34" charset="0"/>
                <a:cs typeface="Arial" pitchFamily="34" charset="0"/>
              </a:rPr>
              <a:t>applied</a:t>
            </a:r>
            <a:r>
              <a:rPr lang="de-DE" sz="2400" dirty="0">
                <a:latin typeface="Arial" pitchFamily="34" charset="0"/>
                <a:cs typeface="Arial" pitchFamily="34" charset="0"/>
              </a:rPr>
              <a:t> </a:t>
            </a:r>
            <a:r>
              <a:rPr lang="de-DE" sz="2400" dirty="0" err="1">
                <a:latin typeface="Arial" pitchFamily="34" charset="0"/>
                <a:cs typeface="Arial" pitchFamily="34" charset="0"/>
              </a:rPr>
              <a:t>to</a:t>
            </a:r>
            <a:r>
              <a:rPr lang="de-DE" sz="2400" dirty="0">
                <a:latin typeface="Arial" pitchFamily="34" charset="0"/>
                <a:cs typeface="Arial" pitchFamily="34" charset="0"/>
              </a:rPr>
              <a:t> HK </a:t>
            </a:r>
            <a:r>
              <a:rPr lang="de-DE" sz="2400" dirty="0" err="1">
                <a:latin typeface="Arial" pitchFamily="34" charset="0"/>
                <a:cs typeface="Arial" pitchFamily="34" charset="0"/>
              </a:rPr>
              <a:t>films</a:t>
            </a:r>
            <a:r>
              <a:rPr lang="de-DE" sz="2400" dirty="0">
                <a:latin typeface="Arial" pitchFamily="34" charset="0"/>
                <a:cs typeface="Arial" pitchFamily="34" charset="0"/>
              </a:rPr>
              <a:t> </a:t>
            </a:r>
            <a:r>
              <a:rPr lang="de-DE" sz="2400" dirty="0" err="1">
                <a:latin typeface="Arial" pitchFamily="34" charset="0"/>
                <a:cs typeface="Arial" pitchFamily="34" charset="0"/>
              </a:rPr>
              <a:t>by</a:t>
            </a:r>
            <a:r>
              <a:rPr lang="de-DE" sz="2400" dirty="0">
                <a:latin typeface="Arial" pitchFamily="34" charset="0"/>
                <a:cs typeface="Arial" pitchFamily="34" charset="0"/>
              </a:rPr>
              <a:t> Nino Frank 1946</a:t>
            </a:r>
          </a:p>
          <a:p>
            <a:r>
              <a:rPr lang="de-DE" sz="2400" dirty="0">
                <a:latin typeface="Arial" pitchFamily="34" charset="0"/>
                <a:cs typeface="Arial" pitchFamily="34" charset="0"/>
              </a:rPr>
              <a:t>Same </a:t>
            </a:r>
            <a:r>
              <a:rPr lang="de-DE" sz="2400" dirty="0" err="1">
                <a:latin typeface="Arial" pitchFamily="34" charset="0"/>
                <a:cs typeface="Arial" pitchFamily="34" charset="0"/>
              </a:rPr>
              <a:t>structure</a:t>
            </a:r>
            <a:r>
              <a:rPr lang="de-DE" sz="2400" dirty="0">
                <a:latin typeface="Arial" pitchFamily="34" charset="0"/>
                <a:cs typeface="Arial" pitchFamily="34" charset="0"/>
              </a:rPr>
              <a:t>/</a:t>
            </a:r>
            <a:r>
              <a:rPr lang="de-DE" sz="2400" dirty="0" err="1">
                <a:latin typeface="Arial" pitchFamily="34" charset="0"/>
                <a:cs typeface="Arial" pitchFamily="34" charset="0"/>
              </a:rPr>
              <a:t>narrational</a:t>
            </a:r>
            <a:r>
              <a:rPr lang="de-DE" sz="2400" dirty="0">
                <a:latin typeface="Arial" pitchFamily="34" charset="0"/>
                <a:cs typeface="Arial" pitchFamily="34" charset="0"/>
              </a:rPr>
              <a:t> </a:t>
            </a:r>
            <a:r>
              <a:rPr lang="de-DE" sz="2400" dirty="0" err="1">
                <a:latin typeface="Arial" pitchFamily="34" charset="0"/>
                <a:cs typeface="Arial" pitchFamily="34" charset="0"/>
              </a:rPr>
              <a:t>devices</a:t>
            </a:r>
            <a:r>
              <a:rPr lang="de-DE" sz="2400" dirty="0">
                <a:latin typeface="Arial" pitchFamily="34" charset="0"/>
                <a:cs typeface="Arial" pitchFamily="34" charset="0"/>
              </a:rPr>
              <a:t>, same </a:t>
            </a:r>
            <a:r>
              <a:rPr lang="de-DE" sz="2400" dirty="0" err="1">
                <a:latin typeface="Arial" pitchFamily="34" charset="0"/>
                <a:cs typeface="Arial" pitchFamily="34" charset="0"/>
              </a:rPr>
              <a:t>plots</a:t>
            </a:r>
            <a:r>
              <a:rPr lang="de-DE" sz="2400" dirty="0">
                <a:latin typeface="Arial" pitchFamily="34" charset="0"/>
                <a:cs typeface="Arial" pitchFamily="34" charset="0"/>
              </a:rPr>
              <a:t>/</a:t>
            </a:r>
            <a:r>
              <a:rPr lang="de-DE" sz="2400" dirty="0" err="1">
                <a:latin typeface="Arial" pitchFamily="34" charset="0"/>
                <a:cs typeface="Arial" pitchFamily="34" charset="0"/>
              </a:rPr>
              <a:t>roles</a:t>
            </a:r>
            <a:r>
              <a:rPr lang="de-DE" sz="2400" dirty="0">
                <a:latin typeface="Arial" pitchFamily="34" charset="0"/>
                <a:cs typeface="Arial" pitchFamily="34" charset="0"/>
              </a:rPr>
              <a:t>/</a:t>
            </a:r>
            <a:r>
              <a:rPr lang="de-DE" sz="2400" dirty="0" err="1">
                <a:latin typeface="Arial" pitchFamily="34" charset="0"/>
                <a:cs typeface="Arial" pitchFamily="34" charset="0"/>
              </a:rPr>
              <a:t>settings</a:t>
            </a:r>
            <a:r>
              <a:rPr lang="de-DE" sz="2400" dirty="0">
                <a:latin typeface="Arial" pitchFamily="34" charset="0"/>
                <a:cs typeface="Arial" pitchFamily="34" charset="0"/>
              </a:rPr>
              <a:t>, same </a:t>
            </a:r>
            <a:r>
              <a:rPr lang="de-DE" sz="2400" dirty="0" err="1">
                <a:latin typeface="Arial" pitchFamily="34" charset="0"/>
                <a:cs typeface="Arial" pitchFamily="34" charset="0"/>
              </a:rPr>
              <a:t>worldview</a:t>
            </a:r>
            <a:r>
              <a:rPr lang="de-DE" sz="2400" dirty="0">
                <a:latin typeface="Arial" pitchFamily="34" charset="0"/>
                <a:cs typeface="Arial" pitchFamily="34" charset="0"/>
              </a:rPr>
              <a:t>/</a:t>
            </a:r>
            <a:r>
              <a:rPr lang="de-DE" sz="2400" dirty="0" err="1">
                <a:latin typeface="Arial" pitchFamily="34" charset="0"/>
                <a:cs typeface="Arial" pitchFamily="34" charset="0"/>
              </a:rPr>
              <a:t>morality</a:t>
            </a:r>
            <a:r>
              <a:rPr lang="de-DE" sz="2400" dirty="0">
                <a:latin typeface="Arial" pitchFamily="34" charset="0"/>
                <a:cs typeface="Arial" pitchFamily="34" charset="0"/>
              </a:rPr>
              <a:t>/tone</a:t>
            </a: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20655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sz="2400" b="1" dirty="0" err="1">
                <a:latin typeface="Arial" pitchFamily="34" charset="0"/>
                <a:cs typeface="Arial" pitchFamily="34" charset="0"/>
              </a:rPr>
              <a:t>Characteristics</a:t>
            </a:r>
            <a:r>
              <a:rPr lang="de-DE" sz="2400" b="1" dirty="0">
                <a:latin typeface="Arial" pitchFamily="34" charset="0"/>
                <a:cs typeface="Arial" pitchFamily="34" charset="0"/>
              </a:rPr>
              <a:t> </a:t>
            </a:r>
            <a:r>
              <a:rPr lang="de-DE" sz="2400" b="1" dirty="0" err="1">
                <a:latin typeface="Arial" pitchFamily="34" charset="0"/>
                <a:cs typeface="Arial" pitchFamily="34" charset="0"/>
              </a:rPr>
              <a:t>of</a:t>
            </a:r>
            <a:r>
              <a:rPr lang="de-DE" sz="2400" b="1" dirty="0">
                <a:latin typeface="Arial" pitchFamily="34" charset="0"/>
                <a:cs typeface="Arial" pitchFamily="34" charset="0"/>
              </a:rPr>
              <a:t> film </a:t>
            </a:r>
            <a:r>
              <a:rPr lang="de-DE" sz="2400" b="1" dirty="0" err="1">
                <a:latin typeface="Arial" pitchFamily="34" charset="0"/>
                <a:cs typeface="Arial" pitchFamily="34" charset="0"/>
              </a:rPr>
              <a:t>noir</a:t>
            </a:r>
            <a:endParaRPr lang="de-DE" sz="2400" b="1" dirty="0">
              <a:latin typeface="Arial" pitchFamily="34" charset="0"/>
              <a:cs typeface="Arial" pitchFamily="34" charset="0"/>
            </a:endParaRPr>
          </a:p>
          <a:p>
            <a:pPr>
              <a:buNone/>
            </a:pPr>
            <a:endParaRPr lang="en-GB" sz="2400" b="1" dirty="0">
              <a:latin typeface="Arial" pitchFamily="34" charset="0"/>
              <a:cs typeface="Arial" pitchFamily="34" charset="0"/>
            </a:endParaRPr>
          </a:p>
          <a:p>
            <a:r>
              <a:rPr lang="en-GB" sz="2400" dirty="0">
                <a:latin typeface="Arial" pitchFamily="34" charset="0"/>
                <a:cs typeface="Arial" pitchFamily="34" charset="0"/>
              </a:rPr>
              <a:t>Existential bitterness</a:t>
            </a:r>
          </a:p>
          <a:p>
            <a:r>
              <a:rPr lang="en-GB" sz="2400" dirty="0">
                <a:latin typeface="Arial" pitchFamily="34" charset="0"/>
                <a:cs typeface="Arial" pitchFamily="34" charset="0"/>
              </a:rPr>
              <a:t>Femme fatales</a:t>
            </a:r>
          </a:p>
          <a:p>
            <a:r>
              <a:rPr lang="en-GB" sz="2400" dirty="0">
                <a:latin typeface="Arial" pitchFamily="34" charset="0"/>
                <a:cs typeface="Arial" pitchFamily="34" charset="0"/>
              </a:rPr>
              <a:t>Innocent maid</a:t>
            </a:r>
          </a:p>
          <a:p>
            <a:r>
              <a:rPr lang="en-GB" sz="2400" dirty="0">
                <a:latin typeface="Arial" pitchFamily="34" charset="0"/>
                <a:cs typeface="Arial" pitchFamily="34" charset="0"/>
              </a:rPr>
              <a:t>Often: hardboiled detectives, corrupt policemen (here: lawyer), jealous husbands</a:t>
            </a:r>
          </a:p>
          <a:p>
            <a:r>
              <a:rPr lang="en-GB" sz="2400" dirty="0">
                <a:latin typeface="Arial" pitchFamily="34" charset="0"/>
                <a:cs typeface="Arial" pitchFamily="34" charset="0"/>
              </a:rPr>
              <a:t>Cigarette smoking</a:t>
            </a:r>
          </a:p>
          <a:p>
            <a:r>
              <a:rPr lang="en-GB" sz="2400" dirty="0">
                <a:latin typeface="Arial" pitchFamily="34" charset="0"/>
                <a:cs typeface="Arial" pitchFamily="34" charset="0"/>
              </a:rPr>
              <a:t>Urban settings: labyrinth</a:t>
            </a:r>
          </a:p>
          <a:p>
            <a:r>
              <a:rPr lang="en-GB" sz="2400" dirty="0">
                <a:latin typeface="Arial" pitchFamily="34" charset="0"/>
                <a:cs typeface="Arial" pitchFamily="34" charset="0"/>
              </a:rPr>
              <a:t>Bars, lounges, nightclubs, gambling dens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148972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4 </a:t>
            </a:r>
            <a:r>
              <a:rPr lang="zh-CN" altLang="de-DE" dirty="0">
                <a:solidFill>
                  <a:srgbClr val="0E5772"/>
                </a:solidFill>
                <a:latin typeface="Arial" panose="020B0604020202020204" pitchFamily="34" charset="0"/>
                <a:cs typeface="Arial" panose="020B0604020202020204" pitchFamily="34" charset="0"/>
              </a:rPr>
              <a:t>第四周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fontScale="92500" lnSpcReduction="2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Follow WeChat Group and </a:t>
            </a:r>
            <a:r>
              <a:rPr lang="en-US" altLang="zh-CN" sz="2200" b="1" dirty="0">
                <a:latin typeface="Arial" panose="020B0604020202020204" pitchFamily="34" charset="0"/>
                <a:cs typeface="Arial" panose="020B0604020202020204" pitchFamily="34" charset="0"/>
                <a:sym typeface="+mn-ea"/>
              </a:rPr>
              <a:t>course website http://bit.ly/LANG2022</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Read </a:t>
            </a:r>
            <a:r>
              <a:rPr lang="de-DE" altLang="zh-CN" sz="2200" b="1" dirty="0" err="1">
                <a:latin typeface="Arial" panose="020B0604020202020204" pitchFamily="34" charset="0"/>
                <a:cs typeface="Arial" panose="020B0604020202020204" pitchFamily="34" charset="0"/>
                <a:sym typeface="+mn-ea"/>
              </a:rPr>
              <a:t>textbook</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texts</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Answer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quizzes</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Translate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Homework</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Correct</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translation</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of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fellow</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a:t>
            </a:r>
            <a:endParaRPr lang="de-DE" altLang="zh-CN" sz="22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err="1">
                <a:latin typeface="Arial" panose="020B0604020202020204" pitchFamily="34" charset="0"/>
                <a:cs typeface="Arial" panose="020B0604020202020204" pitchFamily="34" charset="0"/>
                <a:sym typeface="+mn-ea"/>
              </a:rPr>
              <a:t>Presenting</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students</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prepare</a:t>
            </a:r>
            <a:endParaRPr lang="de-DE" altLang="zh-CN" sz="2200" b="1" dirty="0">
              <a:latin typeface="Arial" panose="020B0604020202020204" pitchFamily="34" charset="0"/>
              <a:cs typeface="Arial" panose="020B0604020202020204" pitchFamily="34" charset="0"/>
              <a:sym typeface="+mn-ea"/>
            </a:endParaRPr>
          </a:p>
          <a:p>
            <a:pPr marL="857250" lvl="1" indent="-457200">
              <a:buFont typeface="Garamond" panose="02020404030301010803" pitchFamily="18" charset="0"/>
              <a:buAutoNum type="arabicPeriod"/>
            </a:pPr>
            <a:r>
              <a:rPr lang="de-DE" altLang="zh-CN" sz="1800" b="1" dirty="0" err="1">
                <a:latin typeface="Arial" panose="020B0604020202020204" pitchFamily="34" charset="0"/>
                <a:cs typeface="Arial" panose="020B0604020202020204" pitchFamily="34" charset="0"/>
                <a:sym typeface="+mn-ea"/>
              </a:rPr>
              <a:t>Ppt</a:t>
            </a:r>
            <a:endParaRPr lang="de-DE" altLang="zh-CN" sz="1800" b="1" dirty="0">
              <a:latin typeface="Arial" panose="020B0604020202020204" pitchFamily="34" charset="0"/>
              <a:cs typeface="Arial" panose="020B0604020202020204" pitchFamily="34" charset="0"/>
              <a:sym typeface="+mn-ea"/>
            </a:endParaRPr>
          </a:p>
          <a:p>
            <a:pPr marL="857250" lvl="1" indent="-457200">
              <a:buFont typeface="Garamond" panose="02020404030301010803" pitchFamily="18" charset="0"/>
              <a:buAutoNum type="arabicPeriod"/>
            </a:pPr>
            <a:r>
              <a:rPr lang="de-DE" altLang="zh-CN" sz="1800" b="1" dirty="0">
                <a:latin typeface="Arial" panose="020B0604020202020204" pitchFamily="34" charset="0"/>
                <a:cs typeface="Arial" panose="020B0604020202020204" pitchFamily="34" charset="0"/>
                <a:sym typeface="+mn-ea"/>
              </a:rPr>
              <a:t>Podium </a:t>
            </a:r>
            <a:r>
              <a:rPr lang="de-DE" altLang="zh-CN" sz="1800" b="1" dirty="0" err="1">
                <a:latin typeface="Arial" panose="020B0604020202020204" pitchFamily="34" charset="0"/>
                <a:cs typeface="Arial" panose="020B0604020202020204" pitchFamily="34" charset="0"/>
                <a:sym typeface="+mn-ea"/>
              </a:rPr>
              <a:t>Discussion</a:t>
            </a:r>
            <a:r>
              <a:rPr lang="de-DE" altLang="zh-CN" sz="1800" b="1" dirty="0">
                <a:latin typeface="Arial" panose="020B0604020202020204" pitchFamily="34" charset="0"/>
                <a:cs typeface="Arial" panose="020B0604020202020204" pitchFamily="34" charset="0"/>
                <a:sym typeface="+mn-ea"/>
              </a:rPr>
              <a:t> (Arguments </a:t>
            </a:r>
            <a:r>
              <a:rPr lang="de-DE" altLang="zh-CN" sz="1800" b="1" dirty="0" err="1">
                <a:latin typeface="Arial" panose="020B0604020202020204" pitchFamily="34" charset="0"/>
                <a:cs typeface="Arial" panose="020B0604020202020204" pitchFamily="34" charset="0"/>
                <a:sym typeface="+mn-ea"/>
              </a:rPr>
              <a:t>need</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to</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be</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uploaded</a:t>
            </a:r>
            <a:r>
              <a:rPr lang="de-DE" altLang="zh-CN" sz="1800" b="1" dirty="0">
                <a:latin typeface="Arial" panose="020B0604020202020204" pitchFamily="34" charset="0"/>
                <a:cs typeface="Arial" panose="020B0604020202020204" pitchFamily="34" charset="0"/>
                <a:sym typeface="+mn-ea"/>
              </a:rPr>
              <a:t> on Wiki)</a:t>
            </a:r>
          </a:p>
          <a:p>
            <a:pPr marL="857250" lvl="1" indent="-457200">
              <a:buFont typeface="Garamond" panose="02020404030301010803" pitchFamily="18" charset="0"/>
              <a:buAutoNum type="arabicPeriod"/>
            </a:pPr>
            <a:r>
              <a:rPr lang="de-DE" altLang="zh-CN" sz="1800" b="1" dirty="0" err="1">
                <a:latin typeface="Arial" panose="020B0604020202020204" pitchFamily="34" charset="0"/>
                <a:cs typeface="Arial" panose="020B0604020202020204" pitchFamily="34" charset="0"/>
                <a:sym typeface="+mn-ea"/>
              </a:rPr>
              <a:t>Literature</a:t>
            </a:r>
            <a:r>
              <a:rPr lang="de-DE" altLang="zh-CN" sz="1800" b="1" dirty="0">
                <a:latin typeface="Arial" panose="020B0604020202020204" pitchFamily="34" charset="0"/>
                <a:cs typeface="Arial" panose="020B0604020202020204" pitchFamily="34" charset="0"/>
                <a:sym typeface="+mn-ea"/>
              </a:rPr>
              <a:t> Review and Handout</a:t>
            </a:r>
          </a:p>
          <a:p>
            <a:pPr marL="857250" lvl="1" indent="-457200">
              <a:buFont typeface="Garamond" panose="02020404030301010803" pitchFamily="18" charset="0"/>
              <a:buAutoNum type="arabicPeriod"/>
            </a:pPr>
            <a:r>
              <a:rPr lang="de-DE" altLang="zh-CN" sz="1800" b="1" dirty="0">
                <a:latin typeface="Arial" panose="020B0604020202020204" pitchFamily="34" charset="0"/>
                <a:cs typeface="Arial" panose="020B0604020202020204" pitchFamily="34" charset="0"/>
                <a:sym typeface="+mn-ea"/>
              </a:rPr>
              <a:t>Wiki </a:t>
            </a:r>
            <a:r>
              <a:rPr lang="de-DE" altLang="zh-CN" sz="1800" b="1" dirty="0" err="1">
                <a:latin typeface="Arial" panose="020B0604020202020204" pitchFamily="34" charset="0"/>
                <a:cs typeface="Arial" panose="020B0604020202020204" pitchFamily="34" charset="0"/>
                <a:sym typeface="+mn-ea"/>
              </a:rPr>
              <a:t>Article</a:t>
            </a:r>
            <a:r>
              <a:rPr lang="de-DE" altLang="zh-CN" sz="1800" b="1" dirty="0">
                <a:latin typeface="Arial" panose="020B0604020202020204" pitchFamily="34" charset="0"/>
                <a:cs typeface="Arial" panose="020B0604020202020204" pitchFamily="34" charset="0"/>
                <a:sym typeface="+mn-ea"/>
              </a:rPr>
              <a:t> on </a:t>
            </a:r>
            <a:r>
              <a:rPr lang="de-DE" altLang="zh-CN" sz="1800" b="1" dirty="0" err="1">
                <a:latin typeface="Arial" panose="020B0604020202020204" pitchFamily="34" charset="0"/>
                <a:cs typeface="Arial" panose="020B0604020202020204" pitchFamily="34" charset="0"/>
                <a:sym typeface="+mn-ea"/>
              </a:rPr>
              <a:t>the</a:t>
            </a:r>
            <a:r>
              <a:rPr lang="de-DE" altLang="zh-CN" sz="1800" b="1" dirty="0">
                <a:latin typeface="Arial" panose="020B0604020202020204" pitchFamily="34" charset="0"/>
                <a:cs typeface="Arial" panose="020B0604020202020204" pitchFamily="34" charset="0"/>
                <a:sym typeface="+mn-ea"/>
              </a:rPr>
              <a:t> </a:t>
            </a:r>
            <a:r>
              <a:rPr lang="de-DE" altLang="zh-CN" sz="1800" b="1" dirty="0" err="1">
                <a:latin typeface="Arial" panose="020B0604020202020204" pitchFamily="34" charset="0"/>
                <a:cs typeface="Arial" panose="020B0604020202020204" pitchFamily="34" charset="0"/>
                <a:sym typeface="+mn-ea"/>
              </a:rPr>
              <a:t>topic</a:t>
            </a:r>
            <a:endParaRPr lang="de-DE" altLang="zh-CN" sz="1800" b="1" dirty="0">
              <a:latin typeface="Arial" panose="020B0604020202020204" pitchFamily="34" charset="0"/>
              <a:cs typeface="Arial" panose="020B0604020202020204" pitchFamily="34" charset="0"/>
              <a:sym typeface="+mn-ea"/>
            </a:endParaRP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Online </a:t>
            </a:r>
            <a:r>
              <a:rPr lang="de-DE" altLang="zh-CN" sz="2200" b="1" dirty="0" err="1">
                <a:latin typeface="Arial" panose="020B0604020202020204" pitchFamily="34" charset="0"/>
                <a:cs typeface="Arial" panose="020B0604020202020204" pitchFamily="34" charset="0"/>
                <a:sym typeface="+mn-ea"/>
              </a:rPr>
              <a:t>Participants</a:t>
            </a:r>
            <a:r>
              <a:rPr lang="de-DE" altLang="zh-CN" sz="2200" b="1" dirty="0">
                <a:latin typeface="Arial" panose="020B0604020202020204" pitchFamily="34" charset="0"/>
                <a:cs typeface="Arial" panose="020B0604020202020204" pitchFamily="34" charset="0"/>
                <a:sym typeface="+mn-ea"/>
              </a:rPr>
              <a:t>: </a:t>
            </a:r>
            <a:r>
              <a:rPr lang="en-US" altLang="zh-CN" sz="2200" b="1" dirty="0">
                <a:latin typeface="Arial" panose="020B0604020202020204" pitchFamily="34" charset="0"/>
                <a:cs typeface="Arial" panose="020B0604020202020204" pitchFamily="34" charset="0"/>
                <a:sym typeface="+mn-ea"/>
              </a:rPr>
              <a:t>Start </a:t>
            </a:r>
            <a:r>
              <a:rPr lang="en-US" altLang="zh-CN" sz="2200" b="1" dirty="0" err="1">
                <a:latin typeface="Arial" panose="020B0604020202020204" pitchFamily="34" charset="0"/>
                <a:cs typeface="Arial" panose="020B0604020202020204" pitchFamily="34" charset="0"/>
                <a:sym typeface="+mn-ea"/>
              </a:rPr>
              <a:t>VooV</a:t>
            </a:r>
            <a:r>
              <a:rPr lang="en-US" altLang="zh-CN" sz="2200" b="1" dirty="0">
                <a:latin typeface="Arial" panose="020B0604020202020204" pitchFamily="34" charset="0"/>
                <a:cs typeface="Arial" panose="020B0604020202020204" pitchFamily="34" charset="0"/>
                <a:sym typeface="+mn-ea"/>
              </a:rPr>
              <a:t> 775-353-554. (All students need to turn on camera or will be blocked by student assistant. If Tencent does not work, here is an emergency Zoom session: </a:t>
            </a:r>
            <a:r>
              <a:rPr lang="en-US" altLang="zh-CN" sz="2200" b="1" dirty="0">
                <a:latin typeface="Arial" panose="020B0604020202020204" pitchFamily="34" charset="0"/>
                <a:cs typeface="Arial" panose="020B0604020202020204" pitchFamily="34" charset="0"/>
                <a:sym typeface="+mn-ea"/>
                <a:hlinkClick r:id="rId2"/>
              </a:rPr>
              <a:t>https://bit.ly/ZOOMCOURSE</a:t>
            </a:r>
            <a:r>
              <a:rPr lang="en-US" altLang="zh-CN" sz="2200" b="1" dirty="0">
                <a:latin typeface="Arial" panose="020B0604020202020204" pitchFamily="34" charset="0"/>
                <a:cs typeface="Arial" panose="020B0604020202020204" pitchFamily="34" charset="0"/>
                <a:sym typeface="+mn-ea"/>
              </a:rPr>
              <a:t>.)</a:t>
            </a:r>
          </a:p>
          <a:p>
            <a:pPr marL="457200" indent="-457200" eaLnBrk="1" hangingPunct="1">
              <a:buFont typeface="Garamond" panose="02020404030301010803" pitchFamily="18" charset="0"/>
              <a:buAutoNum type="arabicPeriod"/>
            </a:pPr>
            <a:r>
              <a:rPr lang="de-DE" altLang="zh-CN" sz="2200" b="1" dirty="0">
                <a:latin typeface="Arial" panose="020B0604020202020204" pitchFamily="34" charset="0"/>
                <a:cs typeface="Arial" panose="020B0604020202020204" pitchFamily="34" charset="0"/>
                <a:sym typeface="+mn-ea"/>
              </a:rPr>
              <a:t>Start </a:t>
            </a:r>
            <a:r>
              <a:rPr lang="de-DE" altLang="zh-CN" sz="2200" b="1" dirty="0" err="1">
                <a:latin typeface="Arial" panose="020B0604020202020204" pitchFamily="34" charset="0"/>
                <a:cs typeface="Arial" panose="020B0604020202020204" pitchFamily="34" charset="0"/>
                <a:sym typeface="+mn-ea"/>
              </a:rPr>
              <a:t>your</a:t>
            </a:r>
            <a:r>
              <a:rPr lang="de-DE" altLang="zh-CN" sz="2200" b="1" dirty="0">
                <a:latin typeface="Arial" panose="020B0604020202020204" pitchFamily="34" charset="0"/>
                <a:cs typeface="Arial" panose="020B0604020202020204" pitchFamily="34" charset="0"/>
                <a:sym typeface="+mn-ea"/>
              </a:rPr>
              <a:t> final </a:t>
            </a:r>
            <a:r>
              <a:rPr lang="de-DE" altLang="zh-CN" sz="2200" b="1" dirty="0" err="1">
                <a:latin typeface="Arial" panose="020B0604020202020204" pitchFamily="34" charset="0"/>
                <a:cs typeface="Arial" panose="020B0604020202020204" pitchFamily="34" charset="0"/>
                <a:sym typeface="+mn-ea"/>
              </a:rPr>
              <a:t>exam</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paper</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now</a:t>
            </a:r>
            <a:r>
              <a:rPr lang="de-DE" altLang="zh-CN" sz="2200" b="1"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sz="2400" b="1" dirty="0" err="1">
                <a:latin typeface="Arial" pitchFamily="34" charset="0"/>
                <a:cs typeface="Arial" pitchFamily="34" charset="0"/>
              </a:rPr>
              <a:t>Presentation</a:t>
            </a:r>
            <a:endParaRPr lang="de-DE" sz="2400" b="1" dirty="0">
              <a:latin typeface="Arial" pitchFamily="34" charset="0"/>
              <a:cs typeface="Arial" pitchFamily="34" charset="0"/>
            </a:endParaRPr>
          </a:p>
          <a:p>
            <a:pPr>
              <a:buNone/>
            </a:pPr>
            <a:endParaRPr lang="en-GB" sz="2400" b="1" dirty="0">
              <a:latin typeface="Arial" pitchFamily="34" charset="0"/>
              <a:cs typeface="Arial" pitchFamily="34" charset="0"/>
            </a:endParaRPr>
          </a:p>
          <a:p>
            <a:r>
              <a:rPr lang="en-US" sz="2400" b="1" dirty="0">
                <a:latin typeface="Arial" pitchFamily="34" charset="0"/>
                <a:cs typeface="Arial" pitchFamily="34" charset="0"/>
              </a:rPr>
              <a:t>Holly</a:t>
            </a:r>
            <a:r>
              <a:rPr lang="en-US" sz="2400" dirty="0">
                <a:latin typeface="Arial" pitchFamily="34" charset="0"/>
                <a:cs typeface="Arial" pitchFamily="34" charset="0"/>
              </a:rPr>
              <a:t> </a:t>
            </a:r>
            <a:r>
              <a:rPr lang="en-US" sz="2400" dirty="0" err="1">
                <a:latin typeface="Arial" pitchFamily="34" charset="0"/>
                <a:cs typeface="Arial" pitchFamily="34" charset="0"/>
              </a:rPr>
              <a:t>Spendlove</a:t>
            </a:r>
            <a:r>
              <a:rPr lang="en-US" sz="2400" dirty="0">
                <a:latin typeface="Arial" pitchFamily="34" charset="0"/>
                <a:cs typeface="Arial" pitchFamily="34" charset="0"/>
              </a:rPr>
              <a:t>: </a:t>
            </a:r>
          </a:p>
          <a:p>
            <a:endParaRPr lang="en-US" sz="2400" b="1" dirty="0">
              <a:latin typeface="Arial" pitchFamily="34" charset="0"/>
              <a:cs typeface="Arial" pitchFamily="34" charset="0"/>
            </a:endParaRPr>
          </a:p>
          <a:p>
            <a:r>
              <a:rPr lang="en-US" sz="2400" b="1" dirty="0">
                <a:latin typeface="Arial" pitchFamily="34" charset="0"/>
                <a:cs typeface="Arial" pitchFamily="34" charset="0"/>
              </a:rPr>
              <a:t>Street Angel</a:t>
            </a:r>
            <a:r>
              <a:rPr lang="en-US" sz="2400" dirty="0">
                <a:latin typeface="Arial" pitchFamily="34" charset="0"/>
                <a:cs typeface="Arial" pitchFamily="34" charset="0"/>
              </a:rPr>
              <a:t> as Film Noir (20 min. presentation) - based on recommended reading </a:t>
            </a:r>
            <a:r>
              <a:rPr lang="en-US" sz="2400" dirty="0">
                <a:latin typeface="Arial" pitchFamily="34" charset="0"/>
                <a:cs typeface="Arial" pitchFamily="34" charset="0"/>
                <a:hlinkClick r:id="rId4" tooltip="03_tug_181_204_street_angel.pdf"/>
              </a:rPr>
              <a:t>03_tug_181_204_street_angel.pdf</a:t>
            </a:r>
            <a:endParaRPr lang="en-GB"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30</a:t>
            </a:fld>
            <a:endParaRPr lang="en-US" dirty="0"/>
          </a:p>
        </p:txBody>
      </p:sp>
    </p:spTree>
    <p:custDataLst>
      <p:tags r:id="rId1"/>
    </p:custDataLst>
    <p:extLst>
      <p:ext uri="{BB962C8B-B14F-4D97-AF65-F5344CB8AC3E}">
        <p14:creationId xmlns:p14="http://schemas.microsoft.com/office/powerpoint/2010/main" val="66648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sz="3200" b="1" dirty="0">
                <a:latin typeface="Arial" pitchFamily="34" charset="0"/>
                <a:cs typeface="Arial" pitchFamily="34" charset="0"/>
              </a:rPr>
              <a:t>NEXT SESSION: THE 5TH GENERATION</a:t>
            </a:r>
            <a:endParaRPr lang="en-GB" sz="3200" b="1" dirty="0">
              <a:latin typeface="Arial" pitchFamily="34" charset="0"/>
              <a:cs typeface="Arial" pitchFamily="34" charset="0"/>
            </a:endParaRPr>
          </a:p>
          <a:p>
            <a:r>
              <a:rPr lang="de-DE" sz="3200" dirty="0">
                <a:latin typeface="Arial" pitchFamily="34" charset="0"/>
                <a:cs typeface="Arial" pitchFamily="34" charset="0"/>
              </a:rPr>
              <a:t>Tian </a:t>
            </a:r>
            <a:r>
              <a:rPr lang="de-DE" sz="3200" dirty="0" err="1">
                <a:latin typeface="Arial" pitchFamily="34" charset="0"/>
                <a:cs typeface="Arial" pitchFamily="34" charset="0"/>
              </a:rPr>
              <a:t>Zhuangzhuang</a:t>
            </a:r>
            <a:r>
              <a:rPr lang="de-DE" sz="3200" dirty="0">
                <a:latin typeface="Arial" pitchFamily="34" charset="0"/>
                <a:cs typeface="Arial" pitchFamily="34" charset="0"/>
              </a:rPr>
              <a:t>: Springtime in a </a:t>
            </a:r>
            <a:r>
              <a:rPr lang="de-DE" sz="3200" dirty="0" err="1">
                <a:latin typeface="Arial" pitchFamily="34" charset="0"/>
                <a:cs typeface="Arial" pitchFamily="34" charset="0"/>
              </a:rPr>
              <a:t>small</a:t>
            </a:r>
            <a:r>
              <a:rPr lang="de-DE" sz="3200" dirty="0">
                <a:latin typeface="Arial" pitchFamily="34" charset="0"/>
                <a:cs typeface="Arial" pitchFamily="34" charset="0"/>
              </a:rPr>
              <a:t> </a:t>
            </a:r>
            <a:r>
              <a:rPr lang="de-DE" sz="3200" dirty="0" err="1">
                <a:latin typeface="Arial" pitchFamily="34" charset="0"/>
                <a:cs typeface="Arial" pitchFamily="34" charset="0"/>
              </a:rPr>
              <a:t>town</a:t>
            </a:r>
            <a:r>
              <a:rPr lang="de-DE" sz="3200" dirty="0">
                <a:latin typeface="Arial" pitchFamily="34" charset="0"/>
                <a:cs typeface="Arial" pitchFamily="34" charset="0"/>
              </a:rPr>
              <a:t> 2002, </a:t>
            </a:r>
          </a:p>
          <a:p>
            <a:r>
              <a:rPr lang="de-DE" sz="3200" dirty="0">
                <a:latin typeface="Arial" pitchFamily="34" charset="0"/>
                <a:cs typeface="Arial" pitchFamily="34" charset="0"/>
              </a:rPr>
              <a:t>Chen Kaige, </a:t>
            </a:r>
          </a:p>
          <a:p>
            <a:r>
              <a:rPr lang="de-DE" sz="3200" dirty="0">
                <a:latin typeface="Arial" pitchFamily="34" charset="0"/>
                <a:cs typeface="Arial" pitchFamily="34" charset="0"/>
              </a:rPr>
              <a:t>Zhang Yimou </a:t>
            </a:r>
            <a:r>
              <a:rPr lang="de-DE" sz="3200" dirty="0" err="1">
                <a:latin typeface="Arial" pitchFamily="34" charset="0"/>
                <a:cs typeface="Arial" pitchFamily="34" charset="0"/>
              </a:rPr>
              <a:t>SiI</a:t>
            </a:r>
            <a:r>
              <a:rPr lang="de-DE" sz="3200" dirty="0">
                <a:latin typeface="Arial" pitchFamily="34" charset="0"/>
                <a:cs typeface="Arial" pitchFamily="34" charset="0"/>
              </a:rPr>
              <a:t> pp. 50-81; </a:t>
            </a:r>
          </a:p>
          <a:p>
            <a:r>
              <a:rPr lang="de-DE" sz="3200" dirty="0">
                <a:latin typeface="Arial" pitchFamily="34" charset="0"/>
                <a:cs typeface="Arial" pitchFamily="34" charset="0"/>
              </a:rPr>
              <a:t>oral </a:t>
            </a:r>
            <a:r>
              <a:rPr lang="de-DE" sz="3200" dirty="0" err="1">
                <a:latin typeface="Arial" pitchFamily="34" charset="0"/>
                <a:cs typeface="Arial" pitchFamily="34" charset="0"/>
              </a:rPr>
              <a:t>pres</a:t>
            </a:r>
            <a:r>
              <a:rPr lang="de-DE" sz="3200" dirty="0">
                <a:latin typeface="Arial" pitchFamily="34" charset="0"/>
                <a:cs typeface="Arial" pitchFamily="34" charset="0"/>
              </a:rPr>
              <a:t>. on </a:t>
            </a:r>
            <a:r>
              <a:rPr lang="de-DE" sz="3200" dirty="0" err="1">
                <a:latin typeface="Arial" pitchFamily="34" charset="0"/>
                <a:cs typeface="Arial" pitchFamily="34" charset="0"/>
              </a:rPr>
              <a:t>the</a:t>
            </a:r>
            <a:r>
              <a:rPr lang="de-DE" sz="3200" dirty="0">
                <a:latin typeface="Arial" pitchFamily="34" charset="0"/>
                <a:cs typeface="Arial" pitchFamily="34" charset="0"/>
              </a:rPr>
              <a:t> 5th gen. &amp; </a:t>
            </a:r>
            <a:r>
              <a:rPr lang="de-DE" sz="3200" dirty="0" err="1">
                <a:latin typeface="Arial" pitchFamily="34" charset="0"/>
                <a:cs typeface="Arial" pitchFamily="34" charset="0"/>
              </a:rPr>
              <a:t>its</a:t>
            </a:r>
            <a:r>
              <a:rPr lang="de-DE" sz="3200" dirty="0">
                <a:latin typeface="Arial" pitchFamily="34" charset="0"/>
                <a:cs typeface="Arial" pitchFamily="34" charset="0"/>
              </a:rPr>
              <a:t> </a:t>
            </a:r>
            <a:r>
              <a:rPr lang="de-DE" sz="3200" dirty="0" err="1">
                <a:latin typeface="Arial" pitchFamily="34" charset="0"/>
                <a:cs typeface="Arial" pitchFamily="34" charset="0"/>
              </a:rPr>
              <a:t>internt‘l</a:t>
            </a:r>
            <a:r>
              <a:rPr lang="de-DE" sz="3200" dirty="0">
                <a:latin typeface="Arial" pitchFamily="34" charset="0"/>
                <a:cs typeface="Arial" pitchFamily="34" charset="0"/>
              </a:rPr>
              <a:t>. </a:t>
            </a:r>
            <a:r>
              <a:rPr lang="de-DE" sz="3200" dirty="0" err="1">
                <a:latin typeface="Arial" pitchFamily="34" charset="0"/>
                <a:cs typeface="Arial" pitchFamily="34" charset="0"/>
              </a:rPr>
              <a:t>commercial</a:t>
            </a:r>
            <a:r>
              <a:rPr lang="de-DE" sz="3200" dirty="0">
                <a:latin typeface="Arial" pitchFamily="34" charset="0"/>
                <a:cs typeface="Arial" pitchFamily="34" charset="0"/>
              </a:rPr>
              <a:t> </a:t>
            </a:r>
            <a:r>
              <a:rPr lang="de-DE" sz="3200" dirty="0" err="1">
                <a:latin typeface="Arial" pitchFamily="34" charset="0"/>
                <a:cs typeface="Arial" pitchFamily="34" charset="0"/>
              </a:rPr>
              <a:t>success</a:t>
            </a:r>
            <a:endParaRPr lang="de-DE" sz="3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3568848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24000" y="3962400"/>
            <a:ext cx="6858000" cy="533400"/>
          </a:xfrm>
        </p:spPr>
        <p:txBody>
          <a:bodyPr>
            <a:normAutofit lnSpcReduction="10000"/>
          </a:bodyPr>
          <a:lstStyle/>
          <a:p>
            <a:r>
              <a:rPr lang="de-DE" altLang="zh-CN">
                <a:latin typeface="Arial" pitchFamily="34" charset="0"/>
                <a:cs typeface="Arial" pitchFamily="34" charset="0"/>
              </a:rPr>
              <a:t>Do</a:t>
            </a:r>
            <a:r>
              <a:rPr lang="zh-CN" altLang="de-DE">
                <a:latin typeface="Arial" pitchFamily="34" charset="0"/>
                <a:cs typeface="Arial" pitchFamily="34" charset="0"/>
              </a:rPr>
              <a:t> </a:t>
            </a:r>
            <a:r>
              <a:rPr lang="de-DE" altLang="zh-CN">
                <a:latin typeface="Arial" pitchFamily="34" charset="0"/>
                <a:cs typeface="Arial" pitchFamily="34" charset="0"/>
              </a:rPr>
              <a:t>you</a:t>
            </a:r>
            <a:r>
              <a:rPr lang="zh-CN" altLang="de-DE">
                <a:latin typeface="Arial" pitchFamily="34" charset="0"/>
                <a:cs typeface="Arial" pitchFamily="34" charset="0"/>
              </a:rPr>
              <a:t> </a:t>
            </a:r>
            <a:r>
              <a:rPr lang="de-DE" altLang="zh-CN">
                <a:latin typeface="Arial" pitchFamily="34" charset="0"/>
                <a:cs typeface="Arial" pitchFamily="34" charset="0"/>
              </a:rPr>
              <a:t>have</a:t>
            </a:r>
            <a:r>
              <a:rPr lang="zh-CN" altLang="de-DE">
                <a:latin typeface="Arial" pitchFamily="34" charset="0"/>
                <a:cs typeface="Arial" pitchFamily="34" charset="0"/>
              </a:rPr>
              <a:t> </a:t>
            </a:r>
            <a:r>
              <a:rPr lang="de-DE" altLang="zh-CN">
                <a:latin typeface="Arial" pitchFamily="34" charset="0"/>
                <a:cs typeface="Arial" pitchFamily="34" charset="0"/>
              </a:rPr>
              <a:t>your</a:t>
            </a:r>
            <a:r>
              <a:rPr lang="zh-CN" altLang="de-DE">
                <a:latin typeface="Arial" pitchFamily="34" charset="0"/>
                <a:cs typeface="Arial" pitchFamily="34" charset="0"/>
              </a:rPr>
              <a:t> </a:t>
            </a:r>
            <a:r>
              <a:rPr lang="de-DE" altLang="zh-CN">
                <a:latin typeface="Arial" pitchFamily="34" charset="0"/>
                <a:cs typeface="Arial" pitchFamily="34" charset="0"/>
              </a:rPr>
              <a:t>clicker</a:t>
            </a:r>
            <a:r>
              <a:rPr lang="zh-CN" altLang="de-DE">
                <a:latin typeface="Arial" pitchFamily="34" charset="0"/>
                <a:cs typeface="Arial" pitchFamily="34" charset="0"/>
              </a:rPr>
              <a:t> </a:t>
            </a:r>
            <a:r>
              <a:rPr lang="de-DE" altLang="zh-CN">
                <a:latin typeface="Arial" pitchFamily="34" charset="0"/>
                <a:cs typeface="Arial" pitchFamily="34" charset="0"/>
              </a:rPr>
              <a:t>ready?</a:t>
            </a:r>
            <a:endParaRPr lang="de-DE">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EC597821-6769-4319-8EF7-1DD8B95BD6B3}" type="slidenum">
              <a:rPr lang="en-US" smtClean="0"/>
              <a:pPr>
                <a:defRPr/>
              </a:pPr>
              <a:t>32</a:t>
            </a:fld>
            <a:endParaRPr lang="en-US" dirty="0"/>
          </a:p>
        </p:txBody>
      </p:sp>
      <p:sp>
        <p:nvSpPr>
          <p:cNvPr id="5" name="Title 2"/>
          <p:cNvSpPr txBox="1">
            <a:spLocks/>
          </p:cNvSpPr>
          <p:nvPr/>
        </p:nvSpPr>
        <p:spPr>
          <a:xfrm>
            <a:off x="-152400" y="381000"/>
            <a:ext cx="8686800" cy="16002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p>
            <a:pPr lvl="0" algn="ctr" eaLnBrk="0" hangingPunct="0">
              <a:defRPr/>
            </a:pPr>
            <a:r>
              <a:rPr kumimoji="0" lang="de-DE" altLang="zh-CN" sz="16600" b="1" i="0" u="none" strike="noStrike" kern="1200" cap="none" spc="0" normalizeH="0" baseline="0" noProof="0" dirty="0" err="1">
                <a:ln>
                  <a:noFill/>
                </a:ln>
                <a:solidFill>
                  <a:schemeClr val="accent1">
                    <a:lumMod val="50000"/>
                  </a:schemeClr>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Clickers</a:t>
            </a:r>
            <a:endParaRPr kumimoji="0" lang="en-US" sz="16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ustDataLst>
      <p:tags r:id="rId1"/>
    </p:custDataLst>
    <p:extLst>
      <p:ext uri="{BB962C8B-B14F-4D97-AF65-F5344CB8AC3E}">
        <p14:creationId xmlns:p14="http://schemas.microsoft.com/office/powerpoint/2010/main" val="21651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752600"/>
            <a:ext cx="8382000" cy="4038600"/>
          </a:xfrm>
        </p:spPr>
        <p:txBody>
          <a:bodyPr/>
          <a:lstStyle/>
          <a:p>
            <a:pPr>
              <a:buNone/>
            </a:pPr>
            <a:r>
              <a:rPr lang="en-US" sz="3800" b="1" dirty="0">
                <a:latin typeface="Arial" pitchFamily="34" charset="0"/>
                <a:cs typeface="Arial" pitchFamily="34" charset="0"/>
              </a:rPr>
              <a:t>Registration of clickers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Chinese Culture &amp; Film</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4144378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74637"/>
            <a:ext cx="8458200" cy="11430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p>
            <a:pPr algn="ctr">
              <a:defRPr/>
            </a:pPr>
            <a:r>
              <a:rPr lang="de-DE" sz="4000" dirty="0" err="1">
                <a:solidFill>
                  <a:schemeClr val="accent1">
                    <a:lumMod val="50000"/>
                  </a:schemeClr>
                </a:solidFill>
                <a:latin typeface="Arial" pitchFamily="34" charset="0"/>
                <a:cs typeface="Arial" pitchFamily="34" charset="0"/>
              </a:rPr>
              <a:t>Clicker</a:t>
            </a:r>
            <a:r>
              <a:rPr lang="de-DE" sz="4000" dirty="0">
                <a:solidFill>
                  <a:schemeClr val="accent1">
                    <a:lumMod val="50000"/>
                  </a:schemeClr>
                </a:solidFill>
                <a:latin typeface="Arial" pitchFamily="34" charset="0"/>
                <a:cs typeface="Arial" pitchFamily="34" charset="0"/>
              </a:rPr>
              <a:t> </a:t>
            </a:r>
            <a:r>
              <a:rPr lang="de-DE" sz="4000" dirty="0" err="1">
                <a:solidFill>
                  <a:schemeClr val="accent1">
                    <a:lumMod val="50000"/>
                  </a:schemeClr>
                </a:solidFill>
                <a:latin typeface="Arial" pitchFamily="34" charset="0"/>
                <a:cs typeface="Arial" pitchFamily="34" charset="0"/>
              </a:rPr>
              <a:t>question</a:t>
            </a:r>
            <a:endParaRPr lang="de-DE" sz="4000" dirty="0">
              <a:solidFill>
                <a:schemeClr val="accent1">
                  <a:lumMod val="50000"/>
                </a:schemeClr>
              </a:solidFill>
              <a:latin typeface="Arial" pitchFamily="34" charset="0"/>
              <a:cs typeface="Arial" pitchFamily="34" charset="0"/>
            </a:endParaRPr>
          </a:p>
        </p:txBody>
      </p:sp>
      <p:graphicFrame>
        <p:nvGraphicFramePr>
          <p:cNvPr id="4" name="TPChart"/>
          <p:cNvGraphicFramePr>
            <a:graphicFrameLocks noChangeAspect="1"/>
          </p:cNvGraphicFramePr>
          <p:nvPr>
            <p:custDataLst>
              <p:tags r:id="rId3"/>
            </p:custDataLst>
          </p:nvPr>
        </p:nvGraphicFramePr>
        <p:xfrm>
          <a:off x="5410200" y="1371600"/>
          <a:ext cx="3670300" cy="5041900"/>
        </p:xfrm>
        <a:graphic>
          <a:graphicData uri="http://schemas.openxmlformats.org/presentationml/2006/ole">
            <mc:AlternateContent xmlns:mc="http://schemas.openxmlformats.org/markup-compatibility/2006">
              <mc:Choice xmlns:v="urn:schemas-microsoft-com:vml" Requires="v">
                <p:oleObj spid="_x0000_s2052" name="Chart" r:id="rId7" imgW="5715000" imgH="6429642" progId="MSGraph.Chart.8">
                  <p:embed followColorScheme="full"/>
                </p:oleObj>
              </mc:Choice>
              <mc:Fallback>
                <p:oleObj name="Chart" r:id="rId7" imgW="5715000" imgH="6429642" progId="MSGraph.Chart.8">
                  <p:embed followColorScheme="full"/>
                  <p:pic>
                    <p:nvPicPr>
                      <p:cNvPr id="4" name="TPChart"/>
                      <p:cNvPicPr>
                        <a:picLocks noChangeAspect="1" noChangeArrowheads="1"/>
                      </p:cNvPicPr>
                      <p:nvPr/>
                    </p:nvPicPr>
                    <p:blipFill>
                      <a:blip r:embed="rId8"/>
                      <a:srcRect/>
                      <a:stretch>
                        <a:fillRect/>
                      </a:stretch>
                    </p:blipFill>
                    <p:spPr bwMode="auto">
                      <a:xfrm>
                        <a:off x="5410200" y="1371600"/>
                        <a:ext cx="3670300" cy="504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feld 5"/>
          <p:cNvSpPr txBox="1"/>
          <p:nvPr/>
        </p:nvSpPr>
        <p:spPr>
          <a:xfrm>
            <a:off x="381000" y="1524000"/>
            <a:ext cx="8458200" cy="4524315"/>
          </a:xfrm>
          <a:prstGeom prst="rect">
            <a:avLst/>
          </a:prstGeom>
          <a:noFill/>
        </p:spPr>
        <p:txBody>
          <a:bodyPr wrap="square" rtlCol="0">
            <a:spAutoFit/>
          </a:bodyPr>
          <a:lstStyle/>
          <a:p>
            <a:r>
              <a:rPr lang="en-US" sz="2400" b="1" dirty="0">
                <a:latin typeface="Arial" pitchFamily="34" charset="0"/>
                <a:cs typeface="Arial" pitchFamily="34" charset="0"/>
              </a:rPr>
              <a:t>Why could they produce </a:t>
            </a:r>
            <a:br>
              <a:rPr lang="en-US" sz="2400" b="1" dirty="0">
                <a:latin typeface="Arial" pitchFamily="34" charset="0"/>
                <a:cs typeface="Arial" pitchFamily="34" charset="0"/>
              </a:rPr>
            </a:br>
            <a:r>
              <a:rPr lang="en-US" sz="2400" b="1" dirty="0">
                <a:latin typeface="Arial" pitchFamily="34" charset="0"/>
                <a:cs typeface="Arial" pitchFamily="34" charset="0"/>
              </a:rPr>
              <a:t>a Film Noir in 1937 Hong Kong?</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r>
              <a:rPr lang="en-US" sz="2400" b="1" dirty="0">
                <a:latin typeface="Arial" pitchFamily="34" charset="0"/>
                <a:cs typeface="Arial" pitchFamily="34" charset="0"/>
              </a:rPr>
              <a:t> </a:t>
            </a:r>
          </a:p>
        </p:txBody>
      </p:sp>
      <p:sp>
        <p:nvSpPr>
          <p:cNvPr id="3" name="TPAnswers"/>
          <p:cNvSpPr>
            <a:spLocks noGrp="1"/>
          </p:cNvSpPr>
          <p:nvPr>
            <p:ph type="body" idx="1"/>
            <p:custDataLst>
              <p:tags r:id="rId4"/>
            </p:custDataLst>
          </p:nvPr>
        </p:nvSpPr>
        <p:spPr>
          <a:xfrm>
            <a:off x="381000" y="3024324"/>
            <a:ext cx="5181600" cy="3047999"/>
          </a:xfrm>
        </p:spPr>
        <p:txBody>
          <a:bodyPr>
            <a:noAutofit/>
          </a:bodyPr>
          <a:lstStyle/>
          <a:p>
            <a:pPr marL="566737" indent="-457200">
              <a:spcBef>
                <a:spcPct val="20000"/>
              </a:spcBef>
              <a:spcAft>
                <a:spcPts val="0"/>
              </a:spcAft>
              <a:buFont typeface="+mj-lt"/>
              <a:buAutoNum type="alphaLcPeriod"/>
            </a:pPr>
            <a:r>
              <a:rPr lang="en-US" sz="2400" dirty="0">
                <a:latin typeface="Arial" pitchFamily="34" charset="0"/>
                <a:cs typeface="Arial" pitchFamily="34" charset="0"/>
              </a:rPr>
              <a:t>They knew about Film Noir internationally.</a:t>
            </a:r>
          </a:p>
          <a:p>
            <a:pPr marL="566737" indent="-457200">
              <a:spcBef>
                <a:spcPct val="20000"/>
              </a:spcBef>
              <a:spcAft>
                <a:spcPts val="0"/>
              </a:spcAft>
              <a:buFont typeface="+mj-lt"/>
              <a:buAutoNum type="alphaLcPeriod"/>
            </a:pPr>
            <a:r>
              <a:rPr lang="de-DE" sz="2400" dirty="0" err="1">
                <a:latin typeface="Arial" pitchFamily="34" charset="0"/>
                <a:cs typeface="Arial" pitchFamily="34" charset="0"/>
              </a:rPr>
              <a:t>They</a:t>
            </a:r>
            <a:r>
              <a:rPr lang="de-DE" sz="2400" dirty="0">
                <a:latin typeface="Arial" pitchFamily="34" charset="0"/>
                <a:cs typeface="Arial" pitchFamily="34" charset="0"/>
              </a:rPr>
              <a:t> </a:t>
            </a:r>
            <a:r>
              <a:rPr lang="de-DE" sz="2400" dirty="0" err="1">
                <a:latin typeface="Arial" pitchFamily="34" charset="0"/>
                <a:cs typeface="Arial" pitchFamily="34" charset="0"/>
              </a:rPr>
              <a:t>did</a:t>
            </a:r>
            <a:r>
              <a:rPr lang="de-DE" sz="2400" dirty="0">
                <a:latin typeface="Arial" pitchFamily="34" charset="0"/>
                <a:cs typeface="Arial" pitchFamily="34" charset="0"/>
              </a:rPr>
              <a:t> not </a:t>
            </a:r>
            <a:r>
              <a:rPr lang="de-DE" sz="2400" dirty="0" err="1">
                <a:latin typeface="Arial" pitchFamily="34" charset="0"/>
                <a:cs typeface="Arial" pitchFamily="34" charset="0"/>
              </a:rPr>
              <a:t>intend</a:t>
            </a:r>
            <a:r>
              <a:rPr lang="de-DE" sz="2400" dirty="0">
                <a:latin typeface="Arial" pitchFamily="34" charset="0"/>
                <a:cs typeface="Arial" pitchFamily="34" charset="0"/>
              </a:rPr>
              <a:t> </a:t>
            </a:r>
            <a:r>
              <a:rPr lang="de-DE" sz="2400" dirty="0" err="1">
                <a:latin typeface="Arial" pitchFamily="34" charset="0"/>
                <a:cs typeface="Arial" pitchFamily="34" charset="0"/>
              </a:rPr>
              <a:t>to</a:t>
            </a:r>
            <a:r>
              <a:rPr lang="de-DE" sz="2400" dirty="0">
                <a:latin typeface="Arial" pitchFamily="34" charset="0"/>
                <a:cs typeface="Arial" pitchFamily="34" charset="0"/>
              </a:rPr>
              <a:t> </a:t>
            </a:r>
            <a:r>
              <a:rPr lang="de-DE" sz="2400" dirty="0" err="1">
                <a:latin typeface="Arial" pitchFamily="34" charset="0"/>
                <a:cs typeface="Arial" pitchFamily="34" charset="0"/>
              </a:rPr>
              <a:t>produce</a:t>
            </a:r>
            <a:r>
              <a:rPr lang="de-DE" sz="2400" dirty="0">
                <a:latin typeface="Arial" pitchFamily="34" charset="0"/>
                <a:cs typeface="Arial" pitchFamily="34" charset="0"/>
              </a:rPr>
              <a:t> a film </a:t>
            </a:r>
            <a:r>
              <a:rPr lang="de-DE" sz="2400" dirty="0" err="1">
                <a:latin typeface="Arial" pitchFamily="34" charset="0"/>
                <a:cs typeface="Arial" pitchFamily="34" charset="0"/>
              </a:rPr>
              <a:t>noir</a:t>
            </a:r>
            <a:r>
              <a:rPr lang="de-DE" sz="2400" dirty="0">
                <a:latin typeface="Arial" pitchFamily="34" charset="0"/>
                <a:cs typeface="Arial" pitchFamily="34" charset="0"/>
              </a:rPr>
              <a:t>, </a:t>
            </a:r>
            <a:r>
              <a:rPr lang="de-DE" sz="2400" dirty="0" err="1">
                <a:latin typeface="Arial" pitchFamily="34" charset="0"/>
                <a:cs typeface="Arial" pitchFamily="34" charset="0"/>
              </a:rPr>
              <a:t>it</a:t>
            </a:r>
            <a:r>
              <a:rPr lang="de-DE" sz="2400" dirty="0">
                <a:latin typeface="Arial" pitchFamily="34" charset="0"/>
                <a:cs typeface="Arial" pitchFamily="34" charset="0"/>
              </a:rPr>
              <a:t> was just </a:t>
            </a:r>
            <a:r>
              <a:rPr lang="de-DE" sz="2400" dirty="0" err="1">
                <a:latin typeface="Arial" pitchFamily="34" charset="0"/>
                <a:cs typeface="Arial" pitchFamily="34" charset="0"/>
              </a:rPr>
              <a:t>by</a:t>
            </a:r>
            <a:r>
              <a:rPr lang="de-DE" sz="2400" dirty="0">
                <a:latin typeface="Arial" pitchFamily="34" charset="0"/>
                <a:cs typeface="Arial" pitchFamily="34" charset="0"/>
              </a:rPr>
              <a:t> </a:t>
            </a:r>
            <a:r>
              <a:rPr lang="de-DE" sz="2400" dirty="0" err="1">
                <a:latin typeface="Arial" pitchFamily="34" charset="0"/>
                <a:cs typeface="Arial" pitchFamily="34" charset="0"/>
              </a:rPr>
              <a:t>chance</a:t>
            </a:r>
            <a:r>
              <a:rPr lang="de-DE" sz="2400" dirty="0">
                <a:latin typeface="Arial" pitchFamily="34" charset="0"/>
                <a:cs typeface="Arial" pitchFamily="34" charset="0"/>
              </a:rPr>
              <a:t> </a:t>
            </a:r>
            <a:r>
              <a:rPr lang="de-DE" sz="2400" dirty="0" err="1">
                <a:latin typeface="Arial" pitchFamily="34" charset="0"/>
                <a:cs typeface="Arial" pitchFamily="34" charset="0"/>
              </a:rPr>
              <a:t>that</a:t>
            </a:r>
            <a:r>
              <a:rPr lang="de-DE" sz="2400" dirty="0">
                <a:latin typeface="Arial" pitchFamily="34" charset="0"/>
                <a:cs typeface="Arial" pitchFamily="34" charset="0"/>
              </a:rPr>
              <a:t> </a:t>
            </a:r>
            <a:r>
              <a:rPr lang="de-DE" sz="2400" dirty="0" err="1">
                <a:latin typeface="Arial" pitchFamily="34" charset="0"/>
                <a:cs typeface="Arial" pitchFamily="34" charset="0"/>
              </a:rPr>
              <a:t>it</a:t>
            </a:r>
            <a:r>
              <a:rPr lang="de-DE" sz="2400" dirty="0">
                <a:latin typeface="Arial" pitchFamily="34" charset="0"/>
                <a:cs typeface="Arial" pitchFamily="34" charset="0"/>
              </a:rPr>
              <a:t> </a:t>
            </a:r>
            <a:r>
              <a:rPr lang="de-DE" sz="2400" dirty="0" err="1">
                <a:latin typeface="Arial" pitchFamily="34" charset="0"/>
                <a:cs typeface="Arial" pitchFamily="34" charset="0"/>
              </a:rPr>
              <a:t>met</a:t>
            </a:r>
            <a:r>
              <a:rPr lang="de-DE" sz="2400" dirty="0">
                <a:latin typeface="Arial" pitchFamily="34" charset="0"/>
                <a:cs typeface="Arial" pitchFamily="34" charset="0"/>
              </a:rPr>
              <a:t> </a:t>
            </a:r>
            <a:r>
              <a:rPr lang="de-DE" sz="2400" dirty="0" err="1">
                <a:latin typeface="Arial" pitchFamily="34" charset="0"/>
                <a:cs typeface="Arial" pitchFamily="34" charset="0"/>
              </a:rPr>
              <a:t>the</a:t>
            </a:r>
            <a:r>
              <a:rPr lang="de-DE" sz="2400" dirty="0">
                <a:latin typeface="Arial" pitchFamily="34" charset="0"/>
                <a:cs typeface="Arial" pitchFamily="34" charset="0"/>
              </a:rPr>
              <a:t> </a:t>
            </a:r>
            <a:r>
              <a:rPr lang="de-DE" sz="2400" dirty="0" err="1">
                <a:latin typeface="Arial" pitchFamily="34" charset="0"/>
                <a:cs typeface="Arial" pitchFamily="34" charset="0"/>
              </a:rPr>
              <a:t>criteria</a:t>
            </a:r>
            <a:r>
              <a:rPr lang="de-DE" sz="2400" dirty="0">
                <a:latin typeface="Arial" pitchFamily="34" charset="0"/>
                <a:cs typeface="Arial" pitchFamily="34" charset="0"/>
              </a:rPr>
              <a:t>.</a:t>
            </a:r>
            <a:endParaRPr lang="en-US" sz="2400" b="1" dirty="0">
              <a:latin typeface="Arial" pitchFamily="34" charset="0"/>
              <a:cs typeface="Arial" pitchFamily="34" charset="0"/>
            </a:endParaRPr>
          </a:p>
          <a:p>
            <a:pPr marL="566737" indent="-457200">
              <a:spcBef>
                <a:spcPct val="20000"/>
              </a:spcBef>
              <a:spcAft>
                <a:spcPts val="0"/>
              </a:spcAft>
              <a:buFont typeface="+mj-lt"/>
              <a:buAutoNum type="alphaLcPeriod"/>
            </a:pPr>
            <a:r>
              <a:rPr lang="en-US" sz="2400" dirty="0">
                <a:latin typeface="Arial" pitchFamily="34" charset="0"/>
                <a:cs typeface="Arial" pitchFamily="34" charset="0"/>
              </a:rPr>
              <a:t>It was a propaganda film sponsored by the Communists.</a:t>
            </a:r>
          </a:p>
        </p:txBody>
      </p:sp>
    </p:spTree>
    <p:custDataLst>
      <p:tags r:id="rId2"/>
    </p:custDataLst>
    <p:extLst>
      <p:ext uri="{BB962C8B-B14F-4D97-AF65-F5344CB8AC3E}">
        <p14:creationId xmlns:p14="http://schemas.microsoft.com/office/powerpoint/2010/main" val="398637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OleChart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BoardTitle"/>
          <p:cNvSpPr>
            <a:spLocks noGrp="1"/>
          </p:cNvSpPr>
          <p:nvPr>
            <p:ph type="title"/>
          </p:nvPr>
        </p:nvSpPr>
        <p:spPr/>
        <p:txBody>
          <a:bodyPr>
            <a:normAutofit/>
          </a:bodyPr>
          <a:lstStyle/>
          <a:p>
            <a:r>
              <a:rPr lang="de-DE"/>
              <a:t>Fastest Responders (in seconds)</a:t>
            </a:r>
          </a:p>
        </p:txBody>
      </p:sp>
      <p:sp>
        <p:nvSpPr>
          <p:cNvPr id="4" name="Foliennummernplatzhalter 3"/>
          <p:cNvSpPr>
            <a:spLocks noGrp="1"/>
          </p:cNvSpPr>
          <p:nvPr>
            <p:ph type="sldNum" sz="quarter" idx="12"/>
          </p:nvPr>
        </p:nvSpPr>
        <p:spPr/>
        <p:txBody>
          <a:bodyPr/>
          <a:lstStyle/>
          <a:p>
            <a:fld id="{4FA4C19A-82EB-42C5-8588-BCC5AFB678BA}" type="slidenum">
              <a:rPr lang="de-DE" smtClean="0"/>
              <a:pPr/>
              <a:t>35</a:t>
            </a:fld>
            <a:endParaRPr lang="de-DE"/>
          </a:p>
        </p:txBody>
      </p:sp>
      <p:graphicFrame>
        <p:nvGraphicFramePr>
          <p:cNvPr id="5" name="Tabelle 4"/>
          <p:cNvGraphicFramePr>
            <a:graphicFrameLocks noGrp="1"/>
          </p:cNvGraphicFramePr>
          <p:nvPr>
            <p:custDataLst>
              <p:tags r:id="rId2"/>
            </p:custDataLst>
          </p:nvPr>
        </p:nvGraphicFramePr>
        <p:xfrm>
          <a:off x="127000" y="1524000"/>
          <a:ext cx="8890000" cy="4572000"/>
        </p:xfrm>
        <a:graphic>
          <a:graphicData uri="http://schemas.openxmlformats.org/drawingml/2006/table">
            <a:tbl>
              <a:tblPr firstRow="1" bandRow="1">
                <a:tableStyleId>{5C22544A-7EE6-4342-B048-85BDC9FD1C3A}</a:tableStyleId>
              </a:tblPr>
              <a:tblGrid>
                <a:gridCol w="1270000">
                  <a:extLst>
                    <a:ext uri="{9D8B030D-6E8A-4147-A177-3AD203B41FA5}">
                      <a16:colId xmlns:a16="http://schemas.microsoft.com/office/drawing/2014/main" val="20000"/>
                    </a:ext>
                  </a:extLst>
                </a:gridCol>
                <a:gridCol w="3175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3175000">
                  <a:extLst>
                    <a:ext uri="{9D8B030D-6E8A-4147-A177-3AD203B41FA5}">
                      <a16:colId xmlns:a16="http://schemas.microsoft.com/office/drawing/2014/main" val="20003"/>
                    </a:ext>
                  </a:extLst>
                </a:gridCol>
              </a:tblGrid>
              <a:tr h="317500">
                <a:tc>
                  <a:txBody>
                    <a:bodyPr/>
                    <a:lstStyle/>
                    <a:p>
                      <a:pPr algn="l"/>
                      <a:r>
                        <a:rPr lang="de-DE" sz="2400" b="0">
                          <a:solidFill>
                            <a:srgbClr val="000000"/>
                          </a:solidFill>
                        </a:rPr>
                        <a:t>0</a:t>
                      </a:r>
                    </a:p>
                  </a:txBody>
                  <a:tcPr>
                    <a:lnL w="12700" cmpd="sng">
                      <a:noFill/>
                    </a:lnL>
                    <a:lnR w="12700" cmpd="sng">
                      <a:noFill/>
                    </a:lnR>
                    <a:lnT w="12700" cmpd="sng">
                      <a:noFill/>
                    </a:lnT>
                    <a:lnB w="38100" cmpd="sng">
                      <a:noFill/>
                    </a:lnB>
                    <a:solidFill>
                      <a:srgbClr val="E9EDF4"/>
                    </a:solidFill>
                  </a:tcPr>
                </a:tc>
                <a:tc>
                  <a:txBody>
                    <a:bodyPr/>
                    <a:lstStyle/>
                    <a:p>
                      <a:pPr algn="l"/>
                      <a:r>
                        <a:rPr lang="de-DE" sz="2400" b="0">
                          <a:solidFill>
                            <a:srgbClr val="000000"/>
                          </a:solidFill>
                        </a:rPr>
                        <a:t>Participant 1</a:t>
                      </a:r>
                    </a:p>
                  </a:txBody>
                  <a:tcPr>
                    <a:lnL w="12700" cmpd="sng">
                      <a:noFill/>
                    </a:lnL>
                    <a:lnR w="12700" cmpd="sng">
                      <a:noFill/>
                    </a:lnR>
                    <a:lnT w="12700" cmpd="sng">
                      <a:noFill/>
                    </a:lnT>
                    <a:lnB w="38100" cmpd="sng">
                      <a:noFill/>
                    </a:lnB>
                    <a:solidFill>
                      <a:srgbClr val="E9EDF4"/>
                    </a:solidFill>
                  </a:tcPr>
                </a:tc>
                <a:tc>
                  <a:txBody>
                    <a:bodyPr/>
                    <a:lstStyle/>
                    <a:p>
                      <a:pPr algn="l"/>
                      <a:endParaRPr lang="de-DE" sz="2400" b="0">
                        <a:solidFill>
                          <a:srgbClr val="000000"/>
                        </a:solidFill>
                      </a:endParaRPr>
                    </a:p>
                  </a:txBody>
                  <a:tcPr>
                    <a:lnL w="12700" cmpd="sng">
                      <a:noFill/>
                    </a:lnL>
                    <a:lnR w="12700" cmpd="sng">
                      <a:noFill/>
                    </a:lnR>
                    <a:lnT w="12700" cmpd="sng">
                      <a:noFill/>
                    </a:lnT>
                    <a:lnB w="38100" cmpd="sng">
                      <a:noFill/>
                    </a:lnB>
                    <a:solidFill>
                      <a:srgbClr val="E9EDF4"/>
                    </a:solidFill>
                  </a:tcPr>
                </a:tc>
                <a:tc>
                  <a:txBody>
                    <a:bodyPr/>
                    <a:lstStyle/>
                    <a:p>
                      <a:pPr algn="l"/>
                      <a:endParaRPr lang="de-DE" sz="2400" b="0">
                        <a:solidFill>
                          <a:srgbClr val="000000"/>
                        </a:solidFill>
                      </a:endParaRPr>
                    </a:p>
                  </a:txBody>
                  <a:tcPr>
                    <a:lnL w="12700" cmpd="sng">
                      <a:noFill/>
                    </a:lnL>
                    <a:lnR w="12700" cmpd="sng">
                      <a:noFill/>
                    </a:lnR>
                    <a:lnT w="12700" cmpd="sng">
                      <a:noFill/>
                    </a:lnT>
                    <a:lnB w="38100" cmpd="sng">
                      <a:noFill/>
                    </a:lnB>
                    <a:solidFill>
                      <a:srgbClr val="E9EDF4"/>
                    </a:solidFill>
                  </a:tcPr>
                </a:tc>
                <a:extLst>
                  <a:ext uri="{0D108BD9-81ED-4DB2-BD59-A6C34878D82A}">
                    <a16:rowId xmlns:a16="http://schemas.microsoft.com/office/drawing/2014/main" val="10000"/>
                  </a:ext>
                </a:extLst>
              </a:tr>
              <a:tr h="317500">
                <a:tc>
                  <a:txBody>
                    <a:bodyPr/>
                    <a:lstStyle/>
                    <a:p>
                      <a:pPr algn="l"/>
                      <a:r>
                        <a:rPr lang="de-DE" sz="2400"/>
                        <a:t>0</a:t>
                      </a:r>
                    </a:p>
                  </a:txBody>
                  <a:tcPr>
                    <a:lnL w="12700" cmpd="sng">
                      <a:noFill/>
                    </a:lnL>
                    <a:lnR w="12700" cmpd="sng">
                      <a:noFill/>
                    </a:lnR>
                    <a:lnT w="12700" cmpd="sng">
                      <a:noFill/>
                    </a:lnT>
                    <a:lnB w="38100" cmpd="sng">
                      <a:noFill/>
                    </a:lnB>
                  </a:tcPr>
                </a:tc>
                <a:tc>
                  <a:txBody>
                    <a:bodyPr/>
                    <a:lstStyle/>
                    <a:p>
                      <a:pPr algn="l"/>
                      <a:r>
                        <a:rPr lang="de-DE" sz="2400"/>
                        <a:t>Participant 2</a:t>
                      </a:r>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1"/>
                  </a:ext>
                </a:extLst>
              </a:tr>
              <a:tr h="317500">
                <a:tc>
                  <a:txBody>
                    <a:bodyPr/>
                    <a:lstStyle/>
                    <a:p>
                      <a:pPr algn="l"/>
                      <a:r>
                        <a:rPr lang="de-DE" sz="2400"/>
                        <a:t>0</a:t>
                      </a:r>
                    </a:p>
                  </a:txBody>
                  <a:tcPr>
                    <a:lnL w="12700" cmpd="sng">
                      <a:noFill/>
                    </a:lnL>
                    <a:lnR w="12700" cmpd="sng">
                      <a:noFill/>
                    </a:lnR>
                    <a:lnT w="12700" cmpd="sng">
                      <a:noFill/>
                    </a:lnT>
                    <a:lnB w="38100" cmpd="sng">
                      <a:noFill/>
                    </a:lnB>
                  </a:tcPr>
                </a:tc>
                <a:tc>
                  <a:txBody>
                    <a:bodyPr/>
                    <a:lstStyle/>
                    <a:p>
                      <a:pPr algn="l"/>
                      <a:r>
                        <a:rPr lang="de-DE" sz="2400"/>
                        <a:t>Participant 3</a:t>
                      </a:r>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2"/>
                  </a:ext>
                </a:extLst>
              </a:tr>
              <a:tr h="317500">
                <a:tc>
                  <a:txBody>
                    <a:bodyPr/>
                    <a:lstStyle/>
                    <a:p>
                      <a:pPr algn="l"/>
                      <a:r>
                        <a:rPr lang="de-DE" sz="2400"/>
                        <a:t>0</a:t>
                      </a:r>
                    </a:p>
                  </a:txBody>
                  <a:tcPr>
                    <a:lnL w="12700" cmpd="sng">
                      <a:noFill/>
                    </a:lnL>
                    <a:lnR w="12700" cmpd="sng">
                      <a:noFill/>
                    </a:lnR>
                    <a:lnT w="12700" cmpd="sng">
                      <a:noFill/>
                    </a:lnT>
                    <a:lnB w="38100" cmpd="sng">
                      <a:noFill/>
                    </a:lnB>
                  </a:tcPr>
                </a:tc>
                <a:tc>
                  <a:txBody>
                    <a:bodyPr/>
                    <a:lstStyle/>
                    <a:p>
                      <a:pPr algn="l"/>
                      <a:r>
                        <a:rPr lang="de-DE" sz="2400"/>
                        <a:t>Participant 4</a:t>
                      </a:r>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3"/>
                  </a:ext>
                </a:extLst>
              </a:tr>
              <a:tr h="317500">
                <a:tc>
                  <a:txBody>
                    <a:bodyPr/>
                    <a:lstStyle/>
                    <a:p>
                      <a:pPr algn="l"/>
                      <a:r>
                        <a:rPr lang="de-DE" sz="2400"/>
                        <a:t>0</a:t>
                      </a:r>
                    </a:p>
                  </a:txBody>
                  <a:tcPr>
                    <a:lnL w="12700" cmpd="sng">
                      <a:noFill/>
                    </a:lnL>
                    <a:lnR w="12700" cmpd="sng">
                      <a:noFill/>
                    </a:lnR>
                    <a:lnT w="12700" cmpd="sng">
                      <a:noFill/>
                    </a:lnT>
                    <a:lnB w="38100" cmpd="sng">
                      <a:noFill/>
                    </a:lnB>
                  </a:tcPr>
                </a:tc>
                <a:tc>
                  <a:txBody>
                    <a:bodyPr/>
                    <a:lstStyle/>
                    <a:p>
                      <a:pPr algn="l"/>
                      <a:r>
                        <a:rPr lang="de-DE" sz="2400"/>
                        <a:t>Participant 5</a:t>
                      </a:r>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4"/>
                  </a:ext>
                </a:extLst>
              </a:tr>
              <a:tr h="317500">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5"/>
                  </a:ext>
                </a:extLst>
              </a:tr>
              <a:tr h="317500">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6"/>
                  </a:ext>
                </a:extLst>
              </a:tr>
              <a:tr h="317500">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7"/>
                  </a:ext>
                </a:extLst>
              </a:tr>
              <a:tr h="317500">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8"/>
                  </a:ext>
                </a:extLst>
              </a:tr>
              <a:tr h="317500">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tc>
                  <a:txBody>
                    <a:bodyPr/>
                    <a:lstStyle/>
                    <a:p>
                      <a:pPr algn="l"/>
                      <a:endParaRPr lang="de-DE" sz="2400"/>
                    </a:p>
                  </a:txBody>
                  <a:tcPr>
                    <a:lnL w="12700" cmpd="sng">
                      <a:noFill/>
                    </a:lnL>
                    <a:lnR w="12700" cmpd="sng">
                      <a:noFill/>
                    </a:lnR>
                    <a:lnT w="12700" cmpd="sng">
                      <a:noFill/>
                    </a:lnT>
                    <a:lnB w="38100" cmpd="sng">
                      <a:noFill/>
                    </a:lnB>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12233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800" b="1" dirty="0">
                <a:latin typeface="Arial" pitchFamily="34" charset="0"/>
                <a:cs typeface="Arial" pitchFamily="34" charset="0"/>
              </a:rPr>
              <a:t>Session Overview</a:t>
            </a:r>
            <a:r>
              <a:rPr lang="zh-CN" altLang="de-DE" sz="2800" b="1" dirty="0">
                <a:latin typeface="Arial" pitchFamily="34" charset="0"/>
                <a:cs typeface="Arial" pitchFamily="34" charset="0"/>
              </a:rPr>
              <a:t> 今天 </a:t>
            </a:r>
            <a:r>
              <a:rPr lang="de-DE" altLang="zh-CN" sz="2800" b="1" dirty="0" err="1">
                <a:latin typeface="Arial" pitchFamily="34" charset="0"/>
                <a:cs typeface="Arial" pitchFamily="34" charset="0"/>
              </a:rPr>
              <a:t>jīntiān</a:t>
            </a:r>
            <a:br>
              <a:rPr lang="de-DE" altLang="zh-CN" sz="2800" b="1" dirty="0">
                <a:latin typeface="Arial" pitchFamily="34" charset="0"/>
                <a:cs typeface="Arial" pitchFamily="34" charset="0"/>
              </a:rPr>
            </a:br>
            <a:endParaRPr lang="en-GB" sz="2800" b="1" dirty="0">
              <a:latin typeface="Arial" pitchFamily="34" charset="0"/>
              <a:cs typeface="Arial" pitchFamily="34" charset="0"/>
            </a:endParaRPr>
          </a:p>
          <a:p>
            <a:r>
              <a:rPr lang="en-GB" sz="2800" dirty="0">
                <a:latin typeface="Arial" pitchFamily="34" charset="0"/>
                <a:cs typeface="Arial" pitchFamily="34" charset="0"/>
              </a:rPr>
              <a:t>Today we finish the screening of “Infernal Affairs” HK 2002 R</a:t>
            </a:r>
          </a:p>
          <a:p>
            <a:r>
              <a:rPr lang="en-GB" sz="2800" dirty="0">
                <a:latin typeface="Arial" pitchFamily="34" charset="0"/>
                <a:cs typeface="Arial" pitchFamily="34" charset="0"/>
              </a:rPr>
              <a:t>Assignment 1: Please screen “The Departed” Scorsese 2006 R at home</a:t>
            </a:r>
          </a:p>
          <a:p>
            <a:r>
              <a:rPr lang="en-GB" sz="2800" dirty="0">
                <a:latin typeface="Arial" pitchFamily="34" charset="0"/>
                <a:cs typeface="Arial" pitchFamily="34" charset="0"/>
              </a:rPr>
              <a:t>Assignment 2: Please note at least 10 differences between the two movies. Which differences are not only representative for the 2 films, but for Chinese and US movies in general?</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3285355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800" b="1" dirty="0">
                <a:latin typeface="Arial" pitchFamily="34" charset="0"/>
                <a:cs typeface="Arial" pitchFamily="34" charset="0"/>
              </a:rPr>
              <a:t>Session Overview</a:t>
            </a:r>
            <a:r>
              <a:rPr lang="zh-CN" altLang="de-DE" sz="2800" b="1" dirty="0">
                <a:latin typeface="Arial" pitchFamily="34" charset="0"/>
                <a:cs typeface="Arial" pitchFamily="34" charset="0"/>
              </a:rPr>
              <a:t> 今天 </a:t>
            </a:r>
            <a:r>
              <a:rPr lang="de-DE" altLang="zh-CN" sz="2800" b="1" dirty="0" err="1">
                <a:latin typeface="Arial" pitchFamily="34" charset="0"/>
                <a:cs typeface="Arial" pitchFamily="34" charset="0"/>
              </a:rPr>
              <a:t>jīntiān</a:t>
            </a:r>
            <a:br>
              <a:rPr lang="de-DE" altLang="zh-CN" sz="2800" b="1" dirty="0">
                <a:latin typeface="Arial" pitchFamily="34" charset="0"/>
                <a:cs typeface="Arial" pitchFamily="34" charset="0"/>
              </a:rPr>
            </a:br>
            <a:endParaRPr lang="en-GB" sz="2800" b="1" dirty="0">
              <a:latin typeface="Arial" pitchFamily="34" charset="0"/>
              <a:cs typeface="Arial" pitchFamily="34" charset="0"/>
            </a:endParaRPr>
          </a:p>
          <a:p>
            <a:r>
              <a:rPr lang="en-GB" sz="2800" dirty="0">
                <a:latin typeface="Arial" pitchFamily="34" charset="0"/>
                <a:cs typeface="Arial" pitchFamily="34" charset="0"/>
              </a:rPr>
              <a:t>Today we discuss the differences between “Infernal Affairs” HK 2002 R and “The Departed” </a:t>
            </a:r>
            <a:r>
              <a:rPr lang="en-GB" sz="2800" dirty="0" err="1">
                <a:latin typeface="Arial" pitchFamily="34" charset="0"/>
                <a:cs typeface="Arial" pitchFamily="34" charset="0"/>
              </a:rPr>
              <a:t>Scorses</a:t>
            </a:r>
            <a:r>
              <a:rPr lang="en-GB" sz="2800" dirty="0">
                <a:latin typeface="Arial" pitchFamily="34" charset="0"/>
                <a:cs typeface="Arial" pitchFamily="34" charset="0"/>
              </a:rPr>
              <a:t> 2006 R</a:t>
            </a:r>
          </a:p>
          <a:p>
            <a:r>
              <a:rPr lang="en-GB" sz="2800" dirty="0">
                <a:latin typeface="Arial" pitchFamily="34" charset="0"/>
                <a:cs typeface="Arial" pitchFamily="34" charset="0"/>
              </a:rPr>
              <a:t>The assignment was: Please note at least 10 differences between the two movies. Which differences are not only representative for the 2 films, but for Chinese and US movies in general?</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de-DE" sz="4800" dirty="0">
                <a:solidFill>
                  <a:schemeClr val="accent1">
                    <a:lumMod val="50000"/>
                  </a:schemeClr>
                </a:solidFill>
                <a:latin typeface="Arial" pitchFamily="34" charset="0"/>
                <a:cs typeface="Arial" pitchFamily="34" charset="0"/>
              </a:rPr>
              <a:t>Chinese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2143901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US" sz="2800" b="1" dirty="0">
                <a:latin typeface="Arial" pitchFamily="34" charset="0"/>
                <a:cs typeface="Arial" pitchFamily="34" charset="0"/>
              </a:rPr>
              <a:t>Actors’ faces predestinate them to play the good/bad guy, some are not trustworthy as the totally good guy</a:t>
            </a:r>
          </a:p>
          <a:p>
            <a:pPr>
              <a:buNone/>
            </a:pPr>
            <a:r>
              <a:rPr lang="en-US" altLang="zh-CN" sz="2800" b="1" dirty="0">
                <a:latin typeface="Arial" pitchFamily="34" charset="0"/>
                <a:cs typeface="Arial" pitchFamily="34" charset="0"/>
              </a:rPr>
              <a:t>Reasons for killings: Sometimes just killed for what people were (like police chief), sometimes just for because they knew the real identity (potential threat)</a:t>
            </a:r>
            <a:br>
              <a:rPr lang="de-DE" altLang="zh-CN" sz="2800" b="1" dirty="0">
                <a:latin typeface="Arial" pitchFamily="34" charset="0"/>
                <a:cs typeface="Arial" pitchFamily="34" charset="0"/>
              </a:rPr>
            </a:br>
            <a:endParaRPr lang="en-GB" sz="28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38</a:t>
            </a:fld>
            <a:endParaRPr lang="en-US" dirty="0"/>
          </a:p>
        </p:txBody>
      </p:sp>
    </p:spTree>
    <p:custDataLst>
      <p:tags r:id="rId1"/>
    </p:custDataLst>
    <p:extLst>
      <p:ext uri="{BB962C8B-B14F-4D97-AF65-F5344CB8AC3E}">
        <p14:creationId xmlns:p14="http://schemas.microsoft.com/office/powerpoint/2010/main" val="340247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4495800" cy="4953000"/>
          </a:xfrm>
        </p:spPr>
        <p:txBody>
          <a:bodyPr/>
          <a:lstStyle/>
          <a:p>
            <a:pPr>
              <a:buNone/>
            </a:pPr>
            <a:r>
              <a:rPr lang="de-DE" altLang="zh-CN" sz="2800" b="1" dirty="0" err="1">
                <a:latin typeface="Arial" pitchFamily="34" charset="0"/>
                <a:cs typeface="Arial" pitchFamily="34" charset="0"/>
              </a:rPr>
              <a:t>Collection</a:t>
            </a:r>
            <a:r>
              <a:rPr lang="de-DE" altLang="zh-CN" sz="2800" b="1" dirty="0">
                <a:latin typeface="Arial" pitchFamily="34" charset="0"/>
                <a:cs typeface="Arial" pitchFamily="34" charset="0"/>
              </a:rPr>
              <a:t> </a:t>
            </a:r>
            <a:r>
              <a:rPr lang="de-DE" altLang="zh-CN" sz="2800" b="1" dirty="0" err="1">
                <a:latin typeface="Arial" pitchFamily="34" charset="0"/>
                <a:cs typeface="Arial" pitchFamily="34" charset="0"/>
              </a:rPr>
              <a:t>of</a:t>
            </a:r>
            <a:r>
              <a:rPr lang="de-DE" altLang="zh-CN" sz="2800" b="1" dirty="0">
                <a:latin typeface="Arial" pitchFamily="34" charset="0"/>
                <a:cs typeface="Arial" pitchFamily="34" charset="0"/>
              </a:rPr>
              <a:t> </a:t>
            </a:r>
            <a:r>
              <a:rPr lang="de-DE" altLang="zh-CN" sz="2800" b="1" dirty="0" err="1">
                <a:latin typeface="Arial" pitchFamily="34" charset="0"/>
                <a:cs typeface="Arial" pitchFamily="34" charset="0"/>
              </a:rPr>
              <a:t>differences</a:t>
            </a:r>
            <a:endParaRPr lang="de-DE" altLang="zh-CN" sz="2800" b="1" dirty="0">
              <a:latin typeface="Arial" pitchFamily="34" charset="0"/>
              <a:cs typeface="Arial" pitchFamily="34" charset="0"/>
            </a:endParaRPr>
          </a:p>
          <a:p>
            <a:pPr marL="109537" indent="0">
              <a:buNone/>
            </a:pPr>
            <a:r>
              <a:rPr lang="de-DE" altLang="zh-CN" sz="1800" b="1" dirty="0">
                <a:latin typeface="Arial" pitchFamily="34" charset="0"/>
                <a:cs typeface="Arial" pitchFamily="34" charset="0"/>
              </a:rPr>
              <a:t>Infernal Affairs HK</a:t>
            </a:r>
          </a:p>
          <a:p>
            <a:r>
              <a:rPr lang="de-DE" altLang="zh-CN" sz="1400" b="1" dirty="0">
                <a:latin typeface="Arial" pitchFamily="34" charset="0"/>
                <a:cs typeface="Arial" pitchFamily="34" charset="0"/>
              </a:rPr>
              <a:t>ending: bad guy wins</a:t>
            </a:r>
          </a:p>
          <a:p>
            <a:r>
              <a:rPr lang="de-DE" altLang="zh-CN" sz="1400" b="1" dirty="0">
                <a:latin typeface="Arial" pitchFamily="34" charset="0"/>
                <a:cs typeface="Arial" pitchFamily="34" charset="0"/>
              </a:rPr>
              <a:t>Women‘s roles minor/fast</a:t>
            </a:r>
            <a:r>
              <a:rPr lang="de-DE" altLang="zh-CN" sz="1400" b="1">
                <a:latin typeface="Arial" pitchFamily="34" charset="0"/>
                <a:cs typeface="Arial" pitchFamily="34" charset="0"/>
              </a:rPr>
              <a:t>, two </a:t>
            </a:r>
            <a:r>
              <a:rPr lang="de-DE" altLang="zh-CN" sz="1400" b="1" dirty="0">
                <a:latin typeface="Arial" pitchFamily="34" charset="0"/>
                <a:cs typeface="Arial" pitchFamily="34" charset="0"/>
              </a:rPr>
              <a:t>female leads, girlfriend believes in excuse, girlfriend is author and describes reality in her story (is the main character a good guy?)</a:t>
            </a:r>
          </a:p>
          <a:p>
            <a:r>
              <a:rPr lang="de-DE" altLang="zh-CN" sz="1400" b="1" dirty="0">
                <a:latin typeface="Arial" pitchFamily="34" charset="0"/>
                <a:cs typeface="Arial" pitchFamily="34" charset="0"/>
              </a:rPr>
              <a:t>Mindgame (who finds out the card first?)</a:t>
            </a:r>
          </a:p>
          <a:p>
            <a:r>
              <a:rPr lang="de-DE" altLang="zh-CN" sz="1400" b="1" dirty="0">
                <a:latin typeface="Arial" pitchFamily="34" charset="0"/>
                <a:cs typeface="Arial" pitchFamily="34" charset="0"/>
              </a:rPr>
              <a:t>Quiet suspense, table scene: battle of words</a:t>
            </a:r>
          </a:p>
          <a:p>
            <a:r>
              <a:rPr lang="de-DE" altLang="zh-CN" sz="1400" b="1" dirty="0">
                <a:latin typeface="Arial" pitchFamily="34" charset="0"/>
                <a:cs typeface="Arial" pitchFamily="34" charset="0"/>
              </a:rPr>
              <a:t>Relation between mole and mole pupeteer closer</a:t>
            </a:r>
          </a:p>
          <a:p>
            <a:r>
              <a:rPr lang="de-DE" altLang="zh-CN" sz="1400" b="1" dirty="0">
                <a:latin typeface="Arial" pitchFamily="34" charset="0"/>
                <a:cs typeface="Arial" pitchFamily="34" charset="0"/>
              </a:rPr>
              <a:t>Big deal of quitting the academy with disgrace</a:t>
            </a:r>
          </a:p>
          <a:p>
            <a:r>
              <a:rPr lang="de-DE" altLang="zh-CN" sz="1400" b="1" dirty="0">
                <a:latin typeface="Arial" pitchFamily="34" charset="0"/>
                <a:cs typeface="Arial" pitchFamily="34" charset="0"/>
              </a:rPr>
              <a:t>Big emphasis on family (mafia boss trusted him because his family)</a:t>
            </a:r>
          </a:p>
          <a:p>
            <a:r>
              <a:rPr lang="de-DE" altLang="zh-CN" sz="1400" b="1" dirty="0">
                <a:latin typeface="Arial" pitchFamily="34" charset="0"/>
                <a:cs typeface="Arial" pitchFamily="34" charset="0"/>
              </a:rPr>
              <a:t>Respect for authority</a:t>
            </a:r>
          </a:p>
          <a:p>
            <a:r>
              <a:rPr lang="de-DE" altLang="zh-CN" sz="1400" b="1" dirty="0">
                <a:latin typeface="Arial" pitchFamily="34" charset="0"/>
                <a:cs typeface="Arial" pitchFamily="34" charset="0"/>
              </a:rPr>
              <a:t>Did not spent much efforts on music</a:t>
            </a:r>
          </a:p>
          <a:p>
            <a:r>
              <a:rPr lang="de-DE" altLang="zh-CN" sz="1400" b="1" dirty="0">
                <a:latin typeface="Arial" pitchFamily="34" charset="0"/>
                <a:cs typeface="Arial" pitchFamily="34" charset="0"/>
              </a:rPr>
              <a:t>Seems more interested in developing plot</a:t>
            </a:r>
          </a:p>
          <a:p>
            <a:r>
              <a:rPr lang="de-DE" altLang="zh-CN" sz="1400" b="1" dirty="0">
                <a:latin typeface="Arial" pitchFamily="34" charset="0"/>
                <a:cs typeface="Arial" pitchFamily="34" charset="0"/>
              </a:rPr>
              <a:t>Honor after death a little bit constructed</a:t>
            </a:r>
          </a:p>
          <a:p>
            <a:pPr marL="109537" indent="0">
              <a:buNone/>
            </a:pPr>
            <a:endParaRPr lang="en-GB"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39</a:t>
            </a:fld>
            <a:endParaRPr lang="en-US" dirty="0"/>
          </a:p>
        </p:txBody>
      </p:sp>
      <p:sp>
        <p:nvSpPr>
          <p:cNvPr id="5" name="Content Placeholder 1"/>
          <p:cNvSpPr txBox="1">
            <a:spLocks/>
          </p:cNvSpPr>
          <p:nvPr/>
        </p:nvSpPr>
        <p:spPr bwMode="auto">
          <a:xfrm>
            <a:off x="4572000" y="1600200"/>
            <a:ext cx="449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Font typeface="Wingdings 3" pitchFamily="18" charset="2"/>
              <a:buNone/>
            </a:pPr>
            <a:endParaRPr lang="de-DE" altLang="zh-CN" sz="2000" b="1" dirty="0">
              <a:latin typeface="Arial" pitchFamily="34" charset="0"/>
              <a:cs typeface="Arial" pitchFamily="34" charset="0"/>
            </a:endParaRPr>
          </a:p>
          <a:p>
            <a:pPr>
              <a:buFont typeface="Wingdings 3" pitchFamily="18" charset="2"/>
              <a:buNone/>
            </a:pPr>
            <a:r>
              <a:rPr lang="de-DE" altLang="zh-CN" sz="2000" b="1" dirty="0">
                <a:latin typeface="Arial" pitchFamily="34" charset="0"/>
                <a:cs typeface="Arial" pitchFamily="34" charset="0"/>
              </a:rPr>
              <a:t>The Departed US</a:t>
            </a:r>
          </a:p>
          <a:p>
            <a:r>
              <a:rPr lang="de-DE" altLang="zh-CN" sz="1200" b="1" dirty="0">
                <a:latin typeface="Arial" pitchFamily="34" charset="0"/>
                <a:cs typeface="Arial" pitchFamily="34" charset="0"/>
              </a:rPr>
              <a:t>Violence sells, swearwords (Marc Roberts, power abuse of authorities), sex scene sells, action, ending: bad guy dies, moral ending/justice (but taking justice in own hands)</a:t>
            </a:r>
          </a:p>
          <a:p>
            <a:r>
              <a:rPr lang="de-DE" altLang="zh-CN" sz="1200" b="1" dirty="0">
                <a:latin typeface="Arial" pitchFamily="34" charset="0"/>
                <a:cs typeface="Arial" pitchFamily="34" charset="0"/>
              </a:rPr>
              <a:t>Common girlfriend (female leads combined), sexualized, maybe girlfriend femme fatale?</a:t>
            </a:r>
          </a:p>
          <a:p>
            <a:r>
              <a:rPr lang="de-DE" altLang="zh-CN" sz="1200" b="1" dirty="0">
                <a:latin typeface="Arial" pitchFamily="34" charset="0"/>
                <a:cs typeface="Arial" pitchFamily="34" charset="0"/>
              </a:rPr>
              <a:t>Psychological implications of being 2 people, going mad/falling apart</a:t>
            </a:r>
          </a:p>
          <a:p>
            <a:r>
              <a:rPr lang="de-DE" altLang="zh-CN" sz="1200" b="1" dirty="0">
                <a:latin typeface="Arial" pitchFamily="34" charset="0"/>
                <a:cs typeface="Arial" pitchFamily="34" charset="0"/>
              </a:rPr>
              <a:t>more time spend on relationship between psychiatrist and patient</a:t>
            </a:r>
          </a:p>
          <a:p>
            <a:r>
              <a:rPr lang="de-DE" altLang="zh-CN" sz="1200" b="1" dirty="0">
                <a:latin typeface="Arial" pitchFamily="34" charset="0"/>
                <a:cs typeface="Arial" pitchFamily="34" charset="0"/>
              </a:rPr>
              <a:t>Good guy had hard time, but does not murder anybody</a:t>
            </a:r>
          </a:p>
          <a:p>
            <a:r>
              <a:rPr lang="de-DE" altLang="zh-CN" sz="1200" b="1" dirty="0">
                <a:latin typeface="Arial" pitchFamily="34" charset="0"/>
                <a:cs typeface="Arial" pitchFamily="34" charset="0"/>
              </a:rPr>
              <a:t>More inner conflicts, more theatrical</a:t>
            </a:r>
          </a:p>
          <a:p>
            <a:r>
              <a:rPr lang="de-DE" altLang="zh-CN" sz="1200" b="1" dirty="0">
                <a:latin typeface="Arial" pitchFamily="34" charset="0"/>
                <a:cs typeface="Arial" pitchFamily="34" charset="0"/>
              </a:rPr>
              <a:t>Characters more elaborated, focus on how they evolved</a:t>
            </a:r>
          </a:p>
          <a:p>
            <a:r>
              <a:rPr lang="de-DE" altLang="zh-CN" sz="1200" b="1" dirty="0">
                <a:latin typeface="Arial" pitchFamily="34" charset="0"/>
                <a:cs typeface="Arial" pitchFamily="34" charset="0"/>
              </a:rPr>
              <a:t>Tension/suspense</a:t>
            </a:r>
          </a:p>
          <a:p>
            <a:r>
              <a:rPr lang="de-DE" altLang="zh-CN" sz="1200" b="1" dirty="0">
                <a:latin typeface="Arial" pitchFamily="34" charset="0"/>
                <a:cs typeface="Arial" pitchFamily="34" charset="0"/>
              </a:rPr>
              <a:t>Music: deliberate usage of famous songs (Pink Floyd)</a:t>
            </a:r>
          </a:p>
          <a:p>
            <a:r>
              <a:rPr lang="de-DE" altLang="zh-CN" sz="1200" b="1" dirty="0">
                <a:latin typeface="Arial" pitchFamily="34" charset="0"/>
                <a:cs typeface="Arial" pitchFamily="34" charset="0"/>
              </a:rPr>
              <a:t>Honor after death = rehabilitation</a:t>
            </a:r>
          </a:p>
          <a:p>
            <a:endParaRPr lang="en-GB" sz="2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54911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4 </a:t>
            </a:r>
            <a:r>
              <a:rPr lang="zh-CN" altLang="de-DE" dirty="0">
                <a:solidFill>
                  <a:srgbClr val="0E5772"/>
                </a:solidFill>
                <a:latin typeface="Arial" panose="020B0604020202020204" pitchFamily="34" charset="0"/>
                <a:cs typeface="Arial" panose="020B0604020202020204" pitchFamily="34" charset="0"/>
              </a:rPr>
              <a:t>第四周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a:bodyPr>
          <a:lstStyle/>
          <a:p>
            <a:pPr marL="0" indent="0" algn="l">
              <a:buNone/>
            </a:pPr>
            <a:r>
              <a:rPr lang="en-US" sz="2400" b="0" i="0" dirty="0">
                <a:solidFill>
                  <a:srgbClr val="000000"/>
                </a:solidFill>
                <a:effectLst/>
                <a:latin typeface="Arial" panose="020B0604020202020204" pitchFamily="34" charset="0"/>
              </a:rPr>
              <a:t>Session 3, Fri March 18, 2022 - Language</a:t>
            </a:r>
          </a:p>
          <a:p>
            <a:pPr marL="0" indent="0" algn="l">
              <a:buNone/>
            </a:pPr>
            <a:r>
              <a:rPr lang="en-US" sz="2400" b="1" i="0" dirty="0">
                <a:solidFill>
                  <a:srgbClr val="000000"/>
                </a:solidFill>
                <a:effectLst/>
                <a:latin typeface="Arial" panose="020B0604020202020204" pitchFamily="34" charset="0"/>
              </a:rPr>
              <a:t>Rank Topic Percent</a:t>
            </a:r>
          </a:p>
          <a:p>
            <a:pPr marL="0" indent="0" algn="l">
              <a:buNone/>
            </a:pPr>
            <a:r>
              <a:rPr lang="de-DE" sz="4000" b="0" i="0" dirty="0">
                <a:solidFill>
                  <a:srgbClr val="000000"/>
                </a:solidFill>
                <a:effectLst/>
                <a:latin typeface="Arial" panose="020B0604020202020204" pitchFamily="34" charset="0"/>
              </a:rPr>
              <a:t>4 1 Movies: Chinese Movies 73% </a:t>
            </a:r>
          </a:p>
          <a:p>
            <a:r>
              <a:rPr lang="de-DE" sz="3600" b="0" i="0" dirty="0">
                <a:solidFill>
                  <a:srgbClr val="000000"/>
                </a:solidFill>
                <a:effectLst/>
                <a:latin typeface="Arial" panose="020B0604020202020204" pitchFamily="34" charset="0"/>
              </a:rPr>
              <a:t>Xiao </a:t>
            </a:r>
            <a:r>
              <a:rPr lang="de-DE" sz="3600" b="0" i="0" dirty="0" err="1">
                <a:solidFill>
                  <a:srgbClr val="000000"/>
                </a:solidFill>
                <a:effectLst/>
                <a:latin typeface="Arial" panose="020B0604020202020204" pitchFamily="34" charset="0"/>
              </a:rPr>
              <a:t>Jiali</a:t>
            </a:r>
            <a:r>
              <a:rPr lang="de-DE" sz="3600" b="0" i="0" dirty="0">
                <a:solidFill>
                  <a:srgbClr val="000000"/>
                </a:solidFill>
                <a:effectLst/>
                <a:latin typeface="Arial" panose="020B0604020202020204" pitchFamily="34" charset="0"/>
              </a:rPr>
              <a:t> </a:t>
            </a:r>
            <a:r>
              <a:rPr lang="zh-CN" altLang="de-DE" sz="3600" b="0" i="0" dirty="0">
                <a:solidFill>
                  <a:srgbClr val="000000"/>
                </a:solidFill>
                <a:effectLst/>
                <a:latin typeface="Arial" panose="020B0604020202020204" pitchFamily="34" charset="0"/>
              </a:rPr>
              <a:t>肖佳莉 </a:t>
            </a:r>
            <a:endParaRPr lang="de-DE" altLang="zh-CN" sz="3600" b="0" i="0" dirty="0">
              <a:solidFill>
                <a:srgbClr val="000000"/>
              </a:solidFill>
              <a:effectLst/>
              <a:latin typeface="Arial" panose="020B0604020202020204" pitchFamily="34" charset="0"/>
            </a:endParaRPr>
          </a:p>
          <a:p>
            <a:r>
              <a:rPr lang="zh-CN" altLang="de-DE" sz="3600" b="0" i="0" dirty="0">
                <a:solidFill>
                  <a:srgbClr val="000000"/>
                </a:solidFill>
                <a:effectLst/>
                <a:latin typeface="Arial" panose="020B0604020202020204" pitchFamily="34" charset="0"/>
              </a:rPr>
              <a:t>杨心怡 </a:t>
            </a:r>
            <a:r>
              <a:rPr lang="de-DE" sz="3600" b="0" i="0" dirty="0">
                <a:solidFill>
                  <a:srgbClr val="000000"/>
                </a:solidFill>
                <a:effectLst/>
                <a:latin typeface="Arial" panose="020B0604020202020204" pitchFamily="34" charset="0"/>
              </a:rPr>
              <a:t>Yang </a:t>
            </a:r>
            <a:r>
              <a:rPr lang="de-DE" sz="3600" b="0" i="0" dirty="0" err="1">
                <a:solidFill>
                  <a:srgbClr val="000000"/>
                </a:solidFill>
                <a:effectLst/>
                <a:latin typeface="Arial" panose="020B0604020202020204" pitchFamily="34" charset="0"/>
              </a:rPr>
              <a:t>Xinyi</a:t>
            </a:r>
            <a:r>
              <a:rPr lang="de-DE" sz="3600" b="0" i="0" dirty="0">
                <a:solidFill>
                  <a:srgbClr val="000000"/>
                </a:solidFill>
                <a:effectLst/>
                <a:latin typeface="Arial" panose="020B0604020202020204" pitchFamily="34" charset="0"/>
              </a:rPr>
              <a:t> </a:t>
            </a:r>
          </a:p>
          <a:p>
            <a:r>
              <a:rPr lang="zh-CN" altLang="de-DE" sz="3600" b="0" i="0" dirty="0">
                <a:solidFill>
                  <a:srgbClr val="000000"/>
                </a:solidFill>
                <a:effectLst/>
                <a:latin typeface="Arial" panose="020B0604020202020204" pitchFamily="34" charset="0"/>
              </a:rPr>
              <a:t>张静芝 </a:t>
            </a:r>
            <a:r>
              <a:rPr lang="de-DE" sz="3600" b="0" i="0" dirty="0">
                <a:solidFill>
                  <a:srgbClr val="000000"/>
                </a:solidFill>
                <a:effectLst/>
                <a:latin typeface="Arial" panose="020B0604020202020204" pitchFamily="34" charset="0"/>
              </a:rPr>
              <a:t>Zhang </a:t>
            </a:r>
            <a:r>
              <a:rPr lang="de-DE" sz="3600" b="0" i="0" dirty="0" err="1">
                <a:solidFill>
                  <a:srgbClr val="000000"/>
                </a:solidFill>
                <a:effectLst/>
                <a:latin typeface="Arial" panose="020B0604020202020204" pitchFamily="34" charset="0"/>
              </a:rPr>
              <a:t>Jingzhi</a:t>
            </a:r>
            <a:r>
              <a:rPr lang="de-DE" sz="3600" b="0" i="0" dirty="0">
                <a:solidFill>
                  <a:srgbClr val="000000"/>
                </a:solidFill>
                <a:effectLst/>
                <a:latin typeface="Arial" panose="020B0604020202020204" pitchFamily="34" charset="0"/>
              </a:rPr>
              <a:t> </a:t>
            </a:r>
          </a:p>
          <a:p>
            <a:r>
              <a:rPr lang="zh-CN" altLang="de-DE" sz="3600" b="0" i="0" dirty="0">
                <a:solidFill>
                  <a:srgbClr val="000000"/>
                </a:solidFill>
                <a:effectLst/>
                <a:latin typeface="Arial" panose="020B0604020202020204" pitchFamily="34" charset="0"/>
              </a:rPr>
              <a:t>刘乐乐</a:t>
            </a:r>
            <a:r>
              <a:rPr lang="de-DE" sz="3600" b="0" i="0" dirty="0">
                <a:solidFill>
                  <a:srgbClr val="000000"/>
                </a:solidFill>
                <a:effectLst/>
                <a:latin typeface="Arial" panose="020B0604020202020204" pitchFamily="34" charset="0"/>
              </a:rPr>
              <a:t>Liu </a:t>
            </a:r>
            <a:r>
              <a:rPr lang="de-DE" sz="3600" b="0" i="0" dirty="0" err="1">
                <a:solidFill>
                  <a:srgbClr val="000000"/>
                </a:solidFill>
                <a:effectLst/>
                <a:latin typeface="Arial" panose="020B0604020202020204" pitchFamily="34" charset="0"/>
              </a:rPr>
              <a:t>Lele</a:t>
            </a:r>
            <a:endParaRPr lang="de-DE" sz="8000" b="0" i="0" dirty="0">
              <a:solidFill>
                <a:srgbClr val="000000"/>
              </a:solidFill>
              <a:effectLst/>
              <a:latin typeface="Arial" panose="020B0604020202020204" pitchFamily="34" charset="0"/>
            </a:endParaRPr>
          </a:p>
          <a:p>
            <a:pPr marL="0" indent="0" algn="l">
              <a:buNone/>
            </a:pP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63756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a:buNone/>
            </a:pPr>
            <a:r>
              <a:rPr lang="de-DE" sz="2400" b="1" dirty="0" err="1">
                <a:latin typeface="Arial" pitchFamily="34" charset="0"/>
                <a:cs typeface="Arial" pitchFamily="34" charset="0"/>
              </a:rPr>
              <a:t>Differences</a:t>
            </a:r>
            <a:endParaRPr lang="en-GB" sz="2400" b="1" dirty="0">
              <a:latin typeface="Arial" pitchFamily="34" charset="0"/>
              <a:cs typeface="Arial" pitchFamily="34" charset="0"/>
            </a:endParaRPr>
          </a:p>
          <a:p>
            <a:r>
              <a:rPr lang="en-US" sz="2400" dirty="0">
                <a:latin typeface="Arial" pitchFamily="34" charset="0"/>
                <a:cs typeface="Arial" pitchFamily="34" charset="0"/>
              </a:rPr>
              <a:t>Film shown in scene, where they meet in the cinema: US - porn, China – junk film</a:t>
            </a:r>
          </a:p>
          <a:p>
            <a:r>
              <a:rPr lang="en-US" sz="2400" dirty="0">
                <a:latin typeface="Arial" pitchFamily="34" charset="0"/>
                <a:cs typeface="Arial" pitchFamily="34" charset="0"/>
              </a:rPr>
              <a:t>US - did not drop out of academy</a:t>
            </a:r>
          </a:p>
          <a:p>
            <a:r>
              <a:rPr lang="en-US" sz="2400" dirty="0">
                <a:latin typeface="Arial" pitchFamily="34" charset="0"/>
                <a:cs typeface="Arial" pitchFamily="34" charset="0"/>
              </a:rPr>
              <a:t>US - both have the same girlfriend</a:t>
            </a:r>
          </a:p>
          <a:p>
            <a:r>
              <a:rPr lang="en-US" sz="2400" dirty="0">
                <a:latin typeface="Arial" pitchFamily="34" charset="0"/>
                <a:cs typeface="Arial" pitchFamily="34" charset="0"/>
              </a:rPr>
              <a:t>US - "not paying attention to us - is a cop", China - "pretending not to pay attention, but watching you is a cop"</a:t>
            </a:r>
          </a:p>
          <a:p>
            <a:r>
              <a:rPr lang="en-US" sz="2400" dirty="0">
                <a:latin typeface="Arial" pitchFamily="34" charset="0"/>
                <a:cs typeface="Arial" pitchFamily="34" charset="0"/>
              </a:rPr>
              <a:t>US - </a:t>
            </a:r>
            <a:r>
              <a:rPr lang="en-US" sz="2400">
                <a:latin typeface="Arial" pitchFamily="34" charset="0"/>
                <a:cs typeface="Arial" pitchFamily="34" charset="0"/>
              </a:rPr>
              <a:t>profaneity, </a:t>
            </a:r>
            <a:r>
              <a:rPr lang="en-US" sz="2400" dirty="0">
                <a:latin typeface="Arial" pitchFamily="34" charset="0"/>
                <a:cs typeface="Arial" pitchFamily="34" charset="0"/>
              </a:rPr>
              <a:t>China - silence</a:t>
            </a:r>
          </a:p>
          <a:p>
            <a:r>
              <a:rPr lang="en-US" sz="2400" dirty="0">
                <a:latin typeface="Arial" pitchFamily="34" charset="0"/>
                <a:cs typeface="Arial" pitchFamily="34" charset="0"/>
              </a:rPr>
              <a:t>US - blood, shot gangster even drives car to explode and then shoots himself (3x killed), evil guy shot several times</a:t>
            </a:r>
          </a:p>
          <a:p>
            <a:r>
              <a:rPr lang="en-US" sz="2400" dirty="0">
                <a:latin typeface="Arial" pitchFamily="34" charset="0"/>
                <a:cs typeface="Arial" pitchFamily="34" charset="0"/>
              </a:rPr>
              <a:t>US - girlfriend has the evidence letter, bad guy loses; China - bad guy wins</a:t>
            </a:r>
            <a:endParaRPr lang="en-GB"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40</a:t>
            </a:fld>
            <a:endParaRPr lang="en-US" dirty="0"/>
          </a:p>
        </p:txBody>
      </p:sp>
    </p:spTree>
    <p:custDataLst>
      <p:tags r:id="rId1"/>
    </p:custDataLst>
    <p:extLst>
      <p:ext uri="{BB962C8B-B14F-4D97-AF65-F5344CB8AC3E}">
        <p14:creationId xmlns:p14="http://schemas.microsoft.com/office/powerpoint/2010/main" val="2611204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sz="2800" b="1" dirty="0">
                <a:latin typeface="Arial" pitchFamily="34" charset="0"/>
                <a:cs typeface="Arial" pitchFamily="34" charset="0"/>
              </a:rPr>
              <a:t>General </a:t>
            </a:r>
            <a:r>
              <a:rPr lang="de-DE" sz="2800" b="1" dirty="0" err="1">
                <a:latin typeface="Arial" pitchFamily="34" charset="0"/>
                <a:cs typeface="Arial" pitchFamily="34" charset="0"/>
              </a:rPr>
              <a:t>differences</a:t>
            </a:r>
            <a:r>
              <a:rPr lang="de-DE" sz="2800" b="1" dirty="0">
                <a:latin typeface="Arial" pitchFamily="34" charset="0"/>
                <a:cs typeface="Arial" pitchFamily="34" charset="0"/>
              </a:rPr>
              <a:t> US/Chinese </a:t>
            </a:r>
            <a:r>
              <a:rPr lang="de-DE" sz="2800" b="1" dirty="0" err="1">
                <a:latin typeface="Arial" pitchFamily="34" charset="0"/>
                <a:cs typeface="Arial" pitchFamily="34" charset="0"/>
              </a:rPr>
              <a:t>movies</a:t>
            </a:r>
            <a:endParaRPr lang="en-GB" sz="2800" b="1" dirty="0">
              <a:latin typeface="Arial" pitchFamily="34" charset="0"/>
              <a:cs typeface="Arial" pitchFamily="34" charset="0"/>
            </a:endParaRPr>
          </a:p>
          <a:p>
            <a:endParaRPr lang="en-GB"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41</a:t>
            </a:fld>
            <a:endParaRPr lang="en-US" dirty="0"/>
          </a:p>
        </p:txBody>
      </p:sp>
    </p:spTree>
    <p:custDataLst>
      <p:tags r:id="rId1"/>
    </p:custDataLst>
    <p:extLst>
      <p:ext uri="{BB962C8B-B14F-4D97-AF65-F5344CB8AC3E}">
        <p14:creationId xmlns:p14="http://schemas.microsoft.com/office/powerpoint/2010/main" val="49221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400" b="1" dirty="0">
                <a:latin typeface="Arial" pitchFamily="34" charset="0"/>
                <a:cs typeface="Arial" pitchFamily="34" charset="0"/>
              </a:rPr>
              <a:t>Session Overview</a:t>
            </a:r>
            <a:r>
              <a:rPr lang="zh-CN" altLang="de-DE" sz="2400" b="1" dirty="0">
                <a:latin typeface="Arial" pitchFamily="34" charset="0"/>
                <a:cs typeface="Arial" pitchFamily="34" charset="0"/>
              </a:rPr>
              <a:t> 今天 </a:t>
            </a:r>
            <a:r>
              <a:rPr lang="de-DE" altLang="zh-CN" sz="2400" b="1" dirty="0" err="1">
                <a:latin typeface="Arial" pitchFamily="34" charset="0"/>
                <a:cs typeface="Arial" pitchFamily="34" charset="0"/>
              </a:rPr>
              <a:t>jīntiān</a:t>
            </a:r>
            <a:r>
              <a:rPr lang="en-US" sz="2400" b="1" dirty="0">
                <a:latin typeface="Arial" pitchFamily="34" charset="0"/>
                <a:cs typeface="Arial" pitchFamily="34" charset="0"/>
              </a:rPr>
              <a:t>6    R    01/26/12    2.30-3.45 p.m.    Chen </a:t>
            </a:r>
            <a:r>
              <a:rPr lang="en-US" sz="2400" b="1" dirty="0" err="1">
                <a:latin typeface="Arial" pitchFamily="34" charset="0"/>
                <a:cs typeface="Arial" pitchFamily="34" charset="0"/>
              </a:rPr>
              <a:t>Kaige</a:t>
            </a:r>
            <a:r>
              <a:rPr lang="en-US" sz="2400" b="1" dirty="0">
                <a:latin typeface="Arial" pitchFamily="34" charset="0"/>
                <a:cs typeface="Arial" pitchFamily="34" charset="0"/>
              </a:rPr>
              <a:t>: Yellow Earth 1984</a:t>
            </a: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REFLECTION: Spring in a small town</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REFLECTION: The </a:t>
            </a:r>
            <a:r>
              <a:rPr lang="en-US" sz="2400" b="1" dirty="0">
                <a:latin typeface="Arial" pitchFamily="34" charset="0"/>
                <a:cs typeface="Arial" pitchFamily="34" charset="0"/>
              </a:rPr>
              <a:t>5th generation</a:t>
            </a:r>
            <a:r>
              <a:rPr lang="en-US" sz="2400" dirty="0">
                <a:latin typeface="Arial" pitchFamily="34" charset="0"/>
                <a:cs typeface="Arial" pitchFamily="34" charset="0"/>
              </a:rPr>
              <a:t>: </a:t>
            </a:r>
            <a:r>
              <a:rPr lang="en-US" sz="2400" dirty="0" err="1">
                <a:latin typeface="Arial" pitchFamily="34" charset="0"/>
                <a:cs typeface="Arial" pitchFamily="34" charset="0"/>
              </a:rPr>
              <a:t>Tian</a:t>
            </a:r>
            <a:r>
              <a:rPr lang="en-US" sz="2400" dirty="0">
                <a:latin typeface="Arial" pitchFamily="34" charset="0"/>
                <a:cs typeface="Arial" pitchFamily="34" charset="0"/>
              </a:rPr>
              <a:t> </a:t>
            </a:r>
            <a:r>
              <a:rPr lang="en-US" sz="2400" dirty="0" err="1">
                <a:latin typeface="Arial" pitchFamily="34" charset="0"/>
                <a:cs typeface="Arial" pitchFamily="34" charset="0"/>
              </a:rPr>
              <a:t>Zhuangzhuang</a:t>
            </a:r>
            <a:r>
              <a:rPr lang="en-US" sz="2400" dirty="0">
                <a:latin typeface="Arial" pitchFamily="34" charset="0"/>
                <a:cs typeface="Arial" pitchFamily="34" charset="0"/>
              </a:rPr>
              <a:t>, Chen </a:t>
            </a:r>
            <a:r>
              <a:rPr lang="en-US" sz="2400" dirty="0" err="1">
                <a:latin typeface="Arial" pitchFamily="34" charset="0"/>
                <a:cs typeface="Arial" pitchFamily="34" charset="0"/>
              </a:rPr>
              <a:t>Kaige</a:t>
            </a:r>
            <a:r>
              <a:rPr lang="en-US" sz="2400" dirty="0">
                <a:latin typeface="Arial" pitchFamily="34" charset="0"/>
                <a:cs typeface="Arial" pitchFamily="34" charset="0"/>
              </a:rPr>
              <a:t>, Zhang </a:t>
            </a:r>
            <a:r>
              <a:rPr lang="en-US" sz="2400" dirty="0" err="1">
                <a:latin typeface="Arial" pitchFamily="34" charset="0"/>
                <a:cs typeface="Arial" pitchFamily="34" charset="0"/>
              </a:rPr>
              <a:t>Yimou</a:t>
            </a: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reading in turn by </a:t>
            </a:r>
            <a:r>
              <a:rPr lang="en-US" sz="2400" dirty="0" err="1">
                <a:latin typeface="Arial" pitchFamily="34" charset="0"/>
                <a:cs typeface="Arial" pitchFamily="34" charset="0"/>
              </a:rPr>
              <a:t>Keelie</a:t>
            </a:r>
            <a:r>
              <a:rPr lang="en-US" sz="2400" dirty="0">
                <a:latin typeface="Arial" pitchFamily="34" charset="0"/>
                <a:cs typeface="Arial" pitchFamily="34" charset="0"/>
              </a:rPr>
              <a:t> </a:t>
            </a:r>
            <a:r>
              <a:rPr lang="en-US" sz="2400" dirty="0" err="1">
                <a:latin typeface="Arial" pitchFamily="34" charset="0"/>
                <a:cs typeface="Arial" pitchFamily="34" charset="0"/>
              </a:rPr>
              <a:t>Xie</a:t>
            </a:r>
            <a:r>
              <a:rPr lang="en-US" sz="2400" dirty="0">
                <a:latin typeface="Arial" pitchFamily="34" charset="0"/>
                <a:cs typeface="Arial" pitchFamily="34" charset="0"/>
              </a:rPr>
              <a:t>: </a:t>
            </a:r>
            <a:r>
              <a:rPr lang="en-US" sz="2400" dirty="0">
                <a:latin typeface="Arial" pitchFamily="34" charset="0"/>
                <a:cs typeface="Arial" pitchFamily="34" charset="0"/>
                <a:hlinkClick r:id="rId4" tooltip="05_SiL_82_107_chen_kaige.pdf"/>
              </a:rPr>
              <a:t>SiI_50_81_zhang_yimou.pdf</a:t>
            </a:r>
            <a:r>
              <a:rPr lang="en-US" sz="2400" dirty="0">
                <a:latin typeface="Arial" pitchFamily="34" charset="0"/>
                <a:cs typeface="Arial" pitchFamily="34" charset="0"/>
              </a:rPr>
              <a:t> </a:t>
            </a:r>
          </a:p>
          <a:p>
            <a:pPr>
              <a:buNone/>
            </a:pPr>
            <a:r>
              <a:rPr lang="de-DE" sz="2400" dirty="0" err="1">
                <a:latin typeface="Arial" pitchFamily="34" charset="0"/>
                <a:cs typeface="Arial" pitchFamily="34" charset="0"/>
              </a:rPr>
              <a:t>Required</a:t>
            </a:r>
            <a:r>
              <a:rPr lang="de-DE" sz="2400" dirty="0">
                <a:latin typeface="Arial" pitchFamily="34" charset="0"/>
                <a:cs typeface="Arial" pitchFamily="34" charset="0"/>
              </a:rPr>
              <a:t> </a:t>
            </a:r>
            <a:r>
              <a:rPr lang="de-DE" sz="2400" dirty="0" err="1">
                <a:latin typeface="Arial" pitchFamily="34" charset="0"/>
                <a:cs typeface="Arial" pitchFamily="34" charset="0"/>
              </a:rPr>
              <a:t>reading</a:t>
            </a:r>
            <a:r>
              <a:rPr lang="de-DE" sz="2400" dirty="0">
                <a:latin typeface="Arial" pitchFamily="34" charset="0"/>
                <a:cs typeface="Arial" pitchFamily="34" charset="0"/>
              </a:rPr>
              <a:t>: </a:t>
            </a:r>
            <a:r>
              <a:rPr lang="en-US" sz="2400" dirty="0">
                <a:latin typeface="Arial" pitchFamily="34" charset="0"/>
                <a:cs typeface="Arial" pitchFamily="34" charset="0"/>
                <a:hlinkClick r:id="rId5" tooltip="05_coS_75_107_ch4_realist_yellow_earth.pdf"/>
              </a:rPr>
              <a:t>CoS_76_107_ch_4_yellow_earth.pdf</a:t>
            </a:r>
            <a:r>
              <a:rPr lang="en-US" sz="2400" dirty="0">
                <a:latin typeface="Arial" pitchFamily="34" charset="0"/>
                <a:cs typeface="Arial" pitchFamily="34" charset="0"/>
              </a:rPr>
              <a:t> (you read that chapter for session 4 already)</a:t>
            </a:r>
          </a:p>
          <a:p>
            <a:pPr>
              <a:buNone/>
            </a:pPr>
            <a:r>
              <a:rPr lang="en-US" sz="2400" dirty="0">
                <a:latin typeface="Arial" pitchFamily="34" charset="0"/>
                <a:cs typeface="Arial" pitchFamily="34" charset="0"/>
              </a:rPr>
              <a:t>required reading: </a:t>
            </a:r>
            <a:r>
              <a:rPr lang="en-US" sz="2400" dirty="0">
                <a:latin typeface="Arial" pitchFamily="34" charset="0"/>
                <a:cs typeface="Arial" pitchFamily="34" charset="0"/>
                <a:hlinkClick r:id="rId6" tooltip="05_Cfif2_258_264_yellow_earth.pdf"/>
              </a:rPr>
              <a:t>05_Cfif2_258-264_yellow_earth</a:t>
            </a:r>
            <a:endParaRPr lang="en-US" sz="2400" dirty="0">
              <a:latin typeface="Arial" pitchFamily="34" charset="0"/>
              <a:cs typeface="Arial" pitchFamily="34" charset="0"/>
            </a:endParaRPr>
          </a:p>
          <a:p>
            <a:pPr>
              <a:buNone/>
            </a:pPr>
            <a:r>
              <a:rPr lang="de-DE" sz="2400" b="1" dirty="0">
                <a:latin typeface="Arial" pitchFamily="34" charset="0"/>
                <a:cs typeface="Arial" pitchFamily="34" charset="0"/>
              </a:rPr>
              <a:t>Wiki</a:t>
            </a:r>
            <a:endParaRPr lang="en-GB" sz="24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42</a:t>
            </a:fld>
            <a:endParaRPr lang="en-US"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a:t>
            </a:r>
          </a:p>
          <a:p>
            <a:r>
              <a:rPr lang="en-US" altLang="zh-CN" sz="2100" dirty="0">
                <a:latin typeface="Arial" pitchFamily="34" charset="0"/>
                <a:cs typeface="Arial" pitchFamily="34" charset="0"/>
              </a:rPr>
              <a:t>most of them graduated 1982, the first group which graduated since Cultural Revolution</a:t>
            </a:r>
          </a:p>
          <a:p>
            <a:r>
              <a:rPr lang="en-US" altLang="zh-CN" sz="2100" dirty="0">
                <a:latin typeface="Arial" pitchFamily="34" charset="0"/>
                <a:cs typeface="Arial" pitchFamily="34" charset="0"/>
              </a:rPr>
              <a:t>began mid 1980s (Chen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Yellow Earth (1984)), Chinese cinema became increasingly popular among </a:t>
            </a:r>
            <a:r>
              <a:rPr lang="en-US" altLang="zh-CN" sz="2100" dirty="0" err="1">
                <a:latin typeface="Arial" pitchFamily="34" charset="0"/>
                <a:cs typeface="Arial" pitchFamily="34" charset="0"/>
              </a:rPr>
              <a:t>arthouse</a:t>
            </a:r>
            <a:r>
              <a:rPr lang="en-US" altLang="zh-CN" sz="2100" dirty="0">
                <a:latin typeface="Arial" pitchFamily="34" charset="0"/>
                <a:cs typeface="Arial" pitchFamily="34" charset="0"/>
              </a:rPr>
              <a:t> audience abroad</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King of the Children (1987),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Dou (1989), Farewell My Concubine (1993) and Raise the Red Lantern (1991)</a:t>
            </a:r>
          </a:p>
          <a:p>
            <a:r>
              <a:rPr lang="en-US" altLang="zh-CN" sz="2100" dirty="0" err="1">
                <a:latin typeface="Arial" pitchFamily="34" charset="0"/>
                <a:cs typeface="Arial" pitchFamily="34" charset="0"/>
              </a:rPr>
              <a:t>Tian</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Zhuangzhuang</a:t>
            </a:r>
            <a:endParaRPr lang="en-US" altLang="zh-CN" sz="2100" dirty="0">
              <a:latin typeface="Arial" pitchFamily="34" charset="0"/>
              <a:cs typeface="Arial" pitchFamily="34" charset="0"/>
            </a:endParaRPr>
          </a:p>
          <a:p>
            <a:r>
              <a:rPr lang="en-US" altLang="zh-CN" sz="2100" dirty="0">
                <a:latin typeface="Arial" pitchFamily="34" charset="0"/>
                <a:cs typeface="Arial" pitchFamily="34" charset="0"/>
              </a:rPr>
              <a:t>Gong Li starred in: 1988 Golden Bear for Red Sorghum, the 1992 Golden Lion for The Story of </a:t>
            </a:r>
            <a:r>
              <a:rPr lang="en-US" altLang="zh-CN" sz="2100" dirty="0" err="1">
                <a:latin typeface="Arial" pitchFamily="34" charset="0"/>
                <a:cs typeface="Arial" pitchFamily="34" charset="0"/>
              </a:rPr>
              <a:t>Qiu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the 1993 Palme d'Or for Farewell My Concubine</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43</a:t>
            </a:fld>
            <a:endParaRPr lang="en-US" dirty="0"/>
          </a:p>
        </p:txBody>
      </p:sp>
    </p:spTree>
    <p:custDataLst>
      <p:tags r:id="rId1"/>
    </p:custDataLst>
    <p:extLst>
      <p:ext uri="{BB962C8B-B14F-4D97-AF65-F5344CB8AC3E}">
        <p14:creationId xmlns:p14="http://schemas.microsoft.com/office/powerpoint/2010/main" val="206438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II</a:t>
            </a:r>
          </a:p>
          <a:p>
            <a:r>
              <a:rPr lang="en-US" sz="2100" dirty="0">
                <a:latin typeface="Arial" pitchFamily="34" charset="0"/>
                <a:cs typeface="Arial" pitchFamily="34" charset="0"/>
              </a:rPr>
              <a:t>Extremely diverse in style and subject, the Fifth Generation directors' films ranged from black comedy (Huang </a:t>
            </a:r>
            <a:r>
              <a:rPr lang="en-US" sz="2100" dirty="0" err="1">
                <a:latin typeface="Arial" pitchFamily="34" charset="0"/>
                <a:cs typeface="Arial" pitchFamily="34" charset="0"/>
              </a:rPr>
              <a:t>Jianxin's</a:t>
            </a:r>
            <a:r>
              <a:rPr lang="en-US" sz="2100" dirty="0">
                <a:latin typeface="Arial" pitchFamily="34" charset="0"/>
                <a:cs typeface="Arial" pitchFamily="34" charset="0"/>
              </a:rPr>
              <a:t> </a:t>
            </a:r>
            <a:r>
              <a:rPr lang="en-US" sz="2100" i="1" dirty="0">
                <a:latin typeface="Arial" pitchFamily="34" charset="0"/>
                <a:cs typeface="Arial" pitchFamily="34" charset="0"/>
              </a:rPr>
              <a:t>The Black Cannon Incident</a:t>
            </a:r>
            <a:r>
              <a:rPr lang="en-US" sz="2100" dirty="0">
                <a:latin typeface="Arial" pitchFamily="34" charset="0"/>
                <a:cs typeface="Arial" pitchFamily="34" charset="0"/>
              </a:rPr>
              <a:t>, 1985) to the esoteric (Chen </a:t>
            </a:r>
            <a:r>
              <a:rPr lang="en-US" sz="2100" dirty="0" err="1">
                <a:latin typeface="Arial" pitchFamily="34" charset="0"/>
                <a:cs typeface="Arial" pitchFamily="34" charset="0"/>
              </a:rPr>
              <a:t>Kaige's</a:t>
            </a:r>
            <a:r>
              <a:rPr lang="en-US" sz="2100" dirty="0">
                <a:latin typeface="Arial" pitchFamily="34" charset="0"/>
                <a:cs typeface="Arial" pitchFamily="34" charset="0"/>
              </a:rPr>
              <a:t> </a:t>
            </a:r>
            <a:r>
              <a:rPr lang="en-US" sz="2100" i="1" dirty="0">
                <a:latin typeface="Arial" pitchFamily="34" charset="0"/>
                <a:cs typeface="Arial" pitchFamily="34" charset="0"/>
              </a:rPr>
              <a:t>Life on a String</a:t>
            </a:r>
            <a:r>
              <a:rPr lang="en-US" sz="2100" dirty="0">
                <a:latin typeface="Arial" pitchFamily="34" charset="0"/>
                <a:cs typeface="Arial" pitchFamily="34" charset="0"/>
              </a:rPr>
              <a:t>, 1991)</a:t>
            </a:r>
          </a:p>
          <a:p>
            <a:r>
              <a:rPr lang="en-US" sz="2100" dirty="0">
                <a:latin typeface="Arial" pitchFamily="34" charset="0"/>
                <a:cs typeface="Arial" pitchFamily="34" charset="0"/>
              </a:rPr>
              <a:t>share common rejection of the socialist-realist/Cultural Revolution (CR) tradition (</a:t>
            </a:r>
            <a:r>
              <a:rPr lang="en-US" altLang="zh-CN" sz="2100" dirty="0">
                <a:latin typeface="Arial" pitchFamily="34" charset="0"/>
                <a:cs typeface="Arial" pitchFamily="34" charset="0"/>
              </a:rPr>
              <a:t>stories depicting heroic military struggles) – now: drama of ordinary peoples’ daily lives</a:t>
            </a:r>
          </a:p>
          <a:p>
            <a:r>
              <a:rPr lang="en-US" altLang="zh-CN" sz="2100" dirty="0">
                <a:latin typeface="Arial" pitchFamily="34" charset="0"/>
                <a:cs typeface="Arial" pitchFamily="34" charset="0"/>
              </a:rPr>
              <a:t>also exploring political issues (some banned) rather than recycling approved policy</a:t>
            </a:r>
          </a:p>
          <a:p>
            <a:r>
              <a:rPr lang="en-US" altLang="zh-CN" sz="2100" dirty="0">
                <a:latin typeface="Arial" pitchFamily="34" charset="0"/>
                <a:cs typeface="Arial" pitchFamily="34" charset="0"/>
              </a:rPr>
              <a:t>CR films used character, 5</a:t>
            </a:r>
            <a:r>
              <a:rPr lang="en-US" altLang="zh-CN" sz="2100" baseline="30000" dirty="0">
                <a:latin typeface="Arial" pitchFamily="34" charset="0"/>
                <a:cs typeface="Arial" pitchFamily="34" charset="0"/>
              </a:rPr>
              <a:t>th</a:t>
            </a:r>
            <a:r>
              <a:rPr lang="en-US" altLang="zh-CN" sz="2100" dirty="0">
                <a:latin typeface="Arial" pitchFamily="34" charset="0"/>
                <a:cs typeface="Arial" pitchFamily="34" charset="0"/>
              </a:rPr>
              <a:t> gen. favored psychological depth along the lines of European cinema, complex plots, ambiguous symbolism, evocative imagery, new style of shooting: extensive color and long shots. </a:t>
            </a: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44</a:t>
            </a:fld>
            <a:endParaRPr lang="en-US" dirty="0"/>
          </a:p>
        </p:txBody>
      </p:sp>
    </p:spTree>
    <p:custDataLst>
      <p:tags r:id="rId1"/>
    </p:custDataLst>
    <p:extLst>
      <p:ext uri="{BB962C8B-B14F-4D97-AF65-F5344CB8AC3E}">
        <p14:creationId xmlns:p14="http://schemas.microsoft.com/office/powerpoint/2010/main" val="182178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err="1">
                <a:latin typeface="Arial" pitchFamily="34" charset="0"/>
                <a:cs typeface="Arial" pitchFamily="34" charset="0"/>
              </a:rPr>
              <a:t>Examples</a:t>
            </a:r>
            <a:endParaRPr lang="de-DE" altLang="zh-CN" sz="2100" b="1" dirty="0">
              <a:latin typeface="Arial" pitchFamily="34" charset="0"/>
              <a:cs typeface="Arial" pitchFamily="34" charset="0"/>
            </a:endParaRP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4"/>
              </a:rPr>
              <a:t>Yellow Earth </a:t>
            </a:r>
            <a:r>
              <a:rPr lang="en-US" altLang="zh-CN" sz="2100" dirty="0">
                <a:latin typeface="Arial" pitchFamily="34" charset="0"/>
                <a:cs typeface="Arial" pitchFamily="34" charset="0"/>
              </a:rPr>
              <a:t>(1984)</a:t>
            </a:r>
          </a:p>
          <a:p>
            <a:r>
              <a:rPr lang="en-US" sz="2100" dirty="0">
                <a:latin typeface="Arial" pitchFamily="34" charset="0"/>
                <a:cs typeface="Arial" pitchFamily="34" charset="0"/>
              </a:rPr>
              <a:t>Huang </a:t>
            </a:r>
            <a:r>
              <a:rPr lang="en-US" sz="2100" dirty="0" err="1">
                <a:latin typeface="Arial" pitchFamily="34" charset="0"/>
                <a:cs typeface="Arial" pitchFamily="34" charset="0"/>
              </a:rPr>
              <a:t>Jianxin</a:t>
            </a:r>
            <a:r>
              <a:rPr lang="en-US" sz="2100" dirty="0">
                <a:latin typeface="Arial" pitchFamily="34" charset="0"/>
                <a:cs typeface="Arial" pitchFamily="34" charset="0"/>
              </a:rPr>
              <a:t>: </a:t>
            </a:r>
            <a:r>
              <a:rPr lang="en-US" sz="2100" i="1" dirty="0">
                <a:latin typeface="Arial" pitchFamily="34" charset="0"/>
                <a:cs typeface="Arial" pitchFamily="34" charset="0"/>
                <a:hlinkClick r:id="rId5"/>
              </a:rPr>
              <a:t>The Black Cannon Incident</a:t>
            </a:r>
            <a:r>
              <a:rPr lang="en-US" sz="2100" dirty="0">
                <a:latin typeface="Arial" pitchFamily="34" charset="0"/>
                <a:cs typeface="Arial" pitchFamily="34" charset="0"/>
              </a:rPr>
              <a:t> (1985, black comedy)</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6"/>
              </a:rPr>
              <a:t>King of the Children </a:t>
            </a:r>
            <a:r>
              <a:rPr lang="en-US" altLang="zh-CN" sz="2100" dirty="0">
                <a:latin typeface="Arial" pitchFamily="34" charset="0"/>
                <a:cs typeface="Arial" pitchFamily="34" charset="0"/>
              </a:rPr>
              <a:t>(1987) (poor and simple countryside life)</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7"/>
              </a:rPr>
              <a:t>Red Sorghum </a:t>
            </a:r>
            <a:r>
              <a:rPr lang="en-US" altLang="zh-CN" sz="2100" dirty="0">
                <a:latin typeface="Arial" pitchFamily="34" charset="0"/>
                <a:cs typeface="Arial" pitchFamily="34" charset="0"/>
              </a:rPr>
              <a:t>(1987), based on Mo Yan’s novel</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hlinkClick r:id="rId8"/>
              </a:rPr>
              <a:t>Ju</a:t>
            </a:r>
            <a:r>
              <a:rPr lang="en-US" altLang="zh-CN" sz="2100" dirty="0">
                <a:latin typeface="Arial" pitchFamily="34" charset="0"/>
                <a:cs typeface="Arial" pitchFamily="34" charset="0"/>
                <a:hlinkClick r:id="rId8"/>
              </a:rPr>
              <a:t> Dou </a:t>
            </a:r>
            <a:r>
              <a:rPr lang="en-US" altLang="zh-CN" sz="2100" dirty="0">
                <a:latin typeface="Arial" pitchFamily="34" charset="0"/>
                <a:cs typeface="Arial" pitchFamily="34" charset="0"/>
              </a:rPr>
              <a:t>(1989/1990)</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9"/>
              </a:rPr>
              <a:t>Raise the Red Lantern</a:t>
            </a:r>
            <a:r>
              <a:rPr lang="en-US" altLang="zh-CN" sz="2100" dirty="0">
                <a:latin typeface="Arial" pitchFamily="34" charset="0"/>
                <a:cs typeface="Arial" pitchFamily="34" charset="0"/>
              </a:rPr>
              <a:t> (1991) (cruel traditions in the 1920s)</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10"/>
              </a:rPr>
              <a:t>The Story of </a:t>
            </a:r>
            <a:r>
              <a:rPr lang="en-US" altLang="zh-CN" sz="2100" dirty="0" err="1">
                <a:latin typeface="Arial" pitchFamily="34" charset="0"/>
                <a:cs typeface="Arial" pitchFamily="34" charset="0"/>
                <a:hlinkClick r:id="rId10"/>
              </a:rPr>
              <a:t>Qiu</a:t>
            </a:r>
            <a:r>
              <a:rPr lang="en-US" altLang="zh-CN" sz="2100" dirty="0">
                <a:latin typeface="Arial" pitchFamily="34" charset="0"/>
                <a:cs typeface="Arial" pitchFamily="34" charset="0"/>
                <a:hlinkClick r:id="rId10"/>
              </a:rPr>
              <a:t> </a:t>
            </a:r>
            <a:r>
              <a:rPr lang="en-US" altLang="zh-CN" sz="2100" dirty="0" err="1">
                <a:latin typeface="Arial" pitchFamily="34" charset="0"/>
                <a:cs typeface="Arial" pitchFamily="34" charset="0"/>
                <a:hlinkClick r:id="rId10"/>
              </a:rPr>
              <a:t>Ju</a:t>
            </a:r>
            <a:r>
              <a:rPr lang="en-US" altLang="zh-CN" sz="2100" dirty="0">
                <a:latin typeface="Arial" pitchFamily="34" charset="0"/>
                <a:cs typeface="Arial" pitchFamily="34" charset="0"/>
              </a:rPr>
              <a:t> (1992, comedy drama)</a:t>
            </a:r>
          </a:p>
          <a:p>
            <a:r>
              <a:rPr lang="en-US" sz="2100" dirty="0">
                <a:latin typeface="Arial" pitchFamily="34" charset="0"/>
                <a:cs typeface="Arial" pitchFamily="34" charset="0"/>
              </a:rPr>
              <a:t>Chen </a:t>
            </a:r>
            <a:r>
              <a:rPr lang="en-US" sz="2100" dirty="0" err="1">
                <a:latin typeface="Arial" pitchFamily="34" charset="0"/>
                <a:cs typeface="Arial" pitchFamily="34" charset="0"/>
              </a:rPr>
              <a:t>Kaige</a:t>
            </a:r>
            <a:r>
              <a:rPr lang="en-US" sz="2100" dirty="0">
                <a:latin typeface="Arial" pitchFamily="34" charset="0"/>
                <a:cs typeface="Arial" pitchFamily="34" charset="0"/>
              </a:rPr>
              <a:t>: </a:t>
            </a:r>
            <a:r>
              <a:rPr lang="en-US" sz="2100" i="1" dirty="0">
                <a:latin typeface="Arial" pitchFamily="34" charset="0"/>
                <a:cs typeface="Arial" pitchFamily="34" charset="0"/>
                <a:hlinkClick r:id="rId11"/>
              </a:rPr>
              <a:t>Life on a String</a:t>
            </a:r>
            <a:r>
              <a:rPr lang="en-US" sz="2100" dirty="0">
                <a:latin typeface="Arial" pitchFamily="34" charset="0"/>
                <a:cs typeface="Arial" pitchFamily="34" charset="0"/>
              </a:rPr>
              <a:t> (1991, esoteric)</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Farewell My Concubine (1993) [upcoming presentation by </a:t>
            </a:r>
            <a:r>
              <a:rPr lang="en-US" altLang="zh-CN" sz="2100" dirty="0" err="1">
                <a:latin typeface="Arial" pitchFamily="34" charset="0"/>
                <a:cs typeface="Arial" pitchFamily="34" charset="0"/>
              </a:rPr>
              <a:t>Licia</a:t>
            </a:r>
            <a:r>
              <a:rPr lang="en-US" altLang="zh-CN" sz="2100" dirty="0">
                <a:latin typeface="Arial" pitchFamily="34" charset="0"/>
                <a:cs typeface="Arial" pitchFamily="34" charset="0"/>
              </a:rPr>
              <a:t> K.]</a:t>
            </a:r>
          </a:p>
          <a:p>
            <a:pPr marL="109537" indent="0">
              <a:buNone/>
            </a:pP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45</a:t>
            </a:fld>
            <a:endParaRPr lang="en-US" dirty="0"/>
          </a:p>
        </p:txBody>
      </p:sp>
    </p:spTree>
    <p:custDataLst>
      <p:tags r:id="rId1"/>
    </p:custDataLst>
    <p:extLst>
      <p:ext uri="{BB962C8B-B14F-4D97-AF65-F5344CB8AC3E}">
        <p14:creationId xmlns:p14="http://schemas.microsoft.com/office/powerpoint/2010/main" val="2149897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400" dirty="0">
                <a:latin typeface="Arial" pitchFamily="34" charset="0"/>
                <a:cs typeface="Arial" pitchFamily="34" charset="0"/>
              </a:rPr>
              <a:t>Historical </a:t>
            </a:r>
            <a:r>
              <a:rPr lang="de-DE" sz="2400" dirty="0" err="1">
                <a:latin typeface="Arial" pitchFamily="34" charset="0"/>
                <a:cs typeface="Arial" pitchFamily="34" charset="0"/>
              </a:rPr>
              <a:t>context</a:t>
            </a:r>
            <a:r>
              <a:rPr lang="de-DE" sz="2400" dirty="0">
                <a:latin typeface="Arial" pitchFamily="34" charset="0"/>
                <a:cs typeface="Arial" pitchFamily="34" charset="0"/>
              </a:rPr>
              <a:t>: </a:t>
            </a:r>
            <a:r>
              <a:rPr lang="de-DE" sz="2400" dirty="0" err="1">
                <a:latin typeface="Arial" pitchFamily="34" charset="0"/>
                <a:cs typeface="Arial" pitchFamily="34" charset="0"/>
              </a:rPr>
              <a:t>origins</a:t>
            </a:r>
            <a:r>
              <a:rPr lang="de-DE" sz="2400" dirty="0">
                <a:latin typeface="Arial" pitchFamily="34" charset="0"/>
                <a:cs typeface="Arial" pitchFamily="34" charset="0"/>
              </a:rPr>
              <a:t> </a:t>
            </a:r>
            <a:r>
              <a:rPr lang="de-DE" sz="2400" dirty="0" err="1">
                <a:latin typeface="Arial" pitchFamily="34" charset="0"/>
                <a:cs typeface="Arial" pitchFamily="34" charset="0"/>
              </a:rPr>
              <a:t>of</a:t>
            </a:r>
            <a:r>
              <a:rPr lang="de-DE" sz="2400" dirty="0">
                <a:latin typeface="Arial" pitchFamily="34" charset="0"/>
                <a:cs typeface="Arial" pitchFamily="34" charset="0"/>
              </a:rPr>
              <a:t> Chinese </a:t>
            </a:r>
            <a:r>
              <a:rPr lang="de-DE" sz="2400" dirty="0" err="1">
                <a:latin typeface="Arial" pitchFamily="34" charset="0"/>
                <a:cs typeface="Arial" pitchFamily="34" charset="0"/>
              </a:rPr>
              <a:t>cinema</a:t>
            </a:r>
            <a:endParaRPr lang="en-US" sz="2400" dirty="0">
              <a:latin typeface="Arial" pitchFamily="34" charset="0"/>
              <a:cs typeface="Arial" pitchFamily="34" charset="0"/>
            </a:endParaRPr>
          </a:p>
          <a:p>
            <a:r>
              <a:rPr lang="en-US" sz="2400" dirty="0">
                <a:latin typeface="Arial" pitchFamily="34" charset="0"/>
                <a:cs typeface="Arial" pitchFamily="34" charset="0"/>
              </a:rPr>
              <a:t>Chinese first films mainland 1905, HK 1909 were opera films (</a:t>
            </a:r>
            <a:r>
              <a:rPr lang="en-US" sz="2400" dirty="0" err="1">
                <a:latin typeface="Arial" pitchFamily="34" charset="0"/>
                <a:cs typeface="Arial" pitchFamily="34" charset="0"/>
              </a:rPr>
              <a:t>xiqupian</a:t>
            </a:r>
            <a:r>
              <a:rPr lang="en-US" sz="2400" dirty="0">
                <a:latin typeface="Arial" pitchFamily="34" charset="0"/>
                <a:cs typeface="Arial" pitchFamily="34" charset="0"/>
              </a:rPr>
              <a:t>, Cfif2 pp. 73-81; </a:t>
            </a:r>
            <a:r>
              <a:rPr lang="en-US" sz="2400" dirty="0" err="1">
                <a:latin typeface="Arial" pitchFamily="34" charset="0"/>
                <a:cs typeface="Arial" pitchFamily="34" charset="0"/>
              </a:rPr>
              <a:t>crossdressing</a:t>
            </a:r>
            <a:r>
              <a:rPr lang="en-US" sz="2400" dirty="0">
                <a:latin typeface="Arial" pitchFamily="34" charset="0"/>
                <a:cs typeface="Arial" pitchFamily="34" charset="0"/>
              </a:rPr>
              <a:t>), also first </a:t>
            </a:r>
            <a:r>
              <a:rPr lang="en-US" sz="2400" dirty="0" err="1">
                <a:latin typeface="Arial" pitchFamily="34" charset="0"/>
                <a:cs typeface="Arial" pitchFamily="34" charset="0"/>
              </a:rPr>
              <a:t>regiolects</a:t>
            </a:r>
            <a:r>
              <a:rPr lang="en-US" sz="2400" dirty="0">
                <a:latin typeface="Arial" pitchFamily="34" charset="0"/>
                <a:cs typeface="Arial" pitchFamily="34" charset="0"/>
              </a:rPr>
              <a:t> in Cantonese (1933) and Taiwanese (1954)</a:t>
            </a:r>
          </a:p>
          <a:p>
            <a:r>
              <a:rPr lang="en-US" sz="2400" dirty="0">
                <a:latin typeface="Arial" pitchFamily="34" charset="0"/>
                <a:cs typeface="Arial" pitchFamily="34" charset="0"/>
              </a:rPr>
              <a:t>First sound film “Sing-song girl red Peony” 1931 w/ opera scenes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46</a:t>
            </a:fld>
            <a:endParaRPr lang="en-US" dirty="0"/>
          </a:p>
        </p:txBody>
      </p:sp>
    </p:spTree>
    <p:custDataLst>
      <p:tags r:id="rId1"/>
    </p:custDataLst>
    <p:extLst>
      <p:ext uri="{BB962C8B-B14F-4D97-AF65-F5344CB8AC3E}">
        <p14:creationId xmlns:p14="http://schemas.microsoft.com/office/powerpoint/2010/main" val="231764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Origins of Chinese film and Realist/naturalist film noir/Weimar Street Film/Film noir</a:t>
            </a:r>
          </a:p>
          <a:p>
            <a:pPr lvl="1"/>
            <a:r>
              <a:rPr lang="en-US" sz="2000" dirty="0">
                <a:latin typeface="Arial" pitchFamily="34" charset="0"/>
                <a:cs typeface="Arial" pitchFamily="34" charset="0"/>
              </a:rPr>
              <a:t>Street Angel 1937 (</a:t>
            </a:r>
            <a:r>
              <a:rPr lang="en-US" sz="2000" dirty="0">
                <a:latin typeface="Arial" pitchFamily="34" charset="0"/>
                <a:cs typeface="Arial" pitchFamily="34" charset="0"/>
                <a:hlinkClick r:id="rId4"/>
              </a:rPr>
              <a:t>http://www.archive.org/details/street_angel</a:t>
            </a:r>
            <a:r>
              <a:rPr lang="en-US" sz="2000" dirty="0">
                <a:latin typeface="Arial" pitchFamily="34" charset="0"/>
                <a:cs typeface="Arial" pitchFamily="34" charset="0"/>
              </a:rPr>
              <a:t>) from Hong Kong, see 02_Cos_1_18.pdf, </a:t>
            </a:r>
            <a:r>
              <a:rPr lang="en-US" sz="2000" dirty="0">
                <a:latin typeface="Arial" pitchFamily="34" charset="0"/>
                <a:cs typeface="Arial" pitchFamily="34" charset="0"/>
                <a:hlinkClick r:id="rId5" tooltip="03_coS_75_107_ch4_realist_street_angel.pdf"/>
              </a:rPr>
              <a:t>03_Cos_75_107_ch_4_realist_street_angel.pdf</a:t>
            </a:r>
            <a:endParaRPr lang="en-US" sz="2000" dirty="0">
              <a:latin typeface="Arial" pitchFamily="34" charset="0"/>
              <a:cs typeface="Arial" pitchFamily="34" charset="0"/>
            </a:endParaRPr>
          </a:p>
          <a:p>
            <a:r>
              <a:rPr lang="en-US" sz="2400" dirty="0" err="1">
                <a:latin typeface="Arial" pitchFamily="34" charset="0"/>
                <a:cs typeface="Arial" pitchFamily="34" charset="0"/>
              </a:rPr>
              <a:t>Fei</a:t>
            </a:r>
            <a:r>
              <a:rPr lang="en-US" sz="2400" dirty="0">
                <a:latin typeface="Arial" pitchFamily="34" charset="0"/>
                <a:cs typeface="Arial" pitchFamily="34" charset="0"/>
              </a:rPr>
              <a:t> Mu: Spring in a small town, compare with </a:t>
            </a:r>
            <a:r>
              <a:rPr lang="en-US" sz="2400" dirty="0" err="1">
                <a:latin typeface="Arial" pitchFamily="34" charset="0"/>
                <a:cs typeface="Arial" pitchFamily="34" charset="0"/>
              </a:rPr>
              <a:t>Tian</a:t>
            </a:r>
            <a:r>
              <a:rPr lang="en-US" sz="2400" dirty="0">
                <a:latin typeface="Arial" pitchFamily="34" charset="0"/>
                <a:cs typeface="Arial" pitchFamily="34" charset="0"/>
              </a:rPr>
              <a:t> </a:t>
            </a:r>
            <a:r>
              <a:rPr lang="en-US" sz="2400" dirty="0" err="1">
                <a:latin typeface="Arial" pitchFamily="34" charset="0"/>
                <a:cs typeface="Arial" pitchFamily="34" charset="0"/>
              </a:rPr>
              <a:t>Zhuangzhuang's</a:t>
            </a:r>
            <a:r>
              <a:rPr lang="en-US" sz="2400" dirty="0">
                <a:latin typeface="Arial" pitchFamily="34" charset="0"/>
                <a:cs typeface="Arial" pitchFamily="34" charset="0"/>
              </a:rPr>
              <a:t> remake</a:t>
            </a:r>
          </a:p>
          <a:p>
            <a:pPr lvl="1"/>
            <a:r>
              <a:rPr lang="en-US" sz="2000" dirty="0" err="1">
                <a:latin typeface="Arial" pitchFamily="34" charset="0"/>
                <a:cs typeface="Arial" pitchFamily="34" charset="0"/>
              </a:rPr>
              <a:t>Fei</a:t>
            </a:r>
            <a:r>
              <a:rPr lang="en-US" sz="2000" dirty="0">
                <a:latin typeface="Arial" pitchFamily="34" charset="0"/>
                <a:cs typeface="Arial" pitchFamily="34" charset="0"/>
              </a:rPr>
              <a:t> Mu: 04_Cfif2_205_211_fei_mu_spring.pdf</a:t>
            </a:r>
          </a:p>
          <a:p>
            <a:pPr lvl="1"/>
            <a:r>
              <a:rPr lang="en-US" sz="2000" dirty="0" err="1">
                <a:latin typeface="Arial" pitchFamily="34" charset="0"/>
                <a:cs typeface="Arial" pitchFamily="34" charset="0"/>
              </a:rPr>
              <a:t>Tian</a:t>
            </a:r>
            <a:r>
              <a:rPr lang="en-US" sz="2000" dirty="0">
                <a:latin typeface="Arial" pitchFamily="34" charset="0"/>
                <a:cs typeface="Arial" pitchFamily="34" charset="0"/>
              </a:rPr>
              <a:t> </a:t>
            </a:r>
            <a:r>
              <a:rPr lang="en-US" sz="2000" dirty="0" err="1">
                <a:latin typeface="Arial" pitchFamily="34" charset="0"/>
                <a:cs typeface="Arial" pitchFamily="34" charset="0"/>
              </a:rPr>
              <a:t>Zhuangzhuang</a:t>
            </a:r>
            <a:r>
              <a:rPr lang="en-US" sz="2000" dirty="0">
                <a:latin typeface="Arial" pitchFamily="34" charset="0"/>
                <a:cs typeface="Arial" pitchFamily="34" charset="0"/>
              </a:rPr>
              <a:t>: 04_SiI_tian_zhuangzhuang_72_77.pdf</a:t>
            </a:r>
          </a:p>
          <a:p>
            <a:r>
              <a:rPr lang="en-US" sz="2400" dirty="0">
                <a:latin typeface="Arial" pitchFamily="34" charset="0"/>
                <a:cs typeface="Arial" pitchFamily="34" charset="0"/>
              </a:rPr>
              <a:t>Parallels to Street Angel from 1937? How influences war background (refugees, ruins) the protagonists' mood? Why was younger sister not affected by melancholy?</a:t>
            </a: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47</a:t>
            </a:fld>
            <a:endParaRPr lang="en-US" dirty="0"/>
          </a:p>
        </p:txBody>
      </p:sp>
    </p:spTree>
    <p:custDataLst>
      <p:tags r:id="rId1"/>
    </p:custDataLst>
    <p:extLst>
      <p:ext uri="{BB962C8B-B14F-4D97-AF65-F5344CB8AC3E}">
        <p14:creationId xmlns:p14="http://schemas.microsoft.com/office/powerpoint/2010/main" val="3418939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First color film opera </a:t>
            </a:r>
            <a:r>
              <a:rPr lang="de-DE" sz="2400" dirty="0">
                <a:latin typeface="Arial" pitchFamily="34" charset="0"/>
                <a:cs typeface="Arial" pitchFamily="34" charset="0"/>
              </a:rPr>
              <a:t>„</a:t>
            </a:r>
            <a:r>
              <a:rPr lang="en-US" sz="2400" dirty="0">
                <a:latin typeface="Arial" pitchFamily="34" charset="0"/>
                <a:cs typeface="Arial" pitchFamily="34" charset="0"/>
              </a:rPr>
              <a:t>Remorse at Death” 1948, starring opera actor Mei </a:t>
            </a:r>
            <a:r>
              <a:rPr lang="en-US" sz="2400" dirty="0" err="1">
                <a:latin typeface="Arial" pitchFamily="34" charset="0"/>
                <a:cs typeface="Arial" pitchFamily="34" charset="0"/>
              </a:rPr>
              <a:t>Lanfang</a:t>
            </a:r>
            <a:endParaRPr lang="en-US" sz="2400" dirty="0">
              <a:latin typeface="Arial" pitchFamily="34" charset="0"/>
              <a:cs typeface="Arial" pitchFamily="34" charset="0"/>
            </a:endParaRPr>
          </a:p>
          <a:p>
            <a:r>
              <a:rPr lang="en-US" sz="2400" dirty="0">
                <a:latin typeface="Arial" pitchFamily="34" charset="0"/>
                <a:cs typeface="Arial" pitchFamily="34" charset="0"/>
              </a:rPr>
              <a:t>Operatic melodrama Liang </a:t>
            </a:r>
            <a:r>
              <a:rPr lang="en-US" sz="2400" dirty="0" err="1">
                <a:latin typeface="Arial" pitchFamily="34" charset="0"/>
                <a:cs typeface="Arial" pitchFamily="34" charset="0"/>
              </a:rPr>
              <a:t>Shanbo</a:t>
            </a:r>
            <a:r>
              <a:rPr lang="en-US" sz="2400" dirty="0">
                <a:latin typeface="Arial" pitchFamily="34" charset="0"/>
                <a:cs typeface="Arial" pitchFamily="34" charset="0"/>
              </a:rPr>
              <a:t> and Zhu </a:t>
            </a:r>
            <a:r>
              <a:rPr lang="en-US" sz="2400" dirty="0" err="1">
                <a:latin typeface="Arial" pitchFamily="34" charset="0"/>
                <a:cs typeface="Arial" pitchFamily="34" charset="0"/>
              </a:rPr>
              <a:t>Yingtai</a:t>
            </a:r>
            <a:r>
              <a:rPr lang="en-US" sz="2400" dirty="0">
                <a:latin typeface="Arial" pitchFamily="34" charset="0"/>
                <a:cs typeface="Arial" pitchFamily="34" charset="0"/>
              </a:rPr>
              <a:t> 1935, remakes, one Love Eterne 1963</a:t>
            </a:r>
          </a:p>
          <a:p>
            <a:r>
              <a:rPr lang="en-US" sz="2400" dirty="0">
                <a:latin typeface="Arial" pitchFamily="34" charset="0"/>
                <a:cs typeface="Arial" pitchFamily="34" charset="0"/>
              </a:rPr>
              <a:t>What do think about Gunning’s concept of “Cinema of attraction”? Does a movie only get a coherent narrative in the act of perception?</a:t>
            </a:r>
            <a:endParaRPr lang="en-US" sz="2400" b="1" dirty="0">
              <a:latin typeface="Arial" pitchFamily="34" charset="0"/>
              <a:cs typeface="Arial" pitchFamily="34" charset="0"/>
            </a:endParaRPr>
          </a:p>
          <a:p>
            <a:pPr marL="109537" indent="0">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48</a:t>
            </a:fld>
            <a:endParaRPr lang="en-US" dirty="0"/>
          </a:p>
        </p:txBody>
      </p:sp>
    </p:spTree>
    <p:custDataLst>
      <p:tags r:id="rId1"/>
    </p:custDataLst>
    <p:extLst>
      <p:ext uri="{BB962C8B-B14F-4D97-AF65-F5344CB8AC3E}">
        <p14:creationId xmlns:p14="http://schemas.microsoft.com/office/powerpoint/2010/main" val="2135257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By mid-1960s turned from opera to martial arts</a:t>
            </a:r>
          </a:p>
          <a:p>
            <a:r>
              <a:rPr lang="en-US" sz="2400" dirty="0">
                <a:latin typeface="Arial" pitchFamily="34" charset="0"/>
                <a:cs typeface="Arial" pitchFamily="34" charset="0"/>
              </a:rPr>
              <a:t>Martial Art: Bruce Lee, Jackie Chan</a:t>
            </a:r>
          </a:p>
          <a:p>
            <a:pPr lvl="1"/>
            <a:r>
              <a:rPr lang="en-US" sz="2000" dirty="0" err="1">
                <a:latin typeface="Arial" pitchFamily="34" charset="0"/>
                <a:cs typeface="Arial" pitchFamily="34" charset="0"/>
              </a:rPr>
              <a:t>Ang</a:t>
            </a:r>
            <a:r>
              <a:rPr lang="en-US" sz="2000" dirty="0">
                <a:latin typeface="Arial" pitchFamily="34" charset="0"/>
                <a:cs typeface="Arial" pitchFamily="34" charset="0"/>
              </a:rPr>
              <a:t> Lee: Crouching tiger hidden dragon 2000, has a lot of Chinese culture/myths/topics</a:t>
            </a:r>
          </a:p>
          <a:p>
            <a:r>
              <a:rPr lang="en-US" sz="2400" dirty="0">
                <a:latin typeface="Arial" pitchFamily="34" charset="0"/>
                <a:cs typeface="Arial" pitchFamily="34" charset="0"/>
              </a:rPr>
              <a:t>Director </a:t>
            </a:r>
            <a:r>
              <a:rPr lang="en-US" sz="2400" dirty="0" err="1">
                <a:latin typeface="Arial" pitchFamily="34" charset="0"/>
                <a:cs typeface="Arial" pitchFamily="34" charset="0"/>
              </a:rPr>
              <a:t>Ang</a:t>
            </a:r>
            <a:r>
              <a:rPr lang="en-US" sz="2400" dirty="0">
                <a:latin typeface="Arial" pitchFamily="34" charset="0"/>
                <a:cs typeface="Arial" pitchFamily="34" charset="0"/>
              </a:rPr>
              <a:t> Lee: Martial arts and much more</a:t>
            </a:r>
          </a:p>
          <a:p>
            <a:r>
              <a:rPr lang="en-US" sz="2400" dirty="0">
                <a:latin typeface="Arial" pitchFamily="34" charset="0"/>
                <a:cs typeface="Arial" pitchFamily="34" charset="0"/>
              </a:rPr>
              <a:t>The 5th Generation &amp; its </a:t>
            </a:r>
            <a:r>
              <a:rPr lang="en-US" sz="2400" dirty="0" err="1">
                <a:latin typeface="Arial" pitchFamily="34" charset="0"/>
                <a:cs typeface="Arial" pitchFamily="34" charset="0"/>
              </a:rPr>
              <a:t>internt‘l</a:t>
            </a:r>
            <a:r>
              <a:rPr lang="en-US" sz="2400" dirty="0">
                <a:latin typeface="Arial" pitchFamily="34" charset="0"/>
                <a:cs typeface="Arial" pitchFamily="34" charset="0"/>
              </a:rPr>
              <a:t>. commercial success</a:t>
            </a:r>
          </a:p>
          <a:p>
            <a:pPr lvl="1"/>
            <a:r>
              <a:rPr lang="en-US" sz="2000" dirty="0">
                <a:latin typeface="Arial" pitchFamily="34" charset="0"/>
                <a:cs typeface="Arial" pitchFamily="34" charset="0"/>
              </a:rPr>
              <a:t>Chen </a:t>
            </a:r>
            <a:r>
              <a:rPr lang="en-US" sz="2000" dirty="0" err="1">
                <a:latin typeface="Arial" pitchFamily="34" charset="0"/>
                <a:cs typeface="Arial" pitchFamily="34" charset="0"/>
              </a:rPr>
              <a:t>Kaige</a:t>
            </a:r>
            <a:r>
              <a:rPr lang="en-US" sz="2000" dirty="0">
                <a:latin typeface="Arial" pitchFamily="34" charset="0"/>
                <a:cs typeface="Arial" pitchFamily="34" charset="0"/>
              </a:rPr>
              <a:t>: Yellow Earth 1984, CoS_76_107_ch_4_yellow_earth.pdf, 05_Cfif2_258-264_yellow_earth; </a:t>
            </a:r>
            <a:r>
              <a:rPr lang="en-US" sz="2000" dirty="0" err="1">
                <a:latin typeface="Arial" pitchFamily="34" charset="0"/>
                <a:cs typeface="Arial" pitchFamily="34" charset="0"/>
              </a:rPr>
              <a:t>CoS</a:t>
            </a:r>
            <a:r>
              <a:rPr lang="en-US" sz="2000" dirty="0">
                <a:latin typeface="Arial" pitchFamily="34" charset="0"/>
                <a:cs typeface="Arial" pitchFamily="34" charset="0"/>
              </a:rPr>
              <a:t> </a:t>
            </a:r>
            <a:r>
              <a:rPr lang="en-US" sz="2000" dirty="0" err="1">
                <a:latin typeface="Arial" pitchFamily="34" charset="0"/>
                <a:cs typeface="Arial" pitchFamily="34" charset="0"/>
              </a:rPr>
              <a:t>ch.</a:t>
            </a:r>
            <a:r>
              <a:rPr lang="en-US" sz="2000" dirty="0">
                <a:latin typeface="Arial" pitchFamily="34" charset="0"/>
                <a:cs typeface="Arial" pitchFamily="34" charset="0"/>
              </a:rPr>
              <a:t> 4, </a:t>
            </a:r>
            <a:r>
              <a:rPr lang="en-US" sz="2000" dirty="0" err="1">
                <a:latin typeface="Arial" pitchFamily="34" charset="0"/>
                <a:cs typeface="Arial" pitchFamily="34" charset="0"/>
              </a:rPr>
              <a:t>SiI</a:t>
            </a:r>
            <a:r>
              <a:rPr lang="en-US" sz="2000" dirty="0">
                <a:latin typeface="Arial" pitchFamily="34" charset="0"/>
                <a:cs typeface="Arial" pitchFamily="34" charset="0"/>
              </a:rPr>
              <a:t> pp. 82-107; Cfif2 pp. 258-264;</a:t>
            </a:r>
          </a:p>
          <a:p>
            <a:pPr lvl="1"/>
            <a:r>
              <a:rPr lang="en-US" sz="2000" dirty="0">
                <a:latin typeface="Arial" pitchFamily="34" charset="0"/>
                <a:cs typeface="Arial" pitchFamily="34" charset="0"/>
              </a:rPr>
              <a:t>Gong Li in Zhang </a:t>
            </a:r>
            <a:r>
              <a:rPr lang="en-US" sz="2000" dirty="0" err="1">
                <a:latin typeface="Arial" pitchFamily="34" charset="0"/>
                <a:cs typeface="Arial" pitchFamily="34" charset="0"/>
              </a:rPr>
              <a:t>Yimou</a:t>
            </a:r>
            <a:r>
              <a:rPr lang="en-US" sz="2000" dirty="0">
                <a:latin typeface="Arial" pitchFamily="34" charset="0"/>
                <a:cs typeface="Arial" pitchFamily="34" charset="0"/>
              </a:rPr>
              <a:t>: Raise the Red Lantern 1991, 07_CoS_108_134_ch_5_gong_li.pdf</a:t>
            </a:r>
          </a:p>
          <a:p>
            <a:pPr lvl="1"/>
            <a:r>
              <a:rPr lang="de-DE" sz="2000" dirty="0">
                <a:latin typeface="Arial" pitchFamily="34" charset="0"/>
                <a:cs typeface="Arial" pitchFamily="34" charset="0"/>
              </a:rPr>
              <a:t>The Beijing Film School</a:t>
            </a:r>
          </a:p>
          <a:p>
            <a:pPr lvl="1"/>
            <a:r>
              <a:rPr lang="de-DE" sz="2000" dirty="0">
                <a:latin typeface="Arial" pitchFamily="34" charset="0"/>
                <a:cs typeface="Arial" pitchFamily="34" charset="0"/>
              </a:rPr>
              <a:t>The 6th </a:t>
            </a:r>
            <a:r>
              <a:rPr lang="de-DE" sz="2000" dirty="0" err="1">
                <a:latin typeface="Arial" pitchFamily="34" charset="0"/>
                <a:cs typeface="Arial" pitchFamily="34" charset="0"/>
              </a:rPr>
              <a:t>generation</a:t>
            </a:r>
            <a:r>
              <a:rPr lang="de-DE" sz="2000" dirty="0">
                <a:latin typeface="Arial" pitchFamily="34" charset="0"/>
                <a:cs typeface="Arial" pitchFamily="34" charset="0"/>
              </a:rPr>
              <a:t>: </a:t>
            </a:r>
            <a:r>
              <a:rPr lang="de-DE" sz="2000" dirty="0" err="1">
                <a:latin typeface="Arial" pitchFamily="34" charset="0"/>
                <a:cs typeface="Arial" pitchFamily="34" charset="0"/>
              </a:rPr>
              <a:t>low</a:t>
            </a:r>
            <a:r>
              <a:rPr lang="de-DE" sz="2000" dirty="0">
                <a:latin typeface="Arial" pitchFamily="34" charset="0"/>
                <a:cs typeface="Arial" pitchFamily="34" charset="0"/>
              </a:rPr>
              <a:t> </a:t>
            </a:r>
            <a:r>
              <a:rPr lang="de-DE" sz="2000" dirty="0" err="1">
                <a:latin typeface="Arial" pitchFamily="34" charset="0"/>
                <a:cs typeface="Arial" pitchFamily="34" charset="0"/>
              </a:rPr>
              <a:t>budget</a:t>
            </a:r>
            <a:r>
              <a:rPr lang="de-DE" sz="2000" dirty="0">
                <a:latin typeface="Arial" pitchFamily="34" charset="0"/>
                <a:cs typeface="Arial" pitchFamily="34" charset="0"/>
              </a:rPr>
              <a:t>, </a:t>
            </a:r>
            <a:r>
              <a:rPr lang="de-DE" sz="2000" dirty="0" err="1">
                <a:latin typeface="Arial" pitchFamily="34" charset="0"/>
                <a:cs typeface="Arial" pitchFamily="34" charset="0"/>
              </a:rPr>
              <a:t>documentaries</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49</a:t>
            </a:fld>
            <a:endParaRPr lang="en-US" dirty="0"/>
          </a:p>
        </p:txBody>
      </p:sp>
      <p:sp>
        <p:nvSpPr>
          <p:cNvPr id="2" name="Titel 1"/>
          <p:cNvSpPr>
            <a:spLocks noGrp="1"/>
          </p:cNvSpPr>
          <p:nvPr>
            <p:ph type="title"/>
          </p:nvPr>
        </p:nvSpPr>
        <p:spPr/>
        <p:txBody>
          <a:bodyPr/>
          <a:lstStyle/>
          <a:p>
            <a:endParaRPr lang="en-US"/>
          </a:p>
        </p:txBody>
      </p:sp>
      <p:sp>
        <p:nvSpPr>
          <p:cNvPr id="6" name="Title 2"/>
          <p:cNvSpPr txBox="1">
            <a:spLocks/>
          </p:cNvSpPr>
          <p:nvPr/>
        </p:nvSpPr>
        <p:spPr>
          <a:xfrm>
            <a:off x="-152400" y="152400"/>
            <a:ext cx="8686800" cy="13716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9 2/5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5</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99406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Session 4 </a:t>
            </a:r>
            <a:r>
              <a:rPr lang="zh-CN" altLang="de-DE" dirty="0">
                <a:solidFill>
                  <a:srgbClr val="0E5772"/>
                </a:solidFill>
                <a:latin typeface="Arial" panose="020B0604020202020204" pitchFamily="34" charset="0"/>
                <a:cs typeface="Arial" panose="020B0604020202020204" pitchFamily="34" charset="0"/>
              </a:rPr>
              <a:t>第四周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438095"/>
          </a:xfrm>
        </p:spPr>
        <p:txBody>
          <a:bodyPr>
            <a:normAutofit/>
          </a:bodyPr>
          <a:lstStyle/>
          <a:p>
            <a:pPr marL="0" indent="0" algn="l">
              <a:buNone/>
            </a:pPr>
            <a:r>
              <a:rPr lang="en-US" sz="2400" b="0" i="0" dirty="0">
                <a:solidFill>
                  <a:srgbClr val="000000"/>
                </a:solidFill>
                <a:effectLst/>
                <a:latin typeface="Arial" panose="020B0604020202020204" pitchFamily="34" charset="0"/>
              </a:rPr>
              <a:t>Session 3, Fri March 18, 2022 – Language</a:t>
            </a:r>
          </a:p>
          <a:p>
            <a:pPr marL="0" indent="0" algn="l">
              <a:buNone/>
            </a:pPr>
            <a:endParaRPr lang="en-US" sz="2400" dirty="0">
              <a:solidFill>
                <a:srgbClr val="000000"/>
              </a:solidFill>
              <a:latin typeface="Arial" panose="020B0604020202020204" pitchFamily="34" charset="0"/>
            </a:endParaRPr>
          </a:p>
          <a:p>
            <a:pPr marL="0" indent="0" algn="l">
              <a:buNone/>
            </a:pPr>
            <a:r>
              <a:rPr lang="en-US" sz="2400" b="0" i="0" dirty="0">
                <a:solidFill>
                  <a:srgbClr val="000000"/>
                </a:solidFill>
                <a:effectLst/>
                <a:latin typeface="Arial" panose="020B0604020202020204" pitchFamily="34" charset="0"/>
              </a:rPr>
              <a:t>The following slides are from my “Chinese Movies &amp; Culture</a:t>
            </a:r>
            <a:r>
              <a:rPr lang="en-US" sz="2400" b="0" i="0">
                <a:solidFill>
                  <a:srgbClr val="000000"/>
                </a:solidFill>
                <a:effectLst/>
                <a:latin typeface="Arial" panose="020B0604020202020204" pitchFamily="34" charset="0"/>
              </a:rPr>
              <a:t>” Course in the USA.</a:t>
            </a:r>
            <a:endParaRPr lang="en-US" sz="2400" b="0" i="0" dirty="0">
              <a:solidFill>
                <a:srgbClr val="000000"/>
              </a:solidFill>
              <a:effectLst/>
              <a:latin typeface="Arial" panose="020B0604020202020204" pitchFamily="34" charset="0"/>
            </a:endParaRPr>
          </a:p>
          <a:p>
            <a:pPr marL="0" indent="0" algn="l">
              <a:buNone/>
            </a:pP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80818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000" b="1" dirty="0">
                <a:latin typeface="Arial" pitchFamily="34" charset="0"/>
                <a:cs typeface="Arial" pitchFamily="34" charset="0"/>
              </a:rPr>
              <a:t>Session </a:t>
            </a:r>
            <a:r>
              <a:rPr lang="de-DE" sz="2000" b="1" dirty="0" err="1">
                <a:latin typeface="Arial" pitchFamily="34" charset="0"/>
                <a:cs typeface="Arial" pitchFamily="34" charset="0"/>
              </a:rPr>
              <a:t>Overview</a:t>
            </a:r>
            <a:r>
              <a:rPr lang="de-DE" sz="2000" b="1" dirty="0">
                <a:latin typeface="Arial" pitchFamily="34" charset="0"/>
                <a:cs typeface="Arial" pitchFamily="34" charset="0"/>
              </a:rPr>
              <a:t> </a:t>
            </a:r>
            <a:endParaRPr lang="en-US" sz="2000" dirty="0">
              <a:latin typeface="Arial" pitchFamily="34" charset="0"/>
              <a:cs typeface="Arial" pitchFamily="34" charset="0"/>
            </a:endParaRPr>
          </a:p>
          <a:p>
            <a:pPr lvl="0"/>
            <a:r>
              <a:rPr lang="en-GB" sz="2000" dirty="0">
                <a:latin typeface="Arial" pitchFamily="34" charset="0"/>
                <a:cs typeface="Arial" pitchFamily="34" charset="0"/>
              </a:rPr>
              <a:t>Get an overview what we learn today</a:t>
            </a:r>
            <a:endParaRPr lang="en-US" sz="2000" dirty="0">
              <a:latin typeface="Arial" pitchFamily="34" charset="0"/>
              <a:cs typeface="Arial" pitchFamily="34" charset="0"/>
            </a:endParaRPr>
          </a:p>
          <a:p>
            <a:pPr lvl="0"/>
            <a:r>
              <a:rPr lang="en-GB" sz="2000" dirty="0">
                <a:latin typeface="Arial" pitchFamily="34" charset="0"/>
                <a:cs typeface="Arial" pitchFamily="34" charset="0"/>
              </a:rPr>
              <a:t>Part 1: 5</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(end of last session’s presentation)</a:t>
            </a:r>
            <a:endParaRPr lang="en-US" sz="2000" dirty="0">
              <a:latin typeface="Arial" pitchFamily="34" charset="0"/>
              <a:cs typeface="Arial" pitchFamily="34" charset="0"/>
            </a:endParaRPr>
          </a:p>
          <a:p>
            <a:pPr lvl="0"/>
            <a:r>
              <a:rPr lang="en-US" sz="2000" dirty="0">
                <a:latin typeface="Arial" pitchFamily="34" charset="0"/>
                <a:cs typeface="Arial" pitchFamily="34" charset="0"/>
              </a:rPr>
              <a:t>Finish teacher’s presentation about 5th generation Chinese film directors</a:t>
            </a:r>
          </a:p>
          <a:p>
            <a:pPr lvl="0"/>
            <a:r>
              <a:rPr lang="en-GB" sz="2000" dirty="0">
                <a:latin typeface="Arial" pitchFamily="34" charset="0"/>
                <a:cs typeface="Arial" pitchFamily="34" charset="0"/>
              </a:rPr>
              <a:t>Brainstorming: What characteristics has the 5</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Part 2: Film “Farewell my Concubine”, trailer (assignment for today: everybody has watched it)</a:t>
            </a:r>
            <a:endParaRPr lang="en-US" sz="2000" dirty="0">
              <a:latin typeface="Arial" pitchFamily="34" charset="0"/>
              <a:cs typeface="Arial" pitchFamily="34" charset="0"/>
            </a:endParaRPr>
          </a:p>
          <a:p>
            <a:pPr lvl="0"/>
            <a:r>
              <a:rPr lang="en-GB" sz="2000" dirty="0">
                <a:latin typeface="Arial" pitchFamily="34" charset="0"/>
                <a:cs typeface="Arial" pitchFamily="34" charset="0"/>
              </a:rPr>
              <a:t>Student presentation on the film</a:t>
            </a:r>
            <a:endParaRPr lang="en-US" sz="2000" dirty="0">
              <a:latin typeface="Arial" pitchFamily="34" charset="0"/>
              <a:cs typeface="Arial" pitchFamily="34" charset="0"/>
            </a:endParaRPr>
          </a:p>
          <a:p>
            <a:pPr lvl="0"/>
            <a:r>
              <a:rPr lang="en-GB" sz="2000" dirty="0" err="1">
                <a:latin typeface="Arial" pitchFamily="34" charset="0"/>
                <a:cs typeface="Arial" pitchFamily="34" charset="0"/>
              </a:rPr>
              <a:t>Roleplay</a:t>
            </a:r>
            <a:r>
              <a:rPr lang="en-GB" sz="2000" dirty="0">
                <a:latin typeface="Arial" pitchFamily="34" charset="0"/>
                <a:cs typeface="Arial" pitchFamily="34" charset="0"/>
              </a:rPr>
              <a:t> about historical parties and their treatment of Beijing Opera (what learning types?)</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the film</a:t>
            </a:r>
            <a:endParaRPr lang="en-US" sz="2000" dirty="0">
              <a:latin typeface="Arial" pitchFamily="34" charset="0"/>
              <a:cs typeface="Arial" pitchFamily="34" charset="0"/>
            </a:endParaRPr>
          </a:p>
          <a:p>
            <a:pPr lvl="0"/>
            <a:r>
              <a:rPr lang="en-US" sz="2000" dirty="0">
                <a:latin typeface="Arial" pitchFamily="34" charset="0"/>
                <a:cs typeface="Arial" pitchFamily="34" charset="0"/>
              </a:rPr>
              <a:t>Assignment for next time</a:t>
            </a:r>
          </a:p>
          <a:p>
            <a:pPr lvl="0"/>
            <a:r>
              <a:rPr lang="en-GB" sz="2000" dirty="0">
                <a:latin typeface="Arial" pitchFamily="34" charset="0"/>
                <a:cs typeface="Arial" pitchFamily="34" charset="0"/>
              </a:rPr>
              <a:t>Reflect teaching improvements in class</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50</a:t>
            </a:fld>
            <a:endParaRPr lang="en-US" dirty="0"/>
          </a:p>
        </p:txBody>
      </p:sp>
    </p:spTree>
    <p:custDataLst>
      <p:tags r:id="rId1"/>
    </p:custDataLst>
    <p:extLst>
      <p:ext uri="{BB962C8B-B14F-4D97-AF65-F5344CB8AC3E}">
        <p14:creationId xmlns:p14="http://schemas.microsoft.com/office/powerpoint/2010/main" val="2867012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learn today</a:t>
            </a:r>
          </a:p>
          <a:p>
            <a:pPr lvl="0"/>
            <a:r>
              <a:rPr lang="en-GB" sz="3000" dirty="0">
                <a:latin typeface="Arial" pitchFamily="34" charset="0"/>
                <a:cs typeface="Arial" pitchFamily="34" charset="0"/>
              </a:rPr>
              <a:t>Learn about</a:t>
            </a:r>
            <a:endParaRPr lang="en-US" sz="3000" dirty="0">
              <a:latin typeface="Arial" pitchFamily="34" charset="0"/>
              <a:cs typeface="Arial" pitchFamily="34" charset="0"/>
            </a:endParaRPr>
          </a:p>
          <a:p>
            <a:pPr lvl="1"/>
            <a:r>
              <a:rPr lang="en-GB" sz="3000" dirty="0">
                <a:latin typeface="Arial" pitchFamily="34" charset="0"/>
                <a:cs typeface="Arial" pitchFamily="34" charset="0"/>
              </a:rPr>
              <a:t>characteristics of Chinese 5</a:t>
            </a:r>
            <a:r>
              <a:rPr lang="en-GB" sz="3000" baseline="30000" dirty="0">
                <a:latin typeface="Arial" pitchFamily="34" charset="0"/>
                <a:cs typeface="Arial" pitchFamily="34" charset="0"/>
              </a:rPr>
              <a:t>th</a:t>
            </a:r>
            <a:r>
              <a:rPr lang="en-GB" sz="3000" dirty="0">
                <a:latin typeface="Arial" pitchFamily="34" charset="0"/>
                <a:cs typeface="Arial" pitchFamily="34" charset="0"/>
              </a:rPr>
              <a:t> generation film directors</a:t>
            </a:r>
            <a:endParaRPr lang="en-US" sz="3000" dirty="0">
              <a:latin typeface="Arial" pitchFamily="34" charset="0"/>
              <a:cs typeface="Arial" pitchFamily="34" charset="0"/>
            </a:endParaRPr>
          </a:p>
          <a:p>
            <a:pPr lvl="1"/>
            <a:r>
              <a:rPr lang="de-DE" sz="3000" dirty="0">
                <a:latin typeface="Arial" pitchFamily="34" charset="0"/>
                <a:cs typeface="Arial" pitchFamily="34" charset="0"/>
              </a:rPr>
              <a:t>Modern Chinese </a:t>
            </a:r>
            <a:r>
              <a:rPr lang="de-DE" sz="3000" dirty="0" err="1">
                <a:latin typeface="Arial" pitchFamily="34" charset="0"/>
                <a:cs typeface="Arial" pitchFamily="34" charset="0"/>
              </a:rPr>
              <a:t>history</a:t>
            </a:r>
            <a:endParaRPr lang="en-US" sz="3000" dirty="0">
              <a:latin typeface="Arial" pitchFamily="34" charset="0"/>
              <a:cs typeface="Arial" pitchFamily="34" charset="0"/>
            </a:endParaRPr>
          </a:p>
          <a:p>
            <a:pPr lvl="1"/>
            <a:r>
              <a:rPr lang="en-GB" sz="3000" dirty="0">
                <a:latin typeface="Arial" pitchFamily="34" charset="0"/>
                <a:cs typeface="Arial" pitchFamily="34" charset="0"/>
              </a:rPr>
              <a:t>Different perspectives on traditions in China</a:t>
            </a:r>
            <a:endParaRPr lang="en-US" sz="3000" dirty="0">
              <a:latin typeface="Arial" pitchFamily="34" charset="0"/>
              <a:cs typeface="Arial" pitchFamily="34" charset="0"/>
            </a:endParaRPr>
          </a:p>
          <a:p>
            <a:pPr lvl="1"/>
            <a:r>
              <a:rPr lang="en-GB" sz="3000" dirty="0">
                <a:latin typeface="Arial" pitchFamily="34" charset="0"/>
                <a:cs typeface="Arial" pitchFamily="34" charset="0"/>
              </a:rPr>
              <a:t>Interpretation of the film “Farewell my Concubine”</a:t>
            </a:r>
            <a:endParaRPr lang="en-US" sz="3000" dirty="0">
              <a:latin typeface="Arial" pitchFamily="34" charset="0"/>
              <a:cs typeface="Arial" pitchFamily="34" charset="0"/>
            </a:endParaRPr>
          </a:p>
          <a:p>
            <a:pPr lvl="1"/>
            <a:r>
              <a:rPr lang="en-US" sz="3000" dirty="0">
                <a:latin typeface="Arial" pitchFamily="34" charset="0"/>
                <a:cs typeface="Arial" pitchFamily="34" charset="0"/>
              </a:rPr>
              <a:t>teaching (feedback, reflection, improvements)</a:t>
            </a:r>
          </a:p>
          <a:p>
            <a:endParaRPr lang="en-US" sz="3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51</a:t>
            </a:fld>
            <a:endParaRPr lang="en-US" dirty="0"/>
          </a:p>
        </p:txBody>
      </p:sp>
    </p:spTree>
    <p:custDataLst>
      <p:tags r:id="rId1"/>
    </p:custDataLst>
    <p:extLst>
      <p:ext uri="{BB962C8B-B14F-4D97-AF65-F5344CB8AC3E}">
        <p14:creationId xmlns:p14="http://schemas.microsoft.com/office/powerpoint/2010/main" val="655714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t>Additional free internet sources about the topics “5</a:t>
            </a:r>
            <a:r>
              <a:rPr lang="en-GB" sz="2400" b="1" baseline="30000" dirty="0"/>
              <a:t>th</a:t>
            </a:r>
            <a:r>
              <a:rPr lang="en-GB" sz="2400" b="1" dirty="0"/>
              <a:t> generation” and “Farewell my</a:t>
            </a:r>
            <a:endParaRPr lang="en-US" sz="2400" dirty="0"/>
          </a:p>
          <a:p>
            <a:r>
              <a:rPr lang="en-GB" sz="2400" u="sng" dirty="0">
                <a:hlinkClick r:id="rId4"/>
              </a:rPr>
              <a:t>http://www.thesis.bilkent.edu.tr/0003553.pdf</a:t>
            </a:r>
            <a:r>
              <a:rPr lang="en-GB" sz="2400" dirty="0"/>
              <a:t> (Breaking Binaries: A critical approach to the fifth generation </a:t>
            </a:r>
            <a:r>
              <a:rPr lang="en-GB" sz="2400" dirty="0" err="1"/>
              <a:t>chinese</a:t>
            </a:r>
            <a:r>
              <a:rPr lang="en-GB" sz="2400" dirty="0"/>
              <a:t> cinema, </a:t>
            </a:r>
            <a:r>
              <a:rPr lang="en-GB" sz="2400" dirty="0" err="1"/>
              <a:t>Chien</a:t>
            </a:r>
            <a:r>
              <a:rPr lang="en-GB" sz="2400" dirty="0"/>
              <a:t> Yang </a:t>
            </a:r>
            <a:r>
              <a:rPr lang="en-GB" sz="2400" dirty="0" err="1"/>
              <a:t>Erdem</a:t>
            </a:r>
            <a:r>
              <a:rPr lang="en-GB" sz="2400" dirty="0"/>
              <a:t>, [Thesis] </a:t>
            </a:r>
            <a:r>
              <a:rPr lang="en-GB" sz="2400" dirty="0" err="1"/>
              <a:t>Bilkent</a:t>
            </a:r>
            <a:r>
              <a:rPr lang="en-GB" sz="2400" dirty="0"/>
              <a:t> University, May, 2008)</a:t>
            </a:r>
            <a:br>
              <a:rPr lang="en-GB" sz="2400" dirty="0"/>
            </a:b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52</a:t>
            </a:fld>
            <a:endParaRPr lang="en-US" dirty="0"/>
          </a:p>
        </p:txBody>
      </p:sp>
    </p:spTree>
    <p:custDataLst>
      <p:tags r:id="rId1"/>
    </p:custDataLst>
    <p:extLst>
      <p:ext uri="{BB962C8B-B14F-4D97-AF65-F5344CB8AC3E}">
        <p14:creationId xmlns:p14="http://schemas.microsoft.com/office/powerpoint/2010/main" val="250320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000" b="1" dirty="0"/>
              <a:t>Part</a:t>
            </a:r>
            <a:r>
              <a:rPr lang="en-US" sz="2000" b="1" dirty="0"/>
              <a:t> 1: 5th Generation of Chinese Film Directors</a:t>
            </a:r>
            <a:r>
              <a:rPr lang="en-GB" sz="2000" b="1" dirty="0"/>
              <a:t> </a:t>
            </a:r>
            <a:endParaRPr lang="en-US" sz="2000" dirty="0"/>
          </a:p>
          <a:p>
            <a:pPr lvl="0"/>
            <a:r>
              <a:rPr lang="en-GB" sz="2000" dirty="0"/>
              <a:t>End of last session’s presentation (see </a:t>
            </a:r>
            <a:r>
              <a:rPr lang="en-GB" sz="2000" dirty="0" err="1"/>
              <a:t>powerpoint</a:t>
            </a:r>
            <a:r>
              <a:rPr lang="en-GB" sz="2000" dirty="0"/>
              <a:t>, available for download on our course website)</a:t>
            </a:r>
            <a:endParaRPr lang="en-US" sz="2000" dirty="0"/>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53</a:t>
            </a:fld>
            <a:endParaRPr lang="en-US" dirty="0"/>
          </a:p>
        </p:txBody>
      </p:sp>
      <p:sp>
        <p:nvSpPr>
          <p:cNvPr id="2" name="Titel 1"/>
          <p:cNvSpPr>
            <a:spLocks noGrp="1"/>
          </p:cNvSpPr>
          <p:nvPr>
            <p:ph type="title"/>
          </p:nvPr>
        </p:nvSpPr>
        <p:spPr/>
        <p:txBody>
          <a:bodyPr/>
          <a:lstStyle/>
          <a:p>
            <a:endParaRPr lang="en-US"/>
          </a:p>
        </p:txBody>
      </p:sp>
      <p:sp>
        <p:nvSpPr>
          <p:cNvPr id="6" name="Title 2"/>
          <p:cNvSpPr txBox="1">
            <a:spLocks/>
          </p:cNvSpPr>
          <p:nvPr/>
        </p:nvSpPr>
        <p:spPr>
          <a:xfrm>
            <a:off x="-152400" y="152400"/>
            <a:ext cx="8686800" cy="13716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342085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a:t>
            </a:r>
          </a:p>
          <a:p>
            <a:r>
              <a:rPr lang="en-US" altLang="zh-CN" sz="2100" dirty="0">
                <a:latin typeface="Arial" pitchFamily="34" charset="0"/>
                <a:cs typeface="Arial" pitchFamily="34" charset="0"/>
              </a:rPr>
              <a:t>most of them graduated 1982, the first group which graduated since Cultural Revolution</a:t>
            </a:r>
          </a:p>
          <a:p>
            <a:r>
              <a:rPr lang="en-US" altLang="zh-CN" sz="2100" dirty="0">
                <a:latin typeface="Arial" pitchFamily="34" charset="0"/>
                <a:cs typeface="Arial" pitchFamily="34" charset="0"/>
              </a:rPr>
              <a:t>began mid 1980s (Chen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Yellow Earth (1984)), Chinese cinema became increasingly popular among </a:t>
            </a:r>
            <a:r>
              <a:rPr lang="en-US" altLang="zh-CN" sz="2100" dirty="0" err="1">
                <a:latin typeface="Arial" pitchFamily="34" charset="0"/>
                <a:cs typeface="Arial" pitchFamily="34" charset="0"/>
              </a:rPr>
              <a:t>arthouse</a:t>
            </a:r>
            <a:r>
              <a:rPr lang="en-US" altLang="zh-CN" sz="2100" dirty="0">
                <a:latin typeface="Arial" pitchFamily="34" charset="0"/>
                <a:cs typeface="Arial" pitchFamily="34" charset="0"/>
              </a:rPr>
              <a:t> audience abroad</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King of the Children (1987),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Dou (1989), Farewell My Concubine (1993) and Raise the Red Lantern (1991)</a:t>
            </a:r>
          </a:p>
          <a:p>
            <a:r>
              <a:rPr lang="en-US" altLang="zh-CN" sz="2100" dirty="0" err="1">
                <a:latin typeface="Arial" pitchFamily="34" charset="0"/>
                <a:cs typeface="Arial" pitchFamily="34" charset="0"/>
              </a:rPr>
              <a:t>Tian</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Zhuangzhuang</a:t>
            </a:r>
            <a:endParaRPr lang="en-US" altLang="zh-CN" sz="2100" dirty="0">
              <a:latin typeface="Arial" pitchFamily="34" charset="0"/>
              <a:cs typeface="Arial" pitchFamily="34" charset="0"/>
            </a:endParaRPr>
          </a:p>
          <a:p>
            <a:r>
              <a:rPr lang="en-US" altLang="zh-CN" sz="2100" dirty="0">
                <a:latin typeface="Arial" pitchFamily="34" charset="0"/>
                <a:cs typeface="Arial" pitchFamily="34" charset="0"/>
              </a:rPr>
              <a:t>Gong Li starred in: 1988 Golden Bear for Red Sorghum, the 1992 Golden Lion for The Story of </a:t>
            </a:r>
            <a:r>
              <a:rPr lang="en-US" altLang="zh-CN" sz="2100" dirty="0" err="1">
                <a:latin typeface="Arial" pitchFamily="34" charset="0"/>
                <a:cs typeface="Arial" pitchFamily="34" charset="0"/>
              </a:rPr>
              <a:t>Qiu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rPr>
              <a:t>Ju</a:t>
            </a:r>
            <a:r>
              <a:rPr lang="en-US" altLang="zh-CN" sz="2100" dirty="0">
                <a:latin typeface="Arial" pitchFamily="34" charset="0"/>
                <a:cs typeface="Arial" pitchFamily="34" charset="0"/>
              </a:rPr>
              <a:t>, the 1993 Palme d'Or for Farewell My Concubine</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2593172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5th </a:t>
            </a:r>
            <a:r>
              <a:rPr lang="de-DE" altLang="zh-CN" sz="2100" b="1" dirty="0" err="1">
                <a:latin typeface="Arial" pitchFamily="34" charset="0"/>
                <a:cs typeface="Arial" pitchFamily="34" charset="0"/>
              </a:rPr>
              <a:t>generation</a:t>
            </a:r>
            <a:r>
              <a:rPr lang="de-DE" altLang="zh-CN" sz="2100" b="1" dirty="0">
                <a:latin typeface="Arial" pitchFamily="34" charset="0"/>
                <a:cs typeface="Arial" pitchFamily="34" charset="0"/>
              </a:rPr>
              <a:t> II</a:t>
            </a:r>
          </a:p>
          <a:p>
            <a:r>
              <a:rPr lang="en-US" sz="2100" dirty="0">
                <a:latin typeface="Arial" pitchFamily="34" charset="0"/>
                <a:cs typeface="Arial" pitchFamily="34" charset="0"/>
              </a:rPr>
              <a:t>Extremely diverse in style and subject, the Fifth Generation directors' films ranged from black comedy (Huang </a:t>
            </a:r>
            <a:r>
              <a:rPr lang="en-US" sz="2100" dirty="0" err="1">
                <a:latin typeface="Arial" pitchFamily="34" charset="0"/>
                <a:cs typeface="Arial" pitchFamily="34" charset="0"/>
              </a:rPr>
              <a:t>Jianxin's</a:t>
            </a:r>
            <a:r>
              <a:rPr lang="en-US" sz="2100" dirty="0">
                <a:latin typeface="Arial" pitchFamily="34" charset="0"/>
                <a:cs typeface="Arial" pitchFamily="34" charset="0"/>
              </a:rPr>
              <a:t> </a:t>
            </a:r>
            <a:r>
              <a:rPr lang="en-US" sz="2100" i="1" dirty="0">
                <a:latin typeface="Arial" pitchFamily="34" charset="0"/>
                <a:cs typeface="Arial" pitchFamily="34" charset="0"/>
              </a:rPr>
              <a:t>The Black Cannon Incident</a:t>
            </a:r>
            <a:r>
              <a:rPr lang="en-US" sz="2100" dirty="0">
                <a:latin typeface="Arial" pitchFamily="34" charset="0"/>
                <a:cs typeface="Arial" pitchFamily="34" charset="0"/>
              </a:rPr>
              <a:t>, 1985) to the esoteric (Chen </a:t>
            </a:r>
            <a:r>
              <a:rPr lang="en-US" sz="2100" dirty="0" err="1">
                <a:latin typeface="Arial" pitchFamily="34" charset="0"/>
                <a:cs typeface="Arial" pitchFamily="34" charset="0"/>
              </a:rPr>
              <a:t>Kaige's</a:t>
            </a:r>
            <a:r>
              <a:rPr lang="en-US" sz="2100" dirty="0">
                <a:latin typeface="Arial" pitchFamily="34" charset="0"/>
                <a:cs typeface="Arial" pitchFamily="34" charset="0"/>
              </a:rPr>
              <a:t> </a:t>
            </a:r>
            <a:r>
              <a:rPr lang="en-US" sz="2100" i="1" dirty="0">
                <a:latin typeface="Arial" pitchFamily="34" charset="0"/>
                <a:cs typeface="Arial" pitchFamily="34" charset="0"/>
              </a:rPr>
              <a:t>Life on a String</a:t>
            </a:r>
            <a:r>
              <a:rPr lang="en-US" sz="2100" dirty="0">
                <a:latin typeface="Arial" pitchFamily="34" charset="0"/>
                <a:cs typeface="Arial" pitchFamily="34" charset="0"/>
              </a:rPr>
              <a:t>, 1991)</a:t>
            </a:r>
          </a:p>
          <a:p>
            <a:r>
              <a:rPr lang="en-US" sz="2100" dirty="0">
                <a:latin typeface="Arial" pitchFamily="34" charset="0"/>
                <a:cs typeface="Arial" pitchFamily="34" charset="0"/>
              </a:rPr>
              <a:t>share common rejection of the socialist-realist/Cultural Revolution (CR) tradition (</a:t>
            </a:r>
            <a:r>
              <a:rPr lang="en-US" altLang="zh-CN" sz="2100" dirty="0">
                <a:latin typeface="Arial" pitchFamily="34" charset="0"/>
                <a:cs typeface="Arial" pitchFamily="34" charset="0"/>
              </a:rPr>
              <a:t>stories depicting heroic military struggles) – now: drama of ordinary peoples’ daily lives</a:t>
            </a:r>
          </a:p>
          <a:p>
            <a:r>
              <a:rPr lang="en-US" altLang="zh-CN" sz="2100" dirty="0">
                <a:latin typeface="Arial" pitchFamily="34" charset="0"/>
                <a:cs typeface="Arial" pitchFamily="34" charset="0"/>
              </a:rPr>
              <a:t>also exploring political issues (some banned) rather than recycling approved policy</a:t>
            </a:r>
          </a:p>
          <a:p>
            <a:r>
              <a:rPr lang="en-US" altLang="zh-CN" sz="2100" dirty="0">
                <a:latin typeface="Arial" pitchFamily="34" charset="0"/>
                <a:cs typeface="Arial" pitchFamily="34" charset="0"/>
              </a:rPr>
              <a:t>CR films used character, 5</a:t>
            </a:r>
            <a:r>
              <a:rPr lang="en-US" altLang="zh-CN" sz="2100" baseline="30000" dirty="0">
                <a:latin typeface="Arial" pitchFamily="34" charset="0"/>
                <a:cs typeface="Arial" pitchFamily="34" charset="0"/>
              </a:rPr>
              <a:t>th</a:t>
            </a:r>
            <a:r>
              <a:rPr lang="en-US" altLang="zh-CN" sz="2100" dirty="0">
                <a:latin typeface="Arial" pitchFamily="34" charset="0"/>
                <a:cs typeface="Arial" pitchFamily="34" charset="0"/>
              </a:rPr>
              <a:t> gen. favored psychological depth along the lines of European cinema, complex plots, ambiguous symbolism, evocative imagery, new style of shooting: extensive color and long shots. </a:t>
            </a: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55</a:t>
            </a:fld>
            <a:endParaRPr lang="en-US" dirty="0"/>
          </a:p>
        </p:txBody>
      </p:sp>
    </p:spTree>
    <p:custDataLst>
      <p:tags r:id="rId1"/>
    </p:custDataLst>
    <p:extLst>
      <p:ext uri="{BB962C8B-B14F-4D97-AF65-F5344CB8AC3E}">
        <p14:creationId xmlns:p14="http://schemas.microsoft.com/office/powerpoint/2010/main" val="533760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err="1">
                <a:latin typeface="Arial" pitchFamily="34" charset="0"/>
                <a:cs typeface="Arial" pitchFamily="34" charset="0"/>
              </a:rPr>
              <a:t>Examples</a:t>
            </a:r>
            <a:endParaRPr lang="de-DE" altLang="zh-CN" sz="2100" b="1" dirty="0">
              <a:latin typeface="Arial" pitchFamily="34" charset="0"/>
              <a:cs typeface="Arial" pitchFamily="34" charset="0"/>
            </a:endParaRP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4"/>
              </a:rPr>
              <a:t>Yellow Earth </a:t>
            </a:r>
            <a:r>
              <a:rPr lang="en-US" altLang="zh-CN" sz="2100" dirty="0">
                <a:latin typeface="Arial" pitchFamily="34" charset="0"/>
                <a:cs typeface="Arial" pitchFamily="34" charset="0"/>
              </a:rPr>
              <a:t>(1984)</a:t>
            </a:r>
          </a:p>
          <a:p>
            <a:r>
              <a:rPr lang="en-US" sz="2100" dirty="0">
                <a:latin typeface="Arial" pitchFamily="34" charset="0"/>
                <a:cs typeface="Arial" pitchFamily="34" charset="0"/>
              </a:rPr>
              <a:t>Huang </a:t>
            </a:r>
            <a:r>
              <a:rPr lang="en-US" sz="2100" dirty="0" err="1">
                <a:latin typeface="Arial" pitchFamily="34" charset="0"/>
                <a:cs typeface="Arial" pitchFamily="34" charset="0"/>
              </a:rPr>
              <a:t>Jianxin</a:t>
            </a:r>
            <a:r>
              <a:rPr lang="en-US" sz="2100" dirty="0">
                <a:latin typeface="Arial" pitchFamily="34" charset="0"/>
                <a:cs typeface="Arial" pitchFamily="34" charset="0"/>
              </a:rPr>
              <a:t>: </a:t>
            </a:r>
            <a:r>
              <a:rPr lang="en-US" sz="2100" i="1" dirty="0">
                <a:latin typeface="Arial" pitchFamily="34" charset="0"/>
                <a:cs typeface="Arial" pitchFamily="34" charset="0"/>
                <a:hlinkClick r:id="rId5"/>
              </a:rPr>
              <a:t>The Black Cannon Incident</a:t>
            </a:r>
            <a:r>
              <a:rPr lang="en-US" sz="2100" dirty="0">
                <a:latin typeface="Arial" pitchFamily="34" charset="0"/>
                <a:cs typeface="Arial" pitchFamily="34" charset="0"/>
              </a:rPr>
              <a:t> (1985, black comedy)</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6"/>
              </a:rPr>
              <a:t>King of the Children </a:t>
            </a:r>
            <a:r>
              <a:rPr lang="en-US" altLang="zh-CN" sz="2100" dirty="0">
                <a:latin typeface="Arial" pitchFamily="34" charset="0"/>
                <a:cs typeface="Arial" pitchFamily="34" charset="0"/>
              </a:rPr>
              <a:t>(1987) (poor and simple countryside life)</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7"/>
              </a:rPr>
              <a:t>Red Sorghum </a:t>
            </a:r>
            <a:r>
              <a:rPr lang="en-US" altLang="zh-CN" sz="2100" dirty="0">
                <a:latin typeface="Arial" pitchFamily="34" charset="0"/>
                <a:cs typeface="Arial" pitchFamily="34" charset="0"/>
              </a:rPr>
              <a:t>(1987), based on Mo Yan’s novel</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err="1">
                <a:latin typeface="Arial" pitchFamily="34" charset="0"/>
                <a:cs typeface="Arial" pitchFamily="34" charset="0"/>
                <a:hlinkClick r:id="rId8"/>
              </a:rPr>
              <a:t>Ju</a:t>
            </a:r>
            <a:r>
              <a:rPr lang="en-US" altLang="zh-CN" sz="2100" dirty="0">
                <a:latin typeface="Arial" pitchFamily="34" charset="0"/>
                <a:cs typeface="Arial" pitchFamily="34" charset="0"/>
                <a:hlinkClick r:id="rId8"/>
              </a:rPr>
              <a:t> Dou </a:t>
            </a:r>
            <a:r>
              <a:rPr lang="en-US" altLang="zh-CN" sz="2100" dirty="0">
                <a:latin typeface="Arial" pitchFamily="34" charset="0"/>
                <a:cs typeface="Arial" pitchFamily="34" charset="0"/>
              </a:rPr>
              <a:t>(1989/1990)</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9"/>
              </a:rPr>
              <a:t>Raise the Red Lantern</a:t>
            </a:r>
            <a:r>
              <a:rPr lang="en-US" altLang="zh-CN" sz="2100" dirty="0">
                <a:latin typeface="Arial" pitchFamily="34" charset="0"/>
                <a:cs typeface="Arial" pitchFamily="34" charset="0"/>
              </a:rPr>
              <a:t> (1991) (cruel traditions in the 1920s)</a:t>
            </a:r>
          </a:p>
          <a:p>
            <a:r>
              <a:rPr lang="en-US" altLang="zh-CN" sz="2100" dirty="0">
                <a:latin typeface="Arial" pitchFamily="34" charset="0"/>
                <a:cs typeface="Arial" pitchFamily="34" charset="0"/>
              </a:rPr>
              <a:t>Zhang </a:t>
            </a:r>
            <a:r>
              <a:rPr lang="en-US" altLang="zh-CN" sz="2100" dirty="0" err="1">
                <a:latin typeface="Arial" pitchFamily="34" charset="0"/>
                <a:cs typeface="Arial" pitchFamily="34" charset="0"/>
              </a:rPr>
              <a:t>Yimou</a:t>
            </a:r>
            <a:r>
              <a:rPr lang="en-US" altLang="zh-CN" sz="2100" dirty="0">
                <a:latin typeface="Arial" pitchFamily="34" charset="0"/>
                <a:cs typeface="Arial" pitchFamily="34" charset="0"/>
              </a:rPr>
              <a:t>: </a:t>
            </a:r>
            <a:r>
              <a:rPr lang="en-US" altLang="zh-CN" sz="2100" dirty="0">
                <a:latin typeface="Arial" pitchFamily="34" charset="0"/>
                <a:cs typeface="Arial" pitchFamily="34" charset="0"/>
                <a:hlinkClick r:id="rId10"/>
              </a:rPr>
              <a:t>The Story of </a:t>
            </a:r>
            <a:r>
              <a:rPr lang="en-US" altLang="zh-CN" sz="2100" dirty="0" err="1">
                <a:latin typeface="Arial" pitchFamily="34" charset="0"/>
                <a:cs typeface="Arial" pitchFamily="34" charset="0"/>
                <a:hlinkClick r:id="rId10"/>
              </a:rPr>
              <a:t>Qiu</a:t>
            </a:r>
            <a:r>
              <a:rPr lang="en-US" altLang="zh-CN" sz="2100" dirty="0">
                <a:latin typeface="Arial" pitchFamily="34" charset="0"/>
                <a:cs typeface="Arial" pitchFamily="34" charset="0"/>
                <a:hlinkClick r:id="rId10"/>
              </a:rPr>
              <a:t> </a:t>
            </a:r>
            <a:r>
              <a:rPr lang="en-US" altLang="zh-CN" sz="2100" dirty="0" err="1">
                <a:latin typeface="Arial" pitchFamily="34" charset="0"/>
                <a:cs typeface="Arial" pitchFamily="34" charset="0"/>
                <a:hlinkClick r:id="rId10"/>
              </a:rPr>
              <a:t>Ju</a:t>
            </a:r>
            <a:r>
              <a:rPr lang="en-US" altLang="zh-CN" sz="2100" dirty="0">
                <a:latin typeface="Arial" pitchFamily="34" charset="0"/>
                <a:cs typeface="Arial" pitchFamily="34" charset="0"/>
              </a:rPr>
              <a:t> (1992, comedy drama)</a:t>
            </a:r>
          </a:p>
          <a:p>
            <a:r>
              <a:rPr lang="en-US" sz="2100" dirty="0">
                <a:latin typeface="Arial" pitchFamily="34" charset="0"/>
                <a:cs typeface="Arial" pitchFamily="34" charset="0"/>
              </a:rPr>
              <a:t>FINISHING: Chen </a:t>
            </a:r>
            <a:r>
              <a:rPr lang="en-US" sz="2100" dirty="0" err="1">
                <a:latin typeface="Arial" pitchFamily="34" charset="0"/>
                <a:cs typeface="Arial" pitchFamily="34" charset="0"/>
              </a:rPr>
              <a:t>Kaige</a:t>
            </a:r>
            <a:r>
              <a:rPr lang="en-US" sz="2100" dirty="0">
                <a:latin typeface="Arial" pitchFamily="34" charset="0"/>
                <a:cs typeface="Arial" pitchFamily="34" charset="0"/>
              </a:rPr>
              <a:t>: </a:t>
            </a:r>
            <a:r>
              <a:rPr lang="en-US" sz="2100" i="1" dirty="0">
                <a:latin typeface="Arial" pitchFamily="34" charset="0"/>
                <a:cs typeface="Arial" pitchFamily="34" charset="0"/>
                <a:hlinkClick r:id="rId11"/>
              </a:rPr>
              <a:t>Life on a String</a:t>
            </a:r>
            <a:r>
              <a:rPr lang="en-US" sz="2100" dirty="0">
                <a:latin typeface="Arial" pitchFamily="34" charset="0"/>
                <a:cs typeface="Arial" pitchFamily="34" charset="0"/>
              </a:rPr>
              <a:t> (1991, esoteric)</a:t>
            </a:r>
          </a:p>
          <a:p>
            <a:r>
              <a:rPr lang="en-US" altLang="zh-CN" sz="2100" dirty="0">
                <a:latin typeface="Arial" pitchFamily="34" charset="0"/>
                <a:cs typeface="Arial" pitchFamily="34" charset="0"/>
              </a:rPr>
              <a:t>Chen </a:t>
            </a:r>
            <a:r>
              <a:rPr lang="en-US" altLang="zh-CN" sz="2100" dirty="0" err="1">
                <a:latin typeface="Arial" pitchFamily="34" charset="0"/>
                <a:cs typeface="Arial" pitchFamily="34" charset="0"/>
              </a:rPr>
              <a:t>Kaige</a:t>
            </a:r>
            <a:r>
              <a:rPr lang="en-US" altLang="zh-CN" sz="2100" dirty="0">
                <a:latin typeface="Arial" pitchFamily="34" charset="0"/>
                <a:cs typeface="Arial" pitchFamily="34" charset="0"/>
              </a:rPr>
              <a:t>: Farewell My Concubine (1993) [upcoming presentation by </a:t>
            </a:r>
            <a:r>
              <a:rPr lang="en-US" altLang="zh-CN" sz="2100" dirty="0" err="1">
                <a:latin typeface="Arial" pitchFamily="34" charset="0"/>
                <a:cs typeface="Arial" pitchFamily="34" charset="0"/>
              </a:rPr>
              <a:t>Licia</a:t>
            </a:r>
            <a:r>
              <a:rPr lang="en-US" altLang="zh-CN" sz="2100" dirty="0">
                <a:latin typeface="Arial" pitchFamily="34" charset="0"/>
                <a:cs typeface="Arial" pitchFamily="34" charset="0"/>
              </a:rPr>
              <a:t> K.]</a:t>
            </a:r>
          </a:p>
          <a:p>
            <a:pPr marL="109537" indent="0">
              <a:buNone/>
            </a:pP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56</a:t>
            </a:fld>
            <a:endParaRPr lang="en-US" dirty="0"/>
          </a:p>
        </p:txBody>
      </p:sp>
    </p:spTree>
    <p:custDataLst>
      <p:tags r:id="rId1"/>
    </p:custDataLst>
    <p:extLst>
      <p:ext uri="{BB962C8B-B14F-4D97-AF65-F5344CB8AC3E}">
        <p14:creationId xmlns:p14="http://schemas.microsoft.com/office/powerpoint/2010/main" val="4224435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200" b="1" dirty="0">
                <a:latin typeface="Arial" pitchFamily="34" charset="0"/>
                <a:cs typeface="Arial" pitchFamily="34" charset="0"/>
              </a:rPr>
              <a:t>Brainstorming: What characteristics has the 5</a:t>
            </a:r>
            <a:r>
              <a:rPr lang="en-GB" sz="2200" b="1" baseline="30000" dirty="0">
                <a:latin typeface="Arial" pitchFamily="34" charset="0"/>
                <a:cs typeface="Arial" pitchFamily="34" charset="0"/>
              </a:rPr>
              <a:t>th</a:t>
            </a:r>
            <a:r>
              <a:rPr lang="en-GB" sz="2200" b="1" dirty="0">
                <a:latin typeface="Arial" pitchFamily="34" charset="0"/>
                <a:cs typeface="Arial" pitchFamily="34" charset="0"/>
              </a:rPr>
              <a:t> Generation </a:t>
            </a:r>
            <a:endParaRPr lang="en-US" sz="2200" dirty="0">
              <a:latin typeface="Arial" pitchFamily="34" charset="0"/>
              <a:cs typeface="Arial" pitchFamily="34" charset="0"/>
            </a:endParaRPr>
          </a:p>
          <a:p>
            <a:r>
              <a:rPr lang="en-GB" sz="2200" dirty="0">
                <a:latin typeface="Arial" pitchFamily="34" charset="0"/>
                <a:cs typeface="Arial" pitchFamily="34" charset="0"/>
              </a:rPr>
              <a:t>Your notes:</a:t>
            </a:r>
            <a:endParaRPr lang="en-US" sz="2200" dirty="0">
              <a:latin typeface="Arial" pitchFamily="34" charset="0"/>
              <a:cs typeface="Arial" pitchFamily="34" charset="0"/>
            </a:endParaRPr>
          </a:p>
          <a:p>
            <a:endParaRPr lang="en-US" sz="2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57</a:t>
            </a:fld>
            <a:endParaRPr lang="en-US" dirty="0"/>
          </a:p>
        </p:txBody>
      </p:sp>
    </p:spTree>
    <p:custDataLst>
      <p:tags r:id="rId1"/>
    </p:custDataLst>
    <p:extLst>
      <p:ext uri="{BB962C8B-B14F-4D97-AF65-F5344CB8AC3E}">
        <p14:creationId xmlns:p14="http://schemas.microsoft.com/office/powerpoint/2010/main" val="3194181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GB" sz="1700" b="1" dirty="0">
                <a:latin typeface="Arial" pitchFamily="34" charset="0"/>
                <a:cs typeface="Arial" pitchFamily="34" charset="0"/>
              </a:rPr>
              <a:t>Part 2: Film Chen </a:t>
            </a:r>
            <a:r>
              <a:rPr lang="en-GB" sz="1700" b="1" dirty="0" err="1">
                <a:latin typeface="Arial" pitchFamily="34" charset="0"/>
                <a:cs typeface="Arial" pitchFamily="34" charset="0"/>
              </a:rPr>
              <a:t>Kaige</a:t>
            </a:r>
            <a:r>
              <a:rPr lang="en-GB" sz="1700" b="1" dirty="0">
                <a:latin typeface="Arial" pitchFamily="34" charset="0"/>
                <a:cs typeface="Arial" pitchFamily="34" charset="0"/>
              </a:rPr>
              <a:t> “Farewell my Concubine” 1993, trailer </a:t>
            </a:r>
            <a:endParaRPr lang="en-US" sz="1700" dirty="0">
              <a:latin typeface="Arial" pitchFamily="34" charset="0"/>
              <a:cs typeface="Arial" pitchFamily="34" charset="0"/>
            </a:endParaRPr>
          </a:p>
          <a:p>
            <a:pPr lvl="0"/>
            <a:r>
              <a:rPr lang="en-GB" sz="1700" dirty="0">
                <a:latin typeface="Arial" pitchFamily="34" charset="0"/>
                <a:cs typeface="Arial" pitchFamily="34" charset="0"/>
              </a:rPr>
              <a:t>Assignment for today: Everybody watched the movie. </a:t>
            </a:r>
            <a:endParaRPr lang="en-US" sz="1700" dirty="0">
              <a:latin typeface="Arial" pitchFamily="34" charset="0"/>
              <a:cs typeface="Arial" pitchFamily="34" charset="0"/>
            </a:endParaRPr>
          </a:p>
          <a:p>
            <a:pPr lvl="0"/>
            <a:r>
              <a:rPr lang="en-GB" sz="1700" dirty="0">
                <a:latin typeface="Arial" pitchFamily="34" charset="0"/>
                <a:cs typeface="Arial" pitchFamily="34" charset="0"/>
              </a:rPr>
              <a:t>Additional readings:</a:t>
            </a:r>
            <a:endParaRPr lang="en-US" sz="1700" dirty="0">
              <a:latin typeface="Arial" pitchFamily="34" charset="0"/>
              <a:cs typeface="Arial" pitchFamily="34" charset="0"/>
            </a:endParaRPr>
          </a:p>
          <a:p>
            <a:pPr lvl="1"/>
            <a:r>
              <a:rPr lang="en-GB" sz="1700" dirty="0" err="1">
                <a:latin typeface="Arial" pitchFamily="34" charset="0"/>
                <a:cs typeface="Arial" pitchFamily="34" charset="0"/>
              </a:rPr>
              <a:t>Sii</a:t>
            </a:r>
            <a:r>
              <a:rPr lang="en-GB" sz="1700" dirty="0">
                <a:latin typeface="Arial" pitchFamily="34" charset="0"/>
                <a:cs typeface="Arial" pitchFamily="34" charset="0"/>
              </a:rPr>
              <a:t> Berry, Michael. Speaking in Images: Interviews with Contemporary Chinese, Filmmakers. Columbia UP, 2005, ISBN 978-0231133319, A #417,632, HEARE PP. 82-107</a:t>
            </a:r>
            <a:endParaRPr lang="en-US" sz="1700" dirty="0">
              <a:latin typeface="Arial" pitchFamily="34" charset="0"/>
              <a:cs typeface="Arial" pitchFamily="34" charset="0"/>
            </a:endParaRPr>
          </a:p>
          <a:p>
            <a:pPr lvl="1"/>
            <a:r>
              <a:rPr lang="en-GB" sz="1700" dirty="0">
                <a:latin typeface="Arial" pitchFamily="34" charset="0"/>
                <a:cs typeface="Arial" pitchFamily="34" charset="0"/>
              </a:rPr>
              <a:t>CFIF2 Chris Berry, Chinese Films in Focus II, Paperback, 304 pp., British Film Institute; 2nd Revised edition </a:t>
            </a:r>
            <a:r>
              <a:rPr lang="en-GB" sz="1700" dirty="0" err="1">
                <a:latin typeface="Arial" pitchFamily="34" charset="0"/>
                <a:cs typeface="Arial" pitchFamily="34" charset="0"/>
              </a:rPr>
              <a:t>edition</a:t>
            </a:r>
            <a:r>
              <a:rPr lang="en-GB" sz="1700" dirty="0">
                <a:latin typeface="Arial" pitchFamily="34" charset="0"/>
                <a:cs typeface="Arial" pitchFamily="34" charset="0"/>
              </a:rPr>
              <a:t>, December 23, 2008, ISBN: 9781844572373, A #526,197, HERE 258-264</a:t>
            </a:r>
            <a:endParaRPr lang="en-US" sz="1700" dirty="0">
              <a:latin typeface="Arial" pitchFamily="34" charset="0"/>
              <a:cs typeface="Arial" pitchFamily="34" charset="0"/>
            </a:endParaRPr>
          </a:p>
          <a:p>
            <a:pPr lvl="1"/>
            <a:r>
              <a:rPr lang="en-GB" sz="1700" dirty="0">
                <a:latin typeface="Arial" pitchFamily="34" charset="0"/>
                <a:cs typeface="Arial" pitchFamily="34" charset="0"/>
              </a:rPr>
              <a:t>Christopher J. Berry, Mary Ann Farquhar, China on Screen: Cinema and Nation (Film and Culture Series), Paperback, 336 pp., Columbia University Press, March 28, 2006, ISBN 9780231137072, A#359,807, HERE: CHAPTER 4</a:t>
            </a:r>
            <a:endParaRPr lang="en-US" sz="1700" dirty="0">
              <a:latin typeface="Arial" pitchFamily="34" charset="0"/>
              <a:cs typeface="Arial" pitchFamily="34" charset="0"/>
            </a:endParaRPr>
          </a:p>
          <a:p>
            <a:pPr lvl="0"/>
            <a:r>
              <a:rPr lang="en-GB" sz="1700" dirty="0">
                <a:latin typeface="Arial" pitchFamily="34" charset="0"/>
                <a:cs typeface="Arial" pitchFamily="34" charset="0"/>
              </a:rPr>
              <a:t>Show trailer http://www.youtube.com/watch?v=cC-_SLiRnJE</a:t>
            </a:r>
            <a:endParaRPr lang="en-US" sz="1700" dirty="0">
              <a:latin typeface="Arial" pitchFamily="34" charset="0"/>
              <a:cs typeface="Arial" pitchFamily="34" charset="0"/>
            </a:endParaRPr>
          </a:p>
          <a:p>
            <a:pPr lvl="0"/>
            <a:r>
              <a:rPr lang="en-GB" sz="1700" dirty="0">
                <a:latin typeface="Arial" pitchFamily="34" charset="0"/>
                <a:cs typeface="Arial" pitchFamily="34" charset="0"/>
              </a:rPr>
              <a:t>Student presentation on the film: </a:t>
            </a:r>
            <a:r>
              <a:rPr lang="en-GB" sz="1700" dirty="0" err="1">
                <a:latin typeface="Arial" pitchFamily="34" charset="0"/>
                <a:cs typeface="Arial" pitchFamily="34" charset="0"/>
              </a:rPr>
              <a:t>Licia</a:t>
            </a:r>
            <a:r>
              <a:rPr lang="en-GB" sz="1700" dirty="0">
                <a:latin typeface="Arial" pitchFamily="34" charset="0"/>
                <a:cs typeface="Arial" pitchFamily="34" charset="0"/>
              </a:rPr>
              <a:t> Kim (20 </a:t>
            </a:r>
            <a:r>
              <a:rPr lang="en-GB" sz="1700" dirty="0" err="1">
                <a:latin typeface="Arial" pitchFamily="34" charset="0"/>
                <a:cs typeface="Arial" pitchFamily="34" charset="0"/>
              </a:rPr>
              <a:t>mins</a:t>
            </a:r>
            <a:r>
              <a:rPr lang="en-GB" sz="1700" dirty="0">
                <a:latin typeface="Arial" pitchFamily="34" charset="0"/>
                <a:cs typeface="Arial" pitchFamily="34" charset="0"/>
              </a:rPr>
              <a:t>.)</a:t>
            </a:r>
            <a:endParaRPr lang="en-US" sz="17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58</a:t>
            </a:fld>
            <a:endParaRPr lang="en-US" dirty="0"/>
          </a:p>
        </p:txBody>
      </p:sp>
    </p:spTree>
    <p:custDataLst>
      <p:tags r:id="rId1"/>
    </p:custDataLst>
    <p:extLst>
      <p:ext uri="{BB962C8B-B14F-4D97-AF65-F5344CB8AC3E}">
        <p14:creationId xmlns:p14="http://schemas.microsoft.com/office/powerpoint/2010/main" val="532702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000" b="1" dirty="0" err="1">
                <a:latin typeface="Arial" pitchFamily="34" charset="0"/>
                <a:cs typeface="Arial" pitchFamily="34" charset="0"/>
              </a:rPr>
              <a:t>Examples</a:t>
            </a:r>
            <a:endParaRPr lang="de-DE" altLang="zh-CN" sz="2000" b="1" dirty="0">
              <a:latin typeface="Arial" pitchFamily="34" charset="0"/>
              <a:cs typeface="Arial" pitchFamily="34" charset="0"/>
            </a:endParaRPr>
          </a:p>
          <a:p>
            <a:r>
              <a:rPr lang="en-GB" sz="2000" b="1" dirty="0">
                <a:latin typeface="Arial" pitchFamily="34" charset="0"/>
                <a:cs typeface="Arial" pitchFamily="34" charset="0"/>
              </a:rPr>
              <a:t> </a:t>
            </a:r>
            <a:r>
              <a:rPr lang="en-GB" sz="2000" b="1" dirty="0" err="1">
                <a:latin typeface="Arial" pitchFamily="34" charset="0"/>
                <a:cs typeface="Arial" pitchFamily="34" charset="0"/>
              </a:rPr>
              <a:t>Roleplay</a:t>
            </a:r>
            <a:r>
              <a:rPr lang="en-GB" sz="2000" b="1" dirty="0">
                <a:latin typeface="Arial" pitchFamily="34" charset="0"/>
                <a:cs typeface="Arial" pitchFamily="34" charset="0"/>
              </a:rPr>
              <a:t>: Re-enact key concepts of the film </a:t>
            </a:r>
            <a:endParaRPr lang="en-US" sz="2000" dirty="0">
              <a:latin typeface="Arial" pitchFamily="34" charset="0"/>
              <a:cs typeface="Arial" pitchFamily="34" charset="0"/>
            </a:endParaRPr>
          </a:p>
          <a:p>
            <a:pPr lvl="0"/>
            <a:r>
              <a:rPr lang="en-GB" sz="2000" dirty="0">
                <a:latin typeface="Arial" pitchFamily="34" charset="0"/>
                <a:cs typeface="Arial" pitchFamily="34" charset="0"/>
              </a:rPr>
              <a:t>Group activity. Roles: Japanese, Chinese National People’s Party, Red Guards in the Cultural Revolution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learning types (history through reading, visual perception, role play/enacting)</a:t>
            </a:r>
            <a:endParaRPr lang="en-US" sz="2000" dirty="0">
              <a:latin typeface="Arial" pitchFamily="34" charset="0"/>
              <a:cs typeface="Arial" pitchFamily="34" charset="0"/>
            </a:endParaRPr>
          </a:p>
          <a:p>
            <a:r>
              <a:rPr lang="en-GB" sz="2000" dirty="0">
                <a:latin typeface="Arial" pitchFamily="34" charset="0"/>
                <a:cs typeface="Arial" pitchFamily="34" charset="0"/>
              </a:rPr>
              <a:t> </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59</a:t>
            </a:fld>
            <a:endParaRPr lang="en-US" dirty="0"/>
          </a:p>
        </p:txBody>
      </p:sp>
    </p:spTree>
    <p:custDataLst>
      <p:tags r:id="rId1"/>
    </p:custDataLst>
    <p:extLst>
      <p:ext uri="{BB962C8B-B14F-4D97-AF65-F5344CB8AC3E}">
        <p14:creationId xmlns:p14="http://schemas.microsoft.com/office/powerpoint/2010/main" val="17137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000" b="1" dirty="0">
                <a:latin typeface="Arial" pitchFamily="34" charset="0"/>
                <a:cs typeface="Arial" pitchFamily="34" charset="0"/>
              </a:rPr>
              <a:t>Session Overview</a:t>
            </a:r>
            <a:r>
              <a:rPr lang="zh-CN" altLang="de-DE" sz="2000" b="1" dirty="0">
                <a:latin typeface="Arial" pitchFamily="34" charset="0"/>
                <a:cs typeface="Arial" pitchFamily="34" charset="0"/>
              </a:rPr>
              <a:t> 今天 </a:t>
            </a:r>
            <a:r>
              <a:rPr lang="de-DE" altLang="zh-CN" sz="2000" b="1" dirty="0" err="1">
                <a:latin typeface="Arial" pitchFamily="34" charset="0"/>
                <a:cs typeface="Arial" pitchFamily="34" charset="0"/>
              </a:rPr>
              <a:t>jīntiān</a:t>
            </a:r>
            <a:br>
              <a:rPr lang="de-DE" altLang="zh-CN" sz="2000" b="1" dirty="0">
                <a:latin typeface="Arial" pitchFamily="34" charset="0"/>
                <a:cs typeface="Arial" pitchFamily="34" charset="0"/>
              </a:rPr>
            </a:br>
            <a:endParaRPr lang="en-GB" sz="2000" b="1" dirty="0">
              <a:latin typeface="Arial" pitchFamily="34" charset="0"/>
              <a:cs typeface="Arial" pitchFamily="34" charset="0"/>
            </a:endParaRPr>
          </a:p>
          <a:p>
            <a:r>
              <a:rPr lang="de-DE" sz="2000" dirty="0" err="1">
                <a:latin typeface="Arial" pitchFamily="34" charset="0"/>
                <a:cs typeface="Arial" pitchFamily="34" charset="0"/>
              </a:rPr>
              <a:t>Introducing</a:t>
            </a:r>
            <a:r>
              <a:rPr lang="de-DE" sz="2000" dirty="0">
                <a:latin typeface="Arial" pitchFamily="34" charset="0"/>
                <a:cs typeface="Arial" pitchFamily="34" charset="0"/>
              </a:rPr>
              <a:t> </a:t>
            </a:r>
            <a:r>
              <a:rPr lang="de-DE" sz="2000" dirty="0" err="1">
                <a:latin typeface="Arial" pitchFamily="34" charset="0"/>
                <a:cs typeface="Arial" pitchFamily="34" charset="0"/>
              </a:rPr>
              <a:t>each</a:t>
            </a:r>
            <a:r>
              <a:rPr lang="de-DE" sz="2000" dirty="0">
                <a:latin typeface="Arial" pitchFamily="34" charset="0"/>
                <a:cs typeface="Arial" pitchFamily="34" charset="0"/>
              </a:rPr>
              <a:t> </a:t>
            </a:r>
            <a:r>
              <a:rPr lang="de-DE" sz="2000" dirty="0" err="1">
                <a:latin typeface="Arial" pitchFamily="34" charset="0"/>
                <a:cs typeface="Arial" pitchFamily="34" charset="0"/>
              </a:rPr>
              <a:t>other</a:t>
            </a:r>
            <a:endParaRPr lang="de-DE" sz="2000" dirty="0">
              <a:latin typeface="Arial" pitchFamily="34" charset="0"/>
              <a:cs typeface="Arial" pitchFamily="34" charset="0"/>
            </a:endParaRPr>
          </a:p>
          <a:p>
            <a:r>
              <a:rPr lang="de-DE" sz="2000" dirty="0" err="1">
                <a:latin typeface="Arial" pitchFamily="34" charset="0"/>
                <a:cs typeface="Arial" pitchFamily="34" charset="0"/>
              </a:rPr>
              <a:t>Required</a:t>
            </a:r>
            <a:r>
              <a:rPr lang="de-DE" sz="2000" dirty="0">
                <a:latin typeface="Arial" pitchFamily="34" charset="0"/>
                <a:cs typeface="Arial" pitchFamily="34" charset="0"/>
              </a:rPr>
              <a:t> </a:t>
            </a:r>
            <a:r>
              <a:rPr lang="de-DE" sz="2000" dirty="0" err="1">
                <a:latin typeface="Arial" pitchFamily="34" charset="0"/>
                <a:cs typeface="Arial" pitchFamily="34" charset="0"/>
              </a:rPr>
              <a:t>media</a:t>
            </a:r>
            <a:r>
              <a:rPr lang="de-DE" sz="2000" dirty="0">
                <a:latin typeface="Arial" pitchFamily="34" charset="0"/>
                <a:cs typeface="Arial" pitchFamily="34" charset="0"/>
              </a:rPr>
              <a:t> / </a:t>
            </a:r>
            <a:r>
              <a:rPr lang="de-DE" sz="2000" dirty="0" err="1">
                <a:latin typeface="Arial" pitchFamily="34" charset="0"/>
                <a:cs typeface="Arial" pitchFamily="34" charset="0"/>
              </a:rPr>
              <a:t>textbooks</a:t>
            </a:r>
            <a:endParaRPr lang="de-DE" sz="2000" dirty="0">
              <a:latin typeface="Arial" pitchFamily="34" charset="0"/>
              <a:cs typeface="Arial" pitchFamily="34" charset="0"/>
            </a:endParaRPr>
          </a:p>
          <a:p>
            <a:r>
              <a:rPr lang="de-DE" sz="2000" dirty="0">
                <a:latin typeface="Arial" pitchFamily="34" charset="0"/>
                <a:cs typeface="Arial" pitchFamily="34" charset="0"/>
              </a:rPr>
              <a:t>Preview </a:t>
            </a:r>
            <a:r>
              <a:rPr lang="de-DE" sz="2000" dirty="0" err="1">
                <a:latin typeface="Arial" pitchFamily="34" charset="0"/>
                <a:cs typeface="Arial" pitchFamily="34" charset="0"/>
              </a:rPr>
              <a:t>this</a:t>
            </a:r>
            <a:r>
              <a:rPr lang="de-DE" sz="2000" dirty="0">
                <a:latin typeface="Arial" pitchFamily="34" charset="0"/>
                <a:cs typeface="Arial" pitchFamily="34" charset="0"/>
              </a:rPr>
              <a:t> </a:t>
            </a:r>
            <a:r>
              <a:rPr lang="de-DE" sz="2000" dirty="0" err="1">
                <a:latin typeface="Arial" pitchFamily="34" charset="0"/>
                <a:cs typeface="Arial" pitchFamily="34" charset="0"/>
              </a:rPr>
              <a:t>semester‘s</a:t>
            </a:r>
            <a:r>
              <a:rPr lang="de-DE" sz="2000" dirty="0">
                <a:latin typeface="Arial" pitchFamily="34" charset="0"/>
                <a:cs typeface="Arial" pitchFamily="34" charset="0"/>
              </a:rPr>
              <a:t> </a:t>
            </a:r>
            <a:r>
              <a:rPr lang="de-DE" sz="2000" dirty="0" err="1">
                <a:latin typeface="Arial" pitchFamily="34" charset="0"/>
                <a:cs typeface="Arial" pitchFamily="34" charset="0"/>
              </a:rPr>
              <a:t>contents</a:t>
            </a:r>
            <a:br>
              <a:rPr lang="de-DE" sz="2000" dirty="0">
                <a:latin typeface="Arial" pitchFamily="34" charset="0"/>
                <a:cs typeface="Arial" pitchFamily="34" charset="0"/>
              </a:rPr>
            </a:br>
            <a:r>
              <a:rPr lang="de-DE" sz="2000" dirty="0" err="1">
                <a:latin typeface="Arial" pitchFamily="34" charset="0"/>
                <a:cs typeface="Arial" pitchFamily="34" charset="0"/>
              </a:rPr>
              <a:t>What</a:t>
            </a:r>
            <a:r>
              <a:rPr lang="de-DE" sz="2000" dirty="0">
                <a:latin typeface="Arial" pitchFamily="34" charset="0"/>
                <a:cs typeface="Arial" pitchFamily="34" charset="0"/>
              </a:rPr>
              <a:t> </a:t>
            </a:r>
            <a:r>
              <a:rPr lang="de-DE" sz="2000" dirty="0" err="1">
                <a:latin typeface="Arial" pitchFamily="34" charset="0"/>
                <a:cs typeface="Arial" pitchFamily="34" charset="0"/>
              </a:rPr>
              <a:t>you</a:t>
            </a:r>
            <a:r>
              <a:rPr lang="de-DE" sz="2000" dirty="0">
                <a:latin typeface="Arial" pitchFamily="34" charset="0"/>
                <a:cs typeface="Arial" pitchFamily="34" charset="0"/>
              </a:rPr>
              <a:t> will </a:t>
            </a:r>
            <a:r>
              <a:rPr lang="de-DE" sz="2000" dirty="0" err="1">
                <a:latin typeface="Arial" pitchFamily="34" charset="0"/>
                <a:cs typeface="Arial" pitchFamily="34" charset="0"/>
              </a:rPr>
              <a:t>be</a:t>
            </a:r>
            <a:r>
              <a:rPr lang="de-DE" sz="2000" dirty="0">
                <a:latin typeface="Arial" pitchFamily="34" charset="0"/>
                <a:cs typeface="Arial" pitchFamily="34" charset="0"/>
              </a:rPr>
              <a:t> </a:t>
            </a:r>
            <a:r>
              <a:rPr lang="de-DE" sz="2000" dirty="0" err="1">
                <a:latin typeface="Arial" pitchFamily="34" charset="0"/>
                <a:cs typeface="Arial" pitchFamily="34" charset="0"/>
              </a:rPr>
              <a:t>able</a:t>
            </a:r>
            <a:r>
              <a:rPr lang="de-DE" sz="2000" dirty="0">
                <a:latin typeface="Arial" pitchFamily="34" charset="0"/>
                <a:cs typeface="Arial" pitchFamily="34" charset="0"/>
              </a:rPr>
              <a:t> </a:t>
            </a:r>
            <a:r>
              <a:rPr lang="de-DE" sz="2000" dirty="0" err="1">
                <a:latin typeface="Arial" pitchFamily="34" charset="0"/>
                <a:cs typeface="Arial" pitchFamily="34" charset="0"/>
              </a:rPr>
              <a:t>to</a:t>
            </a:r>
            <a:r>
              <a:rPr lang="de-DE" sz="2000" dirty="0">
                <a:latin typeface="Arial" pitchFamily="34" charset="0"/>
                <a:cs typeface="Arial" pitchFamily="34" charset="0"/>
              </a:rPr>
              <a:t> do </a:t>
            </a:r>
            <a:r>
              <a:rPr lang="de-DE" sz="2000" dirty="0" err="1">
                <a:latin typeface="Arial" pitchFamily="34" charset="0"/>
                <a:cs typeface="Arial" pitchFamily="34" charset="0"/>
              </a:rPr>
              <a:t>at</a:t>
            </a:r>
            <a:r>
              <a:rPr lang="de-DE" sz="2000" dirty="0">
                <a:latin typeface="Arial" pitchFamily="34" charset="0"/>
                <a:cs typeface="Arial" pitchFamily="34" charset="0"/>
              </a:rPr>
              <a:t> </a:t>
            </a:r>
            <a:r>
              <a:rPr lang="de-DE" sz="2000" dirty="0" err="1">
                <a:latin typeface="Arial" pitchFamily="34" charset="0"/>
                <a:cs typeface="Arial" pitchFamily="34" charset="0"/>
              </a:rPr>
              <a:t>the</a:t>
            </a:r>
            <a:r>
              <a:rPr lang="de-DE" sz="2000" dirty="0">
                <a:latin typeface="Arial" pitchFamily="34" charset="0"/>
                <a:cs typeface="Arial" pitchFamily="34" charset="0"/>
              </a:rPr>
              <a:t> end </a:t>
            </a:r>
            <a:r>
              <a:rPr lang="de-DE" sz="2000" dirty="0" err="1">
                <a:latin typeface="Arial" pitchFamily="34" charset="0"/>
                <a:cs typeface="Arial" pitchFamily="34" charset="0"/>
              </a:rPr>
              <a:t>of</a:t>
            </a:r>
            <a:r>
              <a:rPr lang="de-DE" sz="2000" dirty="0">
                <a:latin typeface="Arial" pitchFamily="34" charset="0"/>
                <a:cs typeface="Arial" pitchFamily="34" charset="0"/>
              </a:rPr>
              <a:t> </a:t>
            </a:r>
            <a:r>
              <a:rPr lang="de-DE" sz="2000" dirty="0" err="1">
                <a:latin typeface="Arial" pitchFamily="34" charset="0"/>
                <a:cs typeface="Arial" pitchFamily="34" charset="0"/>
              </a:rPr>
              <a:t>this</a:t>
            </a:r>
            <a:r>
              <a:rPr lang="de-DE" sz="2000" dirty="0">
                <a:latin typeface="Arial" pitchFamily="34" charset="0"/>
                <a:cs typeface="Arial" pitchFamily="34" charset="0"/>
              </a:rPr>
              <a:t> </a:t>
            </a:r>
            <a:r>
              <a:rPr lang="de-DE" sz="2000" dirty="0" err="1">
                <a:latin typeface="Arial" pitchFamily="34" charset="0"/>
                <a:cs typeface="Arial" pitchFamily="34" charset="0"/>
              </a:rPr>
              <a:t>semester</a:t>
            </a:r>
            <a:endParaRPr lang="de-DE" sz="2000" dirty="0">
              <a:latin typeface="Arial" pitchFamily="34" charset="0"/>
              <a:cs typeface="Arial" pitchFamily="34" charset="0"/>
            </a:endParaRPr>
          </a:p>
          <a:p>
            <a:r>
              <a:rPr lang="de-DE" sz="2000" dirty="0" err="1">
                <a:latin typeface="Arial" pitchFamily="34" charset="0"/>
                <a:cs typeface="Arial" pitchFamily="34" charset="0"/>
              </a:rPr>
              <a:t>Agree</a:t>
            </a:r>
            <a:r>
              <a:rPr lang="de-DE" sz="2000" dirty="0">
                <a:latin typeface="Arial" pitchFamily="34" charset="0"/>
                <a:cs typeface="Arial" pitchFamily="34" charset="0"/>
              </a:rPr>
              <a:t> on </a:t>
            </a:r>
            <a:r>
              <a:rPr lang="de-DE" sz="2000" dirty="0" err="1">
                <a:latin typeface="Arial" pitchFamily="34" charset="0"/>
                <a:cs typeface="Arial" pitchFamily="34" charset="0"/>
              </a:rPr>
              <a:t>commitment</a:t>
            </a:r>
            <a:r>
              <a:rPr lang="de-DE" sz="2000" dirty="0">
                <a:latin typeface="Arial" pitchFamily="34" charset="0"/>
                <a:cs typeface="Arial" pitchFamily="34" charset="0"/>
              </a:rPr>
              <a:t>, </a:t>
            </a:r>
            <a:r>
              <a:rPr lang="de-DE" sz="2000" dirty="0" err="1">
                <a:latin typeface="Arial" pitchFamily="34" charset="0"/>
                <a:cs typeface="Arial" pitchFamily="34" charset="0"/>
              </a:rPr>
              <a:t>use</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a:t>
            </a:r>
            <a:r>
              <a:rPr lang="de-DE" sz="2000" dirty="0" err="1">
                <a:latin typeface="Arial" pitchFamily="34" charset="0"/>
                <a:cs typeface="Arial" pitchFamily="34" charset="0"/>
              </a:rPr>
              <a:t>classroom</a:t>
            </a:r>
            <a:r>
              <a:rPr lang="de-DE" sz="2000" dirty="0">
                <a:latin typeface="Arial" pitchFamily="34" charset="0"/>
                <a:cs typeface="Arial" pitchFamily="34" charset="0"/>
              </a:rPr>
              <a:t> time, </a:t>
            </a:r>
            <a:r>
              <a:rPr lang="de-DE" sz="2000" dirty="0" err="1">
                <a:latin typeface="Arial" pitchFamily="34" charset="0"/>
                <a:cs typeface="Arial" pitchFamily="34" charset="0"/>
              </a:rPr>
              <a:t>weight</a:t>
            </a:r>
            <a:r>
              <a:rPr lang="de-DE" sz="2000" dirty="0">
                <a:latin typeface="Arial" pitchFamily="34" charset="0"/>
                <a:cs typeface="Arial" pitchFamily="34" charset="0"/>
              </a:rPr>
              <a:t> </a:t>
            </a:r>
            <a:r>
              <a:rPr lang="de-DE" sz="2000" dirty="0" err="1">
                <a:latin typeface="Arial" pitchFamily="34" charset="0"/>
                <a:cs typeface="Arial" pitchFamily="34" charset="0"/>
              </a:rPr>
              <a:t>of</a:t>
            </a:r>
            <a:r>
              <a:rPr lang="de-DE" sz="2000" dirty="0">
                <a:latin typeface="Arial" pitchFamily="34" charset="0"/>
                <a:cs typeface="Arial" pitchFamily="34" charset="0"/>
              </a:rPr>
              <a:t> grades</a:t>
            </a:r>
          </a:p>
          <a:p>
            <a:r>
              <a:rPr lang="en-US" sz="2000" dirty="0">
                <a:latin typeface="Arial" pitchFamily="34" charset="0"/>
                <a:cs typeface="Arial" pitchFamily="34" charset="0"/>
              </a:rPr>
              <a:t>further resources: see course web site </a:t>
            </a:r>
            <a:r>
              <a:rPr lang="en-US" sz="2000" dirty="0">
                <a:latin typeface="Arial" pitchFamily="34" charset="0"/>
                <a:cs typeface="Arial" pitchFamily="34" charset="0"/>
                <a:hlinkClick r:id="rId4"/>
              </a:rPr>
              <a:t>https://learn-uvu.uen.org/courses/220488</a:t>
            </a:r>
            <a:r>
              <a:rPr lang="en-US" sz="2000" dirty="0">
                <a:latin typeface="Arial" pitchFamily="34" charset="0"/>
                <a:cs typeface="Arial" pitchFamily="34" charset="0"/>
              </a:rPr>
              <a:t>, Wiki: https://wiki.vm.ruhr-uni-bochum.de/uvu/index.php/Chinese_Culture_and_Film</a:t>
            </a:r>
          </a:p>
          <a:p>
            <a:r>
              <a:rPr lang="de-DE" sz="2000" dirty="0">
                <a:latin typeface="Arial" pitchFamily="34" charset="0"/>
                <a:cs typeface="Arial" pitchFamily="34" charset="0"/>
              </a:rPr>
              <a:t>Review </a:t>
            </a:r>
            <a:r>
              <a:rPr lang="de-DE" sz="2000" dirty="0" err="1">
                <a:latin typeface="Arial" pitchFamily="34" charset="0"/>
                <a:cs typeface="Arial" pitchFamily="34" charset="0"/>
              </a:rPr>
              <a:t>existing</a:t>
            </a:r>
            <a:r>
              <a:rPr lang="de-DE" sz="2000" dirty="0">
                <a:latin typeface="Arial" pitchFamily="34" charset="0"/>
                <a:cs typeface="Arial" pitchFamily="34" charset="0"/>
              </a:rPr>
              <a:t> </a:t>
            </a:r>
            <a:r>
              <a:rPr lang="de-DE" sz="2000" dirty="0" err="1">
                <a:latin typeface="Arial" pitchFamily="34" charset="0"/>
                <a:cs typeface="Arial" pitchFamily="34" charset="0"/>
              </a:rPr>
              <a:t>concepts</a:t>
            </a:r>
            <a:r>
              <a:rPr lang="de-DE" sz="2000" dirty="0">
                <a:latin typeface="Arial" pitchFamily="34" charset="0"/>
                <a:cs typeface="Arial" pitchFamily="34" charset="0"/>
              </a:rPr>
              <a:t> - </a:t>
            </a:r>
            <a:r>
              <a:rPr lang="de-DE" sz="2000" dirty="0" err="1">
                <a:latin typeface="Arial" pitchFamily="34" charset="0"/>
                <a:cs typeface="Arial" pitchFamily="34" charset="0"/>
              </a:rPr>
              <a:t>brainstorming</a:t>
            </a:r>
            <a:endParaRPr lang="de-DE" sz="2000" dirty="0">
              <a:latin typeface="Arial" pitchFamily="34" charset="0"/>
              <a:cs typeface="Arial" pitchFamily="34" charset="0"/>
            </a:endParaRPr>
          </a:p>
          <a:p>
            <a:r>
              <a:rPr lang="en-GB" sz="2000" dirty="0">
                <a:latin typeface="Arial" pitchFamily="34" charset="0"/>
                <a:cs typeface="Arial" pitchFamily="34" charset="0"/>
              </a:rPr>
              <a:t>Assignment for next time: choose film makers/actors/films/generations</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a:t>
            </a:fld>
            <a:endParaRPr lang="en-US" dirty="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000" b="1" dirty="0">
                <a:latin typeface="Arial" pitchFamily="34" charset="0"/>
                <a:cs typeface="Arial" pitchFamily="34" charset="0"/>
              </a:rPr>
              <a:t>Discussion about the film </a:t>
            </a:r>
            <a:endParaRPr lang="en-US" sz="2000" dirty="0">
              <a:latin typeface="Arial" pitchFamily="34" charset="0"/>
              <a:cs typeface="Arial" pitchFamily="34" charset="0"/>
            </a:endParaRPr>
          </a:p>
          <a:p>
            <a:pPr lvl="0"/>
            <a:r>
              <a:rPr lang="en-GB" sz="2000" dirty="0">
                <a:latin typeface="Arial" pitchFamily="34" charset="0"/>
                <a:cs typeface="Arial" pitchFamily="34" charset="0"/>
              </a:rPr>
              <a:t>How was the tradition of the Beijing Opera seen throughout time? (Imperial time, Republic: Japanese occupation, National People’s Party, People’s Republic of China: Communists during Cultural Revolution)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Why is the suicide in 1977 so tragic? What happened to Beijing Opera since then?</a:t>
            </a:r>
            <a:endParaRPr lang="en-US" sz="2000" dirty="0">
              <a:latin typeface="Arial" pitchFamily="34" charset="0"/>
              <a:cs typeface="Arial" pitchFamily="34" charset="0"/>
            </a:endParaRPr>
          </a:p>
          <a:p>
            <a:pPr lvl="0"/>
            <a:r>
              <a:rPr lang="en-GB" sz="2000" dirty="0">
                <a:latin typeface="Arial" pitchFamily="34" charset="0"/>
                <a:cs typeface="Arial" pitchFamily="34" charset="0"/>
              </a:rPr>
              <a:t>What do you think about children training since an early age? (Moral implications, necessity of perfection?)</a:t>
            </a:r>
            <a:endParaRPr lang="en-US" sz="2000" dirty="0">
              <a:latin typeface="Arial" pitchFamily="34" charset="0"/>
              <a:cs typeface="Arial" pitchFamily="34" charset="0"/>
            </a:endParaRPr>
          </a:p>
          <a:p>
            <a:pPr lvl="0"/>
            <a:r>
              <a:rPr lang="en-GB" sz="2000" dirty="0">
                <a:latin typeface="Arial" pitchFamily="34" charset="0"/>
                <a:cs typeface="Arial" pitchFamily="34" charset="0"/>
              </a:rPr>
              <a:t>Being gay </a:t>
            </a:r>
            <a:r>
              <a:rPr lang="en-GB" sz="2000">
                <a:latin typeface="Arial" pitchFamily="34" charset="0"/>
                <a:cs typeface="Arial" pitchFamily="34" charset="0"/>
              </a:rPr>
              <a:t>in China</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60</a:t>
            </a:fld>
            <a:endParaRPr lang="en-US" dirty="0"/>
          </a:p>
        </p:txBody>
      </p:sp>
    </p:spTree>
    <p:custDataLst>
      <p:tags r:id="rId1"/>
    </p:custDataLst>
    <p:extLst>
      <p:ext uri="{BB962C8B-B14F-4D97-AF65-F5344CB8AC3E}">
        <p14:creationId xmlns:p14="http://schemas.microsoft.com/office/powerpoint/2010/main" val="871450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000" b="1" dirty="0">
                <a:latin typeface="Arial" pitchFamily="34" charset="0"/>
                <a:cs typeface="Arial" pitchFamily="34" charset="0"/>
              </a:rPr>
              <a:t>Assignment for next time </a:t>
            </a:r>
            <a:endParaRPr lang="en-US" sz="2000" dirty="0">
              <a:latin typeface="Arial" pitchFamily="34" charset="0"/>
              <a:cs typeface="Arial" pitchFamily="34" charset="0"/>
            </a:endParaRPr>
          </a:p>
          <a:p>
            <a:pPr lvl="0"/>
            <a:r>
              <a:rPr lang="en-US" sz="2000" dirty="0">
                <a:latin typeface="Arial" pitchFamily="34" charset="0"/>
                <a:cs typeface="Arial" pitchFamily="34" charset="0"/>
              </a:rPr>
              <a:t>Please prepare “Ideology in Chinese films” in the internet (keywords: “propaganda”, “model works”)</a:t>
            </a:r>
          </a:p>
          <a:p>
            <a:pPr lvl="0"/>
            <a:r>
              <a:rPr lang="en-GB" sz="2000" dirty="0">
                <a:latin typeface="Arial" pitchFamily="34" charset="0"/>
                <a:cs typeface="Arial" pitchFamily="34" charset="0"/>
              </a:rPr>
              <a:t>Reflect teaching improvements in class</a:t>
            </a:r>
            <a:endParaRPr lang="en-US" sz="2000" dirty="0">
              <a:latin typeface="Arial" pitchFamily="34" charset="0"/>
              <a:cs typeface="Arial" pitchFamily="34" charset="0"/>
            </a:endParaRPr>
          </a:p>
          <a:p>
            <a:r>
              <a:rPr lang="en-US" sz="2000" dirty="0">
                <a:latin typeface="Arial" pitchFamily="34" charset="0"/>
                <a:cs typeface="Arial" pitchFamily="34" charset="0"/>
              </a:rPr>
              <a:t> </a:t>
            </a:r>
          </a:p>
          <a:p>
            <a:r>
              <a:rPr lang="en-GB" sz="2000" dirty="0">
                <a:latin typeface="Arial" pitchFamily="34" charset="0"/>
                <a:cs typeface="Arial" pitchFamily="34" charset="0"/>
              </a:rPr>
              <a:t> </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61</a:t>
            </a:fld>
            <a:endParaRPr lang="en-US" dirty="0"/>
          </a:p>
        </p:txBody>
      </p:sp>
    </p:spTree>
    <p:custDataLst>
      <p:tags r:id="rId1"/>
    </p:custDataLst>
    <p:extLst>
      <p:ext uri="{BB962C8B-B14F-4D97-AF65-F5344CB8AC3E}">
        <p14:creationId xmlns:p14="http://schemas.microsoft.com/office/powerpoint/2010/main" val="4188820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endParaRPr lang="de-DE" altLang="zh-CN" sz="21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10 2/7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7</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62</a:t>
            </a:fld>
            <a:endParaRPr lang="en-US" dirty="0"/>
          </a:p>
        </p:txBody>
      </p:sp>
      <p:graphicFrame>
        <p:nvGraphicFramePr>
          <p:cNvPr id="2" name="Tabelle 1"/>
          <p:cNvGraphicFramePr>
            <a:graphicFrameLocks noGrp="1"/>
          </p:cNvGraphicFramePr>
          <p:nvPr/>
        </p:nvGraphicFramePr>
        <p:xfrm>
          <a:off x="304800" y="1600200"/>
          <a:ext cx="8839200" cy="4463117"/>
        </p:xfrm>
        <a:graphic>
          <a:graphicData uri="http://schemas.openxmlformats.org/drawingml/2006/table">
            <a:tbl>
              <a:tblPr>
                <a:tableStyleId>{5C22544A-7EE6-4342-B048-85BDC9FD1C3A}</a:tableStyleId>
              </a:tblPr>
              <a:tblGrid>
                <a:gridCol w="4081032">
                  <a:extLst>
                    <a:ext uri="{9D8B030D-6E8A-4147-A177-3AD203B41FA5}">
                      <a16:colId xmlns:a16="http://schemas.microsoft.com/office/drawing/2014/main" val="20000"/>
                    </a:ext>
                  </a:extLst>
                </a:gridCol>
                <a:gridCol w="4758168">
                  <a:extLst>
                    <a:ext uri="{9D8B030D-6E8A-4147-A177-3AD203B41FA5}">
                      <a16:colId xmlns:a16="http://schemas.microsoft.com/office/drawing/2014/main" val="20001"/>
                    </a:ext>
                  </a:extLst>
                </a:gridCol>
              </a:tblGrid>
              <a:tr h="656421">
                <a:tc>
                  <a:txBody>
                    <a:bodyPr/>
                    <a:lstStyle/>
                    <a:p>
                      <a:pPr>
                        <a:lnSpc>
                          <a:spcPct val="150000"/>
                        </a:lnSpc>
                        <a:spcAft>
                          <a:spcPts val="0"/>
                        </a:spcAft>
                      </a:pPr>
                      <a:r>
                        <a:rPr lang="fr-FR" sz="1600">
                          <a:effectLst/>
                        </a:rPr>
                        <a:t>Student requests/teacher observations</a:t>
                      </a:r>
                      <a:endParaRPr lang="en-US" sz="1600">
                        <a:effectLst/>
                        <a:latin typeface="Times New Roman"/>
                        <a:ea typeface="SimSun"/>
                      </a:endParaRPr>
                    </a:p>
                  </a:txBody>
                  <a:tcPr/>
                </a:tc>
                <a:tc>
                  <a:txBody>
                    <a:bodyPr/>
                    <a:lstStyle/>
                    <a:p>
                      <a:pPr>
                        <a:lnSpc>
                          <a:spcPct val="150000"/>
                        </a:lnSpc>
                        <a:spcAft>
                          <a:spcPts val="0"/>
                        </a:spcAft>
                      </a:pPr>
                      <a:r>
                        <a:rPr lang="de-DE" sz="1600">
                          <a:effectLst/>
                        </a:rPr>
                        <a:t>Improvements</a:t>
                      </a:r>
                      <a:endParaRPr lang="en-US" sz="1600">
                        <a:effectLst/>
                        <a:latin typeface="Times New Roman"/>
                        <a:ea typeface="SimSun"/>
                      </a:endParaRPr>
                    </a:p>
                  </a:txBody>
                  <a:tcPr/>
                </a:tc>
                <a:extLst>
                  <a:ext uri="{0D108BD9-81ED-4DB2-BD59-A6C34878D82A}">
                    <a16:rowId xmlns:a16="http://schemas.microsoft.com/office/drawing/2014/main" val="10000"/>
                  </a:ext>
                </a:extLst>
              </a:tr>
              <a:tr h="656421">
                <a:tc>
                  <a:txBody>
                    <a:bodyPr/>
                    <a:lstStyle/>
                    <a:p>
                      <a:pPr>
                        <a:lnSpc>
                          <a:spcPct val="150000"/>
                        </a:lnSpc>
                        <a:spcAft>
                          <a:spcPts val="0"/>
                        </a:spcAft>
                      </a:pPr>
                      <a:r>
                        <a:rPr lang="en-US" sz="1600">
                          <a:effectLst/>
                        </a:rPr>
                        <a:t>Screening movies in class takes up a lot of time</a:t>
                      </a:r>
                      <a:endParaRPr lang="en-US" sz="1600">
                        <a:effectLst/>
                        <a:latin typeface="Times New Roman"/>
                        <a:ea typeface="SimSun"/>
                      </a:endParaRPr>
                    </a:p>
                  </a:txBody>
                  <a:tcPr/>
                </a:tc>
                <a:tc>
                  <a:txBody>
                    <a:bodyPr/>
                    <a:lstStyle/>
                    <a:p>
                      <a:pPr>
                        <a:lnSpc>
                          <a:spcPct val="150000"/>
                        </a:lnSpc>
                        <a:spcAft>
                          <a:spcPts val="0"/>
                        </a:spcAft>
                      </a:pPr>
                      <a:r>
                        <a:rPr lang="en-US" sz="1600">
                          <a:effectLst/>
                        </a:rPr>
                        <a:t>Watching some movies at home before session</a:t>
                      </a:r>
                      <a:endParaRPr lang="en-US" sz="1600">
                        <a:effectLst/>
                        <a:latin typeface="Times New Roman"/>
                        <a:ea typeface="SimSun"/>
                      </a:endParaRPr>
                    </a:p>
                  </a:txBody>
                  <a:tcPr/>
                </a:tc>
                <a:extLst>
                  <a:ext uri="{0D108BD9-81ED-4DB2-BD59-A6C34878D82A}">
                    <a16:rowId xmlns:a16="http://schemas.microsoft.com/office/drawing/2014/main" val="10001"/>
                  </a:ext>
                </a:extLst>
              </a:tr>
              <a:tr h="959386">
                <a:tc>
                  <a:txBody>
                    <a:bodyPr/>
                    <a:lstStyle/>
                    <a:p>
                      <a:pPr>
                        <a:lnSpc>
                          <a:spcPct val="150000"/>
                        </a:lnSpc>
                        <a:spcAft>
                          <a:spcPts val="0"/>
                        </a:spcAft>
                      </a:pPr>
                      <a:r>
                        <a:rPr lang="en-US" sz="1600">
                          <a:effectLst/>
                        </a:rPr>
                        <a:t>One movie only available in Chin</a:t>
                      </a:r>
                      <a:endParaRPr lang="en-US" sz="1600">
                        <a:effectLst/>
                        <a:latin typeface="Times New Roman"/>
                        <a:ea typeface="SimSun"/>
                      </a:endParaRPr>
                    </a:p>
                  </a:txBody>
                  <a:tcPr/>
                </a:tc>
                <a:tc>
                  <a:txBody>
                    <a:bodyPr/>
                    <a:lstStyle/>
                    <a:p>
                      <a:pPr>
                        <a:lnSpc>
                          <a:spcPct val="150000"/>
                        </a:lnSpc>
                        <a:spcAft>
                          <a:spcPts val="0"/>
                        </a:spcAft>
                      </a:pPr>
                      <a:r>
                        <a:rPr lang="en-US" sz="1600">
                          <a:effectLst/>
                        </a:rPr>
                        <a:t>Changing movie to one from the same director with English subtitles</a:t>
                      </a:r>
                      <a:endParaRPr lang="en-US" sz="1600">
                        <a:effectLst/>
                        <a:latin typeface="Times New Roman"/>
                        <a:ea typeface="SimSun"/>
                      </a:endParaRPr>
                    </a:p>
                  </a:txBody>
                  <a:tcPr/>
                </a:tc>
                <a:extLst>
                  <a:ext uri="{0D108BD9-81ED-4DB2-BD59-A6C34878D82A}">
                    <a16:rowId xmlns:a16="http://schemas.microsoft.com/office/drawing/2014/main" val="10002"/>
                  </a:ext>
                </a:extLst>
              </a:tr>
              <a:tr h="656421">
                <a:tc>
                  <a:txBody>
                    <a:bodyPr/>
                    <a:lstStyle/>
                    <a:p>
                      <a:pPr>
                        <a:lnSpc>
                          <a:spcPct val="150000"/>
                        </a:lnSpc>
                        <a:spcAft>
                          <a:spcPts val="0"/>
                        </a:spcAft>
                      </a:pPr>
                      <a:r>
                        <a:rPr lang="en-US" sz="1600">
                          <a:effectLst/>
                        </a:rPr>
                        <a:t>Lacking historical background</a:t>
                      </a:r>
                      <a:endParaRPr lang="en-US" sz="1600">
                        <a:effectLst/>
                        <a:latin typeface="Times New Roman"/>
                        <a:ea typeface="SimSun"/>
                      </a:endParaRPr>
                    </a:p>
                  </a:txBody>
                  <a:tcPr/>
                </a:tc>
                <a:tc>
                  <a:txBody>
                    <a:bodyPr/>
                    <a:lstStyle/>
                    <a:p>
                      <a:pPr>
                        <a:lnSpc>
                          <a:spcPct val="150000"/>
                        </a:lnSpc>
                        <a:spcAft>
                          <a:spcPts val="0"/>
                        </a:spcAft>
                      </a:pPr>
                      <a:r>
                        <a:rPr lang="en-GB" sz="1600">
                          <a:effectLst/>
                        </a:rPr>
                        <a:t>Brief teacher presentations on historical and cultural context</a:t>
                      </a:r>
                      <a:endParaRPr lang="en-US" sz="1600">
                        <a:effectLst/>
                        <a:latin typeface="Times New Roman"/>
                        <a:ea typeface="SimSun"/>
                      </a:endParaRPr>
                    </a:p>
                  </a:txBody>
                  <a:tcPr/>
                </a:tc>
                <a:extLst>
                  <a:ext uri="{0D108BD9-81ED-4DB2-BD59-A6C34878D82A}">
                    <a16:rowId xmlns:a16="http://schemas.microsoft.com/office/drawing/2014/main" val="10003"/>
                  </a:ext>
                </a:extLst>
              </a:tr>
              <a:tr h="1262350">
                <a:tc>
                  <a:txBody>
                    <a:bodyPr/>
                    <a:lstStyle/>
                    <a:p>
                      <a:pPr>
                        <a:lnSpc>
                          <a:spcPct val="150000"/>
                        </a:lnSpc>
                        <a:spcAft>
                          <a:spcPts val="0"/>
                        </a:spcAft>
                      </a:pPr>
                      <a:r>
                        <a:rPr lang="en-US" sz="1600">
                          <a:effectLst/>
                        </a:rPr>
                        <a:t>Chinese culture very distant, hard to understand</a:t>
                      </a:r>
                      <a:endParaRPr lang="en-US" sz="1600">
                        <a:effectLst/>
                        <a:latin typeface="Times New Roman"/>
                        <a:ea typeface="SimSun"/>
                      </a:endParaRPr>
                    </a:p>
                  </a:txBody>
                  <a:tcPr/>
                </a:tc>
                <a:tc>
                  <a:txBody>
                    <a:bodyPr/>
                    <a:lstStyle/>
                    <a:p>
                      <a:pPr>
                        <a:lnSpc>
                          <a:spcPct val="150000"/>
                        </a:lnSpc>
                        <a:spcAft>
                          <a:spcPts val="0"/>
                        </a:spcAft>
                      </a:pPr>
                      <a:r>
                        <a:rPr lang="en-GB" sz="1600" dirty="0">
                          <a:effectLst/>
                        </a:rPr>
                        <a:t>Compare Chinese and US version of same story book (The Departed/Infernal Affairs)</a:t>
                      </a:r>
                      <a:endParaRPr lang="en-US" sz="1600" dirty="0">
                        <a:effectLst/>
                        <a:latin typeface="Times New Roman"/>
                        <a:ea typeface="SimSun"/>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158153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000" b="1" dirty="0" err="1">
                <a:latin typeface="Arial" pitchFamily="34" charset="0"/>
                <a:cs typeface="Arial" pitchFamily="34" charset="0"/>
              </a:rPr>
              <a:t>Ideology</a:t>
            </a:r>
            <a:r>
              <a:rPr lang="de-DE" sz="2000" b="1" dirty="0">
                <a:latin typeface="Arial" pitchFamily="34" charset="0"/>
                <a:cs typeface="Arial" pitchFamily="34" charset="0"/>
              </a:rPr>
              <a:t> in Chinese </a:t>
            </a:r>
            <a:r>
              <a:rPr lang="de-DE" sz="2000" b="1" dirty="0" err="1">
                <a:latin typeface="Arial" pitchFamily="34" charset="0"/>
                <a:cs typeface="Arial" pitchFamily="34" charset="0"/>
              </a:rPr>
              <a:t>films</a:t>
            </a:r>
            <a:endParaRPr lang="en-US" sz="2000" dirty="0">
              <a:latin typeface="Arial" pitchFamily="34" charset="0"/>
              <a:cs typeface="Arial" pitchFamily="34" charset="0"/>
            </a:endParaRPr>
          </a:p>
          <a:p>
            <a:pPr lvl="0"/>
            <a:r>
              <a:rPr lang="en-GB" sz="2000" dirty="0">
                <a:latin typeface="Arial" pitchFamily="34" charset="0"/>
                <a:cs typeface="Arial" pitchFamily="34" charset="0"/>
              </a:rPr>
              <a:t>Student presentation (20 </a:t>
            </a:r>
            <a:r>
              <a:rPr lang="en-GB" sz="2000" dirty="0" err="1">
                <a:latin typeface="Arial" pitchFamily="34" charset="0"/>
                <a:cs typeface="Arial" pitchFamily="34" charset="0"/>
              </a:rPr>
              <a:t>mins</a:t>
            </a:r>
            <a:r>
              <a:rPr lang="en-GB" sz="2000" dirty="0">
                <a:latin typeface="Arial" pitchFamily="34" charset="0"/>
                <a:cs typeface="Arial" pitchFamily="34" charset="0"/>
              </a:rPr>
              <a:t>.)</a:t>
            </a:r>
          </a:p>
          <a:p>
            <a:pPr lvl="0"/>
            <a:r>
              <a:rPr lang="en-GB" sz="2000" dirty="0">
                <a:latin typeface="Arial" pitchFamily="34" charset="0"/>
                <a:cs typeface="Arial" pitchFamily="34" charset="0"/>
              </a:rPr>
              <a:t>Historical background and examples: video clips (see next page)</a:t>
            </a:r>
          </a:p>
          <a:p>
            <a:pPr lvl="0"/>
            <a:r>
              <a:rPr lang="en-GB" sz="2000" dirty="0">
                <a:latin typeface="Arial" pitchFamily="34" charset="0"/>
                <a:cs typeface="Arial" pitchFamily="34" charset="0"/>
              </a:rPr>
              <a:t>Role play: Chinese script producer, 5</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6</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propaganda department, US sponsor, censor, observers</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the film</a:t>
            </a:r>
            <a:endParaRPr lang="en-US" sz="2000" dirty="0">
              <a:latin typeface="Arial" pitchFamily="34" charset="0"/>
              <a:cs typeface="Arial" pitchFamily="34" charset="0"/>
            </a:endParaRPr>
          </a:p>
          <a:p>
            <a:pPr lvl="0"/>
            <a:r>
              <a:rPr lang="en-US" sz="2000" dirty="0">
                <a:latin typeface="Arial" pitchFamily="34" charset="0"/>
                <a:cs typeface="Arial" pitchFamily="34" charset="0"/>
              </a:rPr>
              <a:t>Assignment for next time: inform yourself about Gong Li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11 2/12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12</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63</a:t>
            </a:fld>
            <a:endParaRPr lang="en-US" dirty="0"/>
          </a:p>
        </p:txBody>
      </p:sp>
    </p:spTree>
    <p:custDataLst>
      <p:tags r:id="rId1"/>
    </p:custDataLst>
    <p:extLst>
      <p:ext uri="{BB962C8B-B14F-4D97-AF65-F5344CB8AC3E}">
        <p14:creationId xmlns:p14="http://schemas.microsoft.com/office/powerpoint/2010/main" val="1748136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marL="109537" lvl="0" indent="0">
              <a:buNone/>
            </a:pPr>
            <a:r>
              <a:rPr lang="en-GB" sz="2000" dirty="0">
                <a:latin typeface="Arial" pitchFamily="34" charset="0"/>
                <a:cs typeface="Arial" pitchFamily="34" charset="0"/>
              </a:rPr>
              <a:t>Historical background and examples: video clips</a:t>
            </a:r>
          </a:p>
          <a:p>
            <a:pPr lvl="1"/>
            <a:r>
              <a:rPr lang="en-US" sz="1600" dirty="0">
                <a:latin typeface="Arial" pitchFamily="34" charset="0"/>
                <a:cs typeface="Arial" pitchFamily="34" charset="0"/>
              </a:rPr>
              <a:t>Model opera: Red Detachment of Women</a:t>
            </a:r>
          </a:p>
          <a:p>
            <a:pPr lvl="1"/>
            <a:r>
              <a:rPr lang="en-US" sz="1600" dirty="0">
                <a:latin typeface="Arial" pitchFamily="34" charset="0"/>
                <a:cs typeface="Arial" pitchFamily="34" charset="0"/>
              </a:rPr>
              <a:t>1:27 </a:t>
            </a:r>
            <a:r>
              <a:rPr lang="en-US" sz="1600" dirty="0" err="1">
                <a:latin typeface="Arial" pitchFamily="34" charset="0"/>
                <a:cs typeface="Arial" pitchFamily="34" charset="0"/>
              </a:rPr>
              <a:t>mins</a:t>
            </a:r>
            <a:r>
              <a:rPr lang="en-US" sz="1600" dirty="0">
                <a:latin typeface="Arial" pitchFamily="34" charset="0"/>
                <a:cs typeface="Arial" pitchFamily="34" charset="0"/>
              </a:rPr>
              <a:t>. No Harry Potter Until You Watch China's Propaganda Film http://www.youtube.com/watch?v=-_QDJ_nqe_Y</a:t>
            </a:r>
          </a:p>
          <a:p>
            <a:pPr lvl="1"/>
            <a:r>
              <a:rPr lang="en-US" sz="1600">
                <a:latin typeface="Arial" pitchFamily="34" charset="0"/>
                <a:cs typeface="Arial" pitchFamily="34" charset="0"/>
              </a:rPr>
              <a:t>Times Square Ad</a:t>
            </a:r>
          </a:p>
          <a:p>
            <a:pPr lvl="1"/>
            <a:r>
              <a:rPr lang="en-US" sz="1600" dirty="0">
                <a:latin typeface="Arial" pitchFamily="34" charset="0"/>
                <a:cs typeface="Arial" pitchFamily="34" charset="0"/>
              </a:rPr>
              <a:t>2:20 </a:t>
            </a:r>
            <a:r>
              <a:rPr lang="en-US" sz="1600" dirty="0" err="1">
                <a:latin typeface="Arial" pitchFamily="34" charset="0"/>
                <a:cs typeface="Arial" pitchFamily="34" charset="0"/>
              </a:rPr>
              <a:t>mins</a:t>
            </a:r>
            <a:r>
              <a:rPr lang="en-US" sz="1600" dirty="0">
                <a:latin typeface="Arial" pitchFamily="34" charset="0"/>
                <a:cs typeface="Arial" pitchFamily="34" charset="0"/>
              </a:rPr>
              <a:t>. GM (US Taxpayers) Pay for Communist Chinese Party Movie: </a:t>
            </a:r>
            <a:r>
              <a:rPr lang="en-GB" sz="1600" dirty="0">
                <a:latin typeface="Arial" pitchFamily="34" charset="0"/>
                <a:cs typeface="Arial" pitchFamily="34" charset="0"/>
                <a:hlinkClick r:id="rId4"/>
              </a:rPr>
              <a:t>http://www.youtube.com/watch?v=L76NDvELKqk</a:t>
            </a:r>
            <a:endParaRPr lang="en-GB" sz="1600" dirty="0">
              <a:latin typeface="Arial" pitchFamily="34" charset="0"/>
              <a:cs typeface="Arial" pitchFamily="34" charset="0"/>
            </a:endParaRPr>
          </a:p>
          <a:p>
            <a:pPr lvl="1"/>
            <a:r>
              <a:rPr lang="en-GB" sz="1600" dirty="0">
                <a:latin typeface="Arial" pitchFamily="34" charset="0"/>
                <a:cs typeface="Arial" pitchFamily="34" charset="0"/>
              </a:rPr>
              <a:t>3:10 </a:t>
            </a:r>
            <a:r>
              <a:rPr lang="en-GB" sz="1600" dirty="0" err="1">
                <a:latin typeface="Arial" pitchFamily="34" charset="0"/>
                <a:cs typeface="Arial" pitchFamily="34" charset="0"/>
              </a:rPr>
              <a:t>mins</a:t>
            </a:r>
            <a:r>
              <a:rPr lang="en-GB" sz="1600" dirty="0">
                <a:latin typeface="Arial" pitchFamily="34" charset="0"/>
                <a:cs typeface="Arial" pitchFamily="34" charset="0"/>
              </a:rPr>
              <a:t>. </a:t>
            </a:r>
            <a:r>
              <a:rPr lang="en-US" sz="1600" dirty="0">
                <a:latin typeface="Arial" pitchFamily="34" charset="0"/>
                <a:cs typeface="Arial" pitchFamily="34" charset="0"/>
              </a:rPr>
              <a:t>Entertainment Ban For Culture Control </a:t>
            </a:r>
            <a:r>
              <a:rPr lang="en-GB" sz="1600" dirty="0">
                <a:latin typeface="Arial" pitchFamily="34" charset="0"/>
                <a:cs typeface="Arial" pitchFamily="34" charset="0"/>
                <a:hlinkClick r:id="rId5"/>
              </a:rPr>
              <a:t>http://www.youtube.com/watch?v=FwdM3MSLXP0</a:t>
            </a:r>
            <a:endParaRPr lang="en-GB" sz="1600" dirty="0">
              <a:latin typeface="Arial" pitchFamily="34" charset="0"/>
              <a:cs typeface="Arial" pitchFamily="34" charset="0"/>
            </a:endParaRPr>
          </a:p>
          <a:p>
            <a:pPr lvl="1"/>
            <a:r>
              <a:rPr lang="en-GB" sz="1600" dirty="0">
                <a:latin typeface="Arial" pitchFamily="34" charset="0"/>
                <a:cs typeface="Arial" pitchFamily="34" charset="0"/>
              </a:rPr>
              <a:t>3:13 </a:t>
            </a:r>
            <a:r>
              <a:rPr lang="en-GB" sz="1600" dirty="0" err="1">
                <a:latin typeface="Arial" pitchFamily="34" charset="0"/>
                <a:cs typeface="Arial" pitchFamily="34" charset="0"/>
              </a:rPr>
              <a:t>mins</a:t>
            </a:r>
            <a:r>
              <a:rPr lang="en-GB" sz="1600" dirty="0">
                <a:latin typeface="Arial" pitchFamily="34" charset="0"/>
                <a:cs typeface="Arial" pitchFamily="34" charset="0"/>
              </a:rPr>
              <a:t>. </a:t>
            </a:r>
            <a:r>
              <a:rPr lang="en-US" sz="1600" dirty="0">
                <a:latin typeface="Arial" pitchFamily="34" charset="0"/>
                <a:cs typeface="Arial" pitchFamily="34" charset="0"/>
              </a:rPr>
              <a:t>China TV and Film Go More Left </a:t>
            </a:r>
          </a:p>
          <a:p>
            <a:pPr lvl="1"/>
            <a:r>
              <a:rPr lang="en-GB" sz="1600" dirty="0">
                <a:latin typeface="Arial" pitchFamily="34" charset="0"/>
                <a:cs typeface="Arial" pitchFamily="34" charset="0"/>
                <a:hlinkClick r:id="rId6"/>
              </a:rPr>
              <a:t>http://www.youtube.com/watch?v=UecTwmRqvhI</a:t>
            </a:r>
            <a:endParaRPr lang="en-GB" sz="1600" dirty="0">
              <a:latin typeface="Arial" pitchFamily="34" charset="0"/>
              <a:cs typeface="Arial" pitchFamily="34" charset="0"/>
            </a:endParaRPr>
          </a:p>
          <a:p>
            <a:pPr lvl="1"/>
            <a:r>
              <a:rPr lang="en-GB" sz="1600" dirty="0">
                <a:latin typeface="Arial" pitchFamily="34" charset="0"/>
                <a:cs typeface="Arial" pitchFamily="34" charset="0"/>
              </a:rPr>
              <a:t>20:44 </a:t>
            </a:r>
            <a:r>
              <a:rPr lang="en-GB" sz="1600" dirty="0" err="1">
                <a:latin typeface="Arial" pitchFamily="34" charset="0"/>
                <a:cs typeface="Arial" pitchFamily="34" charset="0"/>
              </a:rPr>
              <a:t>mins</a:t>
            </a:r>
            <a:r>
              <a:rPr lang="en-GB" sz="1600" dirty="0">
                <a:latin typeface="Arial" pitchFamily="34" charset="0"/>
                <a:cs typeface="Arial" pitchFamily="34" charset="0"/>
              </a:rPr>
              <a:t>. Early Chinese Propaganda </a:t>
            </a:r>
            <a:r>
              <a:rPr lang="en-GB" sz="1600" dirty="0">
                <a:latin typeface="Arial" pitchFamily="34" charset="0"/>
                <a:cs typeface="Arial" pitchFamily="34" charset="0"/>
                <a:hlinkClick r:id="rId7"/>
              </a:rPr>
              <a:t>http://www.youtube.com/watch?v=ztn0hN9gkRI</a:t>
            </a:r>
            <a:endParaRPr lang="en-GB" sz="1600" dirty="0">
              <a:latin typeface="Arial" pitchFamily="34" charset="0"/>
              <a:cs typeface="Arial" pitchFamily="34" charset="0"/>
            </a:endParaRPr>
          </a:p>
          <a:p>
            <a:pPr lvl="1"/>
            <a:r>
              <a:rPr lang="en-GB" sz="1600" dirty="0">
                <a:latin typeface="Arial" pitchFamily="34" charset="0"/>
                <a:cs typeface="Arial" pitchFamily="34" charset="0"/>
              </a:rPr>
              <a:t>3:27 </a:t>
            </a:r>
            <a:r>
              <a:rPr lang="en-GB" sz="1600" dirty="0" err="1">
                <a:latin typeface="Arial" pitchFamily="34" charset="0"/>
                <a:cs typeface="Arial" pitchFamily="34" charset="0"/>
              </a:rPr>
              <a:t>mins</a:t>
            </a:r>
            <a:r>
              <a:rPr lang="en-GB" sz="1600" dirty="0">
                <a:latin typeface="Arial" pitchFamily="34" charset="0"/>
                <a:cs typeface="Arial" pitchFamily="34" charset="0"/>
              </a:rPr>
              <a:t>. Old vintage Chinese Army Propaganda Film </a:t>
            </a:r>
            <a:r>
              <a:rPr lang="en-GB" sz="1600" dirty="0">
                <a:latin typeface="Arial" pitchFamily="34" charset="0"/>
                <a:cs typeface="Arial" pitchFamily="34" charset="0"/>
                <a:hlinkClick r:id="rId8"/>
              </a:rPr>
              <a:t>http://www.youtube.com/watch?v=_qjiKWLq80g</a:t>
            </a:r>
            <a:endParaRPr lang="en-GB" sz="1600" dirty="0">
              <a:latin typeface="Arial" pitchFamily="34" charset="0"/>
              <a:cs typeface="Arial" pitchFamily="34" charset="0"/>
            </a:endParaRPr>
          </a:p>
          <a:p>
            <a:pPr lvl="1"/>
            <a:r>
              <a:rPr lang="en-GB" sz="1600" dirty="0">
                <a:latin typeface="Arial" pitchFamily="34" charset="0"/>
                <a:cs typeface="Arial" pitchFamily="34" charset="0"/>
              </a:rPr>
              <a:t>3:22 </a:t>
            </a:r>
            <a:r>
              <a:rPr lang="en-GB" sz="1600" dirty="0" err="1">
                <a:latin typeface="Arial" pitchFamily="34" charset="0"/>
                <a:cs typeface="Arial" pitchFamily="34" charset="0"/>
              </a:rPr>
              <a:t>mins</a:t>
            </a:r>
            <a:r>
              <a:rPr lang="en-GB" sz="1600" dirty="0">
                <a:latin typeface="Arial" pitchFamily="34" charset="0"/>
                <a:cs typeface="Arial" pitchFamily="34" charset="0"/>
              </a:rPr>
              <a:t>. Rise of the Chinese </a:t>
            </a:r>
            <a:r>
              <a:rPr lang="en-GB" sz="1600" dirty="0">
                <a:latin typeface="Arial" pitchFamily="34" charset="0"/>
                <a:cs typeface="Arial" pitchFamily="34" charset="0"/>
                <a:hlinkClick r:id="rId9"/>
              </a:rPr>
              <a:t>http://www.youtube.com/watch?v=RclrBwxyZqs</a:t>
            </a:r>
            <a:endParaRPr lang="en-GB" sz="1600" dirty="0">
              <a:latin typeface="Arial" pitchFamily="34" charset="0"/>
              <a:cs typeface="Arial" pitchFamily="34" charset="0"/>
            </a:endParaRPr>
          </a:p>
          <a:p>
            <a:pPr lvl="1"/>
            <a:r>
              <a:rPr lang="en-US" sz="1600" dirty="0">
                <a:latin typeface="Arial" pitchFamily="34" charset="0"/>
                <a:cs typeface="Arial" pitchFamily="34" charset="0"/>
              </a:rPr>
              <a:t>3:33 China's Revolutionary Operas Called 'Trash Culture' http://www.youtube.com/watch?v=zjP3NsZWOl8</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11 2/12 ·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12</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64</a:t>
            </a:fld>
            <a:endParaRPr lang="en-US" dirty="0"/>
          </a:p>
        </p:txBody>
      </p:sp>
    </p:spTree>
    <p:custDataLst>
      <p:tags r:id="rId1"/>
    </p:custDataLst>
    <p:extLst>
      <p:ext uri="{BB962C8B-B14F-4D97-AF65-F5344CB8AC3E}">
        <p14:creationId xmlns:p14="http://schemas.microsoft.com/office/powerpoint/2010/main" val="66699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000" b="1" dirty="0">
                <a:latin typeface="Arial" pitchFamily="34" charset="0"/>
                <a:cs typeface="Arial" pitchFamily="34" charset="0"/>
              </a:rPr>
              <a:t>The Chinese </a:t>
            </a:r>
            <a:r>
              <a:rPr lang="de-DE" sz="2000" b="1" dirty="0" err="1">
                <a:latin typeface="Arial" pitchFamily="34" charset="0"/>
                <a:cs typeface="Arial" pitchFamily="34" charset="0"/>
              </a:rPr>
              <a:t>Actress</a:t>
            </a:r>
            <a:r>
              <a:rPr lang="de-DE" sz="2000" b="1" dirty="0">
                <a:latin typeface="Arial" pitchFamily="34" charset="0"/>
                <a:cs typeface="Arial" pitchFamily="34" charset="0"/>
              </a:rPr>
              <a:t> Gong Li</a:t>
            </a:r>
            <a:endParaRPr lang="en-US" sz="2000" dirty="0">
              <a:latin typeface="Arial" pitchFamily="34" charset="0"/>
              <a:cs typeface="Arial" pitchFamily="34" charset="0"/>
            </a:endParaRPr>
          </a:p>
          <a:p>
            <a:pPr lvl="0"/>
            <a:r>
              <a:rPr lang="en-GB" sz="2000" dirty="0">
                <a:latin typeface="Arial" pitchFamily="34" charset="0"/>
                <a:cs typeface="Arial" pitchFamily="34" charset="0"/>
              </a:rPr>
              <a:t>Get an overview what we learn today</a:t>
            </a:r>
            <a:endParaRPr lang="en-US" sz="2000" dirty="0">
              <a:latin typeface="Arial" pitchFamily="34" charset="0"/>
              <a:cs typeface="Arial" pitchFamily="34" charset="0"/>
            </a:endParaRPr>
          </a:p>
          <a:p>
            <a:pPr lvl="0"/>
            <a:r>
              <a:rPr lang="en-GB" sz="2000" dirty="0">
                <a:latin typeface="Arial" pitchFamily="34" charset="0"/>
                <a:cs typeface="Arial" pitchFamily="34" charset="0"/>
              </a:rPr>
              <a:t>Reflection on what we prepared for today: </a:t>
            </a:r>
            <a:br>
              <a:rPr lang="en-GB" sz="2000" dirty="0">
                <a:latin typeface="Arial" pitchFamily="34" charset="0"/>
                <a:cs typeface="Arial" pitchFamily="34" charset="0"/>
              </a:rPr>
            </a:br>
            <a:r>
              <a:rPr lang="en-GB" sz="2000" dirty="0">
                <a:latin typeface="Arial" pitchFamily="34" charset="0"/>
                <a:cs typeface="Arial" pitchFamily="34" charset="0"/>
              </a:rPr>
              <a:t>a) Zhang </a:t>
            </a:r>
            <a:r>
              <a:rPr lang="en-GB" sz="2000" dirty="0" err="1">
                <a:latin typeface="Arial" pitchFamily="34" charset="0"/>
                <a:cs typeface="Arial" pitchFamily="34" charset="0"/>
              </a:rPr>
              <a:t>Yimou</a:t>
            </a:r>
            <a:r>
              <a:rPr lang="en-GB" sz="2000" dirty="0">
                <a:latin typeface="Arial" pitchFamily="34" charset="0"/>
                <a:cs typeface="Arial" pitchFamily="34" charset="0"/>
              </a:rPr>
              <a:t> “To Live” 1994 (film screened), b) Actress Gong Li (2 papers read)</a:t>
            </a:r>
            <a:endParaRPr lang="en-US" sz="2000" dirty="0">
              <a:latin typeface="Arial" pitchFamily="34" charset="0"/>
              <a:cs typeface="Arial" pitchFamily="34" charset="0"/>
            </a:endParaRPr>
          </a:p>
          <a:p>
            <a:pPr lvl="0"/>
            <a:r>
              <a:rPr lang="en-GB" sz="2000" dirty="0">
                <a:latin typeface="Arial" pitchFamily="34" charset="0"/>
                <a:cs typeface="Arial" pitchFamily="34" charset="0"/>
              </a:rPr>
              <a:t>Further sources with background on her movies and Chinese film history</a:t>
            </a:r>
            <a:endParaRPr lang="en-US" sz="2000" dirty="0">
              <a:latin typeface="Arial" pitchFamily="34" charset="0"/>
              <a:cs typeface="Arial" pitchFamily="34" charset="0"/>
            </a:endParaRPr>
          </a:p>
          <a:p>
            <a:pPr lvl="0"/>
            <a:r>
              <a:rPr lang="en-GB" sz="2000" dirty="0">
                <a:latin typeface="Arial" pitchFamily="34" charset="0"/>
                <a:cs typeface="Arial" pitchFamily="34" charset="0"/>
              </a:rPr>
              <a:t>Power point presentation on actress Gong Li including popular scenes with her</a:t>
            </a:r>
            <a:endParaRPr lang="en-US" sz="2000" dirty="0">
              <a:latin typeface="Arial" pitchFamily="34" charset="0"/>
              <a:cs typeface="Arial" pitchFamily="34" charset="0"/>
            </a:endParaRPr>
          </a:p>
          <a:p>
            <a:pPr lvl="0"/>
            <a:r>
              <a:rPr lang="en-GB" sz="2000" dirty="0">
                <a:latin typeface="Arial" pitchFamily="34" charset="0"/>
                <a:cs typeface="Arial" pitchFamily="34" charset="0"/>
              </a:rPr>
              <a:t>Discussion about Gong Li</a:t>
            </a:r>
            <a:endParaRPr lang="en-US" sz="2000" dirty="0">
              <a:latin typeface="Arial" pitchFamily="34" charset="0"/>
              <a:cs typeface="Arial" pitchFamily="34" charset="0"/>
            </a:endParaRPr>
          </a:p>
          <a:p>
            <a:pPr lvl="0"/>
            <a:r>
              <a:rPr lang="en-GB" sz="2000" dirty="0">
                <a:latin typeface="Arial" pitchFamily="34" charset="0"/>
                <a:cs typeface="Arial" pitchFamily="34" charset="0"/>
              </a:rPr>
              <a:t>Role play: Gong Li negotiates film role (what learning types?)</a:t>
            </a:r>
            <a:endParaRPr lang="en-US" sz="2000" dirty="0">
              <a:latin typeface="Arial" pitchFamily="34" charset="0"/>
              <a:cs typeface="Arial" pitchFamily="34" charset="0"/>
            </a:endParaRPr>
          </a:p>
          <a:p>
            <a:pPr lvl="0"/>
            <a:r>
              <a:rPr lang="en-US" sz="2000" dirty="0">
                <a:latin typeface="Arial" pitchFamily="34" charset="0"/>
                <a:cs typeface="Arial" pitchFamily="34" charset="0"/>
              </a:rPr>
              <a:t>Assignment for next time</a:t>
            </a:r>
          </a:p>
          <a:p>
            <a:r>
              <a:rPr lang="en-GB" sz="2000" dirty="0">
                <a:latin typeface="Arial" pitchFamily="34" charset="0"/>
                <a:cs typeface="Arial" pitchFamily="34" charset="0"/>
              </a:rPr>
              <a:t>Reflect teaching improvements in class</a:t>
            </a: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65</a:t>
            </a:fld>
            <a:endParaRPr lang="en-US" dirty="0"/>
          </a:p>
        </p:txBody>
      </p:sp>
      <p:pic>
        <p:nvPicPr>
          <p:cNvPr id="1026"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810000" y="6096000"/>
            <a:ext cx="4698530" cy="646331"/>
          </a:xfrm>
          <a:prstGeom prst="rect">
            <a:avLst/>
          </a:prstGeom>
          <a:noFill/>
        </p:spPr>
        <p:txBody>
          <a:bodyPr wrap="none" rtlCol="0">
            <a:spAutoFit/>
          </a:bodyPr>
          <a:lstStyle/>
          <a:p>
            <a:r>
              <a:rPr lang="en-US" sz="1200" dirty="0"/>
              <a:t>Picture (left, bottom): Gong Li at the Cannes Film Festival 2011, </a:t>
            </a:r>
            <a:br>
              <a:rPr lang="en-US" sz="1200" dirty="0"/>
            </a:br>
            <a:r>
              <a:rPr lang="en-US" sz="1200" dirty="0"/>
              <a:t>photo by Georges </a:t>
            </a:r>
            <a:r>
              <a:rPr lang="en-US" sz="1200" dirty="0" err="1"/>
              <a:t>Biard</a:t>
            </a:r>
            <a:r>
              <a:rPr lang="en-US" sz="1200" dirty="0"/>
              <a:t>, creative commons license, source: </a:t>
            </a:r>
            <a:br>
              <a:rPr lang="en-US" sz="1200" dirty="0"/>
            </a:br>
            <a:r>
              <a:rPr lang="en-US" sz="1200" u="sng" dirty="0">
                <a:hlinkClick r:id="rId5"/>
              </a:rPr>
              <a:t>http://commons.wikimedia.org/wiki/File:Gong_Li_Cannes_2011.jpg</a:t>
            </a:r>
            <a:endParaRPr lang="de-DE" sz="1200" dirty="0"/>
          </a:p>
        </p:txBody>
      </p:sp>
    </p:spTree>
    <p:custDataLst>
      <p:tags r:id="rId1"/>
    </p:custDataLst>
    <p:extLst>
      <p:ext uri="{BB962C8B-B14F-4D97-AF65-F5344CB8AC3E}">
        <p14:creationId xmlns:p14="http://schemas.microsoft.com/office/powerpoint/2010/main" val="2351349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learn today</a:t>
            </a:r>
          </a:p>
          <a:p>
            <a:pPr lvl="0"/>
            <a:r>
              <a:rPr lang="en-GB" sz="2800" dirty="0">
                <a:latin typeface="Arial" pitchFamily="34" charset="0"/>
                <a:cs typeface="Arial" pitchFamily="34" charset="0"/>
              </a:rPr>
              <a:t>Learn about</a:t>
            </a:r>
            <a:endParaRPr lang="en-US" sz="3200" dirty="0">
              <a:latin typeface="Arial" pitchFamily="34" charset="0"/>
              <a:cs typeface="Arial" pitchFamily="34" charset="0"/>
            </a:endParaRPr>
          </a:p>
          <a:p>
            <a:pPr lvl="1"/>
            <a:r>
              <a:rPr lang="en-GB" sz="2400" dirty="0">
                <a:latin typeface="Arial" pitchFamily="34" charset="0"/>
                <a:cs typeface="Arial" pitchFamily="34" charset="0"/>
              </a:rPr>
              <a:t>The film Zhang </a:t>
            </a:r>
            <a:r>
              <a:rPr lang="en-GB" sz="2400" dirty="0" err="1">
                <a:latin typeface="Arial" pitchFamily="34" charset="0"/>
                <a:cs typeface="Arial" pitchFamily="34" charset="0"/>
              </a:rPr>
              <a:t>Yimou</a:t>
            </a:r>
            <a:r>
              <a:rPr lang="en-GB" sz="2400" dirty="0">
                <a:latin typeface="Arial" pitchFamily="34" charset="0"/>
                <a:cs typeface="Arial" pitchFamily="34" charset="0"/>
              </a:rPr>
              <a:t>: “To Live” 1994</a:t>
            </a:r>
            <a:endParaRPr lang="en-US" sz="2800" dirty="0">
              <a:latin typeface="Arial" pitchFamily="34" charset="0"/>
              <a:cs typeface="Arial" pitchFamily="34" charset="0"/>
            </a:endParaRPr>
          </a:p>
          <a:p>
            <a:pPr lvl="1"/>
            <a:r>
              <a:rPr lang="en-GB" sz="2400" dirty="0">
                <a:latin typeface="Arial" pitchFamily="34" charset="0"/>
                <a:cs typeface="Arial" pitchFamily="34" charset="0"/>
              </a:rPr>
              <a:t>The actress Gong Li: Her characteristics, her criteria for accepting a role</a:t>
            </a:r>
            <a:endParaRPr lang="en-US" sz="2800" dirty="0">
              <a:latin typeface="Arial" pitchFamily="34" charset="0"/>
              <a:cs typeface="Arial" pitchFamily="34" charset="0"/>
            </a:endParaRPr>
          </a:p>
          <a:p>
            <a:pPr lvl="1"/>
            <a:r>
              <a:rPr lang="en-US" sz="2400" dirty="0">
                <a:latin typeface="Arial" pitchFamily="34" charset="0"/>
                <a:cs typeface="Arial" pitchFamily="34" charset="0"/>
              </a:rPr>
              <a:t>Learning experience: Reflect on optimization (feedback, reflections, teaching improvements)</a:t>
            </a:r>
            <a:endParaRPr lang="en-US" sz="26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66</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98288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prepared for today</a:t>
            </a:r>
          </a:p>
          <a:p>
            <a:r>
              <a:rPr lang="en-GB" sz="2400" dirty="0">
                <a:latin typeface="Arial" pitchFamily="34" charset="0"/>
                <a:cs typeface="Arial" pitchFamily="34" charset="0"/>
              </a:rPr>
              <a:t>Screening: </a:t>
            </a:r>
            <a:r>
              <a:rPr lang="en-US" sz="2400" dirty="0">
                <a:latin typeface="Arial" pitchFamily="34" charset="0"/>
                <a:cs typeface="Arial" pitchFamily="34" charset="0"/>
              </a:rPr>
              <a:t>Gong Li in Zhang </a:t>
            </a:r>
            <a:r>
              <a:rPr lang="en-US" sz="2400" dirty="0" err="1">
                <a:latin typeface="Arial" pitchFamily="34" charset="0"/>
                <a:cs typeface="Arial" pitchFamily="34" charset="0"/>
              </a:rPr>
              <a:t>Yimou</a:t>
            </a:r>
            <a:r>
              <a:rPr lang="en-US" sz="2400" dirty="0">
                <a:latin typeface="Arial" pitchFamily="34" charset="0"/>
                <a:cs typeface="Arial" pitchFamily="34" charset="0"/>
              </a:rPr>
              <a:t>: To Live 1994</a:t>
            </a:r>
          </a:p>
          <a:p>
            <a:r>
              <a:rPr lang="en-US" sz="2400" dirty="0">
                <a:latin typeface="Arial" pitchFamily="34" charset="0"/>
                <a:cs typeface="Arial" pitchFamily="34" charset="0"/>
              </a:rPr>
              <a:t>NOTES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67</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03522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NOTES</a:t>
            </a:r>
          </a:p>
          <a:p>
            <a:r>
              <a:rPr lang="en-US" sz="2400" dirty="0">
                <a:latin typeface="Arial" pitchFamily="34" charset="0"/>
                <a:cs typeface="Arial" pitchFamily="34" charset="0"/>
              </a:rPr>
              <a:t>Philosophy: </a:t>
            </a:r>
            <a:r>
              <a:rPr lang="en-US" sz="2400" dirty="0" err="1">
                <a:latin typeface="Arial" pitchFamily="34" charset="0"/>
                <a:cs typeface="Arial" pitchFamily="34" charset="0"/>
              </a:rPr>
              <a:t>C’est</a:t>
            </a:r>
            <a:r>
              <a:rPr lang="en-US" sz="2400" dirty="0">
                <a:latin typeface="Arial" pitchFamily="34" charset="0"/>
                <a:cs typeface="Arial" pitchFamily="34" charset="0"/>
              </a:rPr>
              <a:t> la vie? Nothing left than the bare life, hardships of Chinese history: Tossed to and fro by the waves</a:t>
            </a:r>
          </a:p>
          <a:p>
            <a:r>
              <a:rPr lang="en-US" sz="2400" dirty="0">
                <a:latin typeface="Arial" pitchFamily="34" charset="0"/>
                <a:cs typeface="Arial" pitchFamily="34" charset="0"/>
              </a:rPr>
              <a:t>role of women (gambling scene, puppet theatre, responsibility for children: “I only want to live a quiet and simple life”)</a:t>
            </a:r>
          </a:p>
          <a:p>
            <a:r>
              <a:rPr lang="en-US" sz="2400" dirty="0">
                <a:latin typeface="Arial" pitchFamily="34" charset="0"/>
                <a:cs typeface="Arial" pitchFamily="34" charset="0"/>
              </a:rPr>
              <a:t>role of men (responsible for finances)</a:t>
            </a:r>
          </a:p>
          <a:p>
            <a:r>
              <a:rPr lang="en-US" sz="2400" dirty="0">
                <a:latin typeface="Arial" pitchFamily="34" charset="0"/>
                <a:cs typeface="Arial" pitchFamily="34" charset="0"/>
              </a:rPr>
              <a:t>stroke of fate (carrying boy to school although tired, bean buns) – positive: lost house were not shot as landlords</a:t>
            </a:r>
          </a:p>
          <a:p>
            <a:r>
              <a:rPr lang="en-US" sz="2400" dirty="0">
                <a:latin typeface="Arial" pitchFamily="34" charset="0"/>
                <a:cs typeface="Arial" pitchFamily="34" charset="0"/>
              </a:rPr>
              <a:t>    poverty: no money for a doctor (daughter mute, mother)</a:t>
            </a:r>
          </a:p>
          <a:p>
            <a:r>
              <a:rPr lang="en-US" sz="2400" dirty="0">
                <a:latin typeface="Arial" pitchFamily="34" charset="0"/>
                <a:cs typeface="Arial" pitchFamily="34" charset="0"/>
              </a:rPr>
              <a:t>                                       life </a:t>
            </a:r>
            <a:r>
              <a:rPr lang="en-US" sz="2400">
                <a:latin typeface="Arial" pitchFamily="34" charset="0"/>
                <a:cs typeface="Arial" pitchFamily="34" charset="0"/>
              </a:rPr>
              <a:t>“repaid”?</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68</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0288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prepared for today</a:t>
            </a:r>
          </a:p>
          <a:p>
            <a:r>
              <a:rPr lang="en-US" sz="2400" dirty="0">
                <a:latin typeface="Arial" pitchFamily="34" charset="0"/>
                <a:cs typeface="Arial" pitchFamily="34" charset="0"/>
              </a:rPr>
              <a:t>Christopher J. Berry, Mary Ann Farquhar, </a:t>
            </a:r>
            <a:r>
              <a:rPr lang="en-US" sz="2400" b="1" dirty="0">
                <a:latin typeface="Arial" pitchFamily="34" charset="0"/>
                <a:cs typeface="Arial" pitchFamily="34" charset="0"/>
              </a:rPr>
              <a:t>China on Screen</a:t>
            </a:r>
            <a:r>
              <a:rPr lang="en-US" sz="2400" dirty="0">
                <a:latin typeface="Arial" pitchFamily="34" charset="0"/>
                <a:cs typeface="Arial" pitchFamily="34" charset="0"/>
              </a:rPr>
              <a:t>: Cinema and Nation (Film and Culture Series), Paperback, 336 pp., Columbia University Press, March 28, 2006, ISBN 9780231137072, A#359,807, </a:t>
            </a:r>
            <a:r>
              <a:rPr lang="en-US" sz="2400" b="1" dirty="0">
                <a:latin typeface="Arial" pitchFamily="34" charset="0"/>
                <a:cs typeface="Arial" pitchFamily="34" charset="0"/>
              </a:rPr>
              <a:t>HERE chapter 5</a:t>
            </a:r>
            <a:endParaRPr lang="en-US" sz="2400" dirty="0">
              <a:latin typeface="Arial" pitchFamily="34" charset="0"/>
              <a:cs typeface="Arial" pitchFamily="34" charset="0"/>
            </a:endParaRPr>
          </a:p>
          <a:p>
            <a:r>
              <a:rPr lang="en-GB" sz="2400" dirty="0">
                <a:latin typeface="Arial" pitchFamily="34" charset="0"/>
                <a:cs typeface="Arial" pitchFamily="34" charset="0"/>
              </a:rPr>
              <a:t>NOTES</a:t>
            </a: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69</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7885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76400"/>
            <a:ext cx="8763000" cy="4953000"/>
          </a:xfrm>
        </p:spPr>
        <p:txBody>
          <a:bodyPr/>
          <a:lstStyle/>
          <a:p>
            <a:pPr>
              <a:buNone/>
            </a:pPr>
            <a:r>
              <a:rPr lang="de-DE" sz="2100" b="1" dirty="0">
                <a:latin typeface="Arial" pitchFamily="34" charset="0"/>
                <a:cs typeface="Arial" pitchFamily="34" charset="0"/>
              </a:rPr>
              <a:t>Contents</a:t>
            </a:r>
          </a:p>
          <a:p>
            <a:r>
              <a:rPr lang="en-GB" sz="2000" dirty="0">
                <a:latin typeface="Arial" pitchFamily="34" charset="0"/>
                <a:cs typeface="Arial" pitchFamily="34" charset="0"/>
              </a:rPr>
              <a:t>Examines a </a:t>
            </a:r>
            <a:r>
              <a:rPr lang="en-GB" sz="2000" dirty="0">
                <a:solidFill>
                  <a:srgbClr val="FF0000"/>
                </a:solidFill>
                <a:latin typeface="Arial" pitchFamily="34" charset="0"/>
                <a:cs typeface="Arial" pitchFamily="34" charset="0"/>
              </a:rPr>
              <a:t>selection of films</a:t>
            </a:r>
            <a:r>
              <a:rPr lang="en-US" sz="2000" dirty="0">
                <a:latin typeface="Arial" pitchFamily="34" charset="0"/>
                <a:cs typeface="Arial" pitchFamily="34" charset="0"/>
              </a:rPr>
              <a:t> </a:t>
            </a:r>
            <a:r>
              <a:rPr lang="en-GB" sz="2000" dirty="0">
                <a:latin typeface="Arial" pitchFamily="34" charset="0"/>
                <a:cs typeface="Arial" pitchFamily="34" charset="0"/>
              </a:rPr>
              <a:t>from internationally acclaimed </a:t>
            </a:r>
            <a:r>
              <a:rPr lang="en-GB" sz="2000" dirty="0">
                <a:solidFill>
                  <a:srgbClr val="FF0000"/>
                </a:solidFill>
                <a:latin typeface="Arial" pitchFamily="34" charset="0"/>
                <a:cs typeface="Arial" pitchFamily="34" charset="0"/>
              </a:rPr>
              <a:t>Chinese film directors</a:t>
            </a:r>
            <a:r>
              <a:rPr lang="en-GB" sz="2000" dirty="0">
                <a:latin typeface="Arial" pitchFamily="34" charset="0"/>
                <a:cs typeface="Arial" pitchFamily="34" charset="0"/>
              </a:rPr>
              <a:t>.</a:t>
            </a:r>
          </a:p>
          <a:p>
            <a:pPr marL="109537" indent="0">
              <a:buNone/>
            </a:pPr>
            <a:r>
              <a:rPr lang="en-GB" altLang="zh-CN" sz="2000" b="1" dirty="0">
                <a:latin typeface="Arial" pitchFamily="34" charset="0"/>
                <a:cs typeface="Arial" pitchFamily="34" charset="0"/>
              </a:rPr>
              <a:t>Method</a:t>
            </a:r>
            <a:endParaRPr lang="en-US" sz="2000" dirty="0">
              <a:latin typeface="Arial" pitchFamily="34" charset="0"/>
              <a:cs typeface="Arial" pitchFamily="34" charset="0"/>
            </a:endParaRPr>
          </a:p>
          <a:p>
            <a:r>
              <a:rPr lang="en-GB" sz="2000" dirty="0">
                <a:solidFill>
                  <a:srgbClr val="FF0000"/>
                </a:solidFill>
                <a:latin typeface="Arial" pitchFamily="34" charset="0"/>
                <a:cs typeface="Arial" pitchFamily="34" charset="0"/>
              </a:rPr>
              <a:t>Learner-centred</a:t>
            </a:r>
            <a:r>
              <a:rPr lang="en-GB" sz="2000" dirty="0">
                <a:latin typeface="Arial" pitchFamily="34" charset="0"/>
                <a:cs typeface="Arial" pitchFamily="34" charset="0"/>
              </a:rPr>
              <a:t> </a:t>
            </a:r>
            <a:r>
              <a:rPr lang="en-GB" sz="2000" dirty="0" err="1">
                <a:latin typeface="Arial" pitchFamily="34" charset="0"/>
                <a:cs typeface="Arial" pitchFamily="34" charset="0"/>
              </a:rPr>
              <a:t>appproach</a:t>
            </a:r>
            <a:r>
              <a:rPr lang="en-GB" sz="2000" dirty="0">
                <a:latin typeface="Arial" pitchFamily="34" charset="0"/>
                <a:cs typeface="Arial" pitchFamily="34" charset="0"/>
              </a:rPr>
              <a:t>.</a:t>
            </a:r>
          </a:p>
          <a:p>
            <a:pPr marL="109537" indent="0">
              <a:buNone/>
            </a:pPr>
            <a:r>
              <a:rPr lang="en-GB" sz="2000" b="1" dirty="0">
                <a:latin typeface="Arial" pitchFamily="34" charset="0"/>
                <a:cs typeface="Arial" pitchFamily="34" charset="0"/>
              </a:rPr>
              <a:t>Attitudes/Traits</a:t>
            </a:r>
          </a:p>
          <a:p>
            <a:r>
              <a:rPr lang="en-GB" sz="2000" b="1" dirty="0">
                <a:latin typeface="Arial" pitchFamily="34" charset="0"/>
                <a:cs typeface="Arial" pitchFamily="34" charset="0"/>
              </a:rPr>
              <a:t>1 -</a:t>
            </a:r>
            <a:r>
              <a:rPr lang="en-US" sz="2000" dirty="0">
                <a:latin typeface="Arial" pitchFamily="34" charset="0"/>
                <a:cs typeface="Arial" pitchFamily="34" charset="0"/>
              </a:rPr>
              <a:t> </a:t>
            </a:r>
            <a:r>
              <a:rPr lang="en-GB" sz="2000" dirty="0">
                <a:latin typeface="Arial" pitchFamily="34" charset="0"/>
                <a:cs typeface="Arial" pitchFamily="34" charset="0"/>
              </a:rPr>
              <a:t>Understanding of the </a:t>
            </a:r>
            <a:r>
              <a:rPr lang="en-GB" sz="2000" dirty="0">
                <a:solidFill>
                  <a:srgbClr val="FF0000"/>
                </a:solidFill>
                <a:latin typeface="Arial" pitchFamily="34" charset="0"/>
                <a:cs typeface="Arial" pitchFamily="34" charset="0"/>
              </a:rPr>
              <a:t>diversity</a:t>
            </a:r>
            <a:r>
              <a:rPr lang="en-GB" sz="2000" dirty="0">
                <a:latin typeface="Arial" pitchFamily="34" charset="0"/>
                <a:cs typeface="Arial" pitchFamily="34" charset="0"/>
              </a:rPr>
              <a:t> of Chinese cinema, including </a:t>
            </a:r>
            <a:r>
              <a:rPr lang="en-GB" sz="2000" dirty="0">
                <a:solidFill>
                  <a:srgbClr val="FF0000"/>
                </a:solidFill>
                <a:latin typeface="Arial" pitchFamily="34" charset="0"/>
                <a:cs typeface="Arial" pitchFamily="34" charset="0"/>
              </a:rPr>
              <a:t>themes, movements,</a:t>
            </a:r>
            <a:r>
              <a:rPr lang="en-US" sz="2000" dirty="0">
                <a:solidFill>
                  <a:srgbClr val="FF0000"/>
                </a:solidFill>
                <a:latin typeface="Arial" pitchFamily="34" charset="0"/>
                <a:cs typeface="Arial" pitchFamily="34" charset="0"/>
              </a:rPr>
              <a:t> </a:t>
            </a:r>
            <a:r>
              <a:rPr lang="en-GB" sz="2000" dirty="0">
                <a:solidFill>
                  <a:srgbClr val="FF0000"/>
                </a:solidFill>
                <a:latin typeface="Arial" pitchFamily="34" charset="0"/>
                <a:cs typeface="Arial" pitchFamily="34" charset="0"/>
              </a:rPr>
              <a:t>directors, </a:t>
            </a:r>
            <a:r>
              <a:rPr lang="en-GB" sz="2000" dirty="0">
                <a:latin typeface="Arial" pitchFamily="34" charset="0"/>
                <a:cs typeface="Arial" pitchFamily="34" charset="0"/>
              </a:rPr>
              <a:t>and </a:t>
            </a:r>
            <a:r>
              <a:rPr lang="en-GB" sz="2000" dirty="0">
                <a:solidFill>
                  <a:srgbClr val="FF0000"/>
                </a:solidFill>
                <a:latin typeface="Arial" pitchFamily="34" charset="0"/>
                <a:cs typeface="Arial" pitchFamily="34" charset="0"/>
              </a:rPr>
              <a:t>stars</a:t>
            </a:r>
            <a:r>
              <a:rPr lang="en-GB" sz="2000" dirty="0">
                <a:latin typeface="Arial" pitchFamily="34" charset="0"/>
                <a:cs typeface="Arial" pitchFamily="34" charset="0"/>
              </a:rPr>
              <a:t>;</a:t>
            </a:r>
            <a:endParaRPr lang="en-US" sz="2000" dirty="0">
              <a:latin typeface="Arial" pitchFamily="34" charset="0"/>
              <a:cs typeface="Arial" pitchFamily="34" charset="0"/>
            </a:endParaRPr>
          </a:p>
          <a:p>
            <a:r>
              <a:rPr lang="en-GB" sz="2000" b="1" dirty="0">
                <a:latin typeface="Arial" pitchFamily="34" charset="0"/>
                <a:cs typeface="Arial" pitchFamily="34" charset="0"/>
              </a:rPr>
              <a:t>2 -</a:t>
            </a:r>
            <a:r>
              <a:rPr lang="en-US" sz="2000" dirty="0">
                <a:latin typeface="Arial" pitchFamily="34" charset="0"/>
                <a:cs typeface="Arial" pitchFamily="34" charset="0"/>
              </a:rPr>
              <a:t> </a:t>
            </a:r>
            <a:r>
              <a:rPr lang="en-GB" sz="2000" dirty="0">
                <a:latin typeface="Arial" pitchFamily="34" charset="0"/>
                <a:cs typeface="Arial" pitchFamily="34" charset="0"/>
              </a:rPr>
              <a:t>Understanding of the </a:t>
            </a:r>
            <a:r>
              <a:rPr lang="en-GB" sz="2000" dirty="0">
                <a:solidFill>
                  <a:srgbClr val="FF0000"/>
                </a:solidFill>
                <a:latin typeface="Arial" pitchFamily="34" charset="0"/>
                <a:cs typeface="Arial" pitchFamily="34" charset="0"/>
              </a:rPr>
              <a:t>contributions</a:t>
            </a:r>
            <a:r>
              <a:rPr lang="en-GB" sz="2000" dirty="0">
                <a:latin typeface="Arial" pitchFamily="34" charset="0"/>
                <a:cs typeface="Arial" pitchFamily="34" charset="0"/>
              </a:rPr>
              <a:t> of Chinese cinema to the </a:t>
            </a:r>
            <a:r>
              <a:rPr lang="en-GB" sz="2000" dirty="0">
                <a:solidFill>
                  <a:srgbClr val="FF0000"/>
                </a:solidFill>
                <a:latin typeface="Arial" pitchFamily="34" charset="0"/>
                <a:cs typeface="Arial" pitchFamily="34" charset="0"/>
              </a:rPr>
              <a:t>evolution of </a:t>
            </a:r>
            <a:r>
              <a:rPr lang="en-GB" sz="2000" dirty="0">
                <a:latin typeface="Arial" pitchFamily="34" charset="0"/>
                <a:cs typeface="Arial" pitchFamily="34" charset="0"/>
              </a:rPr>
              <a:t>cinematic</a:t>
            </a:r>
            <a:r>
              <a:rPr lang="en-US" sz="2000" dirty="0">
                <a:latin typeface="Arial" pitchFamily="34" charset="0"/>
                <a:cs typeface="Arial" pitchFamily="34" charset="0"/>
              </a:rPr>
              <a:t> </a:t>
            </a:r>
            <a:r>
              <a:rPr lang="en-GB" sz="2000" dirty="0">
                <a:solidFill>
                  <a:srgbClr val="FF0000"/>
                </a:solidFill>
                <a:latin typeface="Arial" pitchFamily="34" charset="0"/>
                <a:cs typeface="Arial" pitchFamily="34" charset="0"/>
              </a:rPr>
              <a:t>form and style</a:t>
            </a:r>
            <a:r>
              <a:rPr lang="en-GB" sz="2000" dirty="0">
                <a:latin typeface="Arial" pitchFamily="34" charset="0"/>
                <a:cs typeface="Arial" pitchFamily="34" charset="0"/>
              </a:rPr>
              <a:t>;</a:t>
            </a:r>
            <a:endParaRPr lang="en-US" sz="2000" dirty="0">
              <a:latin typeface="Arial" pitchFamily="34" charset="0"/>
              <a:cs typeface="Arial" pitchFamily="34" charset="0"/>
            </a:endParaRPr>
          </a:p>
          <a:p>
            <a:r>
              <a:rPr lang="en-GB" sz="2000" b="1" dirty="0">
                <a:latin typeface="Arial" pitchFamily="34" charset="0"/>
                <a:cs typeface="Arial" pitchFamily="34" charset="0"/>
              </a:rPr>
              <a:t>3 -</a:t>
            </a:r>
            <a:r>
              <a:rPr lang="en-US" sz="2000" dirty="0">
                <a:latin typeface="Arial" pitchFamily="34" charset="0"/>
                <a:cs typeface="Arial" pitchFamily="34" charset="0"/>
              </a:rPr>
              <a:t> </a:t>
            </a:r>
            <a:r>
              <a:rPr lang="en-GB" sz="2000" dirty="0">
                <a:latin typeface="Arial" pitchFamily="34" charset="0"/>
                <a:cs typeface="Arial" pitchFamily="34" charset="0"/>
              </a:rPr>
              <a:t>Appreciation of the </a:t>
            </a:r>
            <a:r>
              <a:rPr lang="en-GB" sz="2000" dirty="0">
                <a:solidFill>
                  <a:srgbClr val="FF0000"/>
                </a:solidFill>
                <a:latin typeface="Arial" pitchFamily="34" charset="0"/>
                <a:cs typeface="Arial" pitchFamily="34" charset="0"/>
              </a:rPr>
              <a:t>connections</a:t>
            </a:r>
            <a:r>
              <a:rPr lang="en-GB" sz="2000" dirty="0">
                <a:latin typeface="Arial" pitchFamily="34" charset="0"/>
                <a:cs typeface="Arial" pitchFamily="34" charset="0"/>
              </a:rPr>
              <a:t> between Chinese </a:t>
            </a:r>
            <a:r>
              <a:rPr lang="en-GB" sz="2000" dirty="0">
                <a:solidFill>
                  <a:srgbClr val="FF0000"/>
                </a:solidFill>
                <a:latin typeface="Arial" pitchFamily="34" charset="0"/>
                <a:cs typeface="Arial" pitchFamily="34" charset="0"/>
              </a:rPr>
              <a:t>culture and film</a:t>
            </a:r>
            <a:r>
              <a:rPr lang="en-GB" sz="2000" dirty="0">
                <a:latin typeface="Arial" pitchFamily="34" charset="0"/>
                <a:cs typeface="Arial" pitchFamily="34" charset="0"/>
              </a:rPr>
              <a:t>, and the</a:t>
            </a:r>
            <a:r>
              <a:rPr lang="en-US" sz="2000" dirty="0">
                <a:latin typeface="Arial" pitchFamily="34" charset="0"/>
                <a:cs typeface="Arial" pitchFamily="34" charset="0"/>
              </a:rPr>
              <a:t> </a:t>
            </a:r>
            <a:r>
              <a:rPr lang="en-GB" sz="2000" dirty="0">
                <a:latin typeface="Arial" pitchFamily="34" charset="0"/>
                <a:cs typeface="Arial" pitchFamily="34" charset="0"/>
              </a:rPr>
              <a:t>contributions of Chinese cinema to </a:t>
            </a:r>
            <a:r>
              <a:rPr lang="en-GB" sz="2000" dirty="0">
                <a:solidFill>
                  <a:srgbClr val="FF0000"/>
                </a:solidFill>
                <a:latin typeface="Arial" pitchFamily="34" charset="0"/>
                <a:cs typeface="Arial" pitchFamily="34" charset="0"/>
              </a:rPr>
              <a:t>world cinema</a:t>
            </a:r>
            <a:r>
              <a:rPr lang="en-GB" sz="2000" dirty="0">
                <a:latin typeface="Arial" pitchFamily="34" charset="0"/>
                <a:cs typeface="Arial" pitchFamily="34" charset="0"/>
              </a:rPr>
              <a:t>.</a:t>
            </a:r>
            <a:endParaRPr lang="en-US" sz="2000" dirty="0">
              <a:latin typeface="Arial" pitchFamily="34" charset="0"/>
              <a:cs typeface="Arial" pitchFamily="34" charset="0"/>
            </a:endParaRPr>
          </a:p>
          <a:p>
            <a:pPr marL="109537" indent="0">
              <a:buNone/>
            </a:pPr>
            <a:br>
              <a:rPr lang="de-DE" altLang="zh-CN" sz="2000" dirty="0">
                <a:latin typeface="Arial" pitchFamily="34" charset="0"/>
                <a:cs typeface="Arial" pitchFamily="34" charset="0"/>
              </a:rPr>
            </a:br>
            <a:endParaRPr lang="de-DE" sz="20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1525092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GB" sz="2400" dirty="0">
                <a:latin typeface="Arial" pitchFamily="34" charset="0"/>
                <a:cs typeface="Arial" pitchFamily="34" charset="0"/>
              </a:rPr>
              <a:t>NOTES</a:t>
            </a:r>
          </a:p>
          <a:p>
            <a:r>
              <a:rPr lang="en-GB" sz="2400" dirty="0" err="1">
                <a:latin typeface="Arial" pitchFamily="34" charset="0"/>
                <a:cs typeface="Arial" pitchFamily="34" charset="0"/>
              </a:rPr>
              <a:t>Xie</a:t>
            </a:r>
            <a:r>
              <a:rPr lang="en-GB" sz="2400" dirty="0">
                <a:latin typeface="Arial" pitchFamily="34" charset="0"/>
                <a:cs typeface="Arial" pitchFamily="34" charset="0"/>
              </a:rPr>
              <a:t> Fang (pre-cultural revolution -1966, Song of Youth, enthusiastic about Communism)</a:t>
            </a:r>
          </a:p>
          <a:p>
            <a:r>
              <a:rPr lang="en-GB" sz="2400" dirty="0" err="1">
                <a:latin typeface="Arial" pitchFamily="34" charset="0"/>
                <a:cs typeface="Arial" pitchFamily="34" charset="0"/>
              </a:rPr>
              <a:t>Ruan</a:t>
            </a:r>
            <a:r>
              <a:rPr lang="en-GB" sz="2400" dirty="0">
                <a:latin typeface="Arial" pitchFamily="34" charset="0"/>
                <a:cs typeface="Arial" pitchFamily="34" charset="0"/>
              </a:rPr>
              <a:t> </a:t>
            </a:r>
            <a:r>
              <a:rPr lang="en-GB" sz="2400" dirty="0" err="1">
                <a:latin typeface="Arial" pitchFamily="34" charset="0"/>
                <a:cs typeface="Arial" pitchFamily="34" charset="0"/>
              </a:rPr>
              <a:t>Lingyu</a:t>
            </a:r>
            <a:r>
              <a:rPr lang="en-GB" sz="2400" dirty="0">
                <a:latin typeface="Arial" pitchFamily="34" charset="0"/>
                <a:cs typeface="Arial" pitchFamily="34" charset="0"/>
              </a:rPr>
              <a:t> (more complicated, suicide with last words “I want to live”)</a:t>
            </a:r>
          </a:p>
          <a:p>
            <a:r>
              <a:rPr lang="en-GB" sz="2400" dirty="0">
                <a:latin typeface="Arial" pitchFamily="34" charset="0"/>
                <a:cs typeface="Arial" pitchFamily="34" charset="0"/>
              </a:rPr>
              <a:t>Gong Li (mother, conflict between individual and traditions</a:t>
            </a:r>
            <a:r>
              <a:rPr lang="en-GB" sz="2400">
                <a:latin typeface="Arial" pitchFamily="34" charset="0"/>
                <a:cs typeface="Arial" pitchFamily="34" charset="0"/>
              </a:rPr>
              <a:t>, modernity)</a:t>
            </a:r>
          </a:p>
          <a:p>
            <a:r>
              <a:rPr lang="en-GB" sz="2400" dirty="0">
                <a:latin typeface="Arial" pitchFamily="34" charset="0"/>
                <a:cs typeface="Arial" pitchFamily="34" charset="0"/>
              </a:rPr>
              <a:t>Maggie Cheung plays </a:t>
            </a:r>
            <a:r>
              <a:rPr lang="en-GB" sz="2400" dirty="0" err="1">
                <a:latin typeface="Arial" pitchFamily="34" charset="0"/>
                <a:cs typeface="Arial" pitchFamily="34" charset="0"/>
              </a:rPr>
              <a:t>Ruan</a:t>
            </a:r>
            <a:r>
              <a:rPr lang="en-GB" sz="2400" dirty="0">
                <a:latin typeface="Arial" pitchFamily="34" charset="0"/>
                <a:cs typeface="Arial" pitchFamily="34" charset="0"/>
              </a:rPr>
              <a:t> </a:t>
            </a:r>
            <a:r>
              <a:rPr lang="en-GB" sz="2400" dirty="0" err="1">
                <a:latin typeface="Arial" pitchFamily="34" charset="0"/>
                <a:cs typeface="Arial" pitchFamily="34" charset="0"/>
              </a:rPr>
              <a:t>Lingyu</a:t>
            </a:r>
            <a:endParaRPr lang="en-GB" sz="2400" dirty="0">
              <a:latin typeface="Arial" pitchFamily="34" charset="0"/>
              <a:cs typeface="Arial" pitchFamily="34" charset="0"/>
            </a:endParaRPr>
          </a:p>
          <a:p>
            <a:r>
              <a:rPr lang="en-GB" sz="2400" dirty="0">
                <a:latin typeface="Arial" pitchFamily="34" charset="0"/>
                <a:cs typeface="Arial" pitchFamily="34" charset="0"/>
              </a:rPr>
              <a:t>The archetype of the “little sister”</a:t>
            </a:r>
          </a:p>
          <a:p>
            <a:r>
              <a:rPr lang="en-GB" sz="2400" dirty="0">
                <a:latin typeface="Arial" pitchFamily="34" charset="0"/>
                <a:cs typeface="Arial" pitchFamily="34" charset="0"/>
              </a:rPr>
              <a:t>Mothers and daughters</a:t>
            </a:r>
          </a:p>
          <a:p>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70</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51310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Teacher </a:t>
            </a:r>
            <a:r>
              <a:rPr lang="en-GB" sz="2400" b="1" dirty="0" err="1">
                <a:latin typeface="Arial" pitchFamily="34" charset="0"/>
                <a:cs typeface="Arial" pitchFamily="34" charset="0"/>
              </a:rPr>
              <a:t>powerpoint</a:t>
            </a:r>
            <a:r>
              <a:rPr lang="en-GB" sz="2400" b="1" dirty="0">
                <a:latin typeface="Arial" pitchFamily="34" charset="0"/>
                <a:cs typeface="Arial" pitchFamily="34" charset="0"/>
              </a:rPr>
              <a:t> presentation: Gong Li</a:t>
            </a:r>
          </a:p>
          <a:p>
            <a:pPr lvl="0"/>
            <a:r>
              <a:rPr lang="en-US" sz="2400" dirty="0">
                <a:latin typeface="Arial" pitchFamily="34" charset="0"/>
                <a:cs typeface="Arial" pitchFamily="34" charset="0"/>
              </a:rPr>
              <a:t>Film clip medley of many of Gong Li's movies, set to music: </a:t>
            </a:r>
            <a:r>
              <a:rPr lang="en-US" sz="2400" dirty="0">
                <a:latin typeface="Arial" pitchFamily="34" charset="0"/>
                <a:cs typeface="Arial" pitchFamily="34" charset="0"/>
                <a:hlinkClick r:id="rId4"/>
              </a:rPr>
              <a:t>http://www.youtube.com/watch?v=niHwU5wExHo</a:t>
            </a:r>
            <a:r>
              <a:rPr lang="en-US" sz="2400" dirty="0">
                <a:latin typeface="Arial" pitchFamily="34" charset="0"/>
                <a:cs typeface="Arial" pitchFamily="34" charset="0"/>
              </a:rPr>
              <a:t> 9:54 </a:t>
            </a:r>
            <a:r>
              <a:rPr lang="en-US" sz="2400" dirty="0" err="1">
                <a:latin typeface="Arial" pitchFamily="34" charset="0"/>
                <a:cs typeface="Arial" pitchFamily="34" charset="0"/>
              </a:rPr>
              <a:t>mins</a:t>
            </a:r>
            <a:r>
              <a:rPr lang="en-US" sz="2400">
                <a:latin typeface="Arial" pitchFamily="34" charset="0"/>
                <a:cs typeface="Arial" pitchFamily="34" charset="0"/>
              </a:rPr>
              <a:t>.</a:t>
            </a:r>
            <a:endParaRPr lang="en-US" sz="2400" dirty="0">
              <a:latin typeface="Arial" pitchFamily="34" charset="0"/>
              <a:cs typeface="Arial" pitchFamily="34" charset="0"/>
            </a:endParaRPr>
          </a:p>
          <a:p>
            <a:pPr lvl="0"/>
            <a:r>
              <a:rPr lang="en-US" sz="2400" dirty="0">
                <a:latin typeface="Arial" pitchFamily="34" charset="0"/>
                <a:cs typeface="Arial" pitchFamily="34" charset="0"/>
              </a:rPr>
              <a:t>Gong Li's </a:t>
            </a:r>
            <a:r>
              <a:rPr lang="en-US" sz="2400" i="1" dirty="0">
                <a:latin typeface="Arial" pitchFamily="34" charset="0"/>
                <a:cs typeface="Arial" pitchFamily="34" charset="0"/>
              </a:rPr>
              <a:t>Memoirs of a Geisha</a:t>
            </a:r>
            <a:r>
              <a:rPr lang="en-US" sz="2400" dirty="0">
                <a:latin typeface="Arial" pitchFamily="34" charset="0"/>
                <a:cs typeface="Arial" pitchFamily="34" charset="0"/>
              </a:rPr>
              <a:t> fight scene </a:t>
            </a:r>
            <a:r>
              <a:rPr lang="en-US" sz="2400" dirty="0">
                <a:latin typeface="Arial" pitchFamily="34" charset="0"/>
                <a:cs typeface="Arial" pitchFamily="34" charset="0"/>
                <a:hlinkClick r:id="rId5"/>
              </a:rPr>
              <a:t>http://www.youtube.com/watch?v=dELhWYLSa14</a:t>
            </a:r>
            <a:r>
              <a:rPr lang="en-US" sz="2400" dirty="0">
                <a:latin typeface="Arial" pitchFamily="34" charset="0"/>
                <a:cs typeface="Arial" pitchFamily="34" charset="0"/>
              </a:rPr>
              <a:t> 4:06 </a:t>
            </a:r>
          </a:p>
          <a:p>
            <a:pPr lvl="0"/>
            <a:r>
              <a:rPr lang="en-US" sz="2400" dirty="0">
                <a:latin typeface="Arial" pitchFamily="34" charset="0"/>
                <a:cs typeface="Arial" pitchFamily="34" charset="0"/>
              </a:rPr>
              <a:t>Gong Li's interview discussing, among other things, her movie </a:t>
            </a:r>
            <a:r>
              <a:rPr lang="en-US" sz="2400" i="1" dirty="0">
                <a:latin typeface="Arial" pitchFamily="34" charset="0"/>
                <a:cs typeface="Arial" pitchFamily="34" charset="0"/>
              </a:rPr>
              <a:t>Curse of the Golden Flower</a:t>
            </a:r>
            <a:r>
              <a:rPr lang="en-US" sz="2400" dirty="0">
                <a:latin typeface="Arial" pitchFamily="34" charset="0"/>
                <a:cs typeface="Arial" pitchFamily="34" charset="0"/>
              </a:rPr>
              <a:t>. </a:t>
            </a:r>
            <a:r>
              <a:rPr lang="en-US" sz="2400" dirty="0">
                <a:latin typeface="Arial" pitchFamily="34" charset="0"/>
                <a:cs typeface="Arial" pitchFamily="34" charset="0"/>
                <a:hlinkClick r:id="rId6"/>
              </a:rPr>
              <a:t>http://www.youtube.com/watch?v=8Uaooj-FL9U</a:t>
            </a:r>
            <a:r>
              <a:rPr lang="en-US" sz="2400" dirty="0">
                <a:latin typeface="Arial" pitchFamily="34" charset="0"/>
                <a:cs typeface="Arial" pitchFamily="34" charset="0"/>
              </a:rPr>
              <a:t> 4:03</a:t>
            </a:r>
          </a:p>
          <a:p>
            <a:r>
              <a:rPr lang="en-US" sz="2400" dirty="0">
                <a:latin typeface="Arial" pitchFamily="34" charset="0"/>
                <a:cs typeface="Arial" pitchFamily="34" charset="0"/>
              </a:rPr>
              <a:t>Gong Li's interview discussing, among other things, her career, roles, and views of Mainland/Hollywood film </a:t>
            </a:r>
            <a:r>
              <a:rPr lang="en-US" sz="2400" dirty="0" err="1">
                <a:latin typeface="Arial" pitchFamily="34" charset="0"/>
                <a:cs typeface="Arial" pitchFamily="34" charset="0"/>
              </a:rPr>
              <a:t>indus</a:t>
            </a:r>
            <a:r>
              <a:rPr lang="en-US" sz="2400" dirty="0">
                <a:latin typeface="Arial" pitchFamily="34" charset="0"/>
                <a:cs typeface="Arial" pitchFamily="34" charset="0"/>
              </a:rPr>
              <a:t>-tries: </a:t>
            </a:r>
            <a:r>
              <a:rPr lang="en-US" sz="2400" dirty="0">
                <a:latin typeface="Arial" pitchFamily="34" charset="0"/>
                <a:cs typeface="Arial" pitchFamily="34" charset="0"/>
                <a:hlinkClick r:id="rId7"/>
              </a:rPr>
              <a:t>http://www.youtube.com/watch?v=J71Fq3vZ_Iw</a:t>
            </a:r>
            <a:r>
              <a:rPr lang="en-US" sz="2400" dirty="0">
                <a:latin typeface="Arial" pitchFamily="34" charset="0"/>
                <a:cs typeface="Arial" pitchFamily="34" charset="0"/>
              </a:rPr>
              <a:t> 2:43 </a:t>
            </a:r>
            <a:endParaRPr lang="en-GB" sz="2400" b="1" dirty="0">
              <a:latin typeface="Arial" pitchFamily="34" charset="0"/>
              <a:cs typeface="Arial" pitchFamily="34" charset="0"/>
            </a:endParaRPr>
          </a:p>
          <a:p>
            <a:pPr marL="109537" indent="0">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71</a:t>
            </a:fld>
            <a:endParaRPr lang="en-US" dirty="0"/>
          </a:p>
        </p:txBody>
      </p:sp>
    </p:spTree>
    <p:custDataLst>
      <p:tags r:id="rId1"/>
    </p:custDataLst>
    <p:extLst>
      <p:ext uri="{BB962C8B-B14F-4D97-AF65-F5344CB8AC3E}">
        <p14:creationId xmlns:p14="http://schemas.microsoft.com/office/powerpoint/2010/main" val="2590259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normAutofit lnSpcReduction="10000"/>
          </a:bodyPr>
          <a:lstStyle/>
          <a:p>
            <a:pPr marL="109537" indent="0">
              <a:buNone/>
            </a:pPr>
            <a:r>
              <a:rPr lang="en-GB" sz="2400" b="1" dirty="0">
                <a:latin typeface="Arial" pitchFamily="34" charset="0"/>
                <a:cs typeface="Arial" pitchFamily="34" charset="0"/>
              </a:rPr>
              <a:t>Gong Li</a:t>
            </a:r>
            <a:endParaRPr lang="en-US" sz="2400" dirty="0">
              <a:latin typeface="Arial" pitchFamily="34" charset="0"/>
              <a:cs typeface="Arial" pitchFamily="34" charset="0"/>
            </a:endParaRPr>
          </a:p>
          <a:p>
            <a:r>
              <a:rPr lang="en-US" sz="2400" dirty="0">
                <a:latin typeface="Arial" pitchFamily="34" charset="0"/>
                <a:cs typeface="Arial" pitchFamily="34" charset="0"/>
              </a:rPr>
              <a:t>Central Drama Academy, Peking, graduated in 1989 (source: Gong Li)</a:t>
            </a:r>
          </a:p>
          <a:p>
            <a:r>
              <a:rPr lang="en-GB" sz="2400" dirty="0">
                <a:latin typeface="Arial" pitchFamily="34" charset="0"/>
                <a:cs typeface="Arial" pitchFamily="34" charset="0"/>
              </a:rPr>
              <a:t>Zhang </a:t>
            </a:r>
            <a:r>
              <a:rPr lang="en-GB" sz="2400" dirty="0" err="1">
                <a:latin typeface="Arial" pitchFamily="34" charset="0"/>
                <a:cs typeface="Arial" pitchFamily="34" charset="0"/>
              </a:rPr>
              <a:t>Yimou</a:t>
            </a:r>
            <a:r>
              <a:rPr lang="en-GB" sz="2400" dirty="0">
                <a:latin typeface="Arial" pitchFamily="34" charset="0"/>
                <a:cs typeface="Arial" pitchFamily="34" charset="0"/>
              </a:rPr>
              <a:t> (cameraman, director, 5</a:t>
            </a:r>
            <a:r>
              <a:rPr lang="en-GB" sz="2400" baseline="30000" dirty="0">
                <a:latin typeface="Arial" pitchFamily="34" charset="0"/>
                <a:cs typeface="Arial" pitchFamily="34" charset="0"/>
              </a:rPr>
              <a:t>th</a:t>
            </a:r>
            <a:r>
              <a:rPr lang="en-GB" sz="2400" dirty="0">
                <a:latin typeface="Arial" pitchFamily="34" charset="0"/>
                <a:cs typeface="Arial" pitchFamily="34" charset="0"/>
              </a:rPr>
              <a:t> generation) discovered her as a student: </a:t>
            </a:r>
            <a:r>
              <a:rPr lang="en-US" sz="2400" dirty="0">
                <a:latin typeface="Arial" pitchFamily="34" charset="0"/>
                <a:cs typeface="Arial" pitchFamily="34" charset="0"/>
              </a:rPr>
              <a:t>"[Zhang] came around to the colleges; I was a student then, and he was looking for somebody to be in this film [Red Sorghum]. So we had a simple process, took some screen tests and so on, and eventually he talked to my teachers, and he said he wanted me to be in the film. The shooting went pretty fast - maybe a month and a half, two months - and it all happened during the summer vacation" (Interview with Sarah Kuhn)</a:t>
            </a:r>
            <a:br>
              <a:rPr lang="en-GB" sz="2400" dirty="0">
                <a:latin typeface="Arial" pitchFamily="34" charset="0"/>
                <a:cs typeface="Arial" pitchFamily="34" charset="0"/>
              </a:rPr>
            </a:b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72</a:t>
            </a:fld>
            <a:endParaRPr lang="en-US" dirty="0"/>
          </a:p>
        </p:txBody>
      </p:sp>
    </p:spTree>
    <p:custDataLst>
      <p:tags r:id="rId1"/>
    </p:custDataLst>
    <p:extLst>
      <p:ext uri="{BB962C8B-B14F-4D97-AF65-F5344CB8AC3E}">
        <p14:creationId xmlns:p14="http://schemas.microsoft.com/office/powerpoint/2010/main" val="2956723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endParaRPr lang="en-US" sz="2400" dirty="0">
              <a:latin typeface="Arial" pitchFamily="34" charset="0"/>
              <a:cs typeface="Arial" pitchFamily="34" charset="0"/>
            </a:endParaRPr>
          </a:p>
          <a:p>
            <a:r>
              <a:rPr lang="en-US" sz="2400" dirty="0">
                <a:latin typeface="Arial" pitchFamily="34" charset="0"/>
                <a:cs typeface="Arial" pitchFamily="34" charset="0"/>
              </a:rPr>
              <a:t>Start of a 8-year long passionate relation both on- and off screen</a:t>
            </a:r>
          </a:p>
          <a:p>
            <a:r>
              <a:rPr lang="en-US" sz="2400" dirty="0">
                <a:latin typeface="Arial" pitchFamily="34" charset="0"/>
                <a:cs typeface="Arial" pitchFamily="34" charset="0"/>
              </a:rPr>
              <a:t>Zhang casted Gong Li in all his films until break up in 1995 (Schwartz, Kung), in 2006 again with Zhang in </a:t>
            </a:r>
            <a:r>
              <a:rPr lang="en-US" sz="2400" i="1" dirty="0">
                <a:latin typeface="Arial" pitchFamily="34" charset="0"/>
                <a:cs typeface="Arial" pitchFamily="34" charset="0"/>
              </a:rPr>
              <a:t>Curse of the Golden Flower</a:t>
            </a:r>
          </a:p>
          <a:p>
            <a:r>
              <a:rPr lang="en-US" sz="2400" dirty="0">
                <a:latin typeface="Arial" pitchFamily="34" charset="0"/>
                <a:cs typeface="Arial" pitchFamily="34" charset="0"/>
              </a:rPr>
              <a:t>In 1996 Gong Li married Singapore tobacco executive </a:t>
            </a:r>
            <a:r>
              <a:rPr lang="en-US" sz="2400" dirty="0" err="1">
                <a:latin typeface="Arial" pitchFamily="34" charset="0"/>
                <a:cs typeface="Arial" pitchFamily="34" charset="0"/>
              </a:rPr>
              <a:t>Ooi</a:t>
            </a:r>
            <a:r>
              <a:rPr lang="en-US" sz="2400" dirty="0">
                <a:latin typeface="Arial" pitchFamily="34" charset="0"/>
                <a:cs typeface="Arial" pitchFamily="34" charset="0"/>
              </a:rPr>
              <a:t> Wei Ming, divorced in 2010 (Gong Li).</a:t>
            </a:r>
          </a:p>
          <a:p>
            <a:r>
              <a:rPr lang="en-US" sz="2400" dirty="0">
                <a:latin typeface="Arial" pitchFamily="34" charset="0"/>
                <a:cs typeface="Arial" pitchFamily="34" charset="0"/>
              </a:rPr>
              <a:t>1992 </a:t>
            </a:r>
            <a:r>
              <a:rPr lang="en-US" sz="2400" i="1" dirty="0">
                <a:latin typeface="Arial" pitchFamily="34" charset="0"/>
                <a:cs typeface="Arial" pitchFamily="34" charset="0"/>
              </a:rPr>
              <a:t>Raise the Red Lantern</a:t>
            </a:r>
            <a:r>
              <a:rPr lang="en-US" sz="2400" dirty="0">
                <a:latin typeface="Arial" pitchFamily="34" charset="0"/>
                <a:cs typeface="Arial" pitchFamily="34" charset="0"/>
              </a:rPr>
              <a:t> nominated for Best Foreign Language film at the 1992 Academy Awards, First noticed by American audiences (Gong Li)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73</a:t>
            </a:fld>
            <a:endParaRPr lang="en-US" dirty="0"/>
          </a:p>
        </p:txBody>
      </p:sp>
    </p:spTree>
    <p:custDataLst>
      <p:tags r:id="rId1"/>
    </p:custDataLst>
    <p:extLst>
      <p:ext uri="{BB962C8B-B14F-4D97-AF65-F5344CB8AC3E}">
        <p14:creationId xmlns:p14="http://schemas.microsoft.com/office/powerpoint/2010/main" val="11620113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endParaRPr lang="en-US" sz="2400" dirty="0">
              <a:latin typeface="Arial" pitchFamily="34" charset="0"/>
              <a:cs typeface="Arial" pitchFamily="34" charset="0"/>
            </a:endParaRPr>
          </a:p>
          <a:p>
            <a:r>
              <a:rPr lang="en-US" sz="2400" dirty="0">
                <a:latin typeface="Arial" pitchFamily="34" charset="0"/>
                <a:cs typeface="Arial" pitchFamily="34" charset="0"/>
              </a:rPr>
              <a:t>1997 made her English language debut. Learns phonetically line by line ("Gong Li"). </a:t>
            </a:r>
          </a:p>
          <a:p>
            <a:r>
              <a:rPr lang="en-US" sz="2400" dirty="0">
                <a:latin typeface="Arial" pitchFamily="34" charset="0"/>
                <a:cs typeface="Arial" pitchFamily="34" charset="0"/>
              </a:rPr>
              <a:t>Beauty ambassador for L'Oreal cosmetics ("Gong Li")</a:t>
            </a:r>
          </a:p>
          <a:p>
            <a:r>
              <a:rPr lang="en-US" sz="2400" dirty="0">
                <a:latin typeface="Arial" pitchFamily="34" charset="0"/>
                <a:cs typeface="Arial" pitchFamily="34" charset="0"/>
              </a:rPr>
              <a:t>Narrated award-winning Louis Vuitton </a:t>
            </a:r>
            <a:r>
              <a:rPr lang="en-US" sz="2400" dirty="0" err="1">
                <a:latin typeface="Arial" pitchFamily="34" charset="0"/>
                <a:cs typeface="Arial" pitchFamily="34" charset="0"/>
              </a:rPr>
              <a:t>Soundwalk</a:t>
            </a:r>
            <a:r>
              <a:rPr lang="en-US" sz="2400" dirty="0">
                <a:latin typeface="Arial" pitchFamily="34" charset="0"/>
                <a:cs typeface="Arial" pitchFamily="34" charset="0"/>
              </a:rPr>
              <a:t>-</a:t>
            </a:r>
            <a:r>
              <a:rPr lang="de-DE" altLang="zh-CN" sz="2400" dirty="0">
                <a:latin typeface="Arial" pitchFamily="34" charset="0"/>
                <a:cs typeface="Arial" pitchFamily="34" charset="0"/>
              </a:rPr>
              <a:t>Peking</a:t>
            </a:r>
          </a:p>
          <a:p>
            <a:r>
              <a:rPr lang="en-US" sz="2400" dirty="0">
                <a:latin typeface="Arial" pitchFamily="34" charset="0"/>
                <a:cs typeface="Arial" pitchFamily="34" charset="0"/>
              </a:rPr>
              <a:t>received her master's degree from Peking University ("Biography")</a:t>
            </a:r>
          </a:p>
          <a:p>
            <a:r>
              <a:rPr lang="en-US" sz="2400" dirty="0">
                <a:latin typeface="Arial" pitchFamily="34" charset="0"/>
                <a:cs typeface="Arial" pitchFamily="34" charset="0"/>
              </a:rPr>
              <a:t>Private tragedies: both her father and older sister died of cancer</a:t>
            </a:r>
          </a:p>
          <a:p>
            <a:r>
              <a:rPr lang="en-US" sz="2400" dirty="0">
                <a:latin typeface="Arial" pitchFamily="34" charset="0"/>
                <a:cs typeface="Arial" pitchFamily="34" charset="0"/>
              </a:rPr>
              <a:t>Roles: "For me, it's important that I find something fresh and not just redo another role that I've already played before" (Interview with Sarah Kuhn).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74</a:t>
            </a:fld>
            <a:endParaRPr lang="en-US" dirty="0"/>
          </a:p>
        </p:txBody>
      </p:sp>
    </p:spTree>
    <p:custDataLst>
      <p:tags r:id="rId1"/>
    </p:custDataLst>
    <p:extLst>
      <p:ext uri="{BB962C8B-B14F-4D97-AF65-F5344CB8AC3E}">
        <p14:creationId xmlns:p14="http://schemas.microsoft.com/office/powerpoint/2010/main" val="9078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b="1" dirty="0">
                <a:latin typeface="Arial" pitchFamily="34" charset="0"/>
                <a:cs typeface="Arial" pitchFamily="34" charset="0"/>
              </a:rPr>
              <a:t>Becoming a character:</a:t>
            </a:r>
            <a:r>
              <a:rPr lang="en-US" sz="2400" dirty="0">
                <a:latin typeface="Arial" pitchFamily="34" charset="0"/>
                <a:cs typeface="Arial" pitchFamily="34" charset="0"/>
              </a:rPr>
              <a:t> "One thing that I very much enjoy about acting is the opportunity and the challenge to go into someone else's world, to become that other person. So for me what's really important is the process of getting there and acting and being that other person. When I come out of it [and] I see the finished film, I can enjoy that, too-but it's sort of like the whole thing seems so far away from me now, because in fact what's important was the process of going through it at the time" (Kuhn).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75</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7753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"The important thing for me when I look at characters is to consider the kind of constraints placed upon them. Now, me personally, I don't like to have a lot of constraints placed upon me. When you look at a script, of course, you look at a character and sometimes the character has to face situations that are very different from what you would like to face, or how you would like to react. And so sometimes a director says to you, 'You have to be in this way' or 'This character has to face a certain kind of constraints' and I don't like that. I don't like having other people telling me what to do. But, in fact, there are all kinds of constraints I do place</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76</a:t>
            </a:fld>
            <a:endParaRPr lang="en-US" dirty="0"/>
          </a:p>
        </p:txBody>
      </p:sp>
    </p:spTree>
    <p:custDataLst>
      <p:tags r:id="rId1"/>
    </p:custDataLst>
    <p:extLst>
      <p:ext uri="{BB962C8B-B14F-4D97-AF65-F5344CB8AC3E}">
        <p14:creationId xmlns:p14="http://schemas.microsoft.com/office/powerpoint/2010/main" val="1754066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upon myself internally. It's through these kinds of things that I develop a kind of resistance, a kind of inner force that is struggling to break free can be expressed. I think directors look at me and go, 'Oh, Gong Li, she's very good at expressing that kind of character and that kind of motivation through facing those kind of constraints with a kind of inner-strength" (Murray).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77</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89069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b="1" dirty="0">
                <a:latin typeface="Arial" pitchFamily="34" charset="0"/>
                <a:cs typeface="Arial" pitchFamily="34" charset="0"/>
              </a:rPr>
              <a:t>Why it took her so long to come to Hollywood:</a:t>
            </a:r>
            <a:r>
              <a:rPr lang="en-US" sz="2400" dirty="0">
                <a:latin typeface="Arial" pitchFamily="34" charset="0"/>
                <a:cs typeface="Arial" pitchFamily="34" charset="0"/>
              </a:rPr>
              <a:t> Until </a:t>
            </a:r>
            <a:r>
              <a:rPr lang="en-US" sz="2400" i="1" dirty="0">
                <a:latin typeface="Arial" pitchFamily="34" charset="0"/>
                <a:cs typeface="Arial" pitchFamily="34" charset="0"/>
              </a:rPr>
              <a:t>Memoirs</a:t>
            </a:r>
            <a:r>
              <a:rPr lang="en-US" sz="2400" dirty="0">
                <a:latin typeface="Arial" pitchFamily="34" charset="0"/>
                <a:cs typeface="Arial" pitchFamily="34" charset="0"/>
              </a:rPr>
              <a:t>, Hollywood had only offered her two-dimensional roles that she calls </a:t>
            </a:r>
            <a:r>
              <a:rPr lang="en-US" sz="2400" dirty="0" err="1">
                <a:latin typeface="Arial" pitchFamily="34" charset="0"/>
                <a:cs typeface="Arial" pitchFamily="34" charset="0"/>
              </a:rPr>
              <a:t>hua</a:t>
            </a:r>
            <a:r>
              <a:rPr lang="en-US" sz="2400" dirty="0">
                <a:latin typeface="Arial" pitchFamily="34" charset="0"/>
                <a:cs typeface="Arial" pitchFamily="34" charset="0"/>
              </a:rPr>
              <a:t> ping (literally "flower vase"). "If you just put it up there on the shelf, it looks beautiful. That's great, but it doesn't move. It doesn't change" (Schwartz, and Kung). </a:t>
            </a:r>
          </a:p>
          <a:p>
            <a:r>
              <a:rPr lang="en-US" sz="2400" dirty="0">
                <a:latin typeface="Arial" pitchFamily="34" charset="0"/>
                <a:cs typeface="Arial" pitchFamily="34" charset="0"/>
              </a:rPr>
              <a:t>"The important things are the script and the director. I have been waiting around to get the right script and the right director. For example, in the past if a Hollywood director came to me with a script and wanted me to play a character and she was a stereotypical Asian woman who gets into a</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78</a:t>
            </a:fld>
            <a:endParaRPr lang="en-US" dirty="0"/>
          </a:p>
        </p:txBody>
      </p:sp>
    </p:spTree>
    <p:custDataLst>
      <p:tags r:id="rId1"/>
    </p:custDataLst>
    <p:extLst>
      <p:ext uri="{BB962C8B-B14F-4D97-AF65-F5344CB8AC3E}">
        <p14:creationId xmlns:p14="http://schemas.microsoft.com/office/powerpoint/2010/main" val="2281407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fight and gets killed off quickly, that didn't seem to have much interest for me. I decided to wait until I found the right script and wait and wait until Rob Marshall came to me with this particular script [</a:t>
            </a:r>
            <a:r>
              <a:rPr lang="en-US" sz="2400" i="1" dirty="0">
                <a:latin typeface="Arial" pitchFamily="34" charset="0"/>
                <a:cs typeface="Arial" pitchFamily="34" charset="0"/>
              </a:rPr>
              <a:t>Memoirs of a Geisha</a:t>
            </a:r>
            <a:r>
              <a:rPr lang="en-US" sz="2400" dirty="0">
                <a:latin typeface="Arial" pitchFamily="34" charset="0"/>
                <a:cs typeface="Arial" pitchFamily="34" charset="0"/>
              </a:rPr>
              <a:t>]. And it's a very good director making a film that really has a genuine kind of Asian topic and a great character. So what really sold me on it was the character" (Murray). </a:t>
            </a:r>
          </a:p>
          <a:p>
            <a:r>
              <a:rPr lang="en-US" sz="2400" b="1" dirty="0">
                <a:latin typeface="Arial" pitchFamily="34" charset="0"/>
                <a:cs typeface="Arial" pitchFamily="34" charset="0"/>
              </a:rPr>
              <a:t>The difference in acting in Chinese </a:t>
            </a:r>
            <a:r>
              <a:rPr lang="en-US" sz="2400" b="1" dirty="0" err="1">
                <a:latin typeface="Arial" pitchFamily="34" charset="0"/>
                <a:cs typeface="Arial" pitchFamily="34" charset="0"/>
              </a:rPr>
              <a:t>vs</a:t>
            </a:r>
            <a:r>
              <a:rPr lang="en-US" sz="2400" b="1" dirty="0">
                <a:latin typeface="Arial" pitchFamily="34" charset="0"/>
                <a:cs typeface="Arial" pitchFamily="34" charset="0"/>
              </a:rPr>
              <a:t> Hollywood movies:</a:t>
            </a:r>
            <a:r>
              <a:rPr lang="en-US" sz="2400" dirty="0">
                <a:latin typeface="Arial" pitchFamily="34" charset="0"/>
                <a:cs typeface="Arial" pitchFamily="34" charset="0"/>
              </a:rPr>
              <a:t> "In terms of performance, it's not that different. Of course in terms of dialogue, there is a language difference, and this does make a difference. When I speak in English, </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79</a:t>
            </a:fld>
            <a:endParaRPr lang="en-US" dirty="0"/>
          </a:p>
        </p:txBody>
      </p:sp>
    </p:spTree>
    <p:custDataLst>
      <p:tags r:id="rId1"/>
    </p:custDataLst>
    <p:extLst>
      <p:ext uri="{BB962C8B-B14F-4D97-AF65-F5344CB8AC3E}">
        <p14:creationId xmlns:p14="http://schemas.microsoft.com/office/powerpoint/2010/main" val="249804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76400"/>
            <a:ext cx="8763000" cy="4953000"/>
          </a:xfrm>
        </p:spPr>
        <p:txBody>
          <a:bodyPr/>
          <a:lstStyle/>
          <a:p>
            <a:pPr marL="109537" indent="0">
              <a:buNone/>
            </a:pPr>
            <a:r>
              <a:rPr lang="de-DE" sz="1800" b="1" dirty="0" err="1">
                <a:latin typeface="Arial" pitchFamily="34" charset="0"/>
                <a:cs typeface="Arial" pitchFamily="34" charset="0"/>
              </a:rPr>
              <a:t>Abilities</a:t>
            </a:r>
            <a:endParaRPr lang="de-DE" sz="1800" b="1" dirty="0">
              <a:latin typeface="Arial" pitchFamily="34" charset="0"/>
              <a:cs typeface="Arial" pitchFamily="34" charset="0"/>
            </a:endParaRPr>
          </a:p>
          <a:p>
            <a:r>
              <a:rPr lang="en-GB" sz="1800" b="1" dirty="0">
                <a:latin typeface="Arial" pitchFamily="34" charset="0"/>
                <a:cs typeface="Arial" pitchFamily="34" charset="0"/>
              </a:rPr>
              <a:t>1 - </a:t>
            </a:r>
            <a:r>
              <a:rPr lang="en-GB" sz="1800" dirty="0">
                <a:latin typeface="Arial" pitchFamily="34" charset="0"/>
                <a:cs typeface="Arial" pitchFamily="34" charset="0"/>
              </a:rPr>
              <a:t>Identify </a:t>
            </a:r>
            <a:r>
              <a:rPr lang="en-GB" sz="1800" dirty="0">
                <a:solidFill>
                  <a:srgbClr val="FF0000"/>
                </a:solidFill>
                <a:latin typeface="Arial" pitchFamily="34" charset="0"/>
                <a:cs typeface="Arial" pitchFamily="34" charset="0"/>
              </a:rPr>
              <a:t>characteristics</a:t>
            </a:r>
            <a:r>
              <a:rPr lang="en-GB" sz="1800" dirty="0">
                <a:latin typeface="Arial" pitchFamily="34" charset="0"/>
                <a:cs typeface="Arial" pitchFamily="34" charset="0"/>
              </a:rPr>
              <a:t> of Chinese cinema including national themes, movements,</a:t>
            </a:r>
            <a:r>
              <a:rPr lang="en-US" sz="1800" dirty="0">
                <a:latin typeface="Arial" pitchFamily="34" charset="0"/>
                <a:cs typeface="Arial" pitchFamily="34" charset="0"/>
              </a:rPr>
              <a:t> </a:t>
            </a:r>
            <a:r>
              <a:rPr lang="en-GB" sz="1800" dirty="0">
                <a:latin typeface="Arial" pitchFamily="34" charset="0"/>
                <a:cs typeface="Arial" pitchFamily="34" charset="0"/>
              </a:rPr>
              <a:t>directors and stars;</a:t>
            </a:r>
            <a:endParaRPr lang="en-US" sz="1800" dirty="0">
              <a:latin typeface="Arial" pitchFamily="34" charset="0"/>
              <a:cs typeface="Arial" pitchFamily="34" charset="0"/>
            </a:endParaRPr>
          </a:p>
          <a:p>
            <a:r>
              <a:rPr lang="en-GB" sz="1800" b="1" dirty="0">
                <a:latin typeface="Arial" pitchFamily="34" charset="0"/>
                <a:cs typeface="Arial" pitchFamily="34" charset="0"/>
              </a:rPr>
              <a:t>2 - </a:t>
            </a:r>
            <a:r>
              <a:rPr lang="en-GB" sz="1800" dirty="0">
                <a:latin typeface="Arial" pitchFamily="34" charset="0"/>
                <a:cs typeface="Arial" pitchFamily="34" charset="0"/>
              </a:rPr>
              <a:t>Identify traits and characteristics of individual </a:t>
            </a:r>
            <a:r>
              <a:rPr lang="en-GB" sz="1800" dirty="0">
                <a:solidFill>
                  <a:srgbClr val="FF0000"/>
                </a:solidFill>
                <a:latin typeface="Arial" pitchFamily="34" charset="0"/>
                <a:cs typeface="Arial" pitchFamily="34" charset="0"/>
              </a:rPr>
              <a:t>film makers and their works</a:t>
            </a:r>
            <a:r>
              <a:rPr lang="en-GB" sz="1800" dirty="0">
                <a:latin typeface="Arial" pitchFamily="34" charset="0"/>
                <a:cs typeface="Arial" pitchFamily="34" charset="0"/>
              </a:rPr>
              <a:t> within</a:t>
            </a:r>
            <a:r>
              <a:rPr lang="en-US" sz="1800" dirty="0">
                <a:latin typeface="Arial" pitchFamily="34" charset="0"/>
                <a:cs typeface="Arial" pitchFamily="34" charset="0"/>
              </a:rPr>
              <a:t> </a:t>
            </a:r>
            <a:r>
              <a:rPr lang="en-GB" sz="1800" dirty="0">
                <a:latin typeface="Arial" pitchFamily="34" charset="0"/>
                <a:cs typeface="Arial" pitchFamily="34" charset="0"/>
              </a:rPr>
              <a:t>Chinese cinema;</a:t>
            </a:r>
            <a:endParaRPr lang="en-US" sz="1800" dirty="0">
              <a:latin typeface="Arial" pitchFamily="34" charset="0"/>
              <a:cs typeface="Arial" pitchFamily="34" charset="0"/>
            </a:endParaRPr>
          </a:p>
          <a:p>
            <a:r>
              <a:rPr lang="en-GB" sz="1800" b="1" dirty="0">
                <a:latin typeface="Arial" pitchFamily="34" charset="0"/>
                <a:cs typeface="Arial" pitchFamily="34" charset="0"/>
              </a:rPr>
              <a:t>3 -</a:t>
            </a:r>
            <a:r>
              <a:rPr lang="en-US" sz="1800" dirty="0">
                <a:latin typeface="Arial" pitchFamily="34" charset="0"/>
                <a:cs typeface="Arial" pitchFamily="34" charset="0"/>
              </a:rPr>
              <a:t> </a:t>
            </a:r>
            <a:r>
              <a:rPr lang="en-GB" sz="1800" dirty="0">
                <a:latin typeface="Arial" pitchFamily="34" charset="0"/>
                <a:cs typeface="Arial" pitchFamily="34" charset="0"/>
              </a:rPr>
              <a:t>Demonstrate both diachronic and synchronic knowledge of the </a:t>
            </a:r>
            <a:r>
              <a:rPr lang="en-GB" sz="1800" dirty="0">
                <a:solidFill>
                  <a:srgbClr val="FF0000"/>
                </a:solidFill>
                <a:latin typeface="Arial" pitchFamily="34" charset="0"/>
                <a:cs typeface="Arial" pitchFamily="34" charset="0"/>
              </a:rPr>
              <a:t>chronology</a:t>
            </a:r>
            <a:r>
              <a:rPr lang="en-GB" sz="1800" dirty="0">
                <a:latin typeface="Arial" pitchFamily="34" charset="0"/>
                <a:cs typeface="Arial" pitchFamily="34" charset="0"/>
              </a:rPr>
              <a:t> of Chinese</a:t>
            </a:r>
            <a:r>
              <a:rPr lang="en-US" sz="1800" dirty="0">
                <a:latin typeface="Arial" pitchFamily="34" charset="0"/>
                <a:cs typeface="Arial" pitchFamily="34" charset="0"/>
              </a:rPr>
              <a:t> </a:t>
            </a:r>
            <a:r>
              <a:rPr lang="en-GB" sz="1800" dirty="0">
                <a:latin typeface="Arial" pitchFamily="34" charset="0"/>
                <a:cs typeface="Arial" pitchFamily="34" charset="0"/>
              </a:rPr>
              <a:t>cinema;</a:t>
            </a:r>
            <a:endParaRPr lang="en-US" sz="1800" dirty="0">
              <a:latin typeface="Arial" pitchFamily="34" charset="0"/>
              <a:cs typeface="Arial" pitchFamily="34" charset="0"/>
            </a:endParaRPr>
          </a:p>
          <a:p>
            <a:r>
              <a:rPr lang="en-GB" sz="1800" b="1" dirty="0">
                <a:latin typeface="Arial" pitchFamily="34" charset="0"/>
                <a:cs typeface="Arial" pitchFamily="34" charset="0"/>
              </a:rPr>
              <a:t>4 - </a:t>
            </a:r>
            <a:r>
              <a:rPr lang="en-GB" sz="1800" dirty="0">
                <a:latin typeface="Arial" pitchFamily="34" charset="0"/>
                <a:cs typeface="Arial" pitchFamily="34" charset="0"/>
              </a:rPr>
              <a:t>Describe the </a:t>
            </a:r>
            <a:r>
              <a:rPr lang="en-GB" sz="1800" dirty="0">
                <a:solidFill>
                  <a:srgbClr val="FF0000"/>
                </a:solidFill>
                <a:latin typeface="Arial" pitchFamily="34" charset="0"/>
                <a:cs typeface="Arial" pitchFamily="34" charset="0"/>
              </a:rPr>
              <a:t>cultural and global context</a:t>
            </a:r>
            <a:r>
              <a:rPr lang="en-GB" sz="1800" dirty="0">
                <a:latin typeface="Arial" pitchFamily="34" charset="0"/>
                <a:cs typeface="Arial" pitchFamily="34" charset="0"/>
              </a:rPr>
              <a:t> represented by the films studied;</a:t>
            </a:r>
            <a:endParaRPr lang="en-US" sz="1800" dirty="0">
              <a:latin typeface="Arial" pitchFamily="34" charset="0"/>
              <a:cs typeface="Arial" pitchFamily="34" charset="0"/>
            </a:endParaRPr>
          </a:p>
          <a:p>
            <a:r>
              <a:rPr lang="en-GB" sz="1800" b="1" dirty="0">
                <a:latin typeface="Arial" pitchFamily="34" charset="0"/>
                <a:cs typeface="Arial" pitchFamily="34" charset="0"/>
              </a:rPr>
              <a:t>5 -</a:t>
            </a:r>
            <a:r>
              <a:rPr lang="en-US" sz="1800" dirty="0">
                <a:latin typeface="Arial" pitchFamily="34" charset="0"/>
                <a:cs typeface="Arial" pitchFamily="34" charset="0"/>
              </a:rPr>
              <a:t> </a:t>
            </a:r>
            <a:r>
              <a:rPr lang="en-GB" sz="1800" dirty="0" err="1">
                <a:latin typeface="Arial" pitchFamily="34" charset="0"/>
                <a:cs typeface="Arial" pitchFamily="34" charset="0"/>
              </a:rPr>
              <a:t>Analyze</a:t>
            </a:r>
            <a:r>
              <a:rPr lang="en-GB" sz="1800" dirty="0">
                <a:latin typeface="Arial" pitchFamily="34" charset="0"/>
                <a:cs typeface="Arial" pitchFamily="34" charset="0"/>
              </a:rPr>
              <a:t>, in written and oral form, the characteristics of Chinese cinema in its cultural</a:t>
            </a:r>
            <a:r>
              <a:rPr lang="en-US" sz="1800" dirty="0">
                <a:latin typeface="Arial" pitchFamily="34" charset="0"/>
                <a:cs typeface="Arial" pitchFamily="34" charset="0"/>
              </a:rPr>
              <a:t> </a:t>
            </a:r>
            <a:r>
              <a:rPr lang="en-GB" sz="1800" dirty="0">
                <a:latin typeface="Arial" pitchFamily="34" charset="0"/>
                <a:cs typeface="Arial" pitchFamily="34" charset="0"/>
              </a:rPr>
              <a:t>context;</a:t>
            </a:r>
            <a:endParaRPr lang="en-US" sz="1800" dirty="0">
              <a:latin typeface="Arial" pitchFamily="34" charset="0"/>
              <a:cs typeface="Arial" pitchFamily="34" charset="0"/>
            </a:endParaRPr>
          </a:p>
          <a:p>
            <a:r>
              <a:rPr lang="en-GB" sz="1800" b="1" dirty="0">
                <a:latin typeface="Arial" pitchFamily="34" charset="0"/>
                <a:cs typeface="Arial" pitchFamily="34" charset="0"/>
              </a:rPr>
              <a:t>6 -</a:t>
            </a:r>
            <a:r>
              <a:rPr lang="en-US" sz="1800" dirty="0">
                <a:latin typeface="Arial" pitchFamily="34" charset="0"/>
                <a:cs typeface="Arial" pitchFamily="34" charset="0"/>
              </a:rPr>
              <a:t> </a:t>
            </a:r>
            <a:r>
              <a:rPr lang="en-GB" sz="1800" dirty="0">
                <a:latin typeface="Arial" pitchFamily="34" charset="0"/>
                <a:cs typeface="Arial" pitchFamily="34" charset="0"/>
              </a:rPr>
              <a:t>Demonstrate knowledge and recognition of complexities inherent in global and/or</a:t>
            </a:r>
            <a:r>
              <a:rPr lang="en-US" sz="1800" dirty="0">
                <a:latin typeface="Arial" pitchFamily="34" charset="0"/>
                <a:cs typeface="Arial" pitchFamily="34" charset="0"/>
              </a:rPr>
              <a:t> </a:t>
            </a:r>
            <a:r>
              <a:rPr lang="en-GB" sz="1800" dirty="0">
                <a:solidFill>
                  <a:srgbClr val="FF0000"/>
                </a:solidFill>
                <a:latin typeface="Arial" pitchFamily="34" charset="0"/>
                <a:cs typeface="Arial" pitchFamily="34" charset="0"/>
              </a:rPr>
              <a:t>intercultural issues</a:t>
            </a:r>
            <a:r>
              <a:rPr lang="en-GB" sz="1800" dirty="0">
                <a:latin typeface="Arial" pitchFamily="34" charset="0"/>
                <a:cs typeface="Arial" pitchFamily="34" charset="0"/>
              </a:rPr>
              <a:t> as they relate to Chinese culture and film;</a:t>
            </a:r>
            <a:endParaRPr lang="en-US" sz="1800" dirty="0">
              <a:latin typeface="Arial" pitchFamily="34" charset="0"/>
              <a:cs typeface="Arial" pitchFamily="34" charset="0"/>
            </a:endParaRPr>
          </a:p>
          <a:p>
            <a:r>
              <a:rPr lang="en-GB" sz="1800" b="1" dirty="0">
                <a:latin typeface="Arial" pitchFamily="34" charset="0"/>
                <a:cs typeface="Arial" pitchFamily="34" charset="0"/>
              </a:rPr>
              <a:t>7 -</a:t>
            </a:r>
            <a:r>
              <a:rPr lang="en-US" sz="1800" dirty="0">
                <a:latin typeface="Arial" pitchFamily="34" charset="0"/>
                <a:cs typeface="Arial" pitchFamily="34" charset="0"/>
              </a:rPr>
              <a:t> </a:t>
            </a:r>
            <a:r>
              <a:rPr lang="en-GB" sz="1800" dirty="0">
                <a:latin typeface="Arial" pitchFamily="34" charset="0"/>
                <a:cs typeface="Arial" pitchFamily="34" charset="0"/>
              </a:rPr>
              <a:t>Demonstrate the ability to </a:t>
            </a:r>
            <a:r>
              <a:rPr lang="en-GB" sz="1800" dirty="0">
                <a:solidFill>
                  <a:srgbClr val="FF0000"/>
                </a:solidFill>
                <a:latin typeface="Arial" pitchFamily="34" charset="0"/>
                <a:cs typeface="Arial" pitchFamily="34" charset="0"/>
              </a:rPr>
              <a:t>interrelate</a:t>
            </a:r>
            <a:r>
              <a:rPr lang="en-GB" sz="1800" dirty="0">
                <a:latin typeface="Arial" pitchFamily="34" charset="0"/>
                <a:cs typeface="Arial" pitchFamily="34" charset="0"/>
              </a:rPr>
              <a:t> knowledgeably, </a:t>
            </a:r>
            <a:r>
              <a:rPr lang="en-GB" sz="1800" dirty="0">
                <a:solidFill>
                  <a:srgbClr val="FF0000"/>
                </a:solidFill>
                <a:latin typeface="Arial" pitchFamily="34" charset="0"/>
                <a:cs typeface="Arial" pitchFamily="34" charset="0"/>
              </a:rPr>
              <a:t>reflectively</a:t>
            </a:r>
            <a:r>
              <a:rPr lang="en-GB" sz="1800" dirty="0">
                <a:latin typeface="Arial" pitchFamily="34" charset="0"/>
                <a:cs typeface="Arial" pitchFamily="34" charset="0"/>
              </a:rPr>
              <a:t>, responsibly, and</a:t>
            </a:r>
            <a:r>
              <a:rPr lang="en-US" sz="1800" dirty="0">
                <a:latin typeface="Arial" pitchFamily="34" charset="0"/>
                <a:cs typeface="Arial" pitchFamily="34" charset="0"/>
              </a:rPr>
              <a:t> </a:t>
            </a:r>
            <a:r>
              <a:rPr lang="en-GB" sz="1800" dirty="0">
                <a:solidFill>
                  <a:srgbClr val="FF0000"/>
                </a:solidFill>
                <a:latin typeface="Arial" pitchFamily="34" charset="0"/>
                <a:cs typeface="Arial" pitchFamily="34" charset="0"/>
              </a:rPr>
              <a:t>respectfully</a:t>
            </a:r>
            <a:r>
              <a:rPr lang="en-GB" sz="1800" dirty="0">
                <a:latin typeface="Arial" pitchFamily="34" charset="0"/>
                <a:cs typeface="Arial" pitchFamily="34" charset="0"/>
              </a:rPr>
              <a:t> with a society of increasing intercultural connections.</a:t>
            </a:r>
            <a:endParaRPr lang="en-US" sz="1800" dirty="0">
              <a:latin typeface="Arial" pitchFamily="34" charset="0"/>
              <a:cs typeface="Arial" pitchFamily="34" charset="0"/>
            </a:endParaRPr>
          </a:p>
          <a:p>
            <a:endParaRPr lang="en-GB" sz="1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err="1">
                <a:solidFill>
                  <a:schemeClr val="accent1">
                    <a:lumMod val="50000"/>
                  </a:schemeClr>
                </a:solidFill>
                <a:latin typeface="Arial" pitchFamily="34" charset="0"/>
                <a:cs typeface="Arial" pitchFamily="34" charset="0"/>
              </a:rPr>
              <a:t>Chinese</a:t>
            </a:r>
            <a:r>
              <a:rPr lang="fr-FR" sz="4800" dirty="0">
                <a:solidFill>
                  <a:schemeClr val="accent1">
                    <a:lumMod val="50000"/>
                  </a:schemeClr>
                </a:solidFill>
                <a:latin typeface="Arial" pitchFamily="34" charset="0"/>
                <a:cs typeface="Arial" pitchFamily="34" charset="0"/>
              </a:rPr>
              <a:t> Culture &amp; Film</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9441064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Gong Li</a:t>
            </a:r>
          </a:p>
          <a:p>
            <a:r>
              <a:rPr lang="en-US" sz="2400" dirty="0">
                <a:latin typeface="Arial" pitchFamily="34" charset="0"/>
                <a:cs typeface="Arial" pitchFamily="34" charset="0"/>
              </a:rPr>
              <a:t>my expressions become different. My attitude too. </a:t>
            </a:r>
            <a:r>
              <a:rPr lang="en-US" sz="2400" dirty="0" err="1">
                <a:latin typeface="Arial" pitchFamily="34" charset="0"/>
                <a:cs typeface="Arial" pitchFamily="34" charset="0"/>
              </a:rPr>
              <a:t>i'm</a:t>
            </a:r>
            <a:r>
              <a:rPr lang="en-US" sz="2400" dirty="0">
                <a:latin typeface="Arial" pitchFamily="34" charset="0"/>
                <a:cs typeface="Arial" pitchFamily="34" charset="0"/>
              </a:rPr>
              <a:t> not sure why, but there really is a difference. My hands move differently when I speak English. But in terms of performance, it's not that different. It won't be that because I'm in a foreign film that my approach is different. My training allowed me to make contact with a number of different possibilities. Four years in college let me work with excellent teachers who gave me a good foundation" (Hu). </a:t>
            </a:r>
          </a:p>
          <a:p>
            <a:pPr marL="109537" indent="0">
              <a:buNone/>
            </a:pP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80</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849729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81</a:t>
            </a:fld>
            <a:endParaRPr lang="en-US" dirty="0"/>
          </a:p>
        </p:txBody>
      </p:sp>
      <p:sp>
        <p:nvSpPr>
          <p:cNvPr id="2" name="Titel 1"/>
          <p:cNvSpPr>
            <a:spLocks noGrp="1"/>
          </p:cNvSpPr>
          <p:nvPr>
            <p:ph type="title"/>
          </p:nvPr>
        </p:nvSpPr>
        <p:spPr/>
        <p:txBody>
          <a:bodyPr/>
          <a:lstStyle/>
          <a:p>
            <a:endParaRPr lang="en-US"/>
          </a:p>
        </p:txBody>
      </p:sp>
      <p:sp>
        <p:nvSpPr>
          <p:cNvPr id="6" name="Title 2"/>
          <p:cNvSpPr txBox="1">
            <a:spLocks/>
          </p:cNvSpPr>
          <p:nvPr/>
        </p:nvSpPr>
        <p:spPr>
          <a:xfrm>
            <a:off x="-152400" y="152400"/>
            <a:ext cx="8686800" cy="1371600"/>
          </a:xfrm>
          <a:prstGeom prst="rect">
            <a:avLst/>
          </a:prstGeo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rtlCol="0" anchor="ctr" anchorCtr="0" compatLnSpc="1">
            <a:prstTxWarp prst="textNoShape">
              <a:avLst/>
            </a:prstTxWarp>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pic>
        <p:nvPicPr>
          <p:cNvPr id="1027" name="Picture 3" descr="http://wiki.vm.rub.de/uvu/skins/common/images/magnify-clip.png">
            <a:hlinkClick r:id="rId4" tooltip="Enlar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975" y="3557588"/>
            <a:ext cx="142875" cy="104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Inhaltsplatzhalter 7"/>
          <p:cNvGraphicFramePr>
            <a:graphicFrameLocks noGrp="1"/>
          </p:cNvGraphicFramePr>
          <p:nvPr>
            <p:ph idx="1"/>
          </p:nvPr>
        </p:nvGraphicFramePr>
        <p:xfrm>
          <a:off x="1066801" y="1828800"/>
          <a:ext cx="3810000" cy="4297366"/>
        </p:xfrm>
        <a:graphic>
          <a:graphicData uri="http://schemas.openxmlformats.org/drawingml/2006/table">
            <a:tbl>
              <a:tblPr>
                <a:tableStyleId>{5C22544A-7EE6-4342-B048-85BDC9FD1C3A}</a:tableStyleId>
              </a:tblPr>
              <a:tblGrid>
                <a:gridCol w="3183881">
                  <a:extLst>
                    <a:ext uri="{9D8B030D-6E8A-4147-A177-3AD203B41FA5}">
                      <a16:colId xmlns:a16="http://schemas.microsoft.com/office/drawing/2014/main" val="20000"/>
                    </a:ext>
                  </a:extLst>
                </a:gridCol>
                <a:gridCol w="626119">
                  <a:extLst>
                    <a:ext uri="{9D8B030D-6E8A-4147-A177-3AD203B41FA5}">
                      <a16:colId xmlns:a16="http://schemas.microsoft.com/office/drawing/2014/main" val="20001"/>
                    </a:ext>
                  </a:extLst>
                </a:gridCol>
              </a:tblGrid>
              <a:tr h="198182">
                <a:tc>
                  <a:txBody>
                    <a:bodyPr/>
                    <a:lstStyle/>
                    <a:p>
                      <a:pPr algn="ctr" fontAlgn="ctr"/>
                      <a:r>
                        <a:rPr lang="de-DE" sz="1400" u="none" strike="noStrike" dirty="0">
                          <a:effectLst/>
                          <a:latin typeface="Arial" pitchFamily="34" charset="0"/>
                          <a:cs typeface="Arial" pitchFamily="34" charset="0"/>
                        </a:rPr>
                        <a:t>Movie</a:t>
                      </a:r>
                      <a:endParaRPr lang="de-DE" sz="1400" b="1"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ctr" fontAlgn="ctr"/>
                      <a:r>
                        <a:rPr lang="de-DE" sz="1400" u="none" strike="noStrike">
                          <a:effectLst/>
                          <a:latin typeface="Arial" pitchFamily="34" charset="0"/>
                          <a:cs typeface="Arial" pitchFamily="34" charset="0"/>
                        </a:rPr>
                        <a:t>Year</a:t>
                      </a:r>
                      <a:endParaRPr lang="de-DE" sz="1400" b="1"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0"/>
                  </a:ext>
                </a:extLst>
              </a:tr>
              <a:tr h="198182">
                <a:tc>
                  <a:txBody>
                    <a:bodyPr/>
                    <a:lstStyle/>
                    <a:p>
                      <a:pPr algn="l" fontAlgn="ctr"/>
                      <a:r>
                        <a:rPr lang="de-DE" sz="1400" u="none" strike="noStrike" dirty="0" err="1">
                          <a:effectLst/>
                          <a:latin typeface="Arial" pitchFamily="34" charset="0"/>
                          <a:cs typeface="Arial" pitchFamily="34" charset="0"/>
                        </a:rPr>
                        <a:t>Red</a:t>
                      </a:r>
                      <a:r>
                        <a:rPr lang="de-DE" sz="1400" u="none" strike="noStrike" dirty="0">
                          <a:effectLst/>
                          <a:latin typeface="Arial" pitchFamily="34" charset="0"/>
                          <a:cs typeface="Arial" pitchFamily="34" charset="0"/>
                        </a:rPr>
                        <a:t> Sorghum</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1987</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1"/>
                  </a:ext>
                </a:extLst>
              </a:tr>
              <a:tr h="198182">
                <a:tc>
                  <a:txBody>
                    <a:bodyPr/>
                    <a:lstStyle/>
                    <a:p>
                      <a:pPr algn="l" fontAlgn="ctr"/>
                      <a:r>
                        <a:rPr lang="de-DE" sz="1400" u="none" strike="noStrike">
                          <a:effectLst/>
                          <a:latin typeface="Arial" pitchFamily="34" charset="0"/>
                          <a:cs typeface="Arial" pitchFamily="34" charset="0"/>
                        </a:rPr>
                        <a:t>Xi tai hou</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1989</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2"/>
                  </a:ext>
                </a:extLst>
              </a:tr>
              <a:tr h="198182">
                <a:tc>
                  <a:txBody>
                    <a:bodyPr/>
                    <a:lstStyle/>
                    <a:p>
                      <a:pPr algn="l" fontAlgn="ctr"/>
                      <a:r>
                        <a:rPr lang="pl-PL" sz="1400" u="none" strike="noStrike">
                          <a:effectLst/>
                          <a:latin typeface="Arial" pitchFamily="34" charset="0"/>
                          <a:cs typeface="Arial" pitchFamily="34" charset="0"/>
                        </a:rPr>
                        <a:t>Hoi sam gui miu ba</a:t>
                      </a:r>
                      <a:endParaRPr lang="pl-PL"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1989</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3"/>
                  </a:ext>
                </a:extLst>
              </a:tr>
              <a:tr h="279246">
                <a:tc>
                  <a:txBody>
                    <a:bodyPr/>
                    <a:lstStyle/>
                    <a:p>
                      <a:pPr algn="l" fontAlgn="ctr"/>
                      <a:r>
                        <a:rPr lang="de-DE" sz="1400" u="none" strike="noStrike">
                          <a:effectLst/>
                          <a:latin typeface="Arial" pitchFamily="34" charset="0"/>
                          <a:cs typeface="Arial" pitchFamily="34" charset="0"/>
                        </a:rPr>
                        <a:t>Daihao meizhoubao</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1989</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4"/>
                  </a:ext>
                </a:extLst>
              </a:tr>
              <a:tr h="198182">
                <a:tc>
                  <a:txBody>
                    <a:bodyPr/>
                    <a:lstStyle/>
                    <a:p>
                      <a:pPr algn="l" fontAlgn="ctr"/>
                      <a:r>
                        <a:rPr lang="de-DE" sz="1400" u="none" strike="noStrike">
                          <a:effectLst/>
                          <a:latin typeface="Arial" pitchFamily="34" charset="0"/>
                          <a:cs typeface="Arial" pitchFamily="34" charset="0"/>
                        </a:rPr>
                        <a:t>Qin yong</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1990</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5"/>
                  </a:ext>
                </a:extLst>
              </a:tr>
              <a:tr h="198182">
                <a:tc>
                  <a:txBody>
                    <a:bodyPr/>
                    <a:lstStyle/>
                    <a:p>
                      <a:pPr algn="l" fontAlgn="ctr"/>
                      <a:r>
                        <a:rPr lang="de-DE" sz="1400" u="none" strike="noStrike">
                          <a:effectLst/>
                          <a:latin typeface="Arial" pitchFamily="34" charset="0"/>
                          <a:cs typeface="Arial" pitchFamily="34" charset="0"/>
                        </a:rPr>
                        <a:t>Ju Dou</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1990</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6"/>
                  </a:ext>
                </a:extLst>
              </a:tr>
              <a:tr h="372327">
                <a:tc>
                  <a:txBody>
                    <a:bodyPr/>
                    <a:lstStyle/>
                    <a:p>
                      <a:pPr algn="l" fontAlgn="ctr"/>
                      <a:r>
                        <a:rPr lang="en-US" sz="1400" u="none" strike="noStrike">
                          <a:effectLst/>
                          <a:latin typeface="Arial" pitchFamily="34" charset="0"/>
                          <a:cs typeface="Arial" pitchFamily="34" charset="0"/>
                        </a:rPr>
                        <a:t>God of Gamblers III: Back to Shanghai</a:t>
                      </a:r>
                      <a:endParaRPr lang="en-US"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1991</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7"/>
                  </a:ext>
                </a:extLst>
              </a:tr>
              <a:tr h="279246">
                <a:tc>
                  <a:txBody>
                    <a:bodyPr/>
                    <a:lstStyle/>
                    <a:p>
                      <a:pPr algn="l" fontAlgn="ctr"/>
                      <a:r>
                        <a:rPr lang="de-DE" sz="1400" u="none" strike="noStrike" dirty="0" err="1">
                          <a:effectLst/>
                          <a:latin typeface="Arial" pitchFamily="34" charset="0"/>
                          <a:cs typeface="Arial" pitchFamily="34" charset="0"/>
                        </a:rPr>
                        <a:t>Raise</a:t>
                      </a:r>
                      <a:r>
                        <a:rPr lang="de-DE" sz="1400" u="none" strike="noStrike" dirty="0">
                          <a:effectLst/>
                          <a:latin typeface="Arial" pitchFamily="34" charset="0"/>
                          <a:cs typeface="Arial" pitchFamily="34" charset="0"/>
                        </a:rPr>
                        <a:t> </a:t>
                      </a:r>
                      <a:r>
                        <a:rPr lang="de-DE" sz="1400" u="none" strike="noStrike" dirty="0" err="1">
                          <a:effectLst/>
                          <a:latin typeface="Arial" pitchFamily="34" charset="0"/>
                          <a:cs typeface="Arial" pitchFamily="34" charset="0"/>
                        </a:rPr>
                        <a:t>the</a:t>
                      </a:r>
                      <a:r>
                        <a:rPr lang="de-DE" sz="1400" u="none" strike="noStrike" dirty="0">
                          <a:effectLst/>
                          <a:latin typeface="Arial" pitchFamily="34" charset="0"/>
                          <a:cs typeface="Arial" pitchFamily="34" charset="0"/>
                        </a:rPr>
                        <a:t> </a:t>
                      </a:r>
                      <a:r>
                        <a:rPr lang="de-DE" sz="1400" u="none" strike="noStrike" dirty="0" err="1">
                          <a:effectLst/>
                          <a:latin typeface="Arial" pitchFamily="34" charset="0"/>
                          <a:cs typeface="Arial" pitchFamily="34" charset="0"/>
                        </a:rPr>
                        <a:t>Red</a:t>
                      </a:r>
                      <a:r>
                        <a:rPr lang="de-DE" sz="1400" u="none" strike="noStrike" dirty="0">
                          <a:effectLst/>
                          <a:latin typeface="Arial" pitchFamily="34" charset="0"/>
                          <a:cs typeface="Arial" pitchFamily="34" charset="0"/>
                        </a:rPr>
                        <a:t> </a:t>
                      </a:r>
                      <a:r>
                        <a:rPr lang="de-DE" sz="1400" u="none" strike="noStrike" dirty="0" err="1">
                          <a:effectLst/>
                          <a:latin typeface="Arial" pitchFamily="34" charset="0"/>
                          <a:cs typeface="Arial" pitchFamily="34" charset="0"/>
                        </a:rPr>
                        <a:t>Lantern</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1991</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8"/>
                  </a:ext>
                </a:extLst>
              </a:tr>
              <a:tr h="198182">
                <a:tc>
                  <a:txBody>
                    <a:bodyPr/>
                    <a:lstStyle/>
                    <a:p>
                      <a:pPr algn="l" fontAlgn="ctr"/>
                      <a:r>
                        <a:rPr lang="en-US" sz="1400" u="none" strike="noStrike">
                          <a:effectLst/>
                          <a:latin typeface="Arial" pitchFamily="34" charset="0"/>
                          <a:cs typeface="Arial" pitchFamily="34" charset="0"/>
                        </a:rPr>
                        <a:t>The Story of Qiu Ju</a:t>
                      </a:r>
                      <a:endParaRPr lang="en-US"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1992</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9"/>
                  </a:ext>
                </a:extLst>
              </a:tr>
              <a:tr h="198182">
                <a:tc>
                  <a:txBody>
                    <a:bodyPr/>
                    <a:lstStyle/>
                    <a:p>
                      <a:pPr algn="l" fontAlgn="ctr"/>
                      <a:r>
                        <a:rPr lang="de-DE" sz="1400" u="none" strike="noStrike">
                          <a:effectLst/>
                          <a:latin typeface="Arial" pitchFamily="34" charset="0"/>
                          <a:cs typeface="Arial" pitchFamily="34" charset="0"/>
                        </a:rPr>
                        <a:t>Meng xing shi fen</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1992</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0"/>
                  </a:ext>
                </a:extLst>
              </a:tr>
              <a:tr h="279246">
                <a:tc>
                  <a:txBody>
                    <a:bodyPr/>
                    <a:lstStyle/>
                    <a:p>
                      <a:pPr algn="l" fontAlgn="ctr"/>
                      <a:r>
                        <a:rPr lang="de-DE" sz="1400" u="none" strike="noStrike">
                          <a:effectLst/>
                          <a:latin typeface="Arial" pitchFamily="34" charset="0"/>
                          <a:cs typeface="Arial" pitchFamily="34" charset="0"/>
                        </a:rPr>
                        <a:t>Farewell My Concubine</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1993</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1"/>
                  </a:ext>
                </a:extLst>
              </a:tr>
              <a:tr h="198182">
                <a:tc>
                  <a:txBody>
                    <a:bodyPr/>
                    <a:lstStyle/>
                    <a:p>
                      <a:pPr algn="l" fontAlgn="ctr"/>
                      <a:r>
                        <a:rPr lang="de-DE" sz="1400" u="none" strike="noStrike">
                          <a:effectLst/>
                          <a:latin typeface="Arial" pitchFamily="34" charset="0"/>
                          <a:cs typeface="Arial" pitchFamily="34" charset="0"/>
                        </a:rPr>
                        <a:t>Flirting Scholar</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1993</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2"/>
                  </a:ext>
                </a:extLst>
              </a:tr>
              <a:tr h="465409">
                <a:tc>
                  <a:txBody>
                    <a:bodyPr/>
                    <a:lstStyle/>
                    <a:p>
                      <a:pPr algn="l" fontAlgn="ctr"/>
                      <a:r>
                        <a:rPr lang="en-US" sz="1400" u="none" strike="noStrike" dirty="0" err="1">
                          <a:effectLst/>
                          <a:latin typeface="Arial" pitchFamily="34" charset="0"/>
                          <a:cs typeface="Arial" pitchFamily="34" charset="0"/>
                        </a:rPr>
                        <a:t>Xin</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tian</a:t>
                      </a:r>
                      <a:r>
                        <a:rPr lang="en-US" sz="1400" u="none" strike="noStrike" dirty="0">
                          <a:effectLst/>
                          <a:latin typeface="Arial" pitchFamily="34" charset="0"/>
                          <a:cs typeface="Arial" pitchFamily="34" charset="0"/>
                        </a:rPr>
                        <a:t> long </a:t>
                      </a:r>
                      <a:r>
                        <a:rPr lang="en-US" sz="1400" u="none" strike="noStrike" dirty="0" err="1">
                          <a:effectLst/>
                          <a:latin typeface="Arial" pitchFamily="34" charset="0"/>
                          <a:cs typeface="Arial" pitchFamily="34" charset="0"/>
                        </a:rPr>
                        <a:t>ba</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bu</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zhi</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tian</a:t>
                      </a:r>
                      <a:r>
                        <a:rPr lang="en-US" sz="1400" u="none" strike="noStrike" dirty="0">
                          <a:effectLst/>
                          <a:latin typeface="Arial" pitchFamily="34" charset="0"/>
                          <a:cs typeface="Arial" pitchFamily="34" charset="0"/>
                        </a:rPr>
                        <a:t> </a:t>
                      </a:r>
                      <a:r>
                        <a:rPr lang="en-US" sz="1400" u="none" strike="noStrike" dirty="0" err="1">
                          <a:effectLst/>
                          <a:latin typeface="Arial" pitchFamily="34" charset="0"/>
                          <a:cs typeface="Arial" pitchFamily="34" charset="0"/>
                        </a:rPr>
                        <a:t>shan</a:t>
                      </a:r>
                      <a:r>
                        <a:rPr lang="en-US" sz="1400" u="none" strike="noStrike" dirty="0">
                          <a:effectLst/>
                          <a:latin typeface="Arial" pitchFamily="34" charset="0"/>
                          <a:cs typeface="Arial" pitchFamily="34" charset="0"/>
                        </a:rPr>
                        <a:t> tong </a:t>
                      </a:r>
                      <a:r>
                        <a:rPr lang="en-US" sz="1400" u="none" strike="noStrike" dirty="0" err="1">
                          <a:effectLst/>
                          <a:latin typeface="Arial" pitchFamily="34" charset="0"/>
                          <a:cs typeface="Arial" pitchFamily="34" charset="0"/>
                        </a:rPr>
                        <a:t>lao</a:t>
                      </a:r>
                      <a:endParaRPr lang="en-US"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dirty="0">
                          <a:effectLst/>
                          <a:latin typeface="Arial" pitchFamily="34" charset="0"/>
                          <a:cs typeface="Arial" pitchFamily="34" charset="0"/>
                        </a:rPr>
                        <a:t>1994</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3"/>
                  </a:ext>
                </a:extLst>
              </a:tr>
              <a:tr h="198182">
                <a:tc>
                  <a:txBody>
                    <a:bodyPr/>
                    <a:lstStyle/>
                    <a:p>
                      <a:pPr algn="l" fontAlgn="ctr"/>
                      <a:r>
                        <a:rPr lang="de-DE" sz="1400" u="none" strike="noStrike">
                          <a:effectLst/>
                          <a:latin typeface="Arial" pitchFamily="34" charset="0"/>
                          <a:cs typeface="Arial" pitchFamily="34" charset="0"/>
                        </a:rPr>
                        <a:t>Hua hun</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1994</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4"/>
                  </a:ext>
                </a:extLst>
              </a:tr>
              <a:tr h="198182">
                <a:tc>
                  <a:txBody>
                    <a:bodyPr/>
                    <a:lstStyle/>
                    <a:p>
                      <a:pPr algn="l" fontAlgn="ctr"/>
                      <a:r>
                        <a:rPr lang="de-DE" sz="1400" u="none" strike="noStrike">
                          <a:effectLst/>
                          <a:latin typeface="Arial" pitchFamily="34" charset="0"/>
                          <a:cs typeface="Arial" pitchFamily="34" charset="0"/>
                        </a:rPr>
                        <a:t>To Live</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1994</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5"/>
                  </a:ext>
                </a:extLst>
              </a:tr>
              <a:tr h="198182">
                <a:tc>
                  <a:txBody>
                    <a:bodyPr/>
                    <a:lstStyle/>
                    <a:p>
                      <a:pPr algn="l" fontAlgn="ctr"/>
                      <a:r>
                        <a:rPr lang="de-DE" sz="1400" u="none" strike="noStrike">
                          <a:effectLst/>
                          <a:latin typeface="Arial" pitchFamily="34" charset="0"/>
                          <a:cs typeface="Arial" pitchFamily="34" charset="0"/>
                        </a:rPr>
                        <a:t>Xi chu bawang</a:t>
                      </a:r>
                      <a:endParaRPr lang="de-DE" sz="1400" b="0" i="0" u="none" strike="noStrike">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dirty="0">
                          <a:effectLst/>
                          <a:latin typeface="Arial" pitchFamily="34" charset="0"/>
                          <a:cs typeface="Arial" pitchFamily="34" charset="0"/>
                        </a:rPr>
                        <a:t>1994</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16"/>
                  </a:ext>
                </a:extLst>
              </a:tr>
            </a:tbl>
          </a:graphicData>
        </a:graphic>
      </p:graphicFrame>
      <p:graphicFrame>
        <p:nvGraphicFramePr>
          <p:cNvPr id="9" name="Tabelle 8"/>
          <p:cNvGraphicFramePr>
            <a:graphicFrameLocks noGrp="1"/>
          </p:cNvGraphicFramePr>
          <p:nvPr/>
        </p:nvGraphicFramePr>
        <p:xfrm>
          <a:off x="5257800" y="1828800"/>
          <a:ext cx="3276600" cy="4343408"/>
        </p:xfrm>
        <a:graphic>
          <a:graphicData uri="http://schemas.openxmlformats.org/drawingml/2006/table">
            <a:tbl>
              <a:tblPr>
                <a:tableStyleId>{5C22544A-7EE6-4342-B048-85BDC9FD1C3A}</a:tableStyleId>
              </a:tblPr>
              <a:tblGrid>
                <a:gridCol w="2738138">
                  <a:extLst>
                    <a:ext uri="{9D8B030D-6E8A-4147-A177-3AD203B41FA5}">
                      <a16:colId xmlns:a16="http://schemas.microsoft.com/office/drawing/2014/main" val="20000"/>
                    </a:ext>
                  </a:extLst>
                </a:gridCol>
                <a:gridCol w="538462">
                  <a:extLst>
                    <a:ext uri="{9D8B030D-6E8A-4147-A177-3AD203B41FA5}">
                      <a16:colId xmlns:a16="http://schemas.microsoft.com/office/drawing/2014/main" val="20001"/>
                    </a:ext>
                  </a:extLst>
                </a:gridCol>
              </a:tblGrid>
              <a:tr h="271463">
                <a:tc>
                  <a:txBody>
                    <a:bodyPr/>
                    <a:lstStyle/>
                    <a:p>
                      <a:pPr algn="ctr" fontAlgn="ctr"/>
                      <a:r>
                        <a:rPr lang="de-DE" sz="1400" u="none" strike="noStrike" dirty="0">
                          <a:effectLst/>
                          <a:latin typeface="Arial" pitchFamily="34" charset="0"/>
                          <a:cs typeface="Arial" pitchFamily="34" charset="0"/>
                        </a:rPr>
                        <a:t>Movie</a:t>
                      </a:r>
                      <a:endParaRPr lang="de-DE" sz="14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ctr"/>
                      <a:r>
                        <a:rPr lang="de-DE" sz="1400" u="none" strike="noStrike">
                          <a:effectLst/>
                          <a:latin typeface="Arial" pitchFamily="34" charset="0"/>
                          <a:cs typeface="Arial" pitchFamily="34" charset="0"/>
                        </a:rPr>
                        <a:t>Year</a:t>
                      </a:r>
                      <a:endParaRPr lang="de-DE" sz="1400" b="1"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0"/>
                  </a:ext>
                </a:extLst>
              </a:tr>
              <a:tr h="271463">
                <a:tc>
                  <a:txBody>
                    <a:bodyPr/>
                    <a:lstStyle/>
                    <a:p>
                      <a:pPr algn="l" fontAlgn="ctr"/>
                      <a:r>
                        <a:rPr lang="de-DE" sz="1400" u="none" strike="noStrike" dirty="0">
                          <a:effectLst/>
                          <a:latin typeface="Arial" pitchFamily="34" charset="0"/>
                          <a:cs typeface="Arial" pitchFamily="34" charset="0"/>
                        </a:rPr>
                        <a:t>Shanghai </a:t>
                      </a:r>
                      <a:r>
                        <a:rPr lang="de-DE" sz="1400" u="none" strike="noStrike" dirty="0" err="1">
                          <a:effectLst/>
                          <a:latin typeface="Arial" pitchFamily="34" charset="0"/>
                          <a:cs typeface="Arial" pitchFamily="34" charset="0"/>
                        </a:rPr>
                        <a:t>Triad</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1995</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1"/>
                  </a:ext>
                </a:extLst>
              </a:tr>
              <a:tr h="271463">
                <a:tc>
                  <a:txBody>
                    <a:bodyPr/>
                    <a:lstStyle/>
                    <a:p>
                      <a:pPr algn="l" fontAlgn="ctr"/>
                      <a:r>
                        <a:rPr lang="de-DE" sz="1400" u="none" strike="noStrike" dirty="0" err="1">
                          <a:effectLst/>
                          <a:latin typeface="Arial" pitchFamily="34" charset="0"/>
                          <a:cs typeface="Arial" pitchFamily="34" charset="0"/>
                        </a:rPr>
                        <a:t>Temptress</a:t>
                      </a:r>
                      <a:r>
                        <a:rPr lang="de-DE" sz="1400" u="none" strike="noStrike" dirty="0">
                          <a:effectLst/>
                          <a:latin typeface="Arial" pitchFamily="34" charset="0"/>
                          <a:cs typeface="Arial" pitchFamily="34" charset="0"/>
                        </a:rPr>
                        <a:t> Moon</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a:effectLst/>
                          <a:latin typeface="Arial" pitchFamily="34" charset="0"/>
                          <a:cs typeface="Arial" pitchFamily="34" charset="0"/>
                        </a:rPr>
                        <a:t>1996</a:t>
                      </a:r>
                      <a:endParaRPr lang="de-DE" sz="1400" b="0" i="0" u="none" strike="noStrike">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2"/>
                  </a:ext>
                </a:extLst>
              </a:tr>
              <a:tr h="271463">
                <a:tc>
                  <a:txBody>
                    <a:bodyPr/>
                    <a:lstStyle/>
                    <a:p>
                      <a:pPr algn="l" fontAlgn="ctr"/>
                      <a:r>
                        <a:rPr lang="de-DE" sz="1400" u="none" strike="noStrike" dirty="0">
                          <a:effectLst/>
                          <a:latin typeface="Arial" pitchFamily="34" charset="0"/>
                          <a:cs typeface="Arial" pitchFamily="34" charset="0"/>
                        </a:rPr>
                        <a:t>Chinese Box</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tc>
                  <a:txBody>
                    <a:bodyPr/>
                    <a:lstStyle/>
                    <a:p>
                      <a:pPr algn="r" fontAlgn="ctr"/>
                      <a:r>
                        <a:rPr lang="de-DE" sz="1400" u="none" strike="noStrike" dirty="0">
                          <a:effectLst/>
                          <a:latin typeface="Arial" pitchFamily="34" charset="0"/>
                          <a:cs typeface="Arial" pitchFamily="34" charset="0"/>
                        </a:rPr>
                        <a:t>1997</a:t>
                      </a:r>
                      <a:endParaRPr lang="de-DE" sz="1400" b="0" i="0" u="none" strike="noStrike" dirty="0">
                        <a:solidFill>
                          <a:srgbClr val="000000"/>
                        </a:solidFill>
                        <a:effectLst/>
                        <a:latin typeface="Arial" pitchFamily="34" charset="0"/>
                        <a:cs typeface="Arial" pitchFamily="34" charset="0"/>
                      </a:endParaRPr>
                    </a:p>
                  </a:txBody>
                  <a:tcPr marL="5131" marR="5131" marT="5131" marB="0" anchor="ctr"/>
                </a:tc>
                <a:extLst>
                  <a:ext uri="{0D108BD9-81ED-4DB2-BD59-A6C34878D82A}">
                    <a16:rowId xmlns:a16="http://schemas.microsoft.com/office/drawing/2014/main" val="10003"/>
                  </a:ext>
                </a:extLst>
              </a:tr>
              <a:tr h="271463">
                <a:tc>
                  <a:txBody>
                    <a:bodyPr/>
                    <a:lstStyle/>
                    <a:p>
                      <a:pPr algn="l" fontAlgn="ctr"/>
                      <a:r>
                        <a:rPr lang="nl-NL" sz="1400" u="none" strike="noStrike" dirty="0">
                          <a:effectLst/>
                          <a:latin typeface="Arial" pitchFamily="34" charset="0"/>
                          <a:cs typeface="Arial" pitchFamily="34" charset="0"/>
                        </a:rPr>
                        <a:t>Jing Ke ci Qin Wang</a:t>
                      </a:r>
                      <a:endParaRPr lang="nl-NL"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1998</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271463">
                <a:tc>
                  <a:txBody>
                    <a:bodyPr/>
                    <a:lstStyle/>
                    <a:p>
                      <a:pPr algn="l" fontAlgn="ctr"/>
                      <a:r>
                        <a:rPr lang="de-DE" sz="1400" u="none" strike="noStrike">
                          <a:effectLst/>
                          <a:latin typeface="Arial" pitchFamily="34" charset="0"/>
                          <a:cs typeface="Arial" pitchFamily="34" charset="0"/>
                        </a:rPr>
                        <a:t>Breaking the Silence</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2000</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5"/>
                  </a:ext>
                </a:extLst>
              </a:tr>
              <a:tr h="271463">
                <a:tc>
                  <a:txBody>
                    <a:bodyPr/>
                    <a:lstStyle/>
                    <a:p>
                      <a:pPr algn="l" fontAlgn="ctr"/>
                      <a:r>
                        <a:rPr lang="pt-BR" sz="1400" u="none" strike="noStrike" dirty="0">
                          <a:effectLst/>
                          <a:latin typeface="Arial" pitchFamily="34" charset="0"/>
                          <a:cs typeface="Arial" pitchFamily="34" charset="0"/>
                        </a:rPr>
                        <a:t>Zhou Yu de huo che</a:t>
                      </a:r>
                      <a:endParaRPr lang="pt-BR"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2002</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271463">
                <a:tc>
                  <a:txBody>
                    <a:bodyPr/>
                    <a:lstStyle/>
                    <a:p>
                      <a:pPr algn="l" fontAlgn="ctr"/>
                      <a:r>
                        <a:rPr lang="de-DE" sz="1400" u="none" strike="noStrike" dirty="0">
                          <a:effectLst/>
                          <a:latin typeface="Arial" pitchFamily="34" charset="0"/>
                          <a:cs typeface="Arial" pitchFamily="34" charset="0"/>
                        </a:rPr>
                        <a:t>2046</a:t>
                      </a:r>
                      <a:endParaRPr lang="de-DE" sz="1400" b="0"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2004</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7"/>
                  </a:ext>
                </a:extLst>
              </a:tr>
              <a:tr h="271463">
                <a:tc>
                  <a:txBody>
                    <a:bodyPr/>
                    <a:lstStyle/>
                    <a:p>
                      <a:pPr algn="l" fontAlgn="ctr"/>
                      <a:r>
                        <a:rPr lang="de-DE" sz="1400" u="none" strike="noStrike">
                          <a:effectLst/>
                          <a:latin typeface="Arial" pitchFamily="34" charset="0"/>
                          <a:cs typeface="Arial" pitchFamily="34" charset="0"/>
                        </a:rPr>
                        <a:t>The Hand</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2004</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271463">
                <a:tc>
                  <a:txBody>
                    <a:bodyPr/>
                    <a:lstStyle/>
                    <a:p>
                      <a:pPr algn="l" fontAlgn="ctr"/>
                      <a:r>
                        <a:rPr lang="de-DE" sz="1400" u="none" strike="noStrike">
                          <a:effectLst/>
                          <a:latin typeface="Arial" pitchFamily="34" charset="0"/>
                          <a:cs typeface="Arial" pitchFamily="34" charset="0"/>
                        </a:rPr>
                        <a:t>Eros</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2004</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9"/>
                  </a:ext>
                </a:extLst>
              </a:tr>
              <a:tr h="271463">
                <a:tc>
                  <a:txBody>
                    <a:bodyPr/>
                    <a:lstStyle/>
                    <a:p>
                      <a:pPr algn="l" fontAlgn="ctr"/>
                      <a:r>
                        <a:rPr lang="de-DE" sz="1400" u="none" strike="noStrike">
                          <a:effectLst/>
                          <a:latin typeface="Arial" pitchFamily="34" charset="0"/>
                          <a:cs typeface="Arial" pitchFamily="34" charset="0"/>
                        </a:rPr>
                        <a:t>Memoirs of a Geisha</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2005</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271463">
                <a:tc>
                  <a:txBody>
                    <a:bodyPr/>
                    <a:lstStyle/>
                    <a:p>
                      <a:pPr algn="l" fontAlgn="ctr"/>
                      <a:r>
                        <a:rPr lang="de-DE" sz="1400" u="none" strike="noStrike">
                          <a:effectLst/>
                          <a:latin typeface="Arial" pitchFamily="34" charset="0"/>
                          <a:cs typeface="Arial" pitchFamily="34" charset="0"/>
                        </a:rPr>
                        <a:t>Miami Vice</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2006</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1"/>
                  </a:ext>
                </a:extLst>
              </a:tr>
              <a:tr h="271463">
                <a:tc>
                  <a:txBody>
                    <a:bodyPr/>
                    <a:lstStyle/>
                    <a:p>
                      <a:pPr algn="l" fontAlgn="ctr"/>
                      <a:r>
                        <a:rPr lang="en-US" sz="1400" u="none" strike="noStrike">
                          <a:effectLst/>
                          <a:latin typeface="Arial" pitchFamily="34" charset="0"/>
                          <a:cs typeface="Arial" pitchFamily="34" charset="0"/>
                        </a:rPr>
                        <a:t>Curse of the Golden Flower</a:t>
                      </a:r>
                      <a:endParaRPr lang="en-US"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2006</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271463">
                <a:tc>
                  <a:txBody>
                    <a:bodyPr/>
                    <a:lstStyle/>
                    <a:p>
                      <a:pPr algn="l" fontAlgn="ctr"/>
                      <a:r>
                        <a:rPr lang="de-DE" sz="1400" u="none" strike="noStrike">
                          <a:effectLst/>
                          <a:latin typeface="Arial" pitchFamily="34" charset="0"/>
                          <a:cs typeface="Arial" pitchFamily="34" charset="0"/>
                        </a:rPr>
                        <a:t>Hannibal Rising</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2007</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3"/>
                  </a:ext>
                </a:extLst>
              </a:tr>
              <a:tr h="271463">
                <a:tc>
                  <a:txBody>
                    <a:bodyPr/>
                    <a:lstStyle/>
                    <a:p>
                      <a:pPr algn="l" fontAlgn="ctr"/>
                      <a:r>
                        <a:rPr lang="de-DE" sz="1400" u="none" strike="noStrike">
                          <a:effectLst/>
                          <a:latin typeface="Arial" pitchFamily="34" charset="0"/>
                          <a:cs typeface="Arial" pitchFamily="34" charset="0"/>
                        </a:rPr>
                        <a:t>Shanghai</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a:effectLst/>
                          <a:latin typeface="Arial" pitchFamily="34" charset="0"/>
                          <a:cs typeface="Arial" pitchFamily="34" charset="0"/>
                        </a:rPr>
                        <a:t>2010</a:t>
                      </a:r>
                      <a:endParaRPr lang="de-DE" sz="1400" b="0" i="0" u="none" strike="noStrike">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271463">
                <a:tc>
                  <a:txBody>
                    <a:bodyPr/>
                    <a:lstStyle/>
                    <a:p>
                      <a:pPr algn="l" fontAlgn="ctr"/>
                      <a:r>
                        <a:rPr lang="de-DE" sz="1400" u="none" strike="noStrike">
                          <a:effectLst/>
                          <a:latin typeface="Arial" pitchFamily="34" charset="0"/>
                          <a:cs typeface="Arial" pitchFamily="34" charset="0"/>
                        </a:rPr>
                        <a:t>What Women Want</a:t>
                      </a:r>
                      <a:endParaRPr lang="de-DE" sz="1400" b="0" i="0" u="none" strike="noStrike">
                        <a:solidFill>
                          <a:srgbClr val="000000"/>
                        </a:solidFill>
                        <a:effectLst/>
                        <a:latin typeface="Arial" pitchFamily="34" charset="0"/>
                        <a:cs typeface="Arial" pitchFamily="34" charset="0"/>
                      </a:endParaRPr>
                    </a:p>
                  </a:txBody>
                  <a:tcPr marL="9525" marR="9525" marT="9525" marB="0" anchor="ctr"/>
                </a:tc>
                <a:tc>
                  <a:txBody>
                    <a:bodyPr/>
                    <a:lstStyle/>
                    <a:p>
                      <a:pPr algn="r" fontAlgn="ctr"/>
                      <a:r>
                        <a:rPr lang="de-DE" sz="1400" u="none" strike="noStrike" dirty="0">
                          <a:effectLst/>
                          <a:latin typeface="Arial" pitchFamily="34" charset="0"/>
                          <a:cs typeface="Arial" pitchFamily="34" charset="0"/>
                        </a:rPr>
                        <a:t>2011</a:t>
                      </a:r>
                      <a:endParaRPr lang="de-DE" sz="1400" b="0" i="0" u="none" strike="noStrike" dirty="0">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5"/>
                  </a:ext>
                </a:extLst>
              </a:tr>
            </a:tbl>
          </a:graphicData>
        </a:graphic>
      </p:graphicFrame>
      <p:pic>
        <p:nvPicPr>
          <p:cNvPr id="10" name="Picture 2" descr="424px-Gong_Li_Cannes_2011"/>
          <p:cNvPicPr>
            <a:picLocks noChangeAspect="1" noChangeArrowheads="1"/>
          </p:cNvPicPr>
          <p:nvPr/>
        </p:nvPicPr>
        <p:blipFill>
          <a:blip r:embed="rId6"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75593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err="1">
                <a:latin typeface="Arial" pitchFamily="34" charset="0"/>
                <a:cs typeface="Arial" pitchFamily="34" charset="0"/>
              </a:rPr>
              <a:t>Discussion</a:t>
            </a:r>
            <a:r>
              <a:rPr lang="de-DE" altLang="zh-CN" sz="2100" b="1" dirty="0">
                <a:latin typeface="Arial" pitchFamily="34" charset="0"/>
                <a:cs typeface="Arial" pitchFamily="34" charset="0"/>
              </a:rPr>
              <a:t> </a:t>
            </a:r>
            <a:r>
              <a:rPr lang="de-DE" altLang="zh-CN" sz="2100" b="1" dirty="0" err="1">
                <a:latin typeface="Arial" pitchFamily="34" charset="0"/>
                <a:cs typeface="Arial" pitchFamily="34" charset="0"/>
              </a:rPr>
              <a:t>about</a:t>
            </a:r>
            <a:r>
              <a:rPr lang="de-DE" altLang="zh-CN" sz="2100" b="1" dirty="0">
                <a:latin typeface="Arial" pitchFamily="34" charset="0"/>
                <a:cs typeface="Arial" pitchFamily="34" charset="0"/>
              </a:rPr>
              <a:t> Gong Li</a:t>
            </a:r>
          </a:p>
          <a:p>
            <a:r>
              <a:rPr lang="de-DE" altLang="zh-CN" sz="2100" dirty="0">
                <a:latin typeface="Arial" pitchFamily="34" charset="0"/>
                <a:cs typeface="Arial" pitchFamily="34" charset="0"/>
              </a:rPr>
              <a:t>Notes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82</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914676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800" b="1" dirty="0" err="1">
                <a:latin typeface="Arial" pitchFamily="34" charset="0"/>
                <a:cs typeface="Arial" pitchFamily="34" charset="0"/>
              </a:rPr>
              <a:t>Role</a:t>
            </a:r>
            <a:r>
              <a:rPr lang="de-DE" altLang="zh-CN" sz="2800" b="1" dirty="0">
                <a:latin typeface="Arial" pitchFamily="34" charset="0"/>
                <a:cs typeface="Arial" pitchFamily="34" charset="0"/>
              </a:rPr>
              <a:t> </a:t>
            </a:r>
            <a:r>
              <a:rPr lang="de-DE" altLang="zh-CN" sz="2800" b="1" dirty="0" err="1">
                <a:latin typeface="Arial" pitchFamily="34" charset="0"/>
                <a:cs typeface="Arial" pitchFamily="34" charset="0"/>
              </a:rPr>
              <a:t>play</a:t>
            </a:r>
            <a:r>
              <a:rPr lang="de-DE" altLang="zh-CN" sz="2800" b="1" dirty="0">
                <a:latin typeface="Arial" pitchFamily="34" charset="0"/>
                <a:cs typeface="Arial" pitchFamily="34" charset="0"/>
              </a:rPr>
              <a:t> „Gong Li </a:t>
            </a:r>
            <a:r>
              <a:rPr lang="de-DE" altLang="zh-CN" sz="2800" b="1" dirty="0" err="1">
                <a:latin typeface="Arial" pitchFamily="34" charset="0"/>
                <a:cs typeface="Arial" pitchFamily="34" charset="0"/>
              </a:rPr>
              <a:t>negotiates</a:t>
            </a:r>
            <a:r>
              <a:rPr lang="de-DE" altLang="zh-CN" sz="2800" b="1" dirty="0">
                <a:latin typeface="Arial" pitchFamily="34" charset="0"/>
                <a:cs typeface="Arial" pitchFamily="34" charset="0"/>
              </a:rPr>
              <a:t> film </a:t>
            </a:r>
            <a:r>
              <a:rPr lang="de-DE" altLang="zh-CN" sz="2800" b="1" dirty="0" err="1">
                <a:latin typeface="Arial" pitchFamily="34" charset="0"/>
                <a:cs typeface="Arial" pitchFamily="34" charset="0"/>
              </a:rPr>
              <a:t>role</a:t>
            </a:r>
            <a:r>
              <a:rPr lang="de-DE" altLang="zh-CN" sz="2800" b="1" dirty="0">
                <a:latin typeface="Arial" pitchFamily="34" charset="0"/>
                <a:cs typeface="Arial" pitchFamily="34" charset="0"/>
              </a:rPr>
              <a:t>“</a:t>
            </a:r>
          </a:p>
          <a:p>
            <a:pPr lvl="0"/>
            <a:r>
              <a:rPr lang="en-GB" sz="2400" dirty="0">
                <a:latin typeface="Arial" pitchFamily="34" charset="0"/>
                <a:cs typeface="Arial" pitchFamily="34" charset="0"/>
              </a:rPr>
              <a:t>Gong Li negotiates with different people about a job offer to act in a new film</a:t>
            </a:r>
            <a:endParaRPr lang="en-US" sz="2800" dirty="0">
              <a:latin typeface="Arial" pitchFamily="34" charset="0"/>
              <a:cs typeface="Arial" pitchFamily="34" charset="0"/>
            </a:endParaRPr>
          </a:p>
          <a:p>
            <a:pPr lvl="0"/>
            <a:r>
              <a:rPr lang="en-GB" sz="2400" dirty="0">
                <a:latin typeface="Arial" pitchFamily="34" charset="0"/>
                <a:cs typeface="Arial" pitchFamily="34" charset="0"/>
              </a:rPr>
              <a:t>Roles: </a:t>
            </a:r>
            <a:endParaRPr lang="en-US" sz="2800" dirty="0">
              <a:latin typeface="Arial" pitchFamily="34" charset="0"/>
              <a:cs typeface="Arial" pitchFamily="34" charset="0"/>
            </a:endParaRPr>
          </a:p>
          <a:p>
            <a:pPr lvl="1"/>
            <a:r>
              <a:rPr lang="en-GB" sz="2000" dirty="0">
                <a:latin typeface="Arial" pitchFamily="34" charset="0"/>
                <a:cs typeface="Arial" pitchFamily="34" charset="0"/>
              </a:rPr>
              <a:t>Gong Li, </a:t>
            </a:r>
            <a:endParaRPr lang="en-US" sz="2400" dirty="0">
              <a:latin typeface="Arial" pitchFamily="34" charset="0"/>
              <a:cs typeface="Arial" pitchFamily="34" charset="0"/>
            </a:endParaRPr>
          </a:p>
          <a:p>
            <a:pPr lvl="1"/>
            <a:r>
              <a:rPr lang="en-GB" sz="2000" dirty="0">
                <a:latin typeface="Arial" pitchFamily="34" charset="0"/>
                <a:cs typeface="Arial" pitchFamily="34" charset="0"/>
              </a:rPr>
              <a:t>5</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a:t>
            </a:r>
            <a:endParaRPr lang="en-US" sz="2400" dirty="0">
              <a:latin typeface="Arial" pitchFamily="34" charset="0"/>
              <a:cs typeface="Arial" pitchFamily="34" charset="0"/>
            </a:endParaRPr>
          </a:p>
          <a:p>
            <a:pPr lvl="1"/>
            <a:r>
              <a:rPr lang="en-GB" sz="2000" dirty="0">
                <a:latin typeface="Arial" pitchFamily="34" charset="0"/>
                <a:cs typeface="Arial" pitchFamily="34" charset="0"/>
              </a:rPr>
              <a:t>6</a:t>
            </a:r>
            <a:r>
              <a:rPr lang="en-GB" sz="2000" baseline="30000" dirty="0">
                <a:latin typeface="Arial" pitchFamily="34" charset="0"/>
                <a:cs typeface="Arial" pitchFamily="34" charset="0"/>
              </a:rPr>
              <a:t>th</a:t>
            </a:r>
            <a:r>
              <a:rPr lang="en-GB" sz="2000" dirty="0">
                <a:latin typeface="Arial" pitchFamily="34" charset="0"/>
                <a:cs typeface="Arial" pitchFamily="34" charset="0"/>
              </a:rPr>
              <a:t> generation film director, </a:t>
            </a:r>
            <a:endParaRPr lang="en-US" sz="2400" dirty="0">
              <a:latin typeface="Arial" pitchFamily="34" charset="0"/>
              <a:cs typeface="Arial" pitchFamily="34" charset="0"/>
            </a:endParaRPr>
          </a:p>
          <a:p>
            <a:pPr lvl="1"/>
            <a:r>
              <a:rPr lang="en-GB" sz="2000" dirty="0">
                <a:latin typeface="Arial" pitchFamily="34" charset="0"/>
                <a:cs typeface="Arial" pitchFamily="34" charset="0"/>
              </a:rPr>
              <a:t>US sponsor, </a:t>
            </a:r>
            <a:endParaRPr lang="en-US" sz="2400" dirty="0">
              <a:latin typeface="Arial" pitchFamily="34" charset="0"/>
              <a:cs typeface="Arial" pitchFamily="34" charset="0"/>
            </a:endParaRPr>
          </a:p>
          <a:p>
            <a:pPr lvl="1"/>
            <a:r>
              <a:rPr lang="en-GB" sz="2000" dirty="0">
                <a:latin typeface="Arial" pitchFamily="34" charset="0"/>
                <a:cs typeface="Arial" pitchFamily="34" charset="0"/>
              </a:rPr>
              <a:t>internationalized Chinese director </a:t>
            </a:r>
            <a:r>
              <a:rPr lang="en-GB" sz="2000" dirty="0" err="1">
                <a:latin typeface="Arial" pitchFamily="34" charset="0"/>
                <a:cs typeface="Arial" pitchFamily="34" charset="0"/>
              </a:rPr>
              <a:t>Ang</a:t>
            </a:r>
            <a:r>
              <a:rPr lang="en-GB" sz="2000" dirty="0">
                <a:latin typeface="Arial" pitchFamily="34" charset="0"/>
                <a:cs typeface="Arial" pitchFamily="34" charset="0"/>
              </a:rPr>
              <a:t> Lee, </a:t>
            </a:r>
            <a:endParaRPr lang="en-US" sz="2400" dirty="0">
              <a:latin typeface="Arial" pitchFamily="34" charset="0"/>
              <a:cs typeface="Arial" pitchFamily="34" charset="0"/>
            </a:endParaRPr>
          </a:p>
          <a:p>
            <a:pPr lvl="1"/>
            <a:r>
              <a:rPr lang="en-GB" sz="2000" dirty="0">
                <a:latin typeface="Arial" pitchFamily="34" charset="0"/>
                <a:cs typeface="Arial" pitchFamily="34" charset="0"/>
              </a:rPr>
              <a:t>Gong Li fan club</a:t>
            </a:r>
            <a:endParaRPr lang="en-US" sz="2400" dirty="0">
              <a:latin typeface="Arial" pitchFamily="34" charset="0"/>
              <a:cs typeface="Arial" pitchFamily="34" charset="0"/>
            </a:endParaRPr>
          </a:p>
          <a:p>
            <a:pPr lvl="0"/>
            <a:r>
              <a:rPr lang="en-GB" sz="2400" dirty="0">
                <a:latin typeface="Arial" pitchFamily="34" charset="0"/>
                <a:cs typeface="Arial" pitchFamily="34" charset="0"/>
              </a:rPr>
              <a:t>What learning types?</a:t>
            </a:r>
            <a:endParaRPr lang="en-US" sz="2800" dirty="0">
              <a:latin typeface="Arial" pitchFamily="34" charset="0"/>
              <a:cs typeface="Arial" pitchFamily="34" charset="0"/>
            </a:endParaRPr>
          </a:p>
          <a:p>
            <a:endParaRPr lang="de-DE" altLang="zh-CN"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83</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165923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de-DE" altLang="zh-CN" sz="2100" b="1" dirty="0">
                <a:latin typeface="Arial" pitchFamily="34" charset="0"/>
                <a:cs typeface="Arial" pitchFamily="34" charset="0"/>
              </a:rPr>
              <a:t>Additional </a:t>
            </a:r>
            <a:r>
              <a:rPr lang="de-DE" altLang="zh-CN" sz="2100" b="1" dirty="0" err="1">
                <a:latin typeface="Arial" pitchFamily="34" charset="0"/>
                <a:cs typeface="Arial" pitchFamily="34" charset="0"/>
              </a:rPr>
              <a:t>sources</a:t>
            </a:r>
            <a:r>
              <a:rPr lang="de-DE" altLang="zh-CN" sz="2100" b="1" dirty="0">
                <a:latin typeface="Arial" pitchFamily="34" charset="0"/>
                <a:cs typeface="Arial" pitchFamily="34" charset="0"/>
              </a:rPr>
              <a:t> </a:t>
            </a:r>
            <a:r>
              <a:rPr lang="de-DE" altLang="zh-CN" sz="2100" b="1" dirty="0" err="1">
                <a:latin typeface="Arial" pitchFamily="34" charset="0"/>
                <a:cs typeface="Arial" pitchFamily="34" charset="0"/>
              </a:rPr>
              <a:t>about</a:t>
            </a:r>
            <a:r>
              <a:rPr lang="de-DE" altLang="zh-CN" sz="2100" b="1" dirty="0">
                <a:latin typeface="Arial" pitchFamily="34" charset="0"/>
                <a:cs typeface="Arial" pitchFamily="34" charset="0"/>
              </a:rPr>
              <a:t> Gong Li </a:t>
            </a:r>
            <a:r>
              <a:rPr lang="de-DE" altLang="zh-CN" sz="2100" b="1" dirty="0" err="1">
                <a:latin typeface="Arial" pitchFamily="34" charset="0"/>
                <a:cs typeface="Arial" pitchFamily="34" charset="0"/>
              </a:rPr>
              <a:t>and</a:t>
            </a:r>
            <a:r>
              <a:rPr lang="de-DE" altLang="zh-CN" sz="2100" b="1" dirty="0">
                <a:latin typeface="Arial" pitchFamily="34" charset="0"/>
                <a:cs typeface="Arial" pitchFamily="34" charset="0"/>
              </a:rPr>
              <a:t> her </a:t>
            </a:r>
            <a:r>
              <a:rPr lang="de-DE" altLang="zh-CN" sz="2100" b="1" dirty="0" err="1">
                <a:latin typeface="Arial" pitchFamily="34" charset="0"/>
                <a:cs typeface="Arial" pitchFamily="34" charset="0"/>
              </a:rPr>
              <a:t>films</a:t>
            </a:r>
            <a:endParaRPr lang="de-DE" altLang="zh-CN" sz="2100" b="1" dirty="0">
              <a:latin typeface="Arial" pitchFamily="34" charset="0"/>
              <a:cs typeface="Arial" pitchFamily="34" charset="0"/>
            </a:endParaRPr>
          </a:p>
          <a:p>
            <a:r>
              <a:rPr lang="en-US" sz="2100" dirty="0">
                <a:latin typeface="Arial" pitchFamily="34" charset="0"/>
                <a:cs typeface="Arial" pitchFamily="34" charset="0"/>
              </a:rPr>
              <a:t>See handout.</a:t>
            </a:r>
            <a:endParaRPr lang="de-DE" altLang="zh-CN" sz="21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84</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427541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r>
              <a:rPr lang="en-GB" sz="2000" b="1" dirty="0">
                <a:latin typeface="Arial" pitchFamily="34" charset="0"/>
                <a:cs typeface="Arial" pitchFamily="34" charset="0"/>
              </a:rPr>
              <a:t>Assignment for next time </a:t>
            </a:r>
            <a:endParaRPr lang="en-US" sz="2000" dirty="0">
              <a:latin typeface="Arial" pitchFamily="34" charset="0"/>
              <a:cs typeface="Arial" pitchFamily="34" charset="0"/>
            </a:endParaRPr>
          </a:p>
          <a:p>
            <a:pPr lvl="0"/>
            <a:r>
              <a:rPr lang="en-US" sz="2000" dirty="0">
                <a:latin typeface="Arial" pitchFamily="34" charset="0"/>
              </a:rPr>
              <a:t>Please prepare Family/Cuisine - </a:t>
            </a:r>
            <a:r>
              <a:rPr lang="en-US" sz="2000" dirty="0" err="1">
                <a:latin typeface="Arial" pitchFamily="34" charset="0"/>
              </a:rPr>
              <a:t>Ang</a:t>
            </a:r>
            <a:r>
              <a:rPr lang="en-US" sz="2000" dirty="0">
                <a:latin typeface="Arial" pitchFamily="34" charset="0"/>
              </a:rPr>
              <a:t> Lee: The Wedding Banquet 1993, </a:t>
            </a:r>
            <a:r>
              <a:rPr lang="en-US" sz="2000" dirty="0" err="1">
                <a:latin typeface="Arial" pitchFamily="34" charset="0"/>
              </a:rPr>
              <a:t>CoS</a:t>
            </a:r>
            <a:r>
              <a:rPr lang="en-US" sz="2000" dirty="0">
                <a:latin typeface="Arial" pitchFamily="34" charset="0"/>
              </a:rPr>
              <a:t> </a:t>
            </a:r>
            <a:r>
              <a:rPr lang="en-US" sz="2000" dirty="0" err="1">
                <a:latin typeface="Arial" pitchFamily="34" charset="0"/>
              </a:rPr>
              <a:t>ch.</a:t>
            </a:r>
            <a:r>
              <a:rPr lang="en-US" sz="2000" dirty="0">
                <a:latin typeface="Arial" pitchFamily="34" charset="0"/>
              </a:rPr>
              <a:t> 7, </a:t>
            </a:r>
            <a:r>
              <a:rPr lang="en-US" sz="2000" dirty="0" err="1">
                <a:latin typeface="Arial" pitchFamily="34" charset="0"/>
              </a:rPr>
              <a:t>SiI</a:t>
            </a:r>
            <a:r>
              <a:rPr lang="en-US" sz="2000" dirty="0">
                <a:latin typeface="Arial" pitchFamily="34" charset="0"/>
              </a:rPr>
              <a:t> pp. 324-361; Cfif2 pp. 235-242</a:t>
            </a:r>
          </a:p>
          <a:p>
            <a:pPr lvl="0"/>
            <a:r>
              <a:rPr lang="en-US" sz="2000" dirty="0">
                <a:latin typeface="Arial" pitchFamily="34" charset="0"/>
              </a:rPr>
              <a:t>NEXT TUESDAY NO CLASS. Next class on Thursday, February 21</a:t>
            </a:r>
          </a:p>
          <a:p>
            <a:pPr marL="109537" indent="0">
              <a:buNone/>
            </a:pPr>
            <a:endParaRPr lang="en-US" sz="2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85</a:t>
            </a:fld>
            <a:endParaRPr lang="en-US" dirty="0"/>
          </a:p>
        </p:txBody>
      </p:sp>
      <p:pic>
        <p:nvPicPr>
          <p:cNvPr id="5"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38586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endParaRPr lang="de-DE" altLang="zh-CN" sz="21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12 2/14 ·2</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14</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86</a:t>
            </a:fld>
            <a:endParaRPr lang="en-US" dirty="0"/>
          </a:p>
        </p:txBody>
      </p:sp>
      <p:graphicFrame>
        <p:nvGraphicFramePr>
          <p:cNvPr id="2" name="Tabelle 1"/>
          <p:cNvGraphicFramePr>
            <a:graphicFrameLocks noGrp="1"/>
          </p:cNvGraphicFramePr>
          <p:nvPr/>
        </p:nvGraphicFramePr>
        <p:xfrm>
          <a:off x="304800" y="1600200"/>
          <a:ext cx="8839200" cy="4463117"/>
        </p:xfrm>
        <a:graphic>
          <a:graphicData uri="http://schemas.openxmlformats.org/drawingml/2006/table">
            <a:tbl>
              <a:tblPr>
                <a:tableStyleId>{5C22544A-7EE6-4342-B048-85BDC9FD1C3A}</a:tableStyleId>
              </a:tblPr>
              <a:tblGrid>
                <a:gridCol w="4081032">
                  <a:extLst>
                    <a:ext uri="{9D8B030D-6E8A-4147-A177-3AD203B41FA5}">
                      <a16:colId xmlns:a16="http://schemas.microsoft.com/office/drawing/2014/main" val="20000"/>
                    </a:ext>
                  </a:extLst>
                </a:gridCol>
                <a:gridCol w="4758168">
                  <a:extLst>
                    <a:ext uri="{9D8B030D-6E8A-4147-A177-3AD203B41FA5}">
                      <a16:colId xmlns:a16="http://schemas.microsoft.com/office/drawing/2014/main" val="20001"/>
                    </a:ext>
                  </a:extLst>
                </a:gridCol>
              </a:tblGrid>
              <a:tr h="656421">
                <a:tc>
                  <a:txBody>
                    <a:bodyPr/>
                    <a:lstStyle/>
                    <a:p>
                      <a:pPr>
                        <a:lnSpc>
                          <a:spcPct val="150000"/>
                        </a:lnSpc>
                        <a:spcAft>
                          <a:spcPts val="0"/>
                        </a:spcAft>
                      </a:pPr>
                      <a:r>
                        <a:rPr lang="fr-FR" sz="1600" dirty="0" err="1">
                          <a:effectLst/>
                        </a:rPr>
                        <a:t>Student</a:t>
                      </a:r>
                      <a:r>
                        <a:rPr lang="fr-FR" sz="1600" dirty="0">
                          <a:effectLst/>
                        </a:rPr>
                        <a:t> </a:t>
                      </a:r>
                      <a:r>
                        <a:rPr lang="fr-FR" sz="1600" dirty="0" err="1">
                          <a:effectLst/>
                        </a:rPr>
                        <a:t>requests</a:t>
                      </a:r>
                      <a:r>
                        <a:rPr lang="fr-FR" sz="1600" dirty="0">
                          <a:effectLst/>
                        </a:rPr>
                        <a:t>/</a:t>
                      </a:r>
                      <a:r>
                        <a:rPr lang="fr-FR" sz="1600" dirty="0" err="1">
                          <a:effectLst/>
                        </a:rPr>
                        <a:t>teacher</a:t>
                      </a:r>
                      <a:r>
                        <a:rPr lang="fr-FR" sz="1600" dirty="0">
                          <a:effectLst/>
                        </a:rPr>
                        <a:t> observations</a:t>
                      </a:r>
                      <a:endParaRPr lang="en-US" sz="1600" dirty="0">
                        <a:effectLst/>
                        <a:latin typeface="Times New Roman"/>
                        <a:ea typeface="SimSun"/>
                      </a:endParaRPr>
                    </a:p>
                  </a:txBody>
                  <a:tcPr/>
                </a:tc>
                <a:tc>
                  <a:txBody>
                    <a:bodyPr/>
                    <a:lstStyle/>
                    <a:p>
                      <a:pPr>
                        <a:lnSpc>
                          <a:spcPct val="150000"/>
                        </a:lnSpc>
                        <a:spcAft>
                          <a:spcPts val="0"/>
                        </a:spcAft>
                      </a:pPr>
                      <a:r>
                        <a:rPr lang="de-DE" sz="1600">
                          <a:effectLst/>
                        </a:rPr>
                        <a:t>Improvements</a:t>
                      </a:r>
                      <a:endParaRPr lang="en-US" sz="1600">
                        <a:effectLst/>
                        <a:latin typeface="Times New Roman"/>
                        <a:ea typeface="SimSun"/>
                      </a:endParaRPr>
                    </a:p>
                  </a:txBody>
                  <a:tcPr/>
                </a:tc>
                <a:extLst>
                  <a:ext uri="{0D108BD9-81ED-4DB2-BD59-A6C34878D82A}">
                    <a16:rowId xmlns:a16="http://schemas.microsoft.com/office/drawing/2014/main" val="10000"/>
                  </a:ext>
                </a:extLst>
              </a:tr>
              <a:tr h="656421">
                <a:tc>
                  <a:txBody>
                    <a:bodyPr/>
                    <a:lstStyle/>
                    <a:p>
                      <a:pPr>
                        <a:lnSpc>
                          <a:spcPct val="150000"/>
                        </a:lnSpc>
                        <a:spcAft>
                          <a:spcPts val="0"/>
                        </a:spcAft>
                      </a:pPr>
                      <a:r>
                        <a:rPr lang="en-US" sz="1600">
                          <a:effectLst/>
                        </a:rPr>
                        <a:t>Screening movies in class takes up a lot of time</a:t>
                      </a:r>
                      <a:endParaRPr lang="en-US" sz="1600">
                        <a:effectLst/>
                        <a:latin typeface="Times New Roman"/>
                        <a:ea typeface="SimSun"/>
                      </a:endParaRPr>
                    </a:p>
                  </a:txBody>
                  <a:tcPr/>
                </a:tc>
                <a:tc>
                  <a:txBody>
                    <a:bodyPr/>
                    <a:lstStyle/>
                    <a:p>
                      <a:pPr>
                        <a:lnSpc>
                          <a:spcPct val="150000"/>
                        </a:lnSpc>
                        <a:spcAft>
                          <a:spcPts val="0"/>
                        </a:spcAft>
                      </a:pPr>
                      <a:r>
                        <a:rPr lang="en-US" sz="1600">
                          <a:effectLst/>
                        </a:rPr>
                        <a:t>Watching some movies at home before session</a:t>
                      </a:r>
                      <a:endParaRPr lang="en-US" sz="1600">
                        <a:effectLst/>
                        <a:latin typeface="Times New Roman"/>
                        <a:ea typeface="SimSun"/>
                      </a:endParaRPr>
                    </a:p>
                  </a:txBody>
                  <a:tcPr/>
                </a:tc>
                <a:extLst>
                  <a:ext uri="{0D108BD9-81ED-4DB2-BD59-A6C34878D82A}">
                    <a16:rowId xmlns:a16="http://schemas.microsoft.com/office/drawing/2014/main" val="10001"/>
                  </a:ext>
                </a:extLst>
              </a:tr>
              <a:tr h="959386">
                <a:tc>
                  <a:txBody>
                    <a:bodyPr/>
                    <a:lstStyle/>
                    <a:p>
                      <a:pPr>
                        <a:lnSpc>
                          <a:spcPct val="150000"/>
                        </a:lnSpc>
                        <a:spcAft>
                          <a:spcPts val="0"/>
                        </a:spcAft>
                      </a:pPr>
                      <a:r>
                        <a:rPr lang="en-US" sz="1600">
                          <a:effectLst/>
                        </a:rPr>
                        <a:t>One movie only available in Chinese</a:t>
                      </a:r>
                      <a:endParaRPr lang="en-US" sz="1600">
                        <a:effectLst/>
                        <a:latin typeface="Times New Roman"/>
                        <a:ea typeface="SimSun"/>
                      </a:endParaRPr>
                    </a:p>
                  </a:txBody>
                  <a:tcPr/>
                </a:tc>
                <a:tc>
                  <a:txBody>
                    <a:bodyPr/>
                    <a:lstStyle/>
                    <a:p>
                      <a:pPr>
                        <a:lnSpc>
                          <a:spcPct val="150000"/>
                        </a:lnSpc>
                        <a:spcAft>
                          <a:spcPts val="0"/>
                        </a:spcAft>
                      </a:pPr>
                      <a:r>
                        <a:rPr lang="en-US" sz="1600">
                          <a:effectLst/>
                        </a:rPr>
                        <a:t>Changing movie to one from the same director with English subtitles</a:t>
                      </a:r>
                      <a:endParaRPr lang="en-US" sz="1600">
                        <a:effectLst/>
                        <a:latin typeface="Times New Roman"/>
                        <a:ea typeface="SimSun"/>
                      </a:endParaRPr>
                    </a:p>
                  </a:txBody>
                  <a:tcPr/>
                </a:tc>
                <a:extLst>
                  <a:ext uri="{0D108BD9-81ED-4DB2-BD59-A6C34878D82A}">
                    <a16:rowId xmlns:a16="http://schemas.microsoft.com/office/drawing/2014/main" val="10002"/>
                  </a:ext>
                </a:extLst>
              </a:tr>
              <a:tr h="656421">
                <a:tc>
                  <a:txBody>
                    <a:bodyPr/>
                    <a:lstStyle/>
                    <a:p>
                      <a:pPr>
                        <a:lnSpc>
                          <a:spcPct val="150000"/>
                        </a:lnSpc>
                        <a:spcAft>
                          <a:spcPts val="0"/>
                        </a:spcAft>
                      </a:pPr>
                      <a:r>
                        <a:rPr lang="en-US" sz="1600">
                          <a:effectLst/>
                        </a:rPr>
                        <a:t>Lacking historical background</a:t>
                      </a:r>
                      <a:endParaRPr lang="en-US" sz="1600">
                        <a:effectLst/>
                        <a:latin typeface="Times New Roman"/>
                        <a:ea typeface="SimSun"/>
                      </a:endParaRPr>
                    </a:p>
                  </a:txBody>
                  <a:tcPr/>
                </a:tc>
                <a:tc>
                  <a:txBody>
                    <a:bodyPr/>
                    <a:lstStyle/>
                    <a:p>
                      <a:pPr>
                        <a:lnSpc>
                          <a:spcPct val="150000"/>
                        </a:lnSpc>
                        <a:spcAft>
                          <a:spcPts val="0"/>
                        </a:spcAft>
                      </a:pPr>
                      <a:r>
                        <a:rPr lang="en-GB" sz="1600">
                          <a:effectLst/>
                        </a:rPr>
                        <a:t>Brief teacher presentations on historical and cultural context</a:t>
                      </a:r>
                      <a:endParaRPr lang="en-US" sz="1600">
                        <a:effectLst/>
                        <a:latin typeface="Times New Roman"/>
                        <a:ea typeface="SimSun"/>
                      </a:endParaRPr>
                    </a:p>
                  </a:txBody>
                  <a:tcPr/>
                </a:tc>
                <a:extLst>
                  <a:ext uri="{0D108BD9-81ED-4DB2-BD59-A6C34878D82A}">
                    <a16:rowId xmlns:a16="http://schemas.microsoft.com/office/drawing/2014/main" val="10003"/>
                  </a:ext>
                </a:extLst>
              </a:tr>
              <a:tr h="1262350">
                <a:tc>
                  <a:txBody>
                    <a:bodyPr/>
                    <a:lstStyle/>
                    <a:p>
                      <a:pPr>
                        <a:lnSpc>
                          <a:spcPct val="150000"/>
                        </a:lnSpc>
                        <a:spcAft>
                          <a:spcPts val="0"/>
                        </a:spcAft>
                      </a:pPr>
                      <a:r>
                        <a:rPr lang="en-US" sz="1600">
                          <a:effectLst/>
                        </a:rPr>
                        <a:t>Chinese culture very distant, hard to understand</a:t>
                      </a:r>
                      <a:endParaRPr lang="en-US" sz="1600">
                        <a:effectLst/>
                        <a:latin typeface="Times New Roman"/>
                        <a:ea typeface="SimSun"/>
                      </a:endParaRPr>
                    </a:p>
                  </a:txBody>
                  <a:tcPr/>
                </a:tc>
                <a:tc>
                  <a:txBody>
                    <a:bodyPr/>
                    <a:lstStyle/>
                    <a:p>
                      <a:pPr>
                        <a:lnSpc>
                          <a:spcPct val="150000"/>
                        </a:lnSpc>
                        <a:spcAft>
                          <a:spcPts val="0"/>
                        </a:spcAft>
                      </a:pPr>
                      <a:r>
                        <a:rPr lang="en-GB" sz="1600" dirty="0">
                          <a:effectLst/>
                        </a:rPr>
                        <a:t>Compare Chinese and US version of same story book (The Departed/Infernal Affairs)</a:t>
                      </a:r>
                      <a:endParaRPr lang="en-US" sz="1600" dirty="0">
                        <a:effectLst/>
                        <a:latin typeface="Times New Roman"/>
                        <a:ea typeface="SimSun"/>
                      </a:endParaRPr>
                    </a:p>
                  </a:txBody>
                  <a:tcPr/>
                </a:tc>
                <a:extLst>
                  <a:ext uri="{0D108BD9-81ED-4DB2-BD59-A6C34878D82A}">
                    <a16:rowId xmlns:a16="http://schemas.microsoft.com/office/drawing/2014/main" val="10004"/>
                  </a:ext>
                </a:extLst>
              </a:tr>
            </a:tbl>
          </a:graphicData>
        </a:graphic>
      </p:graphicFrame>
      <p:pic>
        <p:nvPicPr>
          <p:cNvPr id="6" name="Picture 2" descr="424px-Gong_Li_Cannes_2011"/>
          <p:cNvPicPr>
            <a:picLocks noChangeAspect="1" noChangeArrowheads="1"/>
          </p:cNvPicPr>
          <p:nvPr/>
        </p:nvPicPr>
        <p:blipFill>
          <a:blip r:embed="rId4" cstate="print">
            <a:extLst>
              <a:ext uri="{28A0092B-C50C-407E-A947-70E740481C1C}">
                <a14:useLocalDpi xmlns:a14="http://schemas.microsoft.com/office/drawing/2010/main" val="0"/>
              </a:ext>
            </a:extLst>
          </a:blip>
          <a:srcRect l="17207" t="5164" r="12996" b="33823"/>
          <a:stretch>
            <a:fillRect/>
          </a:stretch>
        </p:blipFill>
        <p:spPr bwMode="auto">
          <a:xfrm>
            <a:off x="1" y="5715000"/>
            <a:ext cx="9267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1763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2000" b="1" dirty="0">
                <a:latin typeface="Arial" pitchFamily="34" charset="0"/>
                <a:cs typeface="Arial" pitchFamily="34" charset="0"/>
              </a:rPr>
              <a:t>Film Andrew Lau: “I will Never Let You Feel Lonely Again” 2011</a:t>
            </a:r>
            <a:endParaRPr lang="en-US" sz="2000" dirty="0">
              <a:latin typeface="Arial" pitchFamily="34" charset="0"/>
              <a:cs typeface="Arial" pitchFamily="34" charset="0"/>
            </a:endParaRPr>
          </a:p>
          <a:p>
            <a:r>
              <a:rPr lang="en-US" sz="2000" dirty="0">
                <a:latin typeface="Arial" pitchFamily="34" charset="0"/>
                <a:cs typeface="Arial" pitchFamily="34" charset="0"/>
              </a:rPr>
              <a:t>Chinese title: </a:t>
            </a:r>
            <a:r>
              <a:rPr lang="zh-CN" altLang="de-DE" sz="2000" dirty="0">
                <a:latin typeface="Arial" pitchFamily="34" charset="0"/>
                <a:cs typeface="Arial" pitchFamily="34" charset="0"/>
              </a:rPr>
              <a:t>不再让你孤独 </a:t>
            </a:r>
            <a:r>
              <a:rPr lang="en-US" sz="2000" dirty="0">
                <a:latin typeface="Arial" pitchFamily="34" charset="0"/>
                <a:cs typeface="Arial" pitchFamily="34" charset="0"/>
              </a:rPr>
              <a:t>(handwritten on film poster by </a:t>
            </a:r>
            <a:r>
              <a:rPr lang="en-US" sz="2000" dirty="0" err="1">
                <a:latin typeface="Arial" pitchFamily="34" charset="0"/>
                <a:cs typeface="Arial" pitchFamily="34" charset="0"/>
              </a:rPr>
              <a:t>Shu</a:t>
            </a:r>
            <a:r>
              <a:rPr lang="en-US" sz="2000" dirty="0">
                <a:latin typeface="Arial" pitchFamily="34" charset="0"/>
                <a:cs typeface="Arial" pitchFamily="34" charset="0"/>
              </a:rPr>
              <a:t> Qi)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87</a:t>
            </a:fld>
            <a:endParaRPr lang="en-US" dirty="0"/>
          </a:p>
        </p:txBody>
      </p:sp>
      <p:pic>
        <p:nvPicPr>
          <p:cNvPr id="1026" name="Picture 2" descr="film"/>
          <p:cNvPicPr>
            <a:picLocks noChangeAspect="1" noChangeArrowheads="1"/>
          </p:cNvPicPr>
          <p:nvPr/>
        </p:nvPicPr>
        <p:blipFill>
          <a:blip r:embed="rId4" cstate="print">
            <a:extLst>
              <a:ext uri="{28A0092B-C50C-407E-A947-70E740481C1C}">
                <a14:useLocalDpi xmlns:a14="http://schemas.microsoft.com/office/drawing/2010/main" val="0"/>
              </a:ext>
            </a:extLst>
          </a:blip>
          <a:srcRect t="33119" b="25385"/>
          <a:stretch>
            <a:fillRect/>
          </a:stretch>
        </p:blipFill>
        <p:spPr bwMode="auto">
          <a:xfrm>
            <a:off x="1623521" y="2438400"/>
            <a:ext cx="599647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6638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191000"/>
          </a:xfrm>
        </p:spPr>
        <p:txBody>
          <a:bodyPr>
            <a:normAutofit lnSpcReduction="10000"/>
          </a:bodyPr>
          <a:lstStyle/>
          <a:p>
            <a:pPr marL="109537" indent="0">
              <a:buNone/>
            </a:pPr>
            <a:r>
              <a:rPr lang="en-US" sz="2000" b="1" dirty="0">
                <a:latin typeface="Arial" pitchFamily="34" charset="0"/>
                <a:cs typeface="Arial" pitchFamily="34" charset="0"/>
              </a:rPr>
              <a:t>Session Overview </a:t>
            </a:r>
            <a:endParaRPr lang="en-US" sz="2000" dirty="0">
              <a:latin typeface="Arial" pitchFamily="34" charset="0"/>
              <a:cs typeface="Arial" pitchFamily="34" charset="0"/>
            </a:endParaRPr>
          </a:p>
          <a:p>
            <a:pPr lvl="0"/>
            <a:r>
              <a:rPr lang="en-GB" sz="2000" dirty="0">
                <a:latin typeface="Arial" pitchFamily="34" charset="0"/>
                <a:cs typeface="Arial" pitchFamily="34" charset="0"/>
              </a:rPr>
              <a:t>Get an overview what we </a:t>
            </a:r>
            <a:r>
              <a:rPr lang="en-GB" sz="2000" b="1" dirty="0">
                <a:latin typeface="Arial" pitchFamily="34" charset="0"/>
                <a:cs typeface="Arial" pitchFamily="34" charset="0"/>
              </a:rPr>
              <a:t>learn</a:t>
            </a:r>
            <a:r>
              <a:rPr lang="en-GB" sz="2000" dirty="0">
                <a:latin typeface="Arial" pitchFamily="34" charset="0"/>
                <a:cs typeface="Arial" pitchFamily="34" charset="0"/>
              </a:rPr>
              <a:t> today</a:t>
            </a:r>
            <a:endParaRPr lang="en-US" sz="2000" dirty="0">
              <a:latin typeface="Arial" pitchFamily="34" charset="0"/>
              <a:cs typeface="Arial" pitchFamily="34" charset="0"/>
            </a:endParaRPr>
          </a:p>
          <a:p>
            <a:pPr lvl="0"/>
            <a:r>
              <a:rPr lang="en-GB" sz="2000" dirty="0">
                <a:latin typeface="Arial" pitchFamily="34" charset="0"/>
                <a:cs typeface="Arial" pitchFamily="34" charset="0"/>
              </a:rPr>
              <a:t>Reflect on what we have </a:t>
            </a:r>
            <a:r>
              <a:rPr lang="en-GB" sz="2000" b="1" dirty="0">
                <a:latin typeface="Arial" pitchFamily="34" charset="0"/>
                <a:cs typeface="Arial" pitchFamily="34" charset="0"/>
              </a:rPr>
              <a:t>prepared</a:t>
            </a:r>
            <a:r>
              <a:rPr lang="en-GB" sz="2000" dirty="0">
                <a:latin typeface="Arial" pitchFamily="34" charset="0"/>
                <a:cs typeface="Arial" pitchFamily="34" charset="0"/>
              </a:rPr>
              <a:t> for today: first hour of the film screened at home</a:t>
            </a:r>
            <a:endParaRPr lang="en-US" sz="2000" dirty="0">
              <a:latin typeface="Arial" pitchFamily="34" charset="0"/>
              <a:cs typeface="Arial" pitchFamily="34" charset="0"/>
            </a:endParaRPr>
          </a:p>
          <a:p>
            <a:pPr lvl="0"/>
            <a:r>
              <a:rPr lang="en-GB" sz="2000" b="1" dirty="0">
                <a:latin typeface="Arial" pitchFamily="34" charset="0"/>
                <a:cs typeface="Arial" pitchFamily="34" charset="0"/>
              </a:rPr>
              <a:t>Student presentation</a:t>
            </a:r>
            <a:r>
              <a:rPr lang="en-GB" sz="2000" dirty="0">
                <a:latin typeface="Arial" pitchFamily="34" charset="0"/>
                <a:cs typeface="Arial" pitchFamily="34" charset="0"/>
              </a:rPr>
              <a:t> on how the first part reminds us of a </a:t>
            </a:r>
            <a:r>
              <a:rPr lang="en-GB" sz="2000" b="1" dirty="0">
                <a:latin typeface="Arial" pitchFamily="34" charset="0"/>
                <a:cs typeface="Arial" pitchFamily="34" charset="0"/>
              </a:rPr>
              <a:t>US comedy </a:t>
            </a:r>
            <a:r>
              <a:rPr lang="en-GB" sz="2000" dirty="0">
                <a:latin typeface="Arial" pitchFamily="34" charset="0"/>
                <a:cs typeface="Arial" pitchFamily="34" charset="0"/>
              </a:rPr>
              <a:t>but how it </a:t>
            </a:r>
            <a:r>
              <a:rPr lang="en-GB" sz="2000" b="1" dirty="0">
                <a:latin typeface="Arial" pitchFamily="34" charset="0"/>
                <a:cs typeface="Arial" pitchFamily="34" charset="0"/>
              </a:rPr>
              <a:t>changes dramatically</a:t>
            </a:r>
            <a:endParaRPr lang="en-US" sz="2000" b="1" dirty="0">
              <a:latin typeface="Arial" pitchFamily="34" charset="0"/>
              <a:cs typeface="Arial" pitchFamily="34" charset="0"/>
            </a:endParaRPr>
          </a:p>
          <a:p>
            <a:pPr lvl="0"/>
            <a:r>
              <a:rPr lang="en-GB" sz="2000" b="1" dirty="0">
                <a:latin typeface="Arial" pitchFamily="34" charset="0"/>
                <a:cs typeface="Arial" pitchFamily="34" charset="0"/>
              </a:rPr>
              <a:t>Discussion</a:t>
            </a:r>
            <a:r>
              <a:rPr lang="en-GB" sz="2000" dirty="0">
                <a:latin typeface="Arial" pitchFamily="34" charset="0"/>
                <a:cs typeface="Arial" pitchFamily="34" charset="0"/>
              </a:rPr>
              <a:t> about: genre, representativeness for contemporary China, elements of different generations of Chinese film directors</a:t>
            </a:r>
            <a:endParaRPr lang="en-US" sz="2000" dirty="0">
              <a:latin typeface="Arial" pitchFamily="34" charset="0"/>
              <a:cs typeface="Arial" pitchFamily="34" charset="0"/>
            </a:endParaRPr>
          </a:p>
          <a:p>
            <a:pPr lvl="0"/>
            <a:r>
              <a:rPr lang="en-GB" sz="2000" b="1" dirty="0">
                <a:latin typeface="Arial" pitchFamily="34" charset="0"/>
                <a:cs typeface="Arial" pitchFamily="34" charset="0"/>
              </a:rPr>
              <a:t>Role play</a:t>
            </a:r>
            <a:r>
              <a:rPr lang="en-GB" sz="2000" dirty="0">
                <a:latin typeface="Arial" pitchFamily="34" charset="0"/>
                <a:cs typeface="Arial" pitchFamily="34" charset="0"/>
              </a:rPr>
              <a:t>: How to finish the film after part 3?</a:t>
            </a:r>
            <a:endParaRPr lang="en-US" sz="2000" dirty="0">
              <a:latin typeface="Arial" pitchFamily="34" charset="0"/>
              <a:cs typeface="Arial" pitchFamily="34" charset="0"/>
            </a:endParaRPr>
          </a:p>
          <a:p>
            <a:pPr lvl="0"/>
            <a:r>
              <a:rPr lang="en-GB" sz="2000" b="1" dirty="0">
                <a:latin typeface="Arial" pitchFamily="34" charset="0"/>
                <a:cs typeface="Arial" pitchFamily="34" charset="0"/>
              </a:rPr>
              <a:t>Further sources</a:t>
            </a:r>
            <a:r>
              <a:rPr lang="en-GB" sz="2000" dirty="0">
                <a:latin typeface="Arial" pitchFamily="34" charset="0"/>
                <a:cs typeface="Arial" pitchFamily="34" charset="0"/>
              </a:rPr>
              <a:t> with background on the movie, director, actress</a:t>
            </a:r>
            <a:endParaRPr lang="en-US" sz="2000" dirty="0">
              <a:latin typeface="Arial" pitchFamily="34" charset="0"/>
              <a:cs typeface="Arial" pitchFamily="34" charset="0"/>
            </a:endParaRPr>
          </a:p>
          <a:p>
            <a:pPr lvl="0"/>
            <a:r>
              <a:rPr lang="en-US" sz="2000" b="1" dirty="0">
                <a:latin typeface="Arial" pitchFamily="34" charset="0"/>
                <a:cs typeface="Arial" pitchFamily="34" charset="0"/>
              </a:rPr>
              <a:t>Assignment</a:t>
            </a:r>
            <a:r>
              <a:rPr lang="en-US" sz="2000" dirty="0">
                <a:latin typeface="Arial" pitchFamily="34" charset="0"/>
                <a:cs typeface="Arial" pitchFamily="34" charset="0"/>
              </a:rPr>
              <a:t> for next time</a:t>
            </a:r>
          </a:p>
          <a:p>
            <a:pPr lvl="0"/>
            <a:r>
              <a:rPr lang="en-GB" sz="2000" b="1" dirty="0">
                <a:latin typeface="Arial" pitchFamily="34" charset="0"/>
                <a:cs typeface="Arial" pitchFamily="34" charset="0"/>
              </a:rPr>
              <a:t>Reflect on teaching improvements</a:t>
            </a:r>
            <a:r>
              <a:rPr lang="en-GB" sz="2000" dirty="0">
                <a:latin typeface="Arial" pitchFamily="34" charset="0"/>
                <a:cs typeface="Arial" pitchFamily="34" charset="0"/>
              </a:rPr>
              <a:t> in class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88</a:t>
            </a:fld>
            <a:endParaRPr lang="en-US" dirty="0"/>
          </a:p>
        </p:txBody>
      </p:sp>
      <p:pic>
        <p:nvPicPr>
          <p:cNvPr id="2050"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4038600" y="6133679"/>
            <a:ext cx="3810000" cy="738664"/>
          </a:xfrm>
          <a:prstGeom prst="rect">
            <a:avLst/>
          </a:prstGeom>
          <a:noFill/>
        </p:spPr>
        <p:txBody>
          <a:bodyPr wrap="square" rtlCol="0">
            <a:spAutoFit/>
          </a:bodyPr>
          <a:lstStyle/>
          <a:p>
            <a:pPr algn="r"/>
            <a:r>
              <a:rPr lang="en-US" sz="1400" dirty="0"/>
              <a:t>“</a:t>
            </a:r>
            <a:r>
              <a:rPr lang="zh-CN" altLang="de-DE" sz="1400" dirty="0"/>
              <a:t>舒淇</a:t>
            </a:r>
            <a:r>
              <a:rPr lang="en-US" sz="1400" dirty="0"/>
              <a:t>” by Andrew John Roth via Flickr </a:t>
            </a:r>
            <a:r>
              <a:rPr lang="zh-CN" altLang="de-DE" sz="1400" dirty="0"/>
              <a:t>      </a:t>
            </a:r>
            <a:br>
              <a:rPr lang="en-US" sz="1400" dirty="0"/>
            </a:br>
            <a:r>
              <a:rPr lang="en-US" sz="1400" dirty="0"/>
              <a:t>[CC-BY-SA-2.0 (</a:t>
            </a:r>
            <a:r>
              <a:rPr lang="en-US" sz="1400" u="sng" dirty="0">
                <a:hlinkClick r:id="rId5"/>
              </a:rPr>
              <a:t>http://creativecommons.org/</a:t>
            </a:r>
            <a:r>
              <a:rPr lang="en-US" sz="1400" dirty="0"/>
              <a:t> </a:t>
            </a:r>
            <a:r>
              <a:rPr lang="en-US" sz="1400" u="sng" dirty="0">
                <a:hlinkClick r:id="rId6"/>
              </a:rPr>
              <a:t>licenses/by-</a:t>
            </a:r>
            <a:r>
              <a:rPr lang="en-US" sz="1400" u="sng" dirty="0" err="1">
                <a:hlinkClick r:id="rId6"/>
              </a:rPr>
              <a:t>sa</a:t>
            </a:r>
            <a:r>
              <a:rPr lang="en-US" sz="1400" u="sng" dirty="0">
                <a:hlinkClick r:id="rId6"/>
              </a:rPr>
              <a:t>/2.0</a:t>
            </a:r>
            <a:r>
              <a:rPr lang="en-US" sz="1400" dirty="0"/>
              <a:t>)]</a:t>
            </a:r>
          </a:p>
        </p:txBody>
      </p:sp>
    </p:spTree>
    <p:custDataLst>
      <p:tags r:id="rId1"/>
    </p:custDataLst>
    <p:extLst>
      <p:ext uri="{BB962C8B-B14F-4D97-AF65-F5344CB8AC3E}">
        <p14:creationId xmlns:p14="http://schemas.microsoft.com/office/powerpoint/2010/main" val="29540617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learn today</a:t>
            </a:r>
          </a:p>
          <a:p>
            <a:pPr lvl="0"/>
            <a:r>
              <a:rPr lang="en-GB" sz="2800" dirty="0">
                <a:latin typeface="Arial" pitchFamily="34" charset="0"/>
                <a:cs typeface="Arial" pitchFamily="34" charset="0"/>
              </a:rPr>
              <a:t>Learn about</a:t>
            </a:r>
            <a:endParaRPr lang="en-US" sz="3200" dirty="0">
              <a:latin typeface="Arial" pitchFamily="34" charset="0"/>
              <a:cs typeface="Arial" pitchFamily="34" charset="0"/>
            </a:endParaRPr>
          </a:p>
          <a:p>
            <a:pPr lvl="1"/>
            <a:r>
              <a:rPr lang="en-GB" sz="2400" dirty="0">
                <a:latin typeface="Arial" pitchFamily="34" charset="0"/>
                <a:cs typeface="Arial" pitchFamily="34" charset="0"/>
              </a:rPr>
              <a:t>The film Andrew Liu: “</a:t>
            </a:r>
            <a:r>
              <a:rPr lang="en-US" sz="2400" dirty="0">
                <a:latin typeface="Arial" pitchFamily="34" charset="0"/>
                <a:cs typeface="Arial" pitchFamily="34" charset="0"/>
              </a:rPr>
              <a:t>Never Again I will Let You Alone</a:t>
            </a:r>
            <a:r>
              <a:rPr lang="en-GB" sz="2400" dirty="0">
                <a:latin typeface="Arial" pitchFamily="34" charset="0"/>
                <a:cs typeface="Arial" pitchFamily="34" charset="0"/>
              </a:rPr>
              <a:t>” 2011 and the actress </a:t>
            </a:r>
            <a:r>
              <a:rPr lang="en-GB" sz="2400" dirty="0" err="1">
                <a:latin typeface="Arial" pitchFamily="34" charset="0"/>
                <a:cs typeface="Arial" pitchFamily="34" charset="0"/>
              </a:rPr>
              <a:t>Shu</a:t>
            </a:r>
            <a:r>
              <a:rPr lang="en-GB" sz="2400" dirty="0">
                <a:latin typeface="Arial" pitchFamily="34" charset="0"/>
                <a:cs typeface="Arial" pitchFamily="34" charset="0"/>
              </a:rPr>
              <a:t> Qi</a:t>
            </a:r>
            <a:endParaRPr lang="en-US" sz="2800" dirty="0">
              <a:latin typeface="Arial" pitchFamily="34" charset="0"/>
              <a:cs typeface="Arial" pitchFamily="34" charset="0"/>
            </a:endParaRPr>
          </a:p>
          <a:p>
            <a:pPr lvl="1"/>
            <a:r>
              <a:rPr lang="en-GB" sz="2400" dirty="0">
                <a:latin typeface="Arial" pitchFamily="34" charset="0"/>
                <a:cs typeface="Arial" pitchFamily="34" charset="0"/>
              </a:rPr>
              <a:t>Tell differences of genre, Chinese film director generations, US and Chinese films</a:t>
            </a:r>
            <a:endParaRPr lang="en-US" sz="2800" dirty="0">
              <a:latin typeface="Arial" pitchFamily="34" charset="0"/>
              <a:cs typeface="Arial" pitchFamily="34" charset="0"/>
            </a:endParaRPr>
          </a:p>
          <a:p>
            <a:pPr lvl="1"/>
            <a:r>
              <a:rPr lang="en-US" sz="2400" dirty="0">
                <a:latin typeface="Arial" pitchFamily="34" charset="0"/>
                <a:cs typeface="Arial" pitchFamily="34" charset="0"/>
              </a:rPr>
              <a:t>Learning experience: Reflect on optimization (feedback, reflections, teaching improvements)</a:t>
            </a:r>
            <a:endParaRPr lang="en-US" sz="2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89</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230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81000" y="1524000"/>
            <a:ext cx="8610600" cy="4038600"/>
          </a:xfrm>
        </p:spPr>
        <p:txBody>
          <a:bodyPr/>
          <a:lstStyle/>
          <a:p>
            <a:pPr>
              <a:buNone/>
            </a:pPr>
            <a:r>
              <a:rPr lang="en-US" sz="2600" b="1" dirty="0">
                <a:latin typeface="Arial" pitchFamily="34" charset="0"/>
                <a:cs typeface="Arial" pitchFamily="34" charset="0"/>
              </a:rPr>
              <a:t>Required textbooks, media, further resources</a:t>
            </a:r>
          </a:p>
          <a:p>
            <a:r>
              <a:rPr lang="en-GB" sz="2600" dirty="0">
                <a:latin typeface="Arial" pitchFamily="34" charset="0"/>
                <a:cs typeface="Arial" pitchFamily="34" charset="0"/>
              </a:rPr>
              <a:t>a. Christopher J. Berry, Mary Ann Farquhar, </a:t>
            </a:r>
            <a:r>
              <a:rPr lang="en-GB" sz="2600" dirty="0">
                <a:solidFill>
                  <a:srgbClr val="FF0000"/>
                </a:solidFill>
                <a:latin typeface="Arial" pitchFamily="34" charset="0"/>
                <a:cs typeface="Arial" pitchFamily="34" charset="0"/>
              </a:rPr>
              <a:t>China on Screen</a:t>
            </a:r>
            <a:r>
              <a:rPr lang="en-GB" sz="2600" dirty="0">
                <a:latin typeface="Arial" pitchFamily="34" charset="0"/>
                <a:cs typeface="Arial" pitchFamily="34" charset="0"/>
              </a:rPr>
              <a:t>: Cinema and Nation (Film and Culture Series), Paperback, 336 pp., Columbia University Press, March 28, 2006, ISBN 9780231137072, A#359,807</a:t>
            </a:r>
            <a:endParaRPr lang="en-US" sz="2600" dirty="0">
              <a:latin typeface="Arial" pitchFamily="34" charset="0"/>
              <a:cs typeface="Arial" pitchFamily="34" charset="0"/>
            </a:endParaRPr>
          </a:p>
          <a:p>
            <a:r>
              <a:rPr lang="en-GB" sz="2600" dirty="0">
                <a:latin typeface="Arial" pitchFamily="34" charset="0"/>
                <a:cs typeface="Arial" pitchFamily="34" charset="0"/>
              </a:rPr>
              <a:t>b. Berry, Michael. Speaking in Images: </a:t>
            </a:r>
            <a:r>
              <a:rPr lang="en-GB" sz="2600" dirty="0">
                <a:solidFill>
                  <a:srgbClr val="FF0000"/>
                </a:solidFill>
                <a:latin typeface="Arial" pitchFamily="34" charset="0"/>
                <a:cs typeface="Arial" pitchFamily="34" charset="0"/>
              </a:rPr>
              <a:t>Interviews with Contemporary Chinese Filmmakers</a:t>
            </a:r>
            <a:r>
              <a:rPr lang="en-GB" sz="2600" dirty="0">
                <a:latin typeface="Arial" pitchFamily="34" charset="0"/>
                <a:cs typeface="Arial" pitchFamily="34" charset="0"/>
              </a:rPr>
              <a:t>. Columbia UP, 2005, ISBN 978-0231133319, A #417,632</a:t>
            </a:r>
            <a:endParaRPr lang="en-US" sz="2600" dirty="0">
              <a:latin typeface="Arial" pitchFamily="34" charset="0"/>
              <a:cs typeface="Arial" pitchFamily="34" charset="0"/>
            </a:endParaRPr>
          </a:p>
          <a:p>
            <a:r>
              <a:rPr lang="en-GB" sz="2600" dirty="0">
                <a:latin typeface="Arial" pitchFamily="34" charset="0"/>
                <a:cs typeface="Arial" pitchFamily="34" charset="0"/>
              </a:rPr>
              <a:t>Clickers, course websites at Canvas, Wiki</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rmAutofit/>
            <a:scene3d>
              <a:camera prst="orthographicFront"/>
              <a:lightRig rig="soft" dir="t"/>
            </a:scene3d>
            <a:sp3d prstMaterial="softEdge">
              <a:bevelT w="25400" h="25400"/>
            </a:sp3d>
          </a:bodyPr>
          <a:lstStyle/>
          <a:p>
            <a:pPr algn="ctr">
              <a:defRPr/>
            </a:pPr>
            <a:r>
              <a:rPr lang="en-US" sz="6000" dirty="0">
                <a:solidFill>
                  <a:schemeClr val="accent1">
                    <a:lumMod val="50000"/>
                  </a:schemeClr>
                </a:solidFill>
                <a:latin typeface="Stratum1 Black" pitchFamily="34" charset="0"/>
              </a:rPr>
              <a:t>Chinese Culture &amp; Film</a:t>
            </a:r>
          </a:p>
        </p:txBody>
      </p:sp>
      <p:sp>
        <p:nvSpPr>
          <p:cNvPr id="4" name="Slide Number Placeholder 3"/>
          <p:cNvSpPr>
            <a:spLocks noGrp="1"/>
          </p:cNvSpPr>
          <p:nvPr>
            <p:ph type="sldNum" sz="quarter" idx="12"/>
          </p:nvPr>
        </p:nvSpPr>
        <p:spPr/>
        <p:txBody>
          <a:bodyPr/>
          <a:lstStyle/>
          <a:p>
            <a:pPr>
              <a:defRPr/>
            </a:pPr>
            <a:fld id="{9DF492FD-6157-42DE-A9F5-604965D68E43}"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6783953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US" sz="3000" b="1" dirty="0">
                <a:latin typeface="Arial" pitchFamily="34" charset="0"/>
                <a:cs typeface="Arial" pitchFamily="34" charset="0"/>
              </a:rPr>
              <a:t>What we prepared for today</a:t>
            </a:r>
          </a:p>
          <a:p>
            <a:r>
              <a:rPr lang="en-GB" sz="2400" dirty="0">
                <a:latin typeface="Arial" pitchFamily="34" charset="0"/>
                <a:cs typeface="Arial" pitchFamily="34" charset="0"/>
              </a:rPr>
              <a:t>Screening: </a:t>
            </a:r>
            <a:r>
              <a:rPr lang="en-GB" sz="2400" dirty="0">
                <a:latin typeface="Arial" pitchFamily="34" charset="0"/>
              </a:rPr>
              <a:t>f</a:t>
            </a:r>
            <a:r>
              <a:rPr lang="en-US" sz="2400" dirty="0" err="1">
                <a:latin typeface="Arial" pitchFamily="34" charset="0"/>
              </a:rPr>
              <a:t>irst</a:t>
            </a:r>
            <a:r>
              <a:rPr lang="en-US" sz="2400" dirty="0">
                <a:latin typeface="Arial" pitchFamily="34" charset="0"/>
              </a:rPr>
              <a:t> 3 of 5 parts (1 hour) of “A Beautiful Life” (on electronic reserve)</a:t>
            </a:r>
            <a:endParaRPr lang="en-US" sz="2400" dirty="0">
              <a:latin typeface="Arial" pitchFamily="34" charset="0"/>
              <a:cs typeface="Arial" pitchFamily="34" charset="0"/>
            </a:endParaRPr>
          </a:p>
          <a:p>
            <a:r>
              <a:rPr lang="en-US" sz="2400" dirty="0">
                <a:latin typeface="Arial" pitchFamily="34" charset="0"/>
                <a:cs typeface="Arial" pitchFamily="34" charset="0"/>
              </a:rPr>
              <a:t>NOTES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90</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74809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1800" b="1" dirty="0">
                <a:latin typeface="Arial" pitchFamily="34" charset="0"/>
                <a:cs typeface="Arial" pitchFamily="34" charset="0"/>
              </a:rPr>
              <a:t>Further information</a:t>
            </a:r>
            <a:endParaRPr lang="en-US" sz="1800" dirty="0">
              <a:latin typeface="Arial" pitchFamily="34" charset="0"/>
              <a:cs typeface="Arial" pitchFamily="34" charset="0"/>
            </a:endParaRPr>
          </a:p>
          <a:p>
            <a:pPr lvl="0"/>
            <a:r>
              <a:rPr lang="en-GB" sz="1800" b="1" dirty="0">
                <a:latin typeface="Arial" pitchFamily="34" charset="0"/>
                <a:cs typeface="Arial" pitchFamily="34" charset="0"/>
              </a:rPr>
              <a:t>Film summary (by instructor): </a:t>
            </a:r>
            <a:r>
              <a:rPr lang="en-US" sz="1800" dirty="0">
                <a:latin typeface="Arial" pitchFamily="34" charset="0"/>
                <a:cs typeface="Arial" pitchFamily="34" charset="0"/>
              </a:rPr>
              <a:t>A volatile real estate broker from Hong Kong, Li </a:t>
            </a:r>
            <a:r>
              <a:rPr lang="en-US" sz="1800" dirty="0" err="1">
                <a:latin typeface="Arial" pitchFamily="34" charset="0"/>
                <a:cs typeface="Arial" pitchFamily="34" charset="0"/>
              </a:rPr>
              <a:t>Peiru</a:t>
            </a:r>
            <a:r>
              <a:rPr lang="en-US" sz="1800" dirty="0">
                <a:latin typeface="Arial" pitchFamily="34" charset="0"/>
                <a:cs typeface="Arial" pitchFamily="34" charset="0"/>
              </a:rPr>
              <a:t> (</a:t>
            </a:r>
            <a:r>
              <a:rPr lang="en-US" sz="1800" dirty="0" err="1">
                <a:latin typeface="Arial" pitchFamily="34" charset="0"/>
                <a:cs typeface="Arial" pitchFamily="34" charset="0"/>
              </a:rPr>
              <a:t>Shu</a:t>
            </a:r>
            <a:r>
              <a:rPr lang="en-US" sz="1800" dirty="0">
                <a:latin typeface="Arial" pitchFamily="34" charset="0"/>
                <a:cs typeface="Arial" pitchFamily="34" charset="0"/>
              </a:rPr>
              <a:t> Qi), meets the unsophisticated Beijing police officer Fang </a:t>
            </a:r>
            <a:r>
              <a:rPr lang="en-US" sz="1800" dirty="0" err="1">
                <a:latin typeface="Arial" pitchFamily="34" charset="0"/>
                <a:cs typeface="Arial" pitchFamily="34" charset="0"/>
              </a:rPr>
              <a:t>Zhendong</a:t>
            </a:r>
            <a:r>
              <a:rPr lang="en-US" sz="1800" dirty="0">
                <a:latin typeface="Arial" pitchFamily="34" charset="0"/>
                <a:cs typeface="Arial" pitchFamily="34" charset="0"/>
              </a:rPr>
              <a:t> (</a:t>
            </a:r>
            <a:r>
              <a:rPr lang="en-US" sz="1800" dirty="0" err="1">
                <a:latin typeface="Arial" pitchFamily="34" charset="0"/>
                <a:cs typeface="Arial" pitchFamily="34" charset="0"/>
              </a:rPr>
              <a:t>Tian</a:t>
            </a:r>
            <a:r>
              <a:rPr lang="en-US" sz="1800" dirty="0">
                <a:latin typeface="Arial" pitchFamily="34" charset="0"/>
                <a:cs typeface="Arial" pitchFamily="34" charset="0"/>
              </a:rPr>
              <a:t> Liang). The first part of the movie describes their random encounter drawing humor from their extremely different characters. After several cheerful encounters, they fall in love. Fang </a:t>
            </a:r>
            <a:r>
              <a:rPr lang="en-US" sz="1800" dirty="0" err="1">
                <a:latin typeface="Arial" pitchFamily="34" charset="0"/>
                <a:cs typeface="Arial" pitchFamily="34" charset="0"/>
              </a:rPr>
              <a:t>Zhendong</a:t>
            </a:r>
            <a:r>
              <a:rPr lang="en-US" sz="1800" dirty="0">
                <a:latin typeface="Arial" pitchFamily="34" charset="0"/>
                <a:cs typeface="Arial" pitchFamily="34" charset="0"/>
              </a:rPr>
              <a:t> sacrifices his heritage for Li </a:t>
            </a:r>
            <a:r>
              <a:rPr lang="en-US" sz="1800" dirty="0" err="1">
                <a:latin typeface="Arial" pitchFamily="34" charset="0"/>
                <a:cs typeface="Arial" pitchFamily="34" charset="0"/>
              </a:rPr>
              <a:t>Peiru</a:t>
            </a:r>
            <a:r>
              <a:rPr lang="en-US" sz="1800" dirty="0">
                <a:latin typeface="Arial" pitchFamily="34" charset="0"/>
                <a:cs typeface="Arial" pitchFamily="34" charset="0"/>
              </a:rPr>
              <a:t> but fate ruins her career and she returns to Hong Kong. During several years of separation, she reminds herself of the promises “I will not take advantage of you” and “I Will Never Let You Feel Lonely Again”. Meanwhile, Fang </a:t>
            </a:r>
            <a:r>
              <a:rPr lang="en-US" sz="1800" dirty="0" err="1">
                <a:latin typeface="Arial" pitchFamily="34" charset="0"/>
                <a:cs typeface="Arial" pitchFamily="34" charset="0"/>
              </a:rPr>
              <a:t>Zhendong</a:t>
            </a:r>
            <a:r>
              <a:rPr lang="en-US" sz="1800" dirty="0">
                <a:latin typeface="Arial" pitchFamily="34" charset="0"/>
                <a:cs typeface="Arial" pitchFamily="34" charset="0"/>
              </a:rPr>
              <a:t> loses his job and falls severely ill. Under dramatically changed circumstances - in severe poverty and illness, but also stripped of all distractions (like career or wealth) - they meet again and at last find love and treasured, albeit temporary, happiness.</a:t>
            </a:r>
            <a:r>
              <a:rPr lang="en-GB" sz="1800" dirty="0">
                <a:latin typeface="Arial" pitchFamily="34" charset="0"/>
                <a:cs typeface="Arial" pitchFamily="34" charset="0"/>
              </a:rPr>
              <a:t> A tragicomedy and a love story by Andrew Lau 2011.</a:t>
            </a:r>
            <a:r>
              <a:rPr lang="en-US" sz="1800" dirty="0">
                <a:latin typeface="Arial" pitchFamily="34" charset="0"/>
                <a:cs typeface="Arial" pitchFamily="34" charset="0"/>
              </a:rPr>
              <a:t> </a:t>
            </a:r>
          </a:p>
          <a:p>
            <a:pPr lvl="0"/>
            <a:r>
              <a:rPr lang="en-GB" sz="1800" dirty="0">
                <a:latin typeface="Arial" pitchFamily="34" charset="0"/>
                <a:cs typeface="Arial" pitchFamily="34" charset="0"/>
              </a:rPr>
              <a:t>See power point, available for download on our course website https://uvu.instructure.com/courses/220488</a:t>
            </a:r>
            <a:endParaRPr lang="en-US" sz="18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91</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29313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lvl="0" indent="0">
              <a:buNone/>
            </a:pPr>
            <a:r>
              <a:rPr lang="en-GB" sz="3200" dirty="0">
                <a:latin typeface="Arial" pitchFamily="34" charset="0"/>
                <a:cs typeface="Arial" pitchFamily="34" charset="0"/>
              </a:rPr>
              <a:t>Information on actress </a:t>
            </a:r>
            <a:r>
              <a:rPr lang="en-GB" sz="3200" b="1" dirty="0" err="1">
                <a:latin typeface="Arial" pitchFamily="34" charset="0"/>
                <a:cs typeface="Arial" pitchFamily="34" charset="0"/>
              </a:rPr>
              <a:t>Shu</a:t>
            </a:r>
            <a:r>
              <a:rPr lang="en-GB" sz="3200" b="1" dirty="0">
                <a:latin typeface="Arial" pitchFamily="34" charset="0"/>
                <a:cs typeface="Arial" pitchFamily="34" charset="0"/>
              </a:rPr>
              <a:t> Qi</a:t>
            </a:r>
            <a:r>
              <a:rPr lang="en-GB" sz="3200" dirty="0">
                <a:latin typeface="Arial" pitchFamily="34" charset="0"/>
                <a:cs typeface="Arial" pitchFamily="34" charset="0"/>
              </a:rPr>
              <a:t>:</a:t>
            </a:r>
            <a:r>
              <a:rPr lang="en-US" sz="3200" dirty="0">
                <a:latin typeface="Arial" pitchFamily="34" charset="0"/>
                <a:cs typeface="Arial" pitchFamily="34" charset="0"/>
              </a:rPr>
              <a:t> </a:t>
            </a:r>
          </a:p>
          <a:p>
            <a:pPr lvl="0"/>
            <a:r>
              <a:rPr lang="en-US" sz="3200" dirty="0">
                <a:latin typeface="Arial" pitchFamily="34" charset="0"/>
                <a:cs typeface="Arial" pitchFamily="34" charset="0"/>
              </a:rPr>
              <a:t>Born 1976, from Taiwan, impressive filmography with 76 films, see </a:t>
            </a:r>
            <a:r>
              <a:rPr lang="en-US" sz="3200" u="sng" dirty="0">
                <a:latin typeface="Arial" pitchFamily="34" charset="0"/>
                <a:cs typeface="Arial" pitchFamily="34" charset="0"/>
                <a:hlinkClick r:id="rId4"/>
              </a:rPr>
              <a:t>http://en.wikipedia.org/wiki/Shu_Qi</a:t>
            </a:r>
            <a:r>
              <a:rPr lang="en-US" sz="3200" dirty="0">
                <a:latin typeface="Arial" pitchFamily="34" charset="0"/>
                <a:cs typeface="Arial" pitchFamily="34" charset="0"/>
              </a:rPr>
              <a:t>, among them: Journey to the West 2013, The Assassin 2011, Street Angels (1996 remake)</a:t>
            </a:r>
          </a:p>
          <a:p>
            <a:r>
              <a:rPr lang="en-US" sz="3200" dirty="0">
                <a:latin typeface="Arial" pitchFamily="34" charset="0"/>
                <a:cs typeface="Arial" pitchFamily="34" charset="0"/>
              </a:rPr>
              <a:t>Her life: </a:t>
            </a:r>
            <a:r>
              <a:rPr lang="en-US" sz="3200" u="sng" dirty="0">
                <a:latin typeface="Arial" pitchFamily="34" charset="0"/>
                <a:cs typeface="Arial" pitchFamily="34" charset="0"/>
                <a:hlinkClick r:id="rId5"/>
              </a:rPr>
              <a:t>http://www.youtube.com/watch?v=-kx2euySBcw</a:t>
            </a:r>
            <a:endParaRPr lang="en-US" sz="3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92</a:t>
            </a:fld>
            <a:endParaRPr lang="en-US" dirty="0"/>
          </a:p>
        </p:txBody>
      </p:sp>
      <p:pic>
        <p:nvPicPr>
          <p:cNvPr id="5" name="Picture 2" descr="舒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12854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2400" b="1" dirty="0" err="1">
                <a:latin typeface="Arial" pitchFamily="34" charset="0"/>
                <a:cs typeface="Arial" pitchFamily="34" charset="0"/>
              </a:rPr>
              <a:t>Discussion</a:t>
            </a:r>
            <a:endParaRPr lang="en-US" sz="2400" dirty="0">
              <a:latin typeface="Arial" pitchFamily="34" charset="0"/>
              <a:cs typeface="Arial" pitchFamily="34" charset="0"/>
            </a:endParaRPr>
          </a:p>
          <a:p>
            <a:r>
              <a:rPr lang="en-GB" sz="2400" dirty="0">
                <a:latin typeface="Arial" pitchFamily="34" charset="0"/>
                <a:cs typeface="Arial" pitchFamily="34" charset="0"/>
              </a:rPr>
              <a:t>1. Discussion about the genre “comedy”, “tragicomedy” and “tragedy” and how the Chinese director Andrew Lau crosses boundaries. Compare: Crime story with the bad guy winning. </a:t>
            </a:r>
            <a:endParaRPr lang="en-US" sz="2400" dirty="0">
              <a:latin typeface="Arial" pitchFamily="34" charset="0"/>
              <a:cs typeface="Arial" pitchFamily="34" charset="0"/>
            </a:endParaRPr>
          </a:p>
          <a:p>
            <a:r>
              <a:rPr lang="en-GB" sz="2400" dirty="0">
                <a:latin typeface="Arial" pitchFamily="34" charset="0"/>
                <a:cs typeface="Arial" pitchFamily="34" charset="0"/>
              </a:rPr>
              <a:t>2. How far is this film representative for contemporary China (real existing capitalism)? </a:t>
            </a:r>
            <a:endParaRPr lang="en-US" sz="2400" dirty="0">
              <a:latin typeface="Arial" pitchFamily="34" charset="0"/>
              <a:cs typeface="Arial" pitchFamily="34" charset="0"/>
            </a:endParaRPr>
          </a:p>
          <a:p>
            <a:r>
              <a:rPr lang="en-GB" sz="2400" dirty="0">
                <a:latin typeface="Arial" pitchFamily="34" charset="0"/>
                <a:cs typeface="Arial" pitchFamily="34" charset="0"/>
              </a:rPr>
              <a:t>3. Can you find elements of different generations of Chinese film directors in it?</a:t>
            </a:r>
            <a:endParaRPr lang="en-US" sz="2400" dirty="0">
              <a:latin typeface="Arial" pitchFamily="34" charset="0"/>
              <a:cs typeface="Arial" pitchFamily="34" charset="0"/>
            </a:endParaRPr>
          </a:p>
          <a:p>
            <a:r>
              <a:rPr lang="en-GB" sz="2400" dirty="0">
                <a:latin typeface="Arial" pitchFamily="34" charset="0"/>
                <a:cs typeface="Arial" pitchFamily="34" charset="0"/>
              </a:rPr>
              <a:t>4. Why would Andrew Lau rename the film after its initial title “A Beautiful Life”?</a:t>
            </a:r>
            <a:endParaRPr lang="en-US" sz="2400" dirty="0">
              <a:latin typeface="Arial" pitchFamily="34" charset="0"/>
              <a:cs typeface="Arial" pitchFamily="34" charset="0"/>
            </a:endParaRPr>
          </a:p>
          <a:p>
            <a:r>
              <a:rPr lang="en-GB" sz="2400" dirty="0">
                <a:latin typeface="Arial" pitchFamily="34" charset="0"/>
                <a:cs typeface="Arial" pitchFamily="34" charset="0"/>
              </a:rPr>
              <a:t>NOTES</a:t>
            </a:r>
            <a:endParaRPr lang="en-US" sz="2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93</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65285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r>
              <a:rPr lang="en-US" sz="2400" dirty="0">
                <a:latin typeface="Arial" pitchFamily="34" charset="0"/>
                <a:cs typeface="Arial" pitchFamily="34" charset="0"/>
              </a:rPr>
              <a:t>5. Philosophy: </a:t>
            </a:r>
            <a:r>
              <a:rPr lang="en-US" sz="2400" dirty="0" err="1">
                <a:latin typeface="Arial" pitchFamily="34" charset="0"/>
                <a:cs typeface="Arial" pitchFamily="34" charset="0"/>
              </a:rPr>
              <a:t>C’est</a:t>
            </a:r>
            <a:r>
              <a:rPr lang="en-US" sz="2400" dirty="0">
                <a:latin typeface="Arial" pitchFamily="34" charset="0"/>
                <a:cs typeface="Arial" pitchFamily="34" charset="0"/>
              </a:rPr>
              <a:t> la vie? Nothing left than the bare life, hardships of Chinese history: Tossed to and fro by the waves</a:t>
            </a:r>
          </a:p>
          <a:p>
            <a:r>
              <a:rPr lang="en-US" sz="2400" dirty="0">
                <a:latin typeface="Arial" pitchFamily="34" charset="0"/>
                <a:cs typeface="Arial" pitchFamily="34" charset="0"/>
              </a:rPr>
              <a:t>6. role of women</a:t>
            </a:r>
          </a:p>
          <a:p>
            <a:r>
              <a:rPr lang="en-US" sz="2400" dirty="0">
                <a:latin typeface="Arial" pitchFamily="34" charset="0"/>
                <a:cs typeface="Arial" pitchFamily="34" charset="0"/>
              </a:rPr>
              <a:t>7. stroke of fate: career, poverty</a:t>
            </a:r>
          </a:p>
          <a:p>
            <a:pPr marL="109537" indent="0">
              <a:buNone/>
            </a:pPr>
            <a:r>
              <a:rPr lang="en-US" sz="2400" dirty="0">
                <a:latin typeface="Arial" pitchFamily="34" charset="0"/>
                <a:cs typeface="Arial" pitchFamily="34" charset="0"/>
              </a:rPr>
              <a:t>NOTES</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94</a:t>
            </a:fld>
            <a:endParaRPr lang="en-US" dirty="0"/>
          </a:p>
        </p:txBody>
      </p:sp>
      <p:pic>
        <p:nvPicPr>
          <p:cNvPr id="6"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75375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800" b="1" dirty="0">
                <a:latin typeface="Arial" pitchFamily="34" charset="0"/>
                <a:cs typeface="Arial" pitchFamily="34" charset="0"/>
              </a:rPr>
              <a:t>Role play: How to continue the film </a:t>
            </a:r>
            <a:endParaRPr lang="en-US" sz="3200" dirty="0">
              <a:latin typeface="Arial" pitchFamily="34" charset="0"/>
              <a:cs typeface="Arial" pitchFamily="34" charset="0"/>
            </a:endParaRPr>
          </a:p>
          <a:p>
            <a:pPr lvl="0"/>
            <a:r>
              <a:rPr lang="en-GB" sz="2800" dirty="0">
                <a:latin typeface="Arial" pitchFamily="34" charset="0"/>
                <a:cs typeface="Arial" pitchFamily="34" charset="0"/>
              </a:rPr>
              <a:t>How to finish the film after part 3? </a:t>
            </a:r>
            <a:endParaRPr lang="en-US" sz="3200" dirty="0">
              <a:latin typeface="Arial" pitchFamily="34" charset="0"/>
              <a:cs typeface="Arial" pitchFamily="34" charset="0"/>
            </a:endParaRPr>
          </a:p>
          <a:p>
            <a:pPr lvl="0"/>
            <a:r>
              <a:rPr lang="en-GB" sz="2800" dirty="0">
                <a:latin typeface="Arial" pitchFamily="34" charset="0"/>
                <a:cs typeface="Arial" pitchFamily="34" charset="0"/>
              </a:rPr>
              <a:t>Roles: </a:t>
            </a:r>
            <a:endParaRPr lang="en-US" sz="3200" dirty="0">
              <a:latin typeface="Arial" pitchFamily="34" charset="0"/>
              <a:cs typeface="Arial" pitchFamily="34" charset="0"/>
            </a:endParaRPr>
          </a:p>
          <a:p>
            <a:pPr lvl="1"/>
            <a:r>
              <a:rPr lang="en-GB" sz="2400" dirty="0">
                <a:latin typeface="Arial" pitchFamily="34" charset="0"/>
                <a:cs typeface="Arial" pitchFamily="34" charset="0"/>
              </a:rPr>
              <a:t>Director Andrew Lau: </a:t>
            </a:r>
            <a:endParaRPr lang="en-US" sz="2800" dirty="0">
              <a:latin typeface="Arial" pitchFamily="34" charset="0"/>
              <a:cs typeface="Arial" pitchFamily="34" charset="0"/>
            </a:endParaRPr>
          </a:p>
          <a:p>
            <a:pPr lvl="1"/>
            <a:r>
              <a:rPr lang="en-GB" sz="2400" dirty="0">
                <a:latin typeface="Arial" pitchFamily="34" charset="0"/>
                <a:cs typeface="Arial" pitchFamily="34" charset="0"/>
              </a:rPr>
              <a:t>Producer John Chong: </a:t>
            </a:r>
            <a:endParaRPr lang="en-US" sz="2800" dirty="0">
              <a:latin typeface="Arial" pitchFamily="34" charset="0"/>
              <a:cs typeface="Arial" pitchFamily="34" charset="0"/>
            </a:endParaRPr>
          </a:p>
          <a:p>
            <a:pPr lvl="1"/>
            <a:r>
              <a:rPr lang="en-GB" sz="2400" dirty="0">
                <a:latin typeface="Arial" pitchFamily="34" charset="0"/>
                <a:cs typeface="Arial" pitchFamily="34" charset="0"/>
              </a:rPr>
              <a:t>Hong Kong film distributor: </a:t>
            </a:r>
            <a:endParaRPr lang="en-US" sz="2800" dirty="0">
              <a:latin typeface="Arial" pitchFamily="34" charset="0"/>
              <a:cs typeface="Arial" pitchFamily="34" charset="0"/>
            </a:endParaRPr>
          </a:p>
          <a:p>
            <a:pPr lvl="1"/>
            <a:r>
              <a:rPr lang="en-GB" sz="2400" dirty="0">
                <a:latin typeface="Arial" pitchFamily="34" charset="0"/>
                <a:cs typeface="Arial" pitchFamily="34" charset="0"/>
              </a:rPr>
              <a:t>Mainland Chinese distributor: </a:t>
            </a:r>
            <a:endParaRPr lang="en-US" sz="2800" dirty="0">
              <a:latin typeface="Arial" pitchFamily="34" charset="0"/>
              <a:cs typeface="Arial" pitchFamily="34" charset="0"/>
            </a:endParaRPr>
          </a:p>
          <a:p>
            <a:pPr lvl="1"/>
            <a:r>
              <a:rPr lang="en-GB" sz="2400" dirty="0">
                <a:latin typeface="Arial" pitchFamily="34" charset="0"/>
                <a:cs typeface="Arial" pitchFamily="34" charset="0"/>
              </a:rPr>
              <a:t>Mainland Chinese censor:</a:t>
            </a:r>
            <a:endParaRPr lang="en-US" sz="2800" dirty="0">
              <a:latin typeface="Arial" pitchFamily="34" charset="0"/>
              <a:cs typeface="Arial" pitchFamily="34" charset="0"/>
            </a:endParaRPr>
          </a:p>
          <a:p>
            <a:pPr lvl="1"/>
            <a:r>
              <a:rPr lang="en-GB" sz="2400" dirty="0">
                <a:latin typeface="Arial" pitchFamily="34" charset="0"/>
                <a:cs typeface="Arial" pitchFamily="34" charset="0"/>
              </a:rPr>
              <a:t>Actress </a:t>
            </a:r>
            <a:r>
              <a:rPr lang="en-GB" sz="2400" dirty="0" err="1">
                <a:latin typeface="Arial" pitchFamily="34" charset="0"/>
                <a:cs typeface="Arial" pitchFamily="34" charset="0"/>
              </a:rPr>
              <a:t>Shu</a:t>
            </a:r>
            <a:r>
              <a:rPr lang="en-GB" sz="2400" dirty="0">
                <a:latin typeface="Arial" pitchFamily="34" charset="0"/>
                <a:cs typeface="Arial" pitchFamily="34" charset="0"/>
              </a:rPr>
              <a:t> Qi: </a:t>
            </a:r>
            <a:endParaRPr lang="en-US" sz="2800" dirty="0">
              <a:latin typeface="Arial" pitchFamily="34" charset="0"/>
              <a:cs typeface="Arial" pitchFamily="34" charset="0"/>
            </a:endParaRPr>
          </a:p>
          <a:p>
            <a:pPr lvl="0"/>
            <a:r>
              <a:rPr lang="en-GB" sz="2800" dirty="0">
                <a:latin typeface="Arial" pitchFamily="34" charset="0"/>
                <a:cs typeface="Arial" pitchFamily="34" charset="0"/>
              </a:rPr>
              <a:t>Reflection: What learning types are you?</a:t>
            </a:r>
            <a:endParaRPr lang="en-US" sz="32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95</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060910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de-DE" sz="1600" b="1" dirty="0" err="1">
                <a:latin typeface="Arial" pitchFamily="34" charset="0"/>
              </a:rPr>
              <a:t>Famous</a:t>
            </a:r>
            <a:r>
              <a:rPr lang="de-DE" sz="1600" b="1" dirty="0">
                <a:latin typeface="Arial" pitchFamily="34" charset="0"/>
              </a:rPr>
              <a:t> </a:t>
            </a:r>
            <a:r>
              <a:rPr lang="de-DE" sz="1600" b="1" dirty="0" err="1">
                <a:latin typeface="Arial" pitchFamily="34" charset="0"/>
              </a:rPr>
              <a:t>Quotes</a:t>
            </a:r>
            <a:endParaRPr lang="de-DE" sz="1600" b="1" dirty="0">
              <a:latin typeface="Arial" pitchFamily="34" charset="0"/>
            </a:endParaRPr>
          </a:p>
          <a:p>
            <a:r>
              <a:rPr lang="en-GB" sz="1800" dirty="0">
                <a:latin typeface="Arial" pitchFamily="34" charset="0"/>
                <a:cs typeface="Arial" pitchFamily="34" charset="0"/>
              </a:rPr>
              <a:t>Thank you for letting me into your life.</a:t>
            </a:r>
          </a:p>
          <a:p>
            <a:r>
              <a:rPr lang="en-GB" sz="1800" dirty="0">
                <a:latin typeface="Arial" pitchFamily="34" charset="0"/>
                <a:cs typeface="Arial" pitchFamily="34" charset="0"/>
              </a:rPr>
              <a:t>If I die tomorrow, I will feel no regret, since I met you today.</a:t>
            </a:r>
          </a:p>
          <a:p>
            <a:r>
              <a:rPr lang="en-GB" sz="1800" dirty="0">
                <a:latin typeface="Arial" pitchFamily="34" charset="0"/>
                <a:cs typeface="Arial" pitchFamily="34" charset="0"/>
              </a:rPr>
              <a:t>I know your situation, and I know that I should leave. I left, but I cannot disappear. I always miss you, what shall I do?</a:t>
            </a:r>
          </a:p>
          <a:p>
            <a:r>
              <a:rPr lang="en-GB" sz="1800" dirty="0">
                <a:latin typeface="Arial" pitchFamily="34" charset="0"/>
                <a:cs typeface="Arial" pitchFamily="34" charset="0"/>
              </a:rPr>
              <a:t>Love at first sight is not that I fell in love with you when I first saw you or that you fell in love with me when you first saw me. It was not seeing, but smelling. Our fragrances are made for each other, you breathe it in and you are stuck.</a:t>
            </a:r>
          </a:p>
          <a:p>
            <a:r>
              <a:rPr lang="en-GB" sz="1800" dirty="0">
                <a:latin typeface="Arial" pitchFamily="34" charset="0"/>
                <a:cs typeface="Arial" pitchFamily="34" charset="0"/>
              </a:rPr>
              <a:t>Do you remember? You said as long as I shout “Fang </a:t>
            </a:r>
            <a:r>
              <a:rPr lang="en-GB" sz="1800" dirty="0" err="1">
                <a:latin typeface="Arial" pitchFamily="34" charset="0"/>
                <a:cs typeface="Arial" pitchFamily="34" charset="0"/>
              </a:rPr>
              <a:t>Zhendong</a:t>
            </a:r>
            <a:r>
              <a:rPr lang="en-GB" sz="1800" dirty="0">
                <a:latin typeface="Arial" pitchFamily="34" charset="0"/>
                <a:cs typeface="Arial" pitchFamily="34" charset="0"/>
              </a:rPr>
              <a:t>” you will come.</a:t>
            </a:r>
          </a:p>
          <a:p>
            <a:r>
              <a:rPr lang="en-GB" sz="1800" dirty="0">
                <a:latin typeface="Arial" pitchFamily="34" charset="0"/>
                <a:cs typeface="Arial" pitchFamily="34" charset="0"/>
              </a:rPr>
              <a:t>Every day I will write note about how good Fang </a:t>
            </a:r>
            <a:r>
              <a:rPr lang="en-GB" sz="1800" dirty="0" err="1">
                <a:latin typeface="Arial" pitchFamily="34" charset="0"/>
                <a:cs typeface="Arial" pitchFamily="34" charset="0"/>
              </a:rPr>
              <a:t>Zhendong</a:t>
            </a:r>
            <a:r>
              <a:rPr lang="en-GB" sz="1800" dirty="0">
                <a:latin typeface="Arial" pitchFamily="34" charset="0"/>
                <a:cs typeface="Arial" pitchFamily="34" charset="0"/>
              </a:rPr>
              <a:t> is for me.</a:t>
            </a:r>
          </a:p>
          <a:p>
            <a:r>
              <a:rPr lang="en-GB" sz="1800" dirty="0">
                <a:latin typeface="Arial" pitchFamily="34" charset="0"/>
                <a:cs typeface="Arial" pitchFamily="34" charset="0"/>
              </a:rPr>
              <a:t>He does not have to be afraid of forgetting it, because I will write it down for him.</a:t>
            </a:r>
          </a:p>
          <a:p>
            <a:r>
              <a:rPr lang="en-GB" sz="1800" dirty="0">
                <a:latin typeface="Arial" pitchFamily="34" charset="0"/>
                <a:cs typeface="Arial" pitchFamily="34" charset="0"/>
              </a:rPr>
              <a:t>If lovers are together, they have no sorrows. You only need to be at my side, and you will never feel lonely again.</a:t>
            </a:r>
            <a:endParaRPr lang="en-US" sz="1800" dirty="0">
              <a:latin typeface="Arial" pitchFamily="34" charset="0"/>
            </a:endParaRPr>
          </a:p>
          <a:p>
            <a:r>
              <a:rPr lang="en-GB" sz="1800" dirty="0">
                <a:latin typeface="Arial" pitchFamily="34" charset="0"/>
                <a:cs typeface="Arial" pitchFamily="34" charset="0"/>
              </a:rPr>
              <a:t>If I am with the one I love, I fear nothing.</a:t>
            </a:r>
            <a:endParaRPr lang="en-US" sz="14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96</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20523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000" b="1" dirty="0">
                <a:latin typeface="Arial" pitchFamily="34" charset="0"/>
              </a:rPr>
              <a:t>Additional Sources</a:t>
            </a:r>
            <a:r>
              <a:rPr lang="en-US" sz="2000" b="1" dirty="0">
                <a:latin typeface="Arial" pitchFamily="34" charset="0"/>
              </a:rPr>
              <a:t> </a:t>
            </a:r>
            <a:endParaRPr lang="en-US" sz="2400" dirty="0">
              <a:latin typeface="Arial" pitchFamily="34" charset="0"/>
            </a:endParaRPr>
          </a:p>
          <a:p>
            <a:pPr lvl="0"/>
            <a:r>
              <a:rPr lang="en-GB" sz="2000" dirty="0">
                <a:latin typeface="Arial" pitchFamily="34" charset="0"/>
              </a:rPr>
              <a:t>Literature:</a:t>
            </a:r>
            <a:endParaRPr lang="en-US" sz="2400" dirty="0">
              <a:latin typeface="Arial" pitchFamily="34" charset="0"/>
            </a:endParaRPr>
          </a:p>
          <a:p>
            <a:pPr lvl="1"/>
            <a:r>
              <a:rPr lang="en-US" sz="1800" dirty="0">
                <a:latin typeface="Arial" pitchFamily="34" charset="0"/>
              </a:rPr>
              <a:t>Encyclopedic article “No longer let you alone” </a:t>
            </a:r>
            <a:r>
              <a:rPr lang="en-US" sz="1800" u="sng" dirty="0">
                <a:latin typeface="Arial" pitchFamily="34" charset="0"/>
                <a:hlinkClick r:id="rId4"/>
              </a:rPr>
              <a:t>http://translate.google.de/translate?hl=de&amp;sl=auto&amp;tl=en&amp;u=http%3A%2F%2Fbaike.baidu.com%2Fview%2F1833676.htm</a:t>
            </a:r>
            <a:r>
              <a:rPr lang="en-US" sz="1800" dirty="0">
                <a:latin typeface="Arial" pitchFamily="34" charset="0"/>
              </a:rPr>
              <a:t> (Google-translated from Chinese baike.baidu.com) </a:t>
            </a:r>
            <a:endParaRPr lang="en-US" sz="2000" dirty="0">
              <a:latin typeface="Arial" pitchFamily="34" charset="0"/>
            </a:endParaRPr>
          </a:p>
          <a:p>
            <a:pPr lvl="0"/>
            <a:r>
              <a:rPr lang="en-US" sz="2000" dirty="0">
                <a:latin typeface="Arial" pitchFamily="34" charset="0"/>
              </a:rPr>
              <a:t>Background information on Chinese film history: </a:t>
            </a:r>
            <a:endParaRPr lang="en-US" sz="2400" dirty="0">
              <a:latin typeface="Arial" pitchFamily="34" charset="0"/>
            </a:endParaRPr>
          </a:p>
          <a:p>
            <a:pPr lvl="1"/>
            <a:r>
              <a:rPr lang="en-US" sz="1800" dirty="0">
                <a:latin typeface="Arial" pitchFamily="34" charset="0"/>
              </a:rPr>
              <a:t>A Brief History of Chinese Film, Ohio State University, </a:t>
            </a:r>
            <a:r>
              <a:rPr lang="en-US" sz="1800" u="sng" dirty="0">
                <a:latin typeface="Arial" pitchFamily="34" charset="0"/>
                <a:hlinkClick r:id="rId5"/>
              </a:rPr>
              <a:t>http://people.cohums.ohio-state.edu/denton2/courses/c505/temp/history/chapter2.html</a:t>
            </a:r>
            <a:r>
              <a:rPr lang="en-US" sz="1800" dirty="0">
                <a:latin typeface="Arial" pitchFamily="34" charset="0"/>
              </a:rPr>
              <a:t> </a:t>
            </a:r>
            <a:endParaRPr lang="en-US" sz="2000" dirty="0">
              <a:latin typeface="Arial" pitchFamily="34" charset="0"/>
            </a:endParaRPr>
          </a:p>
          <a:p>
            <a:r>
              <a:rPr lang="en-US" sz="2000" dirty="0">
                <a:latin typeface="Arial" pitchFamily="34" charset="0"/>
              </a:rPr>
              <a:t>Martin </a:t>
            </a:r>
            <a:r>
              <a:rPr lang="en-US" sz="2000" dirty="0" err="1">
                <a:latin typeface="Arial" pitchFamily="34" charset="0"/>
              </a:rPr>
              <a:t>Gieselmann</a:t>
            </a:r>
            <a:r>
              <a:rPr lang="en-US" sz="2000" dirty="0">
                <a:latin typeface="Arial" pitchFamily="34" charset="0"/>
              </a:rPr>
              <a:t>, „Chinese Film History – A Short Introduction“, The University of Vienna </a:t>
            </a:r>
            <a:r>
              <a:rPr lang="en-US" sz="2000" u="sng" dirty="0">
                <a:latin typeface="Arial" pitchFamily="34" charset="0"/>
                <a:hlinkClick r:id="rId6"/>
              </a:rPr>
              <a:t>http://www.univie.ac.at/Sinologie/repository/</a:t>
            </a:r>
            <a:br>
              <a:rPr lang="en-US" sz="2000" u="sng" dirty="0">
                <a:latin typeface="Arial" pitchFamily="34" charset="0"/>
                <a:hlinkClick r:id="rId6"/>
              </a:rPr>
            </a:br>
            <a:r>
              <a:rPr lang="en-US" sz="2000" u="sng" dirty="0">
                <a:latin typeface="Arial" pitchFamily="34" charset="0"/>
                <a:hlinkClick r:id="rId6"/>
              </a:rPr>
              <a:t>ueLK110_ChinFilmgesch/filmgeschichteSkript.pdf</a:t>
            </a:r>
            <a:endParaRPr lang="en-US" sz="4000"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97</a:t>
            </a:fld>
            <a:endParaRPr lang="en-US" dirty="0"/>
          </a:p>
        </p:txBody>
      </p:sp>
      <p:pic>
        <p:nvPicPr>
          <p:cNvPr id="5" name="Picture 2" descr="舒淇"/>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03993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marL="109537" indent="0">
              <a:buNone/>
            </a:pPr>
            <a:r>
              <a:rPr lang="en-GB" sz="2400" b="1" dirty="0">
                <a:latin typeface="Arial" pitchFamily="34" charset="0"/>
                <a:cs typeface="Arial" pitchFamily="34" charset="0"/>
              </a:rPr>
              <a:t>Assignment for next time </a:t>
            </a:r>
            <a:endParaRPr lang="en-US" sz="2400" dirty="0">
              <a:latin typeface="Arial" pitchFamily="34" charset="0"/>
              <a:cs typeface="Arial" pitchFamily="34" charset="0"/>
            </a:endParaRPr>
          </a:p>
          <a:p>
            <a:pPr lvl="0"/>
            <a:r>
              <a:rPr lang="en-US" sz="2400" dirty="0">
                <a:latin typeface="Arial" pitchFamily="34" charset="0"/>
                <a:cs typeface="Arial" pitchFamily="34" charset="0"/>
              </a:rPr>
              <a:t>Please screen last 2 parts of the movie at home</a:t>
            </a:r>
          </a:p>
          <a:p>
            <a:pPr lvl="0"/>
            <a:r>
              <a:rPr lang="en-US" sz="2400" dirty="0">
                <a:latin typeface="Arial" pitchFamily="34" charset="0"/>
                <a:cs typeface="Arial" pitchFamily="34" charset="0"/>
              </a:rPr>
              <a:t>Prepare final paper (needs to be uploaded by 4/15/2013)</a:t>
            </a: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en-US"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98</a:t>
            </a:fld>
            <a:endParaRPr lang="en-US" dirty="0"/>
          </a:p>
        </p:txBody>
      </p:sp>
      <p:pic>
        <p:nvPicPr>
          <p:cNvPr id="5" name="Picture 2" descr="舒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1146" y="5403008"/>
            <a:ext cx="1220788" cy="146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13966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1600200"/>
            <a:ext cx="8763000" cy="4953000"/>
          </a:xfrm>
        </p:spPr>
        <p:txBody>
          <a:bodyPr/>
          <a:lstStyle/>
          <a:p>
            <a:pPr>
              <a:buNone/>
            </a:pPr>
            <a:endParaRPr lang="de-DE" altLang="zh-CN" sz="2100" b="1" dirty="0">
              <a:latin typeface="Arial" pitchFamily="34" charset="0"/>
              <a:cs typeface="Arial" pitchFamily="34" charset="0"/>
            </a:endParaRPr>
          </a:p>
        </p:txBody>
      </p:sp>
      <p:sp>
        <p:nvSpPr>
          <p:cNvPr id="3" name="Title 2"/>
          <p:cNvSpPr>
            <a:spLocks noGrp="1"/>
          </p:cNvSpPr>
          <p:nvPr>
            <p:ph type="title"/>
          </p:nvPr>
        </p:nvSpPr>
        <p:spPr>
          <a:xfrm>
            <a:off x="-152400" y="152400"/>
            <a:ext cx="8686800" cy="1371600"/>
          </a:xfrm>
          <a:gradFill rotWithShape="1">
            <a:gsLst>
              <a:gs pos="0">
                <a:schemeClr val="accent1">
                  <a:lumMod val="50000"/>
                </a:schemeClr>
              </a:gs>
              <a:gs pos="50000">
                <a:schemeClr val="accent1"/>
              </a:gs>
              <a:gs pos="100000">
                <a:schemeClr val="bg1"/>
              </a:gs>
            </a:gsLst>
            <a:lin ang="5400000" scaled="1"/>
          </a:gradFill>
          <a:ln w="34925">
            <a:noFill/>
            <a:miter lim="800000"/>
            <a:headEnd/>
            <a:tailEnd/>
          </a:ln>
          <a:effectLst>
            <a:outerShdw blurRad="184150" dist="241300" dir="11520000" sx="110000" sy="110000" algn="ctr">
              <a:srgbClr val="000000">
                <a:alpha val="18000"/>
              </a:srgbClr>
            </a:outerShdw>
          </a:effectLst>
          <a:scene3d>
            <a:camera prst="perspectiveFront" fov="3300000">
              <a:rot lat="0" lon="900002" rev="0"/>
            </a:camera>
            <a:lightRig rig="flood" dir="t">
              <a:rot lat="0" lon="0" rev="13800000"/>
            </a:lightRig>
          </a:scene3d>
          <a:sp3d extrusionH="127000" prstMaterial="dkEdge">
            <a:bevelT w="127000" h="127000"/>
            <a:bevelB w="127000" h="127000"/>
          </a:sp3d>
        </p:spPr>
        <p:txBody>
          <a:bodyPr vert="horz" wrap="square" lIns="91440" tIns="45720" rIns="36000" bIns="45720" numCol="1" anchor="ctr" anchorCtr="0" compatLnSpc="1">
            <a:prstTxWarp prst="textNoShape">
              <a:avLst/>
            </a:prstTxWarp>
            <a:noAutofit/>
            <a:scene3d>
              <a:camera prst="orthographicFront"/>
              <a:lightRig rig="soft" dir="t"/>
            </a:scene3d>
            <a:sp3d prstMaterial="softEdge">
              <a:bevelT w="25400" h="25400"/>
            </a:sp3d>
          </a:bodyPr>
          <a:lstStyle/>
          <a:p>
            <a:pPr algn="ctr">
              <a:defRPr/>
            </a:pPr>
            <a:r>
              <a:rPr lang="fr-FR" sz="4800" dirty="0">
                <a:solidFill>
                  <a:schemeClr val="accent1">
                    <a:lumMod val="50000"/>
                  </a:schemeClr>
                </a:solidFill>
                <a:latin typeface="Arial" pitchFamily="34" charset="0"/>
                <a:cs typeface="Arial" pitchFamily="34" charset="0"/>
              </a:rPr>
              <a:t>Session </a:t>
            </a:r>
            <a:r>
              <a:rPr lang="de-DE" altLang="zh-TW" sz="4800" dirty="0">
                <a:solidFill>
                  <a:schemeClr val="accent1">
                    <a:lumMod val="50000"/>
                  </a:schemeClr>
                </a:solidFill>
                <a:latin typeface="Arial" pitchFamily="34" charset="0"/>
                <a:cs typeface="Arial" pitchFamily="34" charset="0"/>
              </a:rPr>
              <a:t>24 4/9 · 4</a:t>
            </a:r>
            <a:r>
              <a:rPr lang="zh-TW" altLang="de-DE" sz="4800" dirty="0">
                <a:solidFill>
                  <a:schemeClr val="accent1">
                    <a:lumMod val="50000"/>
                  </a:schemeClr>
                </a:solidFill>
                <a:latin typeface="Arial" pitchFamily="34" charset="0"/>
                <a:cs typeface="Arial" pitchFamily="34" charset="0"/>
              </a:rPr>
              <a:t>月</a:t>
            </a:r>
            <a:r>
              <a:rPr lang="de-DE" altLang="zh-TW" sz="4800" dirty="0">
                <a:solidFill>
                  <a:schemeClr val="accent1">
                    <a:lumMod val="50000"/>
                  </a:schemeClr>
                </a:solidFill>
                <a:latin typeface="Arial" pitchFamily="34" charset="0"/>
                <a:cs typeface="Arial" pitchFamily="34" charset="0"/>
              </a:rPr>
              <a:t>9</a:t>
            </a:r>
            <a:r>
              <a:rPr lang="zh-CN" altLang="de-DE" sz="4800" dirty="0">
                <a:solidFill>
                  <a:schemeClr val="accent1">
                    <a:lumMod val="50000"/>
                  </a:schemeClr>
                </a:solidFill>
                <a:latin typeface="Arial" pitchFamily="34" charset="0"/>
                <a:cs typeface="Arial" pitchFamily="34" charset="0"/>
              </a:rPr>
              <a:t>日的课</a:t>
            </a:r>
            <a:endParaRPr lang="en-US" sz="48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8534400" y="6477000"/>
            <a:ext cx="479425" cy="296863"/>
          </a:xfrm>
        </p:spPr>
        <p:txBody>
          <a:bodyPr/>
          <a:lstStyle/>
          <a:p>
            <a:pPr>
              <a:defRPr/>
            </a:pPr>
            <a:fld id="{9DF492FD-6157-42DE-A9F5-604965D68E43}" type="slidenum">
              <a:rPr lang="en-US" smtClean="0"/>
              <a:pPr>
                <a:defRPr/>
              </a:pPr>
              <a:t>99</a:t>
            </a:fld>
            <a:endParaRPr lang="en-US" dirty="0"/>
          </a:p>
        </p:txBody>
      </p:sp>
      <p:graphicFrame>
        <p:nvGraphicFramePr>
          <p:cNvPr id="2" name="Tabelle 1"/>
          <p:cNvGraphicFramePr>
            <a:graphicFrameLocks noGrp="1"/>
          </p:cNvGraphicFramePr>
          <p:nvPr/>
        </p:nvGraphicFramePr>
        <p:xfrm>
          <a:off x="304800" y="1600200"/>
          <a:ext cx="8839200" cy="4463117"/>
        </p:xfrm>
        <a:graphic>
          <a:graphicData uri="http://schemas.openxmlformats.org/drawingml/2006/table">
            <a:tbl>
              <a:tblPr>
                <a:tableStyleId>{5C22544A-7EE6-4342-B048-85BDC9FD1C3A}</a:tableStyleId>
              </a:tblPr>
              <a:tblGrid>
                <a:gridCol w="4081032">
                  <a:extLst>
                    <a:ext uri="{9D8B030D-6E8A-4147-A177-3AD203B41FA5}">
                      <a16:colId xmlns:a16="http://schemas.microsoft.com/office/drawing/2014/main" val="20000"/>
                    </a:ext>
                  </a:extLst>
                </a:gridCol>
                <a:gridCol w="4758168">
                  <a:extLst>
                    <a:ext uri="{9D8B030D-6E8A-4147-A177-3AD203B41FA5}">
                      <a16:colId xmlns:a16="http://schemas.microsoft.com/office/drawing/2014/main" val="20001"/>
                    </a:ext>
                  </a:extLst>
                </a:gridCol>
              </a:tblGrid>
              <a:tr h="656421">
                <a:tc>
                  <a:txBody>
                    <a:bodyPr/>
                    <a:lstStyle/>
                    <a:p>
                      <a:pPr>
                        <a:lnSpc>
                          <a:spcPct val="150000"/>
                        </a:lnSpc>
                        <a:spcAft>
                          <a:spcPts val="0"/>
                        </a:spcAft>
                      </a:pPr>
                      <a:r>
                        <a:rPr lang="fr-FR" sz="1600" dirty="0" err="1">
                          <a:effectLst/>
                        </a:rPr>
                        <a:t>Student</a:t>
                      </a:r>
                      <a:r>
                        <a:rPr lang="fr-FR" sz="1600" dirty="0">
                          <a:effectLst/>
                        </a:rPr>
                        <a:t> </a:t>
                      </a:r>
                      <a:r>
                        <a:rPr lang="fr-FR" sz="1600" dirty="0" err="1">
                          <a:effectLst/>
                        </a:rPr>
                        <a:t>requests</a:t>
                      </a:r>
                      <a:r>
                        <a:rPr lang="fr-FR" sz="1600" dirty="0">
                          <a:effectLst/>
                        </a:rPr>
                        <a:t>/</a:t>
                      </a:r>
                      <a:r>
                        <a:rPr lang="fr-FR" sz="1600" dirty="0" err="1">
                          <a:effectLst/>
                        </a:rPr>
                        <a:t>teacher</a:t>
                      </a:r>
                      <a:r>
                        <a:rPr lang="fr-FR" sz="1600" dirty="0">
                          <a:effectLst/>
                        </a:rPr>
                        <a:t> observations</a:t>
                      </a:r>
                      <a:endParaRPr lang="en-US" sz="1600" dirty="0">
                        <a:effectLst/>
                        <a:latin typeface="Times New Roman"/>
                        <a:ea typeface="SimSun"/>
                      </a:endParaRPr>
                    </a:p>
                  </a:txBody>
                  <a:tcPr/>
                </a:tc>
                <a:tc>
                  <a:txBody>
                    <a:bodyPr/>
                    <a:lstStyle/>
                    <a:p>
                      <a:pPr>
                        <a:lnSpc>
                          <a:spcPct val="150000"/>
                        </a:lnSpc>
                        <a:spcAft>
                          <a:spcPts val="0"/>
                        </a:spcAft>
                      </a:pPr>
                      <a:r>
                        <a:rPr lang="de-DE" sz="1600">
                          <a:effectLst/>
                        </a:rPr>
                        <a:t>Improvements</a:t>
                      </a:r>
                      <a:endParaRPr lang="en-US" sz="1600">
                        <a:effectLst/>
                        <a:latin typeface="Times New Roman"/>
                        <a:ea typeface="SimSun"/>
                      </a:endParaRPr>
                    </a:p>
                  </a:txBody>
                  <a:tcPr/>
                </a:tc>
                <a:extLst>
                  <a:ext uri="{0D108BD9-81ED-4DB2-BD59-A6C34878D82A}">
                    <a16:rowId xmlns:a16="http://schemas.microsoft.com/office/drawing/2014/main" val="10000"/>
                  </a:ext>
                </a:extLst>
              </a:tr>
              <a:tr h="656421">
                <a:tc>
                  <a:txBody>
                    <a:bodyPr/>
                    <a:lstStyle/>
                    <a:p>
                      <a:pPr>
                        <a:lnSpc>
                          <a:spcPct val="150000"/>
                        </a:lnSpc>
                        <a:spcAft>
                          <a:spcPts val="0"/>
                        </a:spcAft>
                      </a:pPr>
                      <a:r>
                        <a:rPr lang="en-US" sz="1600">
                          <a:effectLst/>
                        </a:rPr>
                        <a:t>Screening movies in class takes up a lot of time</a:t>
                      </a:r>
                      <a:endParaRPr lang="en-US" sz="1600">
                        <a:effectLst/>
                        <a:latin typeface="Times New Roman"/>
                        <a:ea typeface="SimSun"/>
                      </a:endParaRPr>
                    </a:p>
                  </a:txBody>
                  <a:tcPr/>
                </a:tc>
                <a:tc>
                  <a:txBody>
                    <a:bodyPr/>
                    <a:lstStyle/>
                    <a:p>
                      <a:pPr>
                        <a:lnSpc>
                          <a:spcPct val="150000"/>
                        </a:lnSpc>
                        <a:spcAft>
                          <a:spcPts val="0"/>
                        </a:spcAft>
                      </a:pPr>
                      <a:r>
                        <a:rPr lang="en-US" sz="1600">
                          <a:effectLst/>
                        </a:rPr>
                        <a:t>Watching some movies at home before session</a:t>
                      </a:r>
                      <a:endParaRPr lang="en-US" sz="1600">
                        <a:effectLst/>
                        <a:latin typeface="Times New Roman"/>
                        <a:ea typeface="SimSun"/>
                      </a:endParaRPr>
                    </a:p>
                  </a:txBody>
                  <a:tcPr/>
                </a:tc>
                <a:extLst>
                  <a:ext uri="{0D108BD9-81ED-4DB2-BD59-A6C34878D82A}">
                    <a16:rowId xmlns:a16="http://schemas.microsoft.com/office/drawing/2014/main" val="10001"/>
                  </a:ext>
                </a:extLst>
              </a:tr>
              <a:tr h="959386">
                <a:tc>
                  <a:txBody>
                    <a:bodyPr/>
                    <a:lstStyle/>
                    <a:p>
                      <a:pPr>
                        <a:lnSpc>
                          <a:spcPct val="150000"/>
                        </a:lnSpc>
                        <a:spcAft>
                          <a:spcPts val="0"/>
                        </a:spcAft>
                      </a:pPr>
                      <a:r>
                        <a:rPr lang="en-US" sz="1600">
                          <a:effectLst/>
                        </a:rPr>
                        <a:t>One movie only available in Chinese</a:t>
                      </a:r>
                      <a:endParaRPr lang="en-US" sz="1600">
                        <a:effectLst/>
                        <a:latin typeface="Times New Roman"/>
                        <a:ea typeface="SimSun"/>
                      </a:endParaRPr>
                    </a:p>
                  </a:txBody>
                  <a:tcPr/>
                </a:tc>
                <a:tc>
                  <a:txBody>
                    <a:bodyPr/>
                    <a:lstStyle/>
                    <a:p>
                      <a:pPr>
                        <a:lnSpc>
                          <a:spcPct val="150000"/>
                        </a:lnSpc>
                        <a:spcAft>
                          <a:spcPts val="0"/>
                        </a:spcAft>
                      </a:pPr>
                      <a:r>
                        <a:rPr lang="en-US" sz="1600">
                          <a:effectLst/>
                        </a:rPr>
                        <a:t>Changing movie to one from the same director with English subtitles</a:t>
                      </a:r>
                      <a:endParaRPr lang="en-US" sz="1600">
                        <a:effectLst/>
                        <a:latin typeface="Times New Roman"/>
                        <a:ea typeface="SimSun"/>
                      </a:endParaRPr>
                    </a:p>
                  </a:txBody>
                  <a:tcPr/>
                </a:tc>
                <a:extLst>
                  <a:ext uri="{0D108BD9-81ED-4DB2-BD59-A6C34878D82A}">
                    <a16:rowId xmlns:a16="http://schemas.microsoft.com/office/drawing/2014/main" val="10002"/>
                  </a:ext>
                </a:extLst>
              </a:tr>
              <a:tr h="656421">
                <a:tc>
                  <a:txBody>
                    <a:bodyPr/>
                    <a:lstStyle/>
                    <a:p>
                      <a:pPr>
                        <a:lnSpc>
                          <a:spcPct val="150000"/>
                        </a:lnSpc>
                        <a:spcAft>
                          <a:spcPts val="0"/>
                        </a:spcAft>
                      </a:pPr>
                      <a:r>
                        <a:rPr lang="en-US" sz="1600">
                          <a:effectLst/>
                        </a:rPr>
                        <a:t>Lacking historical background</a:t>
                      </a:r>
                      <a:endParaRPr lang="en-US" sz="1600">
                        <a:effectLst/>
                        <a:latin typeface="Times New Roman"/>
                        <a:ea typeface="SimSun"/>
                      </a:endParaRPr>
                    </a:p>
                  </a:txBody>
                  <a:tcPr/>
                </a:tc>
                <a:tc>
                  <a:txBody>
                    <a:bodyPr/>
                    <a:lstStyle/>
                    <a:p>
                      <a:pPr>
                        <a:lnSpc>
                          <a:spcPct val="150000"/>
                        </a:lnSpc>
                        <a:spcAft>
                          <a:spcPts val="0"/>
                        </a:spcAft>
                      </a:pPr>
                      <a:r>
                        <a:rPr lang="en-GB" sz="1600">
                          <a:effectLst/>
                        </a:rPr>
                        <a:t>Brief teacher presentations on historical and cultural context</a:t>
                      </a:r>
                      <a:endParaRPr lang="en-US" sz="1600">
                        <a:effectLst/>
                        <a:latin typeface="Times New Roman"/>
                        <a:ea typeface="SimSun"/>
                      </a:endParaRPr>
                    </a:p>
                  </a:txBody>
                  <a:tcPr/>
                </a:tc>
                <a:extLst>
                  <a:ext uri="{0D108BD9-81ED-4DB2-BD59-A6C34878D82A}">
                    <a16:rowId xmlns:a16="http://schemas.microsoft.com/office/drawing/2014/main" val="10003"/>
                  </a:ext>
                </a:extLst>
              </a:tr>
              <a:tr h="1262350">
                <a:tc>
                  <a:txBody>
                    <a:bodyPr/>
                    <a:lstStyle/>
                    <a:p>
                      <a:pPr>
                        <a:lnSpc>
                          <a:spcPct val="150000"/>
                        </a:lnSpc>
                        <a:spcAft>
                          <a:spcPts val="0"/>
                        </a:spcAft>
                      </a:pPr>
                      <a:r>
                        <a:rPr lang="en-US" sz="1600">
                          <a:effectLst/>
                        </a:rPr>
                        <a:t>Chinese culture very distant, hard to understand</a:t>
                      </a:r>
                      <a:endParaRPr lang="en-US" sz="1600">
                        <a:effectLst/>
                        <a:latin typeface="Times New Roman"/>
                        <a:ea typeface="SimSun"/>
                      </a:endParaRPr>
                    </a:p>
                  </a:txBody>
                  <a:tcPr/>
                </a:tc>
                <a:tc>
                  <a:txBody>
                    <a:bodyPr/>
                    <a:lstStyle/>
                    <a:p>
                      <a:pPr>
                        <a:lnSpc>
                          <a:spcPct val="150000"/>
                        </a:lnSpc>
                        <a:spcAft>
                          <a:spcPts val="0"/>
                        </a:spcAft>
                      </a:pPr>
                      <a:r>
                        <a:rPr lang="en-GB" sz="1600" dirty="0">
                          <a:effectLst/>
                        </a:rPr>
                        <a:t>Compare Chinese and US version of same story book (The Departed/Infernal Affairs)</a:t>
                      </a:r>
                      <a:endParaRPr lang="en-US" sz="1600" dirty="0">
                        <a:effectLst/>
                        <a:latin typeface="Times New Roman"/>
                        <a:ea typeface="SimSun"/>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639307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00.xml><?xml version="1.0" encoding="utf-8"?>
<p:tagLst xmlns:a="http://schemas.openxmlformats.org/drawingml/2006/main" xmlns:r="http://schemas.openxmlformats.org/officeDocument/2006/relationships" xmlns:p="http://schemas.openxmlformats.org/presentationml/2006/main">
  <p:tag name="NOPREFERENCE" val="False"/>
</p:tagLst>
</file>

<file path=ppt/tags/tag101.xml><?xml version="1.0" encoding="utf-8"?>
<p:tagLst xmlns:a="http://schemas.openxmlformats.org/drawingml/2006/main" xmlns:r="http://schemas.openxmlformats.org/officeDocument/2006/relationships" xmlns:p="http://schemas.openxmlformats.org/presentationml/2006/main">
  <p:tag name="NOPREFERENCE" val="False"/>
</p:tagLst>
</file>

<file path=ppt/tags/tag102.xml><?xml version="1.0" encoding="utf-8"?>
<p:tagLst xmlns:a="http://schemas.openxmlformats.org/drawingml/2006/main" xmlns:r="http://schemas.openxmlformats.org/officeDocument/2006/relationships" xmlns:p="http://schemas.openxmlformats.org/presentationml/2006/main">
  <p:tag name="NOPREFERENCE" val="False"/>
</p:tagLst>
</file>

<file path=ppt/tags/tag103.xml><?xml version="1.0" encoding="utf-8"?>
<p:tagLst xmlns:a="http://schemas.openxmlformats.org/drawingml/2006/main" xmlns:r="http://schemas.openxmlformats.org/officeDocument/2006/relationships" xmlns:p="http://schemas.openxmlformats.org/presentationml/2006/main">
  <p:tag name="NOPREFERENCE" val="False"/>
</p:tagLst>
</file>

<file path=ppt/tags/tag104.xml><?xml version="1.0" encoding="utf-8"?>
<p:tagLst xmlns:a="http://schemas.openxmlformats.org/drawingml/2006/main" xmlns:r="http://schemas.openxmlformats.org/officeDocument/2006/relationships" xmlns:p="http://schemas.openxmlformats.org/presentationml/2006/main">
  <p:tag name="NOPREFERENCE" val="False"/>
</p:tagLst>
</file>

<file path=ppt/tags/tag105.xml><?xml version="1.0" encoding="utf-8"?>
<p:tagLst xmlns:a="http://schemas.openxmlformats.org/drawingml/2006/main" xmlns:r="http://schemas.openxmlformats.org/officeDocument/2006/relationships" xmlns:p="http://schemas.openxmlformats.org/presentationml/2006/main">
  <p:tag name="NOPREFERENCE" val="False"/>
</p:tagLst>
</file>

<file path=ppt/tags/tag106.xml><?xml version="1.0" encoding="utf-8"?>
<p:tagLst xmlns:a="http://schemas.openxmlformats.org/drawingml/2006/main" xmlns:r="http://schemas.openxmlformats.org/officeDocument/2006/relationships" xmlns:p="http://schemas.openxmlformats.org/presentationml/2006/main">
  <p:tag name="NOPREFERENCE" val="False"/>
</p:tagLst>
</file>

<file path=ppt/tags/tag107.xml><?xml version="1.0" encoding="utf-8"?>
<p:tagLst xmlns:a="http://schemas.openxmlformats.org/drawingml/2006/main" xmlns:r="http://schemas.openxmlformats.org/officeDocument/2006/relationships" xmlns:p="http://schemas.openxmlformats.org/presentationml/2006/main">
  <p:tag name="NOPREFERENCE" val="False"/>
</p:tagLst>
</file>

<file path=ppt/tags/tag108.xml><?xml version="1.0" encoding="utf-8"?>
<p:tagLst xmlns:a="http://schemas.openxmlformats.org/drawingml/2006/main" xmlns:r="http://schemas.openxmlformats.org/officeDocument/2006/relationships" xmlns:p="http://schemas.openxmlformats.org/presentationml/2006/main">
  <p:tag name="NOPREFERENCE" val="False"/>
</p:tagLst>
</file>

<file path=ppt/tags/tag109.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2.xml><?xml version="1.0" encoding="utf-8"?>
<p:tagLst xmlns:a="http://schemas.openxmlformats.org/drawingml/2006/main" xmlns:r="http://schemas.openxmlformats.org/officeDocument/2006/relationships" xmlns:p="http://schemas.openxmlformats.org/presentationml/2006/main">
  <p:tag name="NOPREFERENCE" val="False"/>
</p:tagLst>
</file>

<file path=ppt/tags/tag113.xml><?xml version="1.0" encoding="utf-8"?>
<p:tagLst xmlns:a="http://schemas.openxmlformats.org/drawingml/2006/main" xmlns:r="http://schemas.openxmlformats.org/officeDocument/2006/relationships" xmlns:p="http://schemas.openxmlformats.org/presentationml/2006/main">
  <p:tag name="NOPREFERENCE" val="False"/>
</p:tagLst>
</file>

<file path=ppt/tags/tag114.xml><?xml version="1.0" encoding="utf-8"?>
<p:tagLst xmlns:a="http://schemas.openxmlformats.org/drawingml/2006/main" xmlns:r="http://schemas.openxmlformats.org/officeDocument/2006/relationships" xmlns:p="http://schemas.openxmlformats.org/presentationml/2006/main">
  <p:tag name="NOPREFERENCE" val="False"/>
</p:tagLst>
</file>

<file path=ppt/tags/tag115.xml><?xml version="1.0" encoding="utf-8"?>
<p:tagLst xmlns:a="http://schemas.openxmlformats.org/drawingml/2006/main" xmlns:r="http://schemas.openxmlformats.org/officeDocument/2006/relationships" xmlns:p="http://schemas.openxmlformats.org/presentationml/2006/main">
  <p:tag name="NOPREFERENCE" val="False"/>
</p:tagLst>
</file>

<file path=ppt/tags/tag116.xml><?xml version="1.0" encoding="utf-8"?>
<p:tagLst xmlns:a="http://schemas.openxmlformats.org/drawingml/2006/main" xmlns:r="http://schemas.openxmlformats.org/officeDocument/2006/relationships" xmlns:p="http://schemas.openxmlformats.org/presentationml/2006/main">
  <p:tag name="NOPREFERENCE" val="False"/>
</p:tagLst>
</file>

<file path=ppt/tags/tag117.xml><?xml version="1.0" encoding="utf-8"?>
<p:tagLst xmlns:a="http://schemas.openxmlformats.org/drawingml/2006/main" xmlns:r="http://schemas.openxmlformats.org/officeDocument/2006/relationships" xmlns:p="http://schemas.openxmlformats.org/presentationml/2006/main">
  <p:tag name="NOPREFERENCE" val="False"/>
</p:tagLst>
</file>

<file path=ppt/tags/tag118.xml><?xml version="1.0" encoding="utf-8"?>
<p:tagLst xmlns:a="http://schemas.openxmlformats.org/drawingml/2006/main" xmlns:r="http://schemas.openxmlformats.org/officeDocument/2006/relationships" xmlns:p="http://schemas.openxmlformats.org/presentationml/2006/main">
  <p:tag name="NOPREFERENCE" val="False"/>
</p:tagLst>
</file>

<file path=ppt/tags/tag119.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20.xml><?xml version="1.0" encoding="utf-8"?>
<p:tagLst xmlns:a="http://schemas.openxmlformats.org/drawingml/2006/main" xmlns:r="http://schemas.openxmlformats.org/officeDocument/2006/relationships" xmlns:p="http://schemas.openxmlformats.org/presentationml/2006/main">
  <p:tag name="NOPREFERENCE" val="False"/>
</p:tagLst>
</file>

<file path=ppt/tags/tag121.xml><?xml version="1.0" encoding="utf-8"?>
<p:tagLst xmlns:a="http://schemas.openxmlformats.org/drawingml/2006/main" xmlns:r="http://schemas.openxmlformats.org/officeDocument/2006/relationships" xmlns:p="http://schemas.openxmlformats.org/presentationml/2006/main">
  <p:tag name="NOPREFERENCE" val="False"/>
</p:tagLst>
</file>

<file path=ppt/tags/tag122.xml><?xml version="1.0" encoding="utf-8"?>
<p:tagLst xmlns:a="http://schemas.openxmlformats.org/drawingml/2006/main" xmlns:r="http://schemas.openxmlformats.org/officeDocument/2006/relationships" xmlns:p="http://schemas.openxmlformats.org/presentationml/2006/main">
  <p:tag name="NOPREFERENCE" val="False"/>
</p:tagLst>
</file>

<file path=ppt/tags/tag123.xml><?xml version="1.0" encoding="utf-8"?>
<p:tagLst xmlns:a="http://schemas.openxmlformats.org/drawingml/2006/main" xmlns:r="http://schemas.openxmlformats.org/officeDocument/2006/relationships" xmlns:p="http://schemas.openxmlformats.org/presentationml/2006/main">
  <p:tag name="NOPREFERENCE" val="False"/>
</p:tagLst>
</file>

<file path=ppt/tags/tag124.xml><?xml version="1.0" encoding="utf-8"?>
<p:tagLst xmlns:a="http://schemas.openxmlformats.org/drawingml/2006/main" xmlns:r="http://schemas.openxmlformats.org/officeDocument/2006/relationships" xmlns:p="http://schemas.openxmlformats.org/presentationml/2006/main">
  <p:tag name="NOPREFERENCE" val="False"/>
</p:tagLst>
</file>

<file path=ppt/tags/tag125.xml><?xml version="1.0" encoding="utf-8"?>
<p:tagLst xmlns:a="http://schemas.openxmlformats.org/drawingml/2006/main" xmlns:r="http://schemas.openxmlformats.org/officeDocument/2006/relationships" xmlns:p="http://schemas.openxmlformats.org/presentationml/2006/main">
  <p:tag name="NOPREFERENCE" val="False"/>
</p:tagLst>
</file>

<file path=ppt/tags/tag126.xml><?xml version="1.0" encoding="utf-8"?>
<p:tagLst xmlns:a="http://schemas.openxmlformats.org/drawingml/2006/main" xmlns:r="http://schemas.openxmlformats.org/officeDocument/2006/relationships" xmlns:p="http://schemas.openxmlformats.org/presentationml/2006/main">
  <p:tag name="NOPREFERENCE" val="False"/>
</p:tagLst>
</file>

<file path=ppt/tags/tag127.xml><?xml version="1.0" encoding="utf-8"?>
<p:tagLst xmlns:a="http://schemas.openxmlformats.org/drawingml/2006/main" xmlns:r="http://schemas.openxmlformats.org/officeDocument/2006/relationships" xmlns:p="http://schemas.openxmlformats.org/presentationml/2006/main">
  <p:tag name="NOPREFERENCE" val="False"/>
</p:tagLst>
</file>

<file path=ppt/tags/tag128.xml><?xml version="1.0" encoding="utf-8"?>
<p:tagLst xmlns:a="http://schemas.openxmlformats.org/drawingml/2006/main" xmlns:r="http://schemas.openxmlformats.org/officeDocument/2006/relationships" xmlns:p="http://schemas.openxmlformats.org/presentationml/2006/main">
  <p:tag name="NOPREFERENCE" val="False"/>
</p:tagLst>
</file>

<file path=ppt/tags/tag129.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30.xml><?xml version="1.0" encoding="utf-8"?>
<p:tagLst xmlns:a="http://schemas.openxmlformats.org/drawingml/2006/main" xmlns:r="http://schemas.openxmlformats.org/officeDocument/2006/relationships" xmlns:p="http://schemas.openxmlformats.org/presentationml/2006/main">
  <p:tag name="NOPREFERENCE" val="False"/>
</p:tagLst>
</file>

<file path=ppt/tags/tag131.xml><?xml version="1.0" encoding="utf-8"?>
<p:tagLst xmlns:a="http://schemas.openxmlformats.org/drawingml/2006/main" xmlns:r="http://schemas.openxmlformats.org/officeDocument/2006/relationships" xmlns:p="http://schemas.openxmlformats.org/presentationml/2006/main">
  <p:tag name="NOPREFERENCE" val="False"/>
</p:tagLst>
</file>

<file path=ppt/tags/tag132.xml><?xml version="1.0" encoding="utf-8"?>
<p:tagLst xmlns:a="http://schemas.openxmlformats.org/drawingml/2006/main" xmlns:r="http://schemas.openxmlformats.org/officeDocument/2006/relationships" xmlns:p="http://schemas.openxmlformats.org/presentationml/2006/main">
  <p:tag name="NOPREFERENCE" val="False"/>
</p:tagLst>
</file>

<file path=ppt/tags/tag133.xml><?xml version="1.0" encoding="utf-8"?>
<p:tagLst xmlns:a="http://schemas.openxmlformats.org/drawingml/2006/main" xmlns:r="http://schemas.openxmlformats.org/officeDocument/2006/relationships" xmlns:p="http://schemas.openxmlformats.org/presentationml/2006/main">
  <p:tag name="NOPREFERENCE" val="False"/>
</p:tagLst>
</file>

<file path=ppt/tags/tag134.xml><?xml version="1.0" encoding="utf-8"?>
<p:tagLst xmlns:a="http://schemas.openxmlformats.org/drawingml/2006/main" xmlns:r="http://schemas.openxmlformats.org/officeDocument/2006/relationships" xmlns:p="http://schemas.openxmlformats.org/presentationml/2006/main">
  <p:tag name="NOPREFERENCE" val="False"/>
</p:tagLst>
</file>

<file path=ppt/tags/tag135.xml><?xml version="1.0" encoding="utf-8"?>
<p:tagLst xmlns:a="http://schemas.openxmlformats.org/drawingml/2006/main" xmlns:r="http://schemas.openxmlformats.org/officeDocument/2006/relationships" xmlns:p="http://schemas.openxmlformats.org/presentationml/2006/main">
  <p:tag name="NOPREFERENCE" val="False"/>
</p:tagLst>
</file>

<file path=ppt/tags/tag136.xml><?xml version="1.0" encoding="utf-8"?>
<p:tagLst xmlns:a="http://schemas.openxmlformats.org/drawingml/2006/main" xmlns:r="http://schemas.openxmlformats.org/officeDocument/2006/relationships" xmlns:p="http://schemas.openxmlformats.org/presentationml/2006/main">
  <p:tag name="NOPREFERENCE" val="False"/>
</p:tagLst>
</file>

<file path=ppt/tags/tag137.xml><?xml version="1.0" encoding="utf-8"?>
<p:tagLst xmlns:a="http://schemas.openxmlformats.org/drawingml/2006/main" xmlns:r="http://schemas.openxmlformats.org/officeDocument/2006/relationships" xmlns:p="http://schemas.openxmlformats.org/presentationml/2006/main">
  <p:tag name="NOPREFERENCE" val="False"/>
</p:tagLst>
</file>

<file path=ppt/tags/tag138.xml><?xml version="1.0" encoding="utf-8"?>
<p:tagLst xmlns:a="http://schemas.openxmlformats.org/drawingml/2006/main" xmlns:r="http://schemas.openxmlformats.org/officeDocument/2006/relationships" xmlns:p="http://schemas.openxmlformats.org/presentationml/2006/main">
  <p:tag name="NOPREFERENCE" val="False"/>
</p:tagLst>
</file>

<file path=ppt/tags/tag139.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40.xml><?xml version="1.0" encoding="utf-8"?>
<p:tagLst xmlns:a="http://schemas.openxmlformats.org/drawingml/2006/main" xmlns:r="http://schemas.openxmlformats.org/officeDocument/2006/relationships" xmlns:p="http://schemas.openxmlformats.org/presentationml/2006/main">
  <p:tag name="NOPREFERENCE" val="False"/>
</p:tagLst>
</file>

<file path=ppt/tags/tag141.xml><?xml version="1.0" encoding="utf-8"?>
<p:tagLst xmlns:a="http://schemas.openxmlformats.org/drawingml/2006/main" xmlns:r="http://schemas.openxmlformats.org/officeDocument/2006/relationships" xmlns:p="http://schemas.openxmlformats.org/presentationml/2006/main">
  <p:tag name="NOPREFERENCE" val="False"/>
</p:tagLst>
</file>

<file path=ppt/tags/tag142.xml><?xml version="1.0" encoding="utf-8"?>
<p:tagLst xmlns:a="http://schemas.openxmlformats.org/drawingml/2006/main" xmlns:r="http://schemas.openxmlformats.org/officeDocument/2006/relationships" xmlns:p="http://schemas.openxmlformats.org/presentationml/2006/main">
  <p:tag name="NOPREFERENCE" val="False"/>
</p:tagLst>
</file>

<file path=ppt/tags/tag143.xml><?xml version="1.0" encoding="utf-8"?>
<p:tagLst xmlns:a="http://schemas.openxmlformats.org/drawingml/2006/main" xmlns:r="http://schemas.openxmlformats.org/officeDocument/2006/relationships" xmlns:p="http://schemas.openxmlformats.org/presentationml/2006/main">
  <p:tag name="NOPREFERENCE" val="False"/>
</p:tagLst>
</file>

<file path=ppt/tags/tag144.xml><?xml version="1.0" encoding="utf-8"?>
<p:tagLst xmlns:a="http://schemas.openxmlformats.org/drawingml/2006/main" xmlns:r="http://schemas.openxmlformats.org/officeDocument/2006/relationships" xmlns:p="http://schemas.openxmlformats.org/presentationml/2006/main">
  <p:tag name="NOPREFERENCE" val="False"/>
</p:tagLst>
</file>

<file path=ppt/tags/tag145.xml><?xml version="1.0" encoding="utf-8"?>
<p:tagLst xmlns:a="http://schemas.openxmlformats.org/drawingml/2006/main" xmlns:r="http://schemas.openxmlformats.org/officeDocument/2006/relationships" xmlns:p="http://schemas.openxmlformats.org/presentationml/2006/main">
  <p:tag name="NOPREFERENCE" val="False"/>
</p:tagLst>
</file>

<file path=ppt/tags/tag146.xml><?xml version="1.0" encoding="utf-8"?>
<p:tagLst xmlns:a="http://schemas.openxmlformats.org/drawingml/2006/main" xmlns:r="http://schemas.openxmlformats.org/officeDocument/2006/relationships" xmlns:p="http://schemas.openxmlformats.org/presentationml/2006/main">
  <p:tag name="NOPREFERENCE" val="False"/>
</p:tagLst>
</file>

<file path=ppt/tags/tag147.xml><?xml version="1.0" encoding="utf-8"?>
<p:tagLst xmlns:a="http://schemas.openxmlformats.org/drawingml/2006/main" xmlns:r="http://schemas.openxmlformats.org/officeDocument/2006/relationships" xmlns:p="http://schemas.openxmlformats.org/presentationml/2006/main">
  <p:tag name="NOPREFERENCE" val="False"/>
</p:tagLst>
</file>

<file path=ppt/tags/tag148.xml><?xml version="1.0" encoding="utf-8"?>
<p:tagLst xmlns:a="http://schemas.openxmlformats.org/drawingml/2006/main" xmlns:r="http://schemas.openxmlformats.org/officeDocument/2006/relationships" xmlns:p="http://schemas.openxmlformats.org/presentationml/2006/main">
  <p:tag name="NOPREFERENCE" val="False"/>
</p:tagLst>
</file>

<file path=ppt/tags/tag149.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50.xml><?xml version="1.0" encoding="utf-8"?>
<p:tagLst xmlns:a="http://schemas.openxmlformats.org/drawingml/2006/main" xmlns:r="http://schemas.openxmlformats.org/officeDocument/2006/relationships" xmlns:p="http://schemas.openxmlformats.org/presentationml/2006/main">
  <p:tag name="NOPREFERENCE" val="False"/>
</p:tagLst>
</file>

<file path=ppt/tags/tag151.xml><?xml version="1.0" encoding="utf-8"?>
<p:tagLst xmlns:a="http://schemas.openxmlformats.org/drawingml/2006/main" xmlns:r="http://schemas.openxmlformats.org/officeDocument/2006/relationships" xmlns:p="http://schemas.openxmlformats.org/presentationml/2006/main">
  <p:tag name="NOPREFERENCE" val="False"/>
</p:tagLst>
</file>

<file path=ppt/tags/tag152.xml><?xml version="1.0" encoding="utf-8"?>
<p:tagLst xmlns:a="http://schemas.openxmlformats.org/drawingml/2006/main" xmlns:r="http://schemas.openxmlformats.org/officeDocument/2006/relationships" xmlns:p="http://schemas.openxmlformats.org/presentationml/2006/main">
  <p:tag name="NOPREFERENCE" val="False"/>
</p:tagLst>
</file>

<file path=ppt/tags/tag153.xml><?xml version="1.0" encoding="utf-8"?>
<p:tagLst xmlns:a="http://schemas.openxmlformats.org/drawingml/2006/main" xmlns:r="http://schemas.openxmlformats.org/officeDocument/2006/relationships" xmlns:p="http://schemas.openxmlformats.org/presentationml/2006/main">
  <p:tag name="NOPREFERENCE" val="False"/>
</p:tagLst>
</file>

<file path=ppt/tags/tag154.xml><?xml version="1.0" encoding="utf-8"?>
<p:tagLst xmlns:a="http://schemas.openxmlformats.org/drawingml/2006/main" xmlns:r="http://schemas.openxmlformats.org/officeDocument/2006/relationships" xmlns:p="http://schemas.openxmlformats.org/presentationml/2006/main">
  <p:tag name="NOPREFERENCE" val="False"/>
</p:tagLst>
</file>

<file path=ppt/tags/tag155.xml><?xml version="1.0" encoding="utf-8"?>
<p:tagLst xmlns:a="http://schemas.openxmlformats.org/drawingml/2006/main" xmlns:r="http://schemas.openxmlformats.org/officeDocument/2006/relationships" xmlns:p="http://schemas.openxmlformats.org/presentationml/2006/main">
  <p:tag name="NOPREFERENCE" val="False"/>
</p:tagLst>
</file>

<file path=ppt/tags/tag156.xml><?xml version="1.0" encoding="utf-8"?>
<p:tagLst xmlns:a="http://schemas.openxmlformats.org/drawingml/2006/main" xmlns:r="http://schemas.openxmlformats.org/officeDocument/2006/relationships" xmlns:p="http://schemas.openxmlformats.org/presentationml/2006/main">
  <p:tag name="NOPREFERENCE" val="False"/>
</p:tagLst>
</file>

<file path=ppt/tags/tag157.xml><?xml version="1.0" encoding="utf-8"?>
<p:tagLst xmlns:a="http://schemas.openxmlformats.org/drawingml/2006/main" xmlns:r="http://schemas.openxmlformats.org/officeDocument/2006/relationships" xmlns:p="http://schemas.openxmlformats.org/presentationml/2006/main">
  <p:tag name="NOPREFERENCE" val="False"/>
</p:tagLst>
</file>

<file path=ppt/tags/tag158.xml><?xml version="1.0" encoding="utf-8"?>
<p:tagLst xmlns:a="http://schemas.openxmlformats.org/drawingml/2006/main" xmlns:r="http://schemas.openxmlformats.org/officeDocument/2006/relationships" xmlns:p="http://schemas.openxmlformats.org/presentationml/2006/main">
  <p:tag name="NOPREFERENCE" val="False"/>
</p:tagLst>
</file>

<file path=ppt/tags/tag159.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60.xml><?xml version="1.0" encoding="utf-8"?>
<p:tagLst xmlns:a="http://schemas.openxmlformats.org/drawingml/2006/main" xmlns:r="http://schemas.openxmlformats.org/officeDocument/2006/relationships" xmlns:p="http://schemas.openxmlformats.org/presentationml/2006/main">
  <p:tag name="NOPREFERENCE" val="False"/>
</p:tagLst>
</file>

<file path=ppt/tags/tag161.xml><?xml version="1.0" encoding="utf-8"?>
<p:tagLst xmlns:a="http://schemas.openxmlformats.org/drawingml/2006/main" xmlns:r="http://schemas.openxmlformats.org/officeDocument/2006/relationships" xmlns:p="http://schemas.openxmlformats.org/presentationml/2006/main">
  <p:tag name="NOPREFERENCE" val="False"/>
</p:tagLst>
</file>

<file path=ppt/tags/tag162.xml><?xml version="1.0" encoding="utf-8"?>
<p:tagLst xmlns:a="http://schemas.openxmlformats.org/drawingml/2006/main" xmlns:r="http://schemas.openxmlformats.org/officeDocument/2006/relationships" xmlns:p="http://schemas.openxmlformats.org/presentationml/2006/main">
  <p:tag name="NOPREFERENCE" val="False"/>
</p:tagLst>
</file>

<file path=ppt/tags/tag163.xml><?xml version="1.0" encoding="utf-8"?>
<p:tagLst xmlns:a="http://schemas.openxmlformats.org/drawingml/2006/main" xmlns:r="http://schemas.openxmlformats.org/officeDocument/2006/relationships" xmlns:p="http://schemas.openxmlformats.org/presentationml/2006/main">
  <p:tag name="NOPREFERENCE" val="False"/>
</p:tagLst>
</file>

<file path=ppt/tags/tag164.xml><?xml version="1.0" encoding="utf-8"?>
<p:tagLst xmlns:a="http://schemas.openxmlformats.org/drawingml/2006/main" xmlns:r="http://schemas.openxmlformats.org/officeDocument/2006/relationships" xmlns:p="http://schemas.openxmlformats.org/presentationml/2006/main">
  <p:tag name="NOPREFERENCE" val="False"/>
</p:tagLst>
</file>

<file path=ppt/tags/tag165.xml><?xml version="1.0" encoding="utf-8"?>
<p:tagLst xmlns:a="http://schemas.openxmlformats.org/drawingml/2006/main" xmlns:r="http://schemas.openxmlformats.org/officeDocument/2006/relationships" xmlns:p="http://schemas.openxmlformats.org/presentationml/2006/main">
  <p:tag name="NOPREFERENCE" val="False"/>
</p:tagLst>
</file>

<file path=ppt/tags/tag166.xml><?xml version="1.0" encoding="utf-8"?>
<p:tagLst xmlns:a="http://schemas.openxmlformats.org/drawingml/2006/main" xmlns:r="http://schemas.openxmlformats.org/officeDocument/2006/relationships" xmlns:p="http://schemas.openxmlformats.org/presentationml/2006/main">
  <p:tag name="NOPREFERENCE" val="False"/>
</p:tagLst>
</file>

<file path=ppt/tags/tag167.xml><?xml version="1.0" encoding="utf-8"?>
<p:tagLst xmlns:a="http://schemas.openxmlformats.org/drawingml/2006/main" xmlns:r="http://schemas.openxmlformats.org/officeDocument/2006/relationships" xmlns:p="http://schemas.openxmlformats.org/presentationml/2006/main">
  <p:tag name="NOPREFERENCE" val="False"/>
</p:tagLst>
</file>

<file path=ppt/tags/tag168.xml><?xml version="1.0" encoding="utf-8"?>
<p:tagLst xmlns:a="http://schemas.openxmlformats.org/drawingml/2006/main" xmlns:r="http://schemas.openxmlformats.org/officeDocument/2006/relationships" xmlns:p="http://schemas.openxmlformats.org/presentationml/2006/main">
  <p:tag name="NOPREFERENCE" val="False"/>
</p:tagLst>
</file>

<file path=ppt/tags/tag169.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70.xml><?xml version="1.0" encoding="utf-8"?>
<p:tagLst xmlns:a="http://schemas.openxmlformats.org/drawingml/2006/main" xmlns:r="http://schemas.openxmlformats.org/officeDocument/2006/relationships" xmlns:p="http://schemas.openxmlformats.org/presentationml/2006/main">
  <p:tag name="NOPREFERENCE" val="False"/>
</p:tagLst>
</file>

<file path=ppt/tags/tag171.xml><?xml version="1.0" encoding="utf-8"?>
<p:tagLst xmlns:a="http://schemas.openxmlformats.org/drawingml/2006/main" xmlns:r="http://schemas.openxmlformats.org/officeDocument/2006/relationships" xmlns:p="http://schemas.openxmlformats.org/presentationml/2006/main">
  <p:tag name="NOPREFERENCE" val="False"/>
</p:tagLst>
</file>

<file path=ppt/tags/tag172.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SLIDEID" val="E691E869F56F41D3BD691B30CE8A5396"/>
  <p:tag name="SLIDETYPE" val="Q"/>
  <p:tag name="DEMOGRAPHIC" val="False"/>
  <p:tag name="TEAMASSIGN" val="False"/>
  <p:tag name="SPEEDSCORING" val="False"/>
  <p:tag name="ZEROBASED" val="False"/>
  <p:tag name="NUMRESPONSES" val="1"/>
  <p:tag name="AUTOADVANCE" val="False"/>
  <p:tag name="DELIMITERS" val="3.1"/>
  <p:tag name="VALUEFORMAT" val="0%"/>
  <p:tag name="CORRECTPOINTVALUE" val="100"/>
  <p:tag name="INCORRECTPOINTVALUE" val="0"/>
  <p:tag name="RESPONSESGATHERED" val="True"/>
  <p:tag name="TOTALRESPONSES" val="1"/>
  <p:tag name="RESPONSECOUNT" val="1"/>
  <p:tag name="SLICED" val="False"/>
  <p:tag name="RESPONSES" val="2;"/>
  <p:tag name="CHARTSTRINGSTD" val="0 1 0 0"/>
  <p:tag name="CHARTSTRINGREV" val="0 0 1 0"/>
  <p:tag name="CHARTSTRINGSTDPER" val="0 1 0 0"/>
  <p:tag name="CHARTSTRINGREVPER" val="0 0 1 0"/>
  <p:tag name="SLIDEORDER" val="2"/>
  <p:tag name="SLIDEGUID" val="130BBF9A64534DD3BB992975F13B4F3B"/>
  <p:tag name="QUESTIONALIAS" val="What is most important for you?"/>
  <p:tag name="ANSWERSALIAS" val="I want to acquire information  (facts, concepts, principles)|smicln|I want to learn how to use  information and knowledge  in new settings|smicln|I want to  develop lifelong skills"/>
  <p:tag name="ANONYMOUSTEMP" val="False"/>
  <p:tag name="VALUES" val="No Value|smicln|No Value|smicln|No Value"/>
</p:tagLst>
</file>

<file path=ppt/tags/tag32.xml><?xml version="1.0" encoding="utf-8"?>
<p:tagLst xmlns:a="http://schemas.openxmlformats.org/drawingml/2006/main" xmlns:r="http://schemas.openxmlformats.org/officeDocument/2006/relationships" xmlns:p="http://schemas.openxmlformats.org/presentationml/2006/main">
  <p:tag name="CHARTTYPE" val="0"/>
</p:tagLst>
</file>

<file path=ppt/tags/tag33.xml><?xml version="1.0" encoding="utf-8"?>
<p:tagLst xmlns:a="http://schemas.openxmlformats.org/drawingml/2006/main" xmlns:r="http://schemas.openxmlformats.org/officeDocument/2006/relationships" xmlns:p="http://schemas.openxmlformats.org/presentationml/2006/main">
  <p:tag name="ANSWERBULLETS" val="0"/>
  <p:tag name="OLDNUMANSWERS" val="3"/>
  <p:tag name="TEXTLENGTH" val="166"/>
  <p:tag name="FONTSIZE" val="24"/>
  <p:tag name="BULLETTYPE" val="ppBulletAlphaLCPeriod"/>
  <p:tag name="ANSWERTEXT" val="I want to acquire information (facts, concepts, principles)&#10;I want to learn how to use information and knowledge in new settings&#10;I want to develop lifelong skills"/>
</p:tagLst>
</file>

<file path=ppt/tags/tag34.xml><?xml version="1.0" encoding="utf-8"?>
<p:tagLst xmlns:a="http://schemas.openxmlformats.org/drawingml/2006/main" xmlns:r="http://schemas.openxmlformats.org/officeDocument/2006/relationships" xmlns:p="http://schemas.openxmlformats.org/presentationml/2006/main">
  <p:tag name="SLIDEID" val="F556661E4DFD496DAA8629B147D7A8AA"/>
  <p:tag name="SLIDETYPE" val="S"/>
  <p:tag name="ACCUMULATEPOINTS" val="True"/>
  <p:tag name="SLIDEORDER" val="2"/>
  <p:tag name="SLIDEGUID" val="62824EFBF79D4062BA8779FA2D005152"/>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ISSCORES" val="Tru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SLIDEID" val="E691E869F56F41D3BD691B30CE8A5396"/>
  <p:tag name="SLIDETYPE" val="Q"/>
  <p:tag name="DEMOGRAPHIC" val="False"/>
  <p:tag name="TEAMASSIGN" val="False"/>
  <p:tag name="SPEEDSCORING" val="False"/>
  <p:tag name="ZEROBASED" val="False"/>
  <p:tag name="NUMRESPONSES" val="1"/>
  <p:tag name="AUTOADVANCE" val="False"/>
  <p:tag name="DELIMITERS" val="3.1"/>
  <p:tag name="VALUEFORMAT" val="0%"/>
  <p:tag name="CORRECTPOINTVALUE" val="100"/>
  <p:tag name="INCORRECTPOINTVALUE" val="0"/>
  <p:tag name="RESPONSESGATHERED" val="True"/>
  <p:tag name="TOTALRESPONSES" val="1"/>
  <p:tag name="RESPONSECOUNT" val="1"/>
  <p:tag name="SLICED" val="False"/>
  <p:tag name="RESPONSES" val="2;"/>
  <p:tag name="CHARTSTRINGSTD" val="0 1 0 0"/>
  <p:tag name="CHARTSTRINGREV" val="0 0 1 0"/>
  <p:tag name="CHARTSTRINGSTDPER" val="0 1 0 0"/>
  <p:tag name="CHARTSTRINGREVPER" val="0 0 1 0"/>
  <p:tag name="SLIDEORDER" val="2"/>
  <p:tag name="SLIDEGUID" val="130BBF9A64534DD3BB992975F13B4F3B"/>
  <p:tag name="QUESTIONALIAS" val="What is most important for you?"/>
  <p:tag name="ANSWERSALIAS" val="I want to acquire information  (facts, concepts, principles)|smicln|I want to learn how to use  information and knowledge  in new settings|smicln|I want to  develop lifelong skills"/>
  <p:tag name="ANONYMOUSTEMP" val="False"/>
  <p:tag name="VALUES" val="No Value|smicln|No Value|smicln|No Valu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CHARTTYPE" val="0"/>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Lst>
</file>

<file path=ppt/tags/tag84.xml><?xml version="1.0" encoding="utf-8"?>
<p:tagLst xmlns:a="http://schemas.openxmlformats.org/drawingml/2006/main" xmlns:r="http://schemas.openxmlformats.org/officeDocument/2006/relationships" xmlns:p="http://schemas.openxmlformats.org/presentationml/2006/main">
  <p:tag name="NOPREFERENCE" val="False"/>
</p:tagLst>
</file>

<file path=ppt/tags/tag85.xml><?xml version="1.0" encoding="utf-8"?>
<p:tagLst xmlns:a="http://schemas.openxmlformats.org/drawingml/2006/main" xmlns:r="http://schemas.openxmlformats.org/officeDocument/2006/relationships" xmlns:p="http://schemas.openxmlformats.org/presentationml/2006/main">
  <p:tag name="NOPREFERENCE" val="False"/>
</p:tagLst>
</file>

<file path=ppt/tags/tag86.xml><?xml version="1.0" encoding="utf-8"?>
<p:tagLst xmlns:a="http://schemas.openxmlformats.org/drawingml/2006/main" xmlns:r="http://schemas.openxmlformats.org/officeDocument/2006/relationships" xmlns:p="http://schemas.openxmlformats.org/presentationml/2006/main">
  <p:tag name="NOPREFERENCE" val="False"/>
</p:tagLst>
</file>

<file path=ppt/tags/tag87.xml><?xml version="1.0" encoding="utf-8"?>
<p:tagLst xmlns:a="http://schemas.openxmlformats.org/drawingml/2006/main" xmlns:r="http://schemas.openxmlformats.org/officeDocument/2006/relationships" xmlns:p="http://schemas.openxmlformats.org/presentationml/2006/main">
  <p:tag name="NOPREFERENCE" val="False"/>
</p:tagLst>
</file>

<file path=ppt/tags/tag88.xml><?xml version="1.0" encoding="utf-8"?>
<p:tagLst xmlns:a="http://schemas.openxmlformats.org/drawingml/2006/main" xmlns:r="http://schemas.openxmlformats.org/officeDocument/2006/relationships" xmlns:p="http://schemas.openxmlformats.org/presentationml/2006/main">
  <p:tag name="NOPREFERENCE" val="False"/>
</p:tagLst>
</file>

<file path=ppt/tags/tag89.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ANSWERBULLETS" val="0"/>
  <p:tag name="OLDNUMANSWERS" val="3"/>
  <p:tag name="TEXTLENGTH" val="166"/>
  <p:tag name="FONTSIZE" val="24"/>
  <p:tag name="BULLETTYPE" val="ppBulletAlphaLCPeriod"/>
  <p:tag name="ANSWERTEXT" val="I want to acquire information (facts, concepts, principles)&#10;I want to learn how to use information and knowledge in new settings&#10;I want to develop lifelong skills"/>
</p:tagLst>
</file>

<file path=ppt/tags/tag90.xml><?xml version="1.0" encoding="utf-8"?>
<p:tagLst xmlns:a="http://schemas.openxmlformats.org/drawingml/2006/main" xmlns:r="http://schemas.openxmlformats.org/officeDocument/2006/relationships" xmlns:p="http://schemas.openxmlformats.org/presentationml/2006/main">
  <p:tag name="NOPREFERENCE" val="False"/>
</p:tagLst>
</file>

<file path=ppt/tags/tag91.xml><?xml version="1.0" encoding="utf-8"?>
<p:tagLst xmlns:a="http://schemas.openxmlformats.org/drawingml/2006/main" xmlns:r="http://schemas.openxmlformats.org/officeDocument/2006/relationships" xmlns:p="http://schemas.openxmlformats.org/presentationml/2006/main">
  <p:tag name="NOPREFERENCE" val="False"/>
</p:tagLst>
</file>

<file path=ppt/tags/tag92.xml><?xml version="1.0" encoding="utf-8"?>
<p:tagLst xmlns:a="http://schemas.openxmlformats.org/drawingml/2006/main" xmlns:r="http://schemas.openxmlformats.org/officeDocument/2006/relationships" xmlns:p="http://schemas.openxmlformats.org/presentationml/2006/main">
  <p:tag name="NOPREFERENCE" val="False"/>
</p:tagLst>
</file>

<file path=ppt/tags/tag93.xml><?xml version="1.0" encoding="utf-8"?>
<p:tagLst xmlns:a="http://schemas.openxmlformats.org/drawingml/2006/main" xmlns:r="http://schemas.openxmlformats.org/officeDocument/2006/relationships" xmlns:p="http://schemas.openxmlformats.org/presentationml/2006/main">
  <p:tag name="NOPREFERENCE" val="False"/>
</p:tagLst>
</file>

<file path=ppt/tags/tag94.xml><?xml version="1.0" encoding="utf-8"?>
<p:tagLst xmlns:a="http://schemas.openxmlformats.org/drawingml/2006/main" xmlns:r="http://schemas.openxmlformats.org/officeDocument/2006/relationships" xmlns:p="http://schemas.openxmlformats.org/presentationml/2006/main">
  <p:tag name="NOPREFERENCE" val="False"/>
</p:tagLst>
</file>

<file path=ppt/tags/tag95.xml><?xml version="1.0" encoding="utf-8"?>
<p:tagLst xmlns:a="http://schemas.openxmlformats.org/drawingml/2006/main" xmlns:r="http://schemas.openxmlformats.org/officeDocument/2006/relationships" xmlns:p="http://schemas.openxmlformats.org/presentationml/2006/main">
  <p:tag name="NOPREFERENCE" val="False"/>
</p:tagLst>
</file>

<file path=ppt/tags/tag96.xml><?xml version="1.0" encoding="utf-8"?>
<p:tagLst xmlns:a="http://schemas.openxmlformats.org/drawingml/2006/main" xmlns:r="http://schemas.openxmlformats.org/officeDocument/2006/relationships" xmlns:p="http://schemas.openxmlformats.org/presentationml/2006/main">
  <p:tag name="NOPREFERENCE" val="False"/>
</p:tagLst>
</file>

<file path=ppt/tags/tag97.xml><?xml version="1.0" encoding="utf-8"?>
<p:tagLst xmlns:a="http://schemas.openxmlformats.org/drawingml/2006/main" xmlns:r="http://schemas.openxmlformats.org/officeDocument/2006/relationships" xmlns:p="http://schemas.openxmlformats.org/presentationml/2006/main">
  <p:tag name="NOPREFERENCE" val="False"/>
</p:tagLst>
</file>

<file path=ppt/tags/tag98.xml><?xml version="1.0" encoding="utf-8"?>
<p:tagLst xmlns:a="http://schemas.openxmlformats.org/drawingml/2006/main" xmlns:r="http://schemas.openxmlformats.org/officeDocument/2006/relationships" xmlns:p="http://schemas.openxmlformats.org/presentationml/2006/main">
  <p:tag name="NOPREFERENCE" val="False"/>
</p:tagLst>
</file>

<file path=ppt/tags/tag9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17634</Words>
  <Application>Microsoft Office PowerPoint</Application>
  <PresentationFormat>Bildschirmpräsentation (4:3)</PresentationFormat>
  <Paragraphs>1637</Paragraphs>
  <Slides>175</Slides>
  <Notes>169</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175</vt:i4>
      </vt:variant>
    </vt:vector>
  </HeadingPairs>
  <TitlesOfParts>
    <vt:vector size="186" baseType="lpstr">
      <vt:lpstr>KaiTi</vt:lpstr>
      <vt:lpstr>KaiTi</vt:lpstr>
      <vt:lpstr>Stratum1 Black</vt:lpstr>
      <vt:lpstr>Arial</vt:lpstr>
      <vt:lpstr>Calibri</vt:lpstr>
      <vt:lpstr>Corbel</vt:lpstr>
      <vt:lpstr>Garamond</vt:lpstr>
      <vt:lpstr>Times New Roman</vt:lpstr>
      <vt:lpstr>Wingdings 3</vt:lpstr>
      <vt:lpstr>Larissa-Design</vt:lpstr>
      <vt:lpstr>Chart</vt:lpstr>
      <vt:lpstr>中国语言文化 Chinese Language &amp; Culture for Master Students of Translation Studies</vt:lpstr>
      <vt:lpstr>Schedule 学期题目</vt:lpstr>
      <vt:lpstr>Session 4 第四周 </vt:lpstr>
      <vt:lpstr>Session 4 第四周 </vt:lpstr>
      <vt:lpstr>Session 4 第四周 </vt:lpstr>
      <vt:lpstr>Chinese Culture &amp; Film</vt:lpstr>
      <vt:lpstr>Chinese Culture &amp; Film</vt:lpstr>
      <vt:lpstr>Chinese Culture &amp; Film</vt:lpstr>
      <vt:lpstr>Chinese Culture &amp; Film</vt:lpstr>
      <vt:lpstr>Chinese Culture &amp; Film</vt:lpstr>
      <vt:lpstr>Chinese Culture &amp; Film</vt:lpstr>
      <vt:lpstr>What is most important for you?</vt:lpstr>
      <vt:lpstr>Jointly agree on time use</vt:lpstr>
      <vt:lpstr>FILMS</vt:lpstr>
      <vt:lpstr>Chinese Culture &amp; Film</vt:lpstr>
      <vt:lpstr>Weight of grades</vt:lpstr>
      <vt:lpstr>Brainstorming: Chinese films</vt:lpstr>
      <vt:lpstr>The emergence of Chinese films</vt:lpstr>
      <vt:lpstr>The emergence of Chinese films</vt:lpstr>
      <vt:lpstr>The emergence of Chinese films</vt:lpstr>
      <vt:lpstr>Assignment for R 1/10</vt:lpstr>
      <vt:lpstr>Weight of grades</vt:lpstr>
      <vt:lpstr>Chinese Culture &amp; Film</vt:lpstr>
      <vt:lpstr>Chinese Culture &amp; Film</vt:lpstr>
      <vt:lpstr>Chinese Culture &amp; Film</vt:lpstr>
      <vt:lpstr>The emergence of Chinese films</vt:lpstr>
      <vt:lpstr>Chinese Culture &amp; Film</vt:lpstr>
      <vt:lpstr>Chinese Culture &amp; Film</vt:lpstr>
      <vt:lpstr>Chinese Culture &amp; Film</vt:lpstr>
      <vt:lpstr>Chinese Culture &amp; Film</vt:lpstr>
      <vt:lpstr>Chinese Culture &amp; Film</vt:lpstr>
      <vt:lpstr>PowerPoint-Präsentation</vt:lpstr>
      <vt:lpstr>Chinese Culture &amp; Film</vt:lpstr>
      <vt:lpstr>Clicker question</vt:lpstr>
      <vt:lpstr>Fastest Responders (in seconds)</vt:lpstr>
      <vt:lpstr>Chinese Culture &amp; Film</vt:lpstr>
      <vt:lpstr>Chinese Culture &amp; Film</vt:lpstr>
      <vt:lpstr>Chinese Culture &amp; Film</vt:lpstr>
      <vt:lpstr>Chinese Culture &amp; Film</vt:lpstr>
      <vt:lpstr>Chinese Culture &amp; Film</vt:lpstr>
      <vt:lpstr>Chinese Culture &amp; Film</vt:lpstr>
      <vt:lpstr>Chinese Culture &amp; Film</vt:lpstr>
      <vt:lpstr>Chinese Culture &amp; Film</vt:lpstr>
      <vt:lpstr>Chinese Culture &amp; Film</vt:lpstr>
      <vt:lpstr>Chinese Culture &amp; Film</vt:lpstr>
      <vt:lpstr>Session 9 2/5 · 2月5日的课</vt:lpstr>
      <vt:lpstr>Session 9 2/5 · 2月5日的课</vt:lpstr>
      <vt:lpstr>Session 9 2/5 · 2月5日的课</vt:lpstr>
      <vt:lpstr>PowerPoint-Präsentation</vt:lpstr>
      <vt:lpstr>Session 10 2/7 · 2月7日的课</vt:lpstr>
      <vt:lpstr>Session 10 2/7 · 2月7日的课</vt:lpstr>
      <vt:lpstr>Session 10 2/7 · 2月7日的课</vt:lpstr>
      <vt:lpstr>PowerPoint-Präsentation</vt:lpstr>
      <vt:lpstr>Session 10 2/7 · 2月7日的课</vt:lpstr>
      <vt:lpstr>Session 10 2/7 · 2月7日的课</vt:lpstr>
      <vt:lpstr>Session 10 2/7 · 2月7日的课</vt:lpstr>
      <vt:lpstr>Session 10 2/7 · 2月7日的课</vt:lpstr>
      <vt:lpstr>Session 10 2/7 · 2月7日的课</vt:lpstr>
      <vt:lpstr>Session 10 2/7 · 2月7日的课</vt:lpstr>
      <vt:lpstr>Session 10 2/7 · 2月7日的课</vt:lpstr>
      <vt:lpstr>Session 10 2/7 · 2月7日的课</vt:lpstr>
      <vt:lpstr>Session 10 2/7 · 2月7日的课</vt:lpstr>
      <vt:lpstr>Session 11 2/12 · 2月12日的课</vt:lpstr>
      <vt:lpstr>Session 11 2/12 · 2月12日的课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PowerPoint-Präsentation</vt:lpstr>
      <vt:lpstr>Session 12 2/14 ·2月14日的课</vt:lpstr>
      <vt:lpstr>Session 12 2/14 ·2月14日的课</vt:lpstr>
      <vt:lpstr>Session 12 2/14 ·2月14日的课</vt:lpstr>
      <vt:lpstr>Session 12 2/14 ·2月14日的课</vt:lpstr>
      <vt:lpstr>Session 12 2/14 ·2月14日的课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26 4/16·4月16日的课</vt:lpstr>
      <vt:lpstr>Session 26 4/16·4月16日的课</vt:lpstr>
      <vt:lpstr>Session 26 4/16·4月16日的课</vt:lpstr>
      <vt:lpstr>Session 26 4/16·4月16日的课</vt:lpstr>
      <vt:lpstr>Session 26 4/16·4月16日的课</vt:lpstr>
      <vt:lpstr>Session 26 4/16·4月16日的课</vt:lpstr>
      <vt:lpstr>Session 27 4/18 · 4月18日的课</vt:lpstr>
      <vt:lpstr>Brainstorming: Chinese films</vt:lpstr>
      <vt:lpstr>The emergence of Chinese films</vt:lpstr>
      <vt:lpstr>The emergence of Chinese films</vt:lpstr>
      <vt:lpstr>The emergence of Chinese films</vt:lpstr>
      <vt:lpstr>Chinese Culture &amp; Film</vt:lpstr>
      <vt:lpstr>Chinese Culture &amp; Film</vt:lpstr>
      <vt:lpstr>Chinese Culture &amp; Film</vt:lpstr>
      <vt:lpstr>Chinese Culture &amp; Film</vt:lpstr>
      <vt:lpstr>Chinese Culture &amp; Film</vt:lpstr>
      <vt:lpstr>Chinese Culture &amp; Film</vt:lpstr>
      <vt:lpstr>Session 9 2/5 · 2月5日的课</vt:lpstr>
      <vt:lpstr>Session 9 2/5 · 2月5日的课</vt:lpstr>
      <vt:lpstr>Session 9 2/5 · 2月5日的课</vt:lpstr>
      <vt:lpstr>Session 9 2/5 · 2月5日的课</vt:lpstr>
      <vt:lpstr>Session 9 2/5 · 2月5日的课</vt:lpstr>
      <vt:lpstr>Session 9 2/5 · 2月5日的课</vt:lpstr>
      <vt:lpstr>PowerPoint-Präsentation</vt:lpstr>
      <vt:lpstr>Session 10 2/7 · 2月7日的课</vt:lpstr>
      <vt:lpstr>PowerPoint-Präsentation</vt:lpstr>
      <vt:lpstr>Session 10 2/7 · 2月7日的课</vt:lpstr>
      <vt:lpstr>Session 10 2/7 · 2月7日的课</vt:lpstr>
      <vt:lpstr>Session 10 2/7 · 2月7日的课</vt:lpstr>
      <vt:lpstr>Session 10 2/7 · 2月7日的课</vt:lpstr>
      <vt:lpstr>Session 10 2/7 · 2月7日的课</vt:lpstr>
      <vt:lpstr>Session 10 2/7 · 2月7日的课</vt:lpstr>
      <vt:lpstr>Session 10 2/7 · 2月7日的课</vt:lpstr>
      <vt:lpstr>Session 11 2/12 · 2月12日的课</vt:lpstr>
      <vt:lpstr>Session 11 2/12 · 2月12日的课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Session 12 2/14 ·2月14日的课</vt:lpstr>
      <vt:lpstr>PowerPoint-Präsentation</vt:lpstr>
      <vt:lpstr>Session 12 2/14 ·2月14日的课</vt:lpstr>
      <vt:lpstr>Session 12 2/14 ·2月14日的课</vt:lpstr>
      <vt:lpstr>Session 12 2/14 ·2月14日的课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24 4/9 · 4月9日的课</vt:lpstr>
      <vt:lpstr>Session 26 4/16·4月16日的课</vt:lpstr>
      <vt:lpstr>Session 26 4/16·4月16日的课</vt:lpstr>
      <vt:lpstr>Session 26 4/16·4月16日的课</vt:lpstr>
      <vt:lpstr>Session 26 4/16·4月16日的课</vt:lpstr>
      <vt:lpstr>Session 26 4/16·4月16日的课</vt:lpstr>
      <vt:lpstr>Session 26 4/16·4月16日的课</vt:lpstr>
      <vt:lpstr>Session 4 - 3月18日的课</vt:lpstr>
      <vt:lpstr>Preparation for next week</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cp:lastModifiedBy>
  <cp:revision>745</cp:revision>
  <dcterms:created xsi:type="dcterms:W3CDTF">2010-06-18T15:32:00Z</dcterms:created>
  <dcterms:modified xsi:type="dcterms:W3CDTF">2022-03-18T06:09:48Z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