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9.xml" Type="http://schemas.openxmlformats.org/officeDocument/2006/relationships/slide" Id="rId14"/><Relationship Target="presProps.xml" Type="http://schemas.openxmlformats.org/officeDocument/2006/relationships/presProps" Id="rId2"/><Relationship Target="slides/slide7.xml" Type="http://schemas.openxmlformats.org/officeDocument/2006/relationships/slide" Id="rId12"/><Relationship Target="theme/theme2.xml" Type="http://schemas.openxmlformats.org/officeDocument/2006/relationships/theme" Id="rId1"/><Relationship Target="slides/slide8.xml" Type="http://schemas.openxmlformats.org/officeDocument/2006/relationships/slide" Id="rId13"/><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6" name="Shape 36"/>
        <p:cNvGrpSpPr/>
        <p:nvPr/>
      </p:nvGrpSpPr>
      <p:grpSpPr>
        <a:xfrm>
          <a:off y="0" x="0"/>
          <a:ext cy="0" cx="0"/>
          <a:chOff y="0" x="0"/>
          <a:chExt cy="0" cx="0"/>
        </a:xfrm>
      </p:grpSpPr>
      <p:sp>
        <p:nvSpPr>
          <p:cNvPr id="37" name="Shape 37"/>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8" name="Shape 3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 name="Shape 43"/>
        <p:cNvGrpSpPr/>
        <p:nvPr/>
      </p:nvGrpSpPr>
      <p:grpSpPr>
        <a:xfrm>
          <a:off y="0" x="0"/>
          <a:ext cy="0" cx="0"/>
          <a:chOff y="0" x="0"/>
          <a:chExt cy="0" cx="0"/>
        </a:xfrm>
      </p:grpSpPr>
      <p:sp>
        <p:nvSpPr>
          <p:cNvPr id="44" name="Shape 4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5" name="Shape 4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9" name="Shape 49"/>
        <p:cNvGrpSpPr/>
        <p:nvPr/>
      </p:nvGrpSpPr>
      <p:grpSpPr>
        <a:xfrm>
          <a:off y="0" x="0"/>
          <a:ext cy="0" cx="0"/>
          <a:chOff y="0" x="0"/>
          <a:chExt cy="0" cx="0"/>
        </a:xfrm>
      </p:grpSpPr>
      <p:sp>
        <p:nvSpPr>
          <p:cNvPr id="50" name="Shape 5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1" name="Shape 5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5" name="Shape 55"/>
        <p:cNvGrpSpPr/>
        <p:nvPr/>
      </p:nvGrpSpPr>
      <p:grpSpPr>
        <a:xfrm>
          <a:off y="0" x="0"/>
          <a:ext cy="0" cx="0"/>
          <a:chOff y="0" x="0"/>
          <a:chExt cy="0" cx="0"/>
        </a:xfrm>
      </p:grpSpPr>
      <p:sp>
        <p:nvSpPr>
          <p:cNvPr id="56" name="Shape 5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7" name="Shape 5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1" name="Shape 61"/>
        <p:cNvGrpSpPr/>
        <p:nvPr/>
      </p:nvGrpSpPr>
      <p:grpSpPr>
        <a:xfrm>
          <a:off y="0" x="0"/>
          <a:ext cy="0" cx="0"/>
          <a:chOff y="0" x="0"/>
          <a:chExt cy="0" cx="0"/>
        </a:xfrm>
      </p:grpSpPr>
      <p:sp>
        <p:nvSpPr>
          <p:cNvPr id="62" name="Shape 6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3" name="Shape 6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7" name="Shape 67"/>
        <p:cNvGrpSpPr/>
        <p:nvPr/>
      </p:nvGrpSpPr>
      <p:grpSpPr>
        <a:xfrm>
          <a:off y="0" x="0"/>
          <a:ext cy="0" cx="0"/>
          <a:chOff y="0" x="0"/>
          <a:chExt cy="0" cx="0"/>
        </a:xfrm>
      </p:grpSpPr>
      <p:sp>
        <p:nvSpPr>
          <p:cNvPr id="68" name="Shape 6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9" name="Shape 6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3" name="Shape 73"/>
        <p:cNvGrpSpPr/>
        <p:nvPr/>
      </p:nvGrpSpPr>
      <p:grpSpPr>
        <a:xfrm>
          <a:off y="0" x="0"/>
          <a:ext cy="0" cx="0"/>
          <a:chOff y="0" x="0"/>
          <a:chExt cy="0" cx="0"/>
        </a:xfrm>
      </p:grpSpPr>
      <p:sp>
        <p:nvSpPr>
          <p:cNvPr id="74" name="Shape 7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5" name="Shape 7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9" name="Shape 79"/>
        <p:cNvGrpSpPr/>
        <p:nvPr/>
      </p:nvGrpSpPr>
      <p:grpSpPr>
        <a:xfrm>
          <a:off y="0" x="0"/>
          <a:ext cy="0" cx="0"/>
          <a:chOff y="0" x="0"/>
          <a:chExt cy="0" cx="0"/>
        </a:xfrm>
      </p:grpSpPr>
      <p:sp>
        <p:nvSpPr>
          <p:cNvPr id="80" name="Shape 8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1" name="Shape 8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5" name="Shape 85"/>
        <p:cNvGrpSpPr/>
        <p:nvPr/>
      </p:nvGrpSpPr>
      <p:grpSpPr>
        <a:xfrm>
          <a:off y="0" x="0"/>
          <a:ext cy="0" cx="0"/>
          <a:chOff y="0" x="0"/>
          <a:chExt cy="0" cx="0"/>
        </a:xfrm>
      </p:grpSpPr>
      <p:sp>
        <p:nvSpPr>
          <p:cNvPr id="86" name="Shape 8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7" name="Shape 8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7" name="Shape 7"/>
        <p:cNvGrpSpPr/>
        <p:nvPr/>
      </p:nvGrpSpPr>
      <p:grpSpPr>
        <a:xfrm>
          <a:off y="0" x="0"/>
          <a:ext cy="0" cx="0"/>
          <a:chOff y="0" x="0"/>
          <a:chExt cy="0" cx="0"/>
        </a:xfrm>
      </p:grpSpPr>
      <p:sp>
        <p:nvSpPr>
          <p:cNvPr id="8" name="Shape 8"/>
          <p:cNvSpPr/>
          <p:nvPr/>
        </p:nvSpPr>
        <p:spPr>
          <a:xfrm>
            <a:off y="311039" x="372035"/>
            <a:ext cy="4440899" cx="8399999"/>
          </a:xfrm>
          <a:prstGeom prst="roundRect">
            <a:avLst>
              <a:gd fmla="val 3653" name="adj"/>
            </a:avLst>
          </a:prstGeom>
          <a:solidFill>
            <a:srgbClr val="FFFFFF"/>
          </a:solidFill>
          <a:ln>
            <a:noFill/>
          </a:ln>
        </p:spPr>
        <p:txBody>
          <a:bodyPr bIns="45700" rIns="91425" lIns="91425" tIns="45700" anchor="ctr" anchorCtr="0">
            <a:noAutofit/>
          </a:bodyPr>
          <a:lstStyle/>
          <a:p/>
        </p:txBody>
      </p:sp>
      <p:sp>
        <p:nvSpPr>
          <p:cNvPr id="9" name="Shape 9"/>
          <p:cNvSpPr/>
          <p:nvPr/>
        </p:nvSpPr>
        <p:spPr>
          <a:xfrm>
            <a:off y="4904401" x="372035"/>
            <a:ext cy="1206600" cx="8399999"/>
          </a:xfrm>
          <a:prstGeom prst="roundRect">
            <a:avLst>
              <a:gd fmla="val 15243" name="adj"/>
            </a:avLst>
          </a:prstGeom>
          <a:solidFill>
            <a:srgbClr val="FFFFFF"/>
          </a:solidFill>
          <a:ln>
            <a:noFill/>
          </a:ln>
        </p:spPr>
        <p:txBody>
          <a:bodyPr bIns="45700" rIns="91425" lIns="91425" tIns="45700" anchor="ctr" anchorCtr="0">
            <a:noAutofit/>
          </a:bodyPr>
          <a:lstStyle/>
          <a:p/>
        </p:txBody>
      </p:sp>
      <p:sp>
        <p:nvSpPr>
          <p:cNvPr id="10" name="Shape 10"/>
          <p:cNvSpPr txBox="1"/>
          <p:nvPr>
            <p:ph type="ctrTitle"/>
          </p:nvPr>
        </p:nvSpPr>
        <p:spPr>
          <a:xfrm>
            <a:off y="630810" x="685800"/>
            <a:ext cy="3789300" cx="7772400"/>
          </a:xfrm>
          <a:prstGeom prst="rect">
            <a:avLst/>
          </a:prstGeom>
          <a:noFill/>
          <a:ln>
            <a:noFill/>
          </a:ln>
        </p:spPr>
        <p:txBody>
          <a:bodyPr bIns="91425" rIns="91425" lIns="91425" tIns="91425" anchor="b" anchorCtr="0"/>
          <a:lstStyle>
            <a:lvl1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1pPr>
            <a:lvl2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2pPr>
            <a:lvl3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3pPr>
            <a:lvl4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4pPr>
            <a:lvl5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5pPr>
            <a:lvl6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6pPr>
            <a:lvl7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7pPr>
            <a:lvl8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8pPr>
            <a:lvl9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9pPr>
          </a:lstStyle>
          <a:p/>
        </p:txBody>
      </p:sp>
      <p:sp>
        <p:nvSpPr>
          <p:cNvPr id="11" name="Shape 11"/>
          <p:cNvSpPr txBox="1"/>
          <p:nvPr>
            <p:ph idx="1" type="subTitle"/>
          </p:nvPr>
        </p:nvSpPr>
        <p:spPr>
          <a:xfrm>
            <a:off y="5195894" x="685800"/>
            <a:ext cy="614099" cx="7772400"/>
          </a:xfrm>
          <a:prstGeom prst="rect">
            <a:avLst/>
          </a:prstGeom>
          <a:noFill/>
          <a:ln>
            <a:noFill/>
          </a:ln>
        </p:spPr>
        <p:txBody>
          <a:bodyPr bIns="91425" rIns="91425" lIns="91425" tIns="91425" anchor="ctr" anchorCtr="0"/>
          <a:lstStyle>
            <a:lvl1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1pPr>
            <a:lvl2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2pPr>
            <a:lvl3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3pPr>
            <a:lvl4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4pPr>
            <a:lvl5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5pPr>
            <a:lvl6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6pPr>
            <a:lvl7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7pPr>
            <a:lvl8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8pPr>
            <a:lvl9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12" name="Shape 12"/>
        <p:cNvGrpSpPr/>
        <p:nvPr/>
      </p:nvGrpSpPr>
      <p:grpSpPr>
        <a:xfrm>
          <a:off y="0" x="0"/>
          <a:ext cy="0" cx="0"/>
          <a:chOff y="0" x="0"/>
          <a:chExt cy="0" cx="0"/>
        </a:xfrm>
      </p:grpSpPr>
      <p:sp>
        <p:nvSpPr>
          <p:cNvPr id="13" name="Shape 13"/>
          <p:cNvSpPr/>
          <p:nvPr/>
        </p:nvSpPr>
        <p:spPr>
          <a:xfrm>
            <a:off y="1550894" x="372035"/>
            <a:ext cy="5170500" cx="8399999"/>
          </a:xfrm>
          <a:prstGeom prst="roundRect">
            <a:avLst>
              <a:gd fmla="val 2970" name="adj"/>
            </a:avLst>
          </a:prstGeom>
          <a:solidFill>
            <a:srgbClr val="FFFFFF"/>
          </a:solidFill>
          <a:ln>
            <a:noFill/>
          </a:ln>
        </p:spPr>
        <p:txBody>
          <a:bodyPr bIns="45700" rIns="91425" lIns="91425" tIns="45700" anchor="ctr" anchorCtr="0">
            <a:noAutofit/>
          </a:bodyPr>
          <a:lstStyle/>
          <a:p/>
        </p:txBody>
      </p:sp>
      <p:sp>
        <p:nvSpPr>
          <p:cNvPr id="14" name="Shape 14"/>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15" name="Shape 15"/>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
        <p:nvSpPr>
          <p:cNvPr id="16" name="Shape 1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17" name="Shape 17"/>
        <p:cNvGrpSpPr/>
        <p:nvPr/>
      </p:nvGrpSpPr>
      <p:grpSpPr>
        <a:xfrm>
          <a:off y="0" x="0"/>
          <a:ext cy="0" cx="0"/>
          <a:chOff y="0" x="0"/>
          <a:chExt cy="0" cx="0"/>
        </a:xfrm>
      </p:grpSpPr>
      <p:sp>
        <p:nvSpPr>
          <p:cNvPr id="18" name="Shape 18"/>
          <p:cNvSpPr/>
          <p:nvPr/>
        </p:nvSpPr>
        <p:spPr>
          <a:xfrm>
            <a:off y="1550894" x="372035"/>
            <a:ext cy="5170500" cx="4114800"/>
          </a:xfrm>
          <a:prstGeom prst="roundRect">
            <a:avLst>
              <a:gd fmla="val 3784" name="adj"/>
            </a:avLst>
          </a:prstGeom>
          <a:solidFill>
            <a:srgbClr val="FFFFFF"/>
          </a:solidFill>
          <a:ln>
            <a:noFill/>
          </a:ln>
        </p:spPr>
        <p:txBody>
          <a:bodyPr bIns="45700" rIns="91425" lIns="91425" tIns="45700" anchor="ctr" anchorCtr="0">
            <a:noAutofit/>
          </a:bodyPr>
          <a:lstStyle/>
          <a:p/>
        </p:txBody>
      </p:sp>
      <p:sp>
        <p:nvSpPr>
          <p:cNvPr id="19" name="Shape 19"/>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20" name="Shape 20"/>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
        <p:nvSpPr>
          <p:cNvPr id="21" name="Shape 21"/>
          <p:cNvSpPr txBox="1"/>
          <p:nvPr>
            <p:ph idx="1" type="body"/>
          </p:nvPr>
        </p:nvSpPr>
        <p:spPr>
          <a:xfrm>
            <a:off y="1600200" x="457200"/>
            <a:ext cy="4967700" cx="3925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22" name="Shape 22"/>
          <p:cNvSpPr/>
          <p:nvPr/>
        </p:nvSpPr>
        <p:spPr>
          <a:xfrm>
            <a:off y="1550894" x="4657164"/>
            <a:ext cy="5170500" cx="4114800"/>
          </a:xfrm>
          <a:prstGeom prst="roundRect">
            <a:avLst>
              <a:gd fmla="val 3784" name="adj"/>
            </a:avLst>
          </a:prstGeom>
          <a:solidFill>
            <a:srgbClr val="FFFFFF"/>
          </a:solidFill>
          <a:ln>
            <a:noFill/>
          </a:ln>
        </p:spPr>
        <p:txBody>
          <a:bodyPr bIns="45700" rIns="91425" lIns="91425" tIns="45700" anchor="ctr" anchorCtr="0">
            <a:noAutofit/>
          </a:bodyPr>
          <a:lstStyle/>
          <a:p/>
        </p:txBody>
      </p:sp>
      <p:sp>
        <p:nvSpPr>
          <p:cNvPr id="23" name="Shape 23"/>
          <p:cNvSpPr txBox="1"/>
          <p:nvPr>
            <p:ph idx="2" type="body"/>
          </p:nvPr>
        </p:nvSpPr>
        <p:spPr>
          <a:xfrm>
            <a:off y="1600200" x="4761353"/>
            <a:ext cy="4967700" cx="3925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24" name="Shape 24"/>
        <p:cNvGrpSpPr/>
        <p:nvPr/>
      </p:nvGrpSpPr>
      <p:grpSpPr>
        <a:xfrm>
          <a:off y="0" x="0"/>
          <a:ext cy="0" cx="0"/>
          <a:chOff y="0" x="0"/>
          <a:chExt cy="0" cx="0"/>
        </a:xfrm>
      </p:grpSpPr>
      <p:sp>
        <p:nvSpPr>
          <p:cNvPr id="25" name="Shape 25"/>
          <p:cNvSpPr/>
          <p:nvPr/>
        </p:nvSpPr>
        <p:spPr>
          <a:xfrm>
            <a:off y="1550894" x="372035"/>
            <a:ext cy="5170500" cx="8399999"/>
          </a:xfrm>
          <a:prstGeom prst="roundRect">
            <a:avLst>
              <a:gd fmla="val 2970" name="adj"/>
            </a:avLst>
          </a:prstGeom>
          <a:solidFill>
            <a:srgbClr val="FFFFFF"/>
          </a:solidFill>
          <a:ln>
            <a:noFill/>
          </a:ln>
        </p:spPr>
        <p:txBody>
          <a:bodyPr bIns="45700" rIns="91425" lIns="91425" tIns="45700" anchor="ctr" anchorCtr="0">
            <a:noAutofit/>
          </a:bodyPr>
          <a:lstStyle/>
          <a:p/>
        </p:txBody>
      </p:sp>
      <p:sp>
        <p:nvSpPr>
          <p:cNvPr id="26" name="Shape 26"/>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27" name="Shape 27"/>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28" name="Shape 28"/>
        <p:cNvGrpSpPr/>
        <p:nvPr/>
      </p:nvGrpSpPr>
      <p:grpSpPr>
        <a:xfrm>
          <a:off y="0" x="0"/>
          <a:ext cy="0" cx="0"/>
          <a:chOff y="0" x="0"/>
          <a:chExt cy="0" cx="0"/>
        </a:xfrm>
      </p:grpSpPr>
      <p:sp>
        <p:nvSpPr>
          <p:cNvPr id="29" name="Shape 29"/>
          <p:cNvSpPr txBox="1"/>
          <p:nvPr>
            <p:ph idx="1" type="body"/>
          </p:nvPr>
        </p:nvSpPr>
        <p:spPr>
          <a:xfrm>
            <a:off y="5702203" x="372035"/>
            <a:ext cy="865500" cx="8399999"/>
          </a:xfrm>
          <a:prstGeom prst="rect">
            <a:avLst/>
          </a:prstGeom>
          <a:noFill/>
          <a:ln>
            <a:noFill/>
          </a:ln>
        </p:spPr>
        <p:txBody>
          <a:bodyPr bIns="91425" rIns="91425" lIns="91425" tIns="91425" anchor="t" anchorCtr="0"/>
          <a:lstStyle>
            <a:lvl1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1pPr>
            <a:lvl2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2pPr>
            <a:lvl3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3pPr>
            <a:lvl4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4pPr>
            <a:lvl5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5pPr>
            <a:lvl6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6pPr>
            <a:lvl7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7pPr>
            <a:lvl8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8pPr>
            <a:lvl9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9pPr>
          </a:lstStyle>
          <a:p/>
        </p:txBody>
      </p:sp>
      <p:sp>
        <p:nvSpPr>
          <p:cNvPr id="30" name="Shape 30"/>
          <p:cNvSpPr/>
          <p:nvPr/>
        </p:nvSpPr>
        <p:spPr>
          <a:xfrm>
            <a:off y="311039" x="372035"/>
            <a:ext cy="5158200" cx="8399999"/>
          </a:xfrm>
          <a:prstGeom prst="roundRect">
            <a:avLst>
              <a:gd fmla="val 2776" name="adj"/>
            </a:avLst>
          </a:prstGeom>
          <a:solidFill>
            <a:srgbClr val="FFFFFF"/>
          </a:solidFill>
          <a:ln>
            <a:noFill/>
          </a:ln>
        </p:spPr>
        <p:txBody>
          <a:bodyPr bIns="45700" rIns="91425" lIns="91425" tIns="45700" anchor="ctr" anchorCtr="0">
            <a:noAutofit/>
          </a:body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31" name="Shape 31"/>
        <p:cNvGrpSpPr/>
        <p:nvPr/>
      </p:nvGrpSpPr>
      <p:grpSpPr>
        <a:xfrm>
          <a:off y="0" x="0"/>
          <a:ext cy="0" cx="0"/>
          <a:chOff y="0" x="0"/>
          <a:chExt cy="0" cx="0"/>
        </a:xfrm>
      </p:grpSpPr>
      <p:sp>
        <p:nvSpPr>
          <p:cNvPr id="32" name="Shape 32"/>
          <p:cNvSpPr/>
          <p:nvPr/>
        </p:nvSpPr>
        <p:spPr>
          <a:xfrm>
            <a:off y="314112" x="372035"/>
            <a:ext cy="6229800" cx="8399999"/>
          </a:xfrm>
          <a:prstGeom prst="roundRect">
            <a:avLst>
              <a:gd fmla="val 2255" name="adj"/>
            </a:avLst>
          </a:prstGeom>
          <a:solidFill>
            <a:srgbClr val="FFFFFF"/>
          </a:solidFill>
          <a:ln>
            <a:noFill/>
          </a:ln>
        </p:spPr>
        <p:txBody>
          <a:bodyPr bIns="45700" rIns="91425" lIns="91425" tIns="45700" anchor="ctr" anchorCtr="0">
            <a:noAutofit/>
          </a:bodyPr>
          <a:lstStyle/>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3.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4" name="Shape 4"/>
        <p:cNvGrpSpPr/>
        <p:nvPr/>
      </p:nvGrpSpPr>
      <p:grpSpPr>
        <a:xfrm>
          <a:off y="0" x="0"/>
          <a:ext cy="0" cx="0"/>
          <a:chOff y="0" x="0"/>
          <a:chExt cy="0" cx="0"/>
        </a:xfrm>
      </p:grpSpPr>
      <p:sp>
        <p:nvSpPr>
          <p:cNvPr id="5" name="Shape 5"/>
          <p:cNvSpPr txBox="1"/>
          <p:nvPr>
            <p:ph type="title"/>
          </p:nvPr>
        </p:nvSpPr>
        <p:spPr>
          <a:xfrm>
            <a:off y="186035" x="457200"/>
            <a:ext cy="1143000" cx="8229600"/>
          </a:xfrm>
          <a:prstGeom prst="rect">
            <a:avLst/>
          </a:prstGeom>
          <a:noFill/>
          <a:ln>
            <a:noFill/>
          </a:ln>
        </p:spPr>
        <p:txBody>
          <a:bodyPr bIns="91425" rIns="91425" lIns="91425" tIns="91425" anchor="b" anchorCtr="0"/>
          <a:lstStyle>
            <a:lvl1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1pPr>
            <a:lvl2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2pPr>
            <a:lvl3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3pPr>
            <a:lvl4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4pPr>
            <a:lvl5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5pPr>
            <a:lvl6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6pPr>
            <a:lvl7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7pPr>
            <a:lvl8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8pPr>
            <a:lvl9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9pPr>
          </a:lstStyle>
          <a:p/>
        </p:txBody>
      </p:sp>
      <p:sp>
        <p:nvSpPr>
          <p:cNvPr id="6" name="Shape 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algn="l" rtl="0" indent="-342900" marL="342900">
              <a:spcBef>
                <a:spcPts val="600"/>
              </a:spcBef>
              <a:buClr>
                <a:schemeClr val="dk1"/>
              </a:buClr>
              <a:buSzPct val="166666"/>
              <a:buFont typeface="Arial"/>
              <a:buChar char="•"/>
              <a:defRPr strike="noStrike" u="none" b="0" cap="none" baseline="0" sz="3000" i="0">
                <a:solidFill>
                  <a:schemeClr val="dk1"/>
                </a:solidFill>
                <a:latin typeface="Arial"/>
                <a:ea typeface="Arial"/>
                <a:cs typeface="Arial"/>
                <a:sym typeface="Arial"/>
              </a:defRPr>
            </a:lvl1pPr>
            <a:lvl2pPr algn="l" rtl="0" indent="-285750" marL="742950">
              <a:spcBef>
                <a:spcPts val="480"/>
              </a:spcBef>
              <a:buClr>
                <a:schemeClr val="dk1"/>
              </a:buClr>
              <a:buSzPct val="100000"/>
              <a:buFont typeface="Courier New"/>
              <a:buChar char="o"/>
              <a:defRPr strike="noStrike" u="none" b="0" cap="none" baseline="0" sz="2400" i="0">
                <a:solidFill>
                  <a:schemeClr val="dk1"/>
                </a:solidFill>
                <a:latin typeface="Arial"/>
                <a:ea typeface="Arial"/>
                <a:cs typeface="Arial"/>
                <a:sym typeface="Arial"/>
              </a:defRPr>
            </a:lvl2pPr>
            <a:lvl3pPr algn="l" rtl="0" indent="-228600" marL="1143000">
              <a:spcBef>
                <a:spcPts val="480"/>
              </a:spcBef>
              <a:buClr>
                <a:schemeClr val="dk1"/>
              </a:buClr>
              <a:buSzPct val="100000"/>
              <a:buFont typeface="Wingdings"/>
              <a:buChar char="§"/>
              <a:defRPr strike="noStrike" u="none" b="0" cap="none" baseline="0" sz="2400" i="0">
                <a:solidFill>
                  <a:schemeClr val="dk1"/>
                </a:solidFill>
                <a:latin typeface="Arial"/>
                <a:ea typeface="Arial"/>
                <a:cs typeface="Arial"/>
                <a:sym typeface="Arial"/>
              </a:defRPr>
            </a:lvl3pPr>
            <a:lvl4pPr algn="l" rtl="0" indent="-228600" marL="16002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4pPr>
            <a:lvl5pPr algn="l" rtl="0" indent="-228600" marL="20574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5pPr>
            <a:lvl6pPr algn="l" rtl="0" indent="-228600" marL="25146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6pPr>
            <a:lvl7pPr algn="l" rtl="0" indent="-228600" marL="29718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7pPr>
            <a:lvl8pPr algn="l" rtl="0" indent="-228600" marL="34290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8pPr>
            <a:lvl9pPr algn="l" rtl="0" indent="-228600" marL="38862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 Target="../media/image00.jpg" Type="http://schemas.openxmlformats.org/officeDocument/2006/relationships/image" Id="rId3"/></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 name="Shape 33"/>
        <p:cNvGrpSpPr/>
        <p:nvPr/>
      </p:nvGrpSpPr>
      <p:grpSpPr>
        <a:xfrm>
          <a:off y="0" x="0"/>
          <a:ext cy="0" cx="0"/>
          <a:chOff y="0" x="0"/>
          <a:chExt cy="0" cx="0"/>
        </a:xfrm>
      </p:grpSpPr>
      <p:sp>
        <p:nvSpPr>
          <p:cNvPr id="34" name="Shape 34"/>
          <p:cNvSpPr txBox="1"/>
          <p:nvPr>
            <p:ph type="ctrTitle"/>
          </p:nvPr>
        </p:nvSpPr>
        <p:spPr>
          <a:xfrm>
            <a:off y="1170211" x="685799"/>
            <a:ext cy="3789300" cx="7772400"/>
          </a:xfrm>
          <a:prstGeom prst="rect">
            <a:avLst/>
          </a:prstGeom>
        </p:spPr>
        <p:txBody>
          <a:bodyPr bIns="91425" rIns="91425" lIns="91425" tIns="91425" anchor="b" anchorCtr="0">
            <a:noAutofit/>
          </a:bodyPr>
          <a:lstStyle/>
          <a:p>
            <a:pPr rtl="0" lvl="0">
              <a:buNone/>
            </a:pPr>
            <a:r>
              <a:rPr lang="en"/>
              <a:t>6th Century Chinese Literature</a:t>
            </a:r>
          </a:p>
          <a:p>
            <a:r>
              <a:t/>
            </a:r>
          </a:p>
        </p:txBody>
      </p:sp>
      <p:sp>
        <p:nvSpPr>
          <p:cNvPr id="35" name="Shape 35"/>
          <p:cNvSpPr txBox="1"/>
          <p:nvPr>
            <p:ph idx="1" type="subTitle"/>
          </p:nvPr>
        </p:nvSpPr>
        <p:spPr>
          <a:xfrm>
            <a:off y="5195894" x="685800"/>
            <a:ext cy="614099" cx="7772400"/>
          </a:xfrm>
          <a:prstGeom prst="rect">
            <a:avLst/>
          </a:prstGeom>
        </p:spPr>
        <p:txBody>
          <a:bodyPr bIns="91425" rIns="91425" lIns="91425" tIns="91425" anchor="ctr" anchorCtr="0">
            <a:noAutofit/>
          </a:bodyPr>
          <a:lstStyle/>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 name="Shape 39"/>
        <p:cNvGrpSpPr/>
        <p:nvPr/>
      </p:nvGrpSpPr>
      <p:grpSpPr>
        <a:xfrm>
          <a:off y="0" x="0"/>
          <a:ext cy="0" cx="0"/>
          <a:chOff y="0" x="0"/>
          <a:chExt cy="0" cx="0"/>
        </a:xfrm>
      </p:grpSpPr>
      <p:sp>
        <p:nvSpPr>
          <p:cNvPr id="40" name="Shape 40"/>
          <p:cNvSpPr txBox="1"/>
          <p:nvPr>
            <p:ph type="title"/>
          </p:nvPr>
        </p:nvSpPr>
        <p:spPr>
          <a:xfrm>
            <a:off y="-260914" x="303100"/>
            <a:ext cy="1143000" cx="8229600"/>
          </a:xfrm>
          <a:prstGeom prst="rect">
            <a:avLst/>
          </a:prstGeom>
        </p:spPr>
        <p:txBody>
          <a:bodyPr bIns="91425" rIns="91425" lIns="91425" tIns="91425" anchor="b" anchorCtr="0">
            <a:noAutofit/>
          </a:bodyPr>
          <a:lstStyle/>
          <a:p>
            <a:pPr rtl="0" lvl="0">
              <a:buNone/>
            </a:pPr>
            <a:r>
              <a:rPr sz="2400" lang="en"/>
              <a:t>Emperor Wu of the Liang Dynasty</a:t>
            </a:r>
          </a:p>
        </p:txBody>
      </p:sp>
      <p:sp>
        <p:nvSpPr>
          <p:cNvPr id="41" name="Shape 41"/>
          <p:cNvSpPr txBox="1"/>
          <p:nvPr>
            <p:ph idx="1" type="body"/>
          </p:nvPr>
        </p:nvSpPr>
        <p:spPr>
          <a:xfrm>
            <a:off y="1369031" x="407450"/>
            <a:ext cy="5075700" cx="4268999"/>
          </a:xfrm>
          <a:prstGeom prst="rect">
            <a:avLst/>
          </a:prstGeom>
        </p:spPr>
        <p:txBody>
          <a:bodyPr bIns="91425" rIns="91425" lIns="91425" tIns="91425" anchor="t" anchorCtr="0">
            <a:noAutofit/>
          </a:bodyPr>
          <a:lstStyle/>
          <a:p>
            <a:pPr rtl="0" lvl="0">
              <a:buNone/>
            </a:pPr>
            <a:r>
              <a:rPr b="1" sz="1700" lang="en">
                <a:solidFill>
                  <a:srgbClr val="980000"/>
                </a:solidFill>
              </a:rPr>
              <a:t>-He is probably the most important figures in 6th century southern Chinese Literature.</a:t>
            </a:r>
          </a:p>
          <a:p>
            <a:pPr rtl="0" lvl="0">
              <a:buNone/>
            </a:pPr>
            <a:r>
              <a:rPr b="1" sz="1700" lang="en">
                <a:solidFill>
                  <a:srgbClr val="980000"/>
                </a:solidFill>
              </a:rPr>
              <a:t>-Not because of his writings but what he did to usher in a new age of literature.</a:t>
            </a:r>
          </a:p>
          <a:p>
            <a:pPr rtl="0" lvl="0">
              <a:buNone/>
            </a:pPr>
            <a:r>
              <a:rPr b="1" sz="1700" lang="en">
                <a:solidFill>
                  <a:srgbClr val="980000"/>
                </a:solidFill>
              </a:rPr>
              <a:t>-He restored the Imperial Academy</a:t>
            </a:r>
          </a:p>
          <a:p>
            <a:pPr rtl="0" lvl="0">
              <a:buNone/>
            </a:pPr>
            <a:r>
              <a:rPr b="1" sz="1700" lang="en">
                <a:solidFill>
                  <a:srgbClr val="980000"/>
                </a:solidFill>
              </a:rPr>
              <a:t>-"According to the </a:t>
            </a:r>
            <a:r>
              <a:rPr b="1" sz="1700" lang="en" i="1">
                <a:solidFill>
                  <a:srgbClr val="980000"/>
                </a:solidFill>
              </a:rPr>
              <a:t>History of the Sui, </a:t>
            </a:r>
            <a:r>
              <a:rPr b="1" sz="1700" lang="en">
                <a:solidFill>
                  <a:srgbClr val="980000"/>
                </a:solidFill>
              </a:rPr>
              <a:t>In the past admission to the Imperial Academy was limited to noble scions.  The Emperor [Wu of the Liang] desired to acquire young talents, and so the five academies all let in gifted students of humble origin, and there was no enrollment limit" (250).</a:t>
            </a:r>
          </a:p>
          <a:p>
            <a:pPr rtl="0" lvl="0">
              <a:buNone/>
            </a:pPr>
            <a:r>
              <a:rPr b="1" sz="1700" lang="en">
                <a:solidFill>
                  <a:srgbClr val="980000"/>
                </a:solidFill>
              </a:rPr>
              <a:t>-This ended up having a big impact on upward social mobility.</a:t>
            </a:r>
            <a:r>
              <a:rPr b="1" sz="1800" lang="en">
                <a:solidFill>
                  <a:srgbClr val="980000"/>
                </a:solidFill>
              </a:rPr>
              <a:t> </a:t>
            </a:r>
          </a:p>
        </p:txBody>
      </p:sp>
      <p:sp>
        <p:nvSpPr>
          <p:cNvPr id="42" name="Shape 42"/>
          <p:cNvSpPr/>
          <p:nvPr/>
        </p:nvSpPr>
        <p:spPr>
          <a:xfrm>
            <a:off y="1767956" x="4676450"/>
            <a:ext cy="4676775" cx="3810000"/>
          </a:xfrm>
          <a:prstGeom prst="rect">
            <a:avLst/>
          </a:prstGeom>
          <a:blipFill>
            <a:blip r:embed="rId3"/>
            <a:stretch>
              <a:fillRect/>
            </a:stretch>
          </a:blipFill>
          <a:ln>
            <a:noFill/>
          </a:ln>
        </p:spPr>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 name="Shape 46"/>
        <p:cNvGrpSpPr/>
        <p:nvPr/>
      </p:nvGrpSpPr>
      <p:grpSpPr>
        <a:xfrm>
          <a:off y="0" x="0"/>
          <a:ext cy="0" cx="0"/>
          <a:chOff y="0" x="0"/>
          <a:chExt cy="0" cx="0"/>
        </a:xfrm>
      </p:grpSpPr>
      <p:sp>
        <p:nvSpPr>
          <p:cNvPr id="47" name="Shape 47"/>
          <p:cNvSpPr txBox="1"/>
          <p:nvPr>
            <p:ph type="title"/>
          </p:nvPr>
        </p:nvSpPr>
        <p:spPr>
          <a:xfrm>
            <a:off y="186035" x="457200"/>
            <a:ext cy="1143000" cx="8229600"/>
          </a:xfrm>
          <a:prstGeom prst="rect">
            <a:avLst/>
          </a:prstGeom>
        </p:spPr>
        <p:txBody>
          <a:bodyPr bIns="91425" rIns="91425" lIns="91425" tIns="91425" anchor="b" anchorCtr="0">
            <a:noAutofit/>
          </a:bodyPr>
          <a:lstStyle/>
          <a:p>
            <a:pPr rtl="0" lvl="0">
              <a:buNone/>
            </a:pPr>
            <a:r>
              <a:rPr lang="en"/>
              <a:t>Emperor Wu (Continued)</a:t>
            </a:r>
          </a:p>
        </p:txBody>
      </p:sp>
      <p:sp>
        <p:nvSpPr>
          <p:cNvPr id="48" name="Shape 48"/>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sz="2300" lang="en">
                <a:solidFill>
                  <a:srgbClr val="980000"/>
                </a:solidFill>
              </a:rPr>
              <a:t>-"Emperor Wu was the central figure in the rich and diverse cultural landscape of the first half of the sixth century.  It was his grand vision for the empire that made the Liang dynasty in many ways a cultural and intellectual pinnacle in pre-Tang China.  His tireless devotion to literary and scholarly undertakings went far beyond any of his imperial predecessors, both in terms of his personal involvement and in terms of the imperial sponsorship of various large-scale cultural projects" (251).  </a:t>
            </a:r>
          </a:p>
          <a:p>
            <a:pPr rtl="0" lvl="0">
              <a:buNone/>
            </a:pPr>
            <a:r>
              <a:rPr b="1" sz="2300" lang="en">
                <a:solidFill>
                  <a:srgbClr val="980000"/>
                </a:solidFill>
              </a:rPr>
              <a:t>-Wu himself was a literary figure.  </a:t>
            </a:r>
          </a:p>
          <a:p>
            <a:pPr rtl="0" lvl="0">
              <a:buNone/>
            </a:pPr>
            <a:r>
              <a:rPr b="1" sz="2300" lang="en">
                <a:solidFill>
                  <a:srgbClr val="980000"/>
                </a:solidFill>
              </a:rPr>
              <a:t>-At one point he had a collection of his own works which was 120 scrolls, unfortunately the scrolls are now lost.</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 name="Shape 52"/>
        <p:cNvGrpSpPr/>
        <p:nvPr/>
      </p:nvGrpSpPr>
      <p:grpSpPr>
        <a:xfrm>
          <a:off y="0" x="0"/>
          <a:ext cy="0" cx="0"/>
          <a:chOff y="0" x="0"/>
          <a:chExt cy="0" cx="0"/>
        </a:xfrm>
      </p:grpSpPr>
      <p:sp>
        <p:nvSpPr>
          <p:cNvPr id="53" name="Shape 53"/>
          <p:cNvSpPr txBox="1"/>
          <p:nvPr>
            <p:ph type="title"/>
          </p:nvPr>
        </p:nvSpPr>
        <p:spPr>
          <a:xfrm>
            <a:off y="186035" x="457200"/>
            <a:ext cy="1143000" cx="8229600"/>
          </a:xfrm>
          <a:prstGeom prst="rect">
            <a:avLst/>
          </a:prstGeom>
        </p:spPr>
        <p:txBody>
          <a:bodyPr bIns="91425" rIns="91425" lIns="91425" tIns="91425" anchor="b" anchorCtr="0">
            <a:noAutofit/>
          </a:bodyPr>
          <a:lstStyle/>
          <a:p>
            <a:pPr rtl="0" lvl="0">
              <a:buNone/>
            </a:pPr>
            <a:r>
              <a:rPr lang="en"/>
              <a:t>Ren Fang and Shen Yue</a:t>
            </a:r>
          </a:p>
        </p:txBody>
      </p:sp>
      <p:sp>
        <p:nvSpPr>
          <p:cNvPr id="54" name="Shape 54"/>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sz="2400" lang="en">
                <a:solidFill>
                  <a:srgbClr val="980000"/>
                </a:solidFill>
              </a:rPr>
              <a:t>-These two were also prominent figures in the 6th century southern literary atmosphere</a:t>
            </a:r>
          </a:p>
          <a:p>
            <a:pPr rtl="0" lvl="0">
              <a:buNone/>
            </a:pPr>
            <a:r>
              <a:rPr b="1" sz="2400" lang="en">
                <a:solidFill>
                  <a:srgbClr val="980000"/>
                </a:solidFill>
              </a:rPr>
              <a:t>-"Neither had come from the most elite families "252).</a:t>
            </a:r>
          </a:p>
          <a:p>
            <a:pPr rtl="0" lvl="0">
              <a:buNone/>
            </a:pPr>
            <a:r>
              <a:rPr b="1" sz="2400" lang="en">
                <a:solidFill>
                  <a:srgbClr val="980000"/>
                </a:solidFill>
              </a:rPr>
              <a:t>-They took part in a large amount of promotion and patronage of writers in the area.  Most Liang dynasty man had in fact been appraised by them at some point or another.</a:t>
            </a:r>
          </a:p>
          <a:p>
            <a:pPr rtl="0" lvl="0">
              <a:buNone/>
            </a:pPr>
            <a:r>
              <a:rPr b="1" sz="2400" lang="en">
                <a:solidFill>
                  <a:srgbClr val="980000"/>
                </a:solidFill>
              </a:rPr>
              <a:t>- They also promoted people from more humble origins.</a:t>
            </a:r>
          </a:p>
          <a:p>
            <a:pPr rtl="0" lvl="0">
              <a:buNone/>
            </a:pPr>
            <a:r>
              <a:rPr b="1" sz="2400" lang="en">
                <a:solidFill>
                  <a:srgbClr val="980000"/>
                </a:solidFill>
              </a:rPr>
              <a:t>- They even promoted the brothers Doa Gai and Doa Qia whose father we employed transporting human waste.</a:t>
            </a:r>
          </a:p>
          <a:p>
            <a:r>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y="0" x="0"/>
          <a:ext cy="0" cx="0"/>
          <a:chOff y="0" x="0"/>
          <a:chExt cy="0" cx="0"/>
        </a:xfrm>
      </p:grpSpPr>
      <p:sp>
        <p:nvSpPr>
          <p:cNvPr id="59" name="Shape 59"/>
          <p:cNvSpPr txBox="1"/>
          <p:nvPr>
            <p:ph type="title"/>
          </p:nvPr>
        </p:nvSpPr>
        <p:spPr>
          <a:xfrm>
            <a:off y="186035" x="457200"/>
            <a:ext cy="1143000" cx="8229600"/>
          </a:xfrm>
          <a:prstGeom prst="rect">
            <a:avLst/>
          </a:prstGeom>
        </p:spPr>
        <p:txBody>
          <a:bodyPr bIns="91425" rIns="91425" lIns="91425" tIns="91425" anchor="b" anchorCtr="0">
            <a:noAutofit/>
          </a:bodyPr>
          <a:lstStyle/>
          <a:p>
            <a:pPr rtl="0" lvl="0">
              <a:buNone/>
            </a:pPr>
            <a:r>
              <a:rPr lang="en"/>
              <a:t>Literary Criticism</a:t>
            </a:r>
          </a:p>
        </p:txBody>
      </p:sp>
      <p:sp>
        <p:nvSpPr>
          <p:cNvPr id="60" name="Shape 6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sz="2400" lang="en">
                <a:solidFill>
                  <a:srgbClr val="980000"/>
                </a:solidFill>
              </a:rPr>
              <a:t>-"The Liang witnessed the first full development of literary criticism in Chinese history" (257).</a:t>
            </a:r>
          </a:p>
          <a:p>
            <a:pPr rtl="0" lvl="0">
              <a:buNone/>
            </a:pPr>
            <a:r>
              <a:rPr b="1" sz="2400" lang="en">
                <a:solidFill>
                  <a:srgbClr val="980000"/>
                </a:solidFill>
              </a:rPr>
              <a:t>-Liu Xie's </a:t>
            </a:r>
            <a:r>
              <a:rPr b="1" sz="2400" lang="en" i="1">
                <a:solidFill>
                  <a:srgbClr val="980000"/>
                </a:solidFill>
              </a:rPr>
              <a:t>Literary Mind and the Carving of Dragons </a:t>
            </a:r>
            <a:r>
              <a:rPr b="1" sz="2400" lang="en">
                <a:solidFill>
                  <a:srgbClr val="980000"/>
                </a:solidFill>
              </a:rPr>
              <a:t>was an important work in the field of LIterary Criticism.</a:t>
            </a:r>
          </a:p>
          <a:p>
            <a:pPr rtl="0" lvl="0">
              <a:buNone/>
            </a:pPr>
            <a:r>
              <a:rPr b="1" sz="2400" lang="en">
                <a:solidFill>
                  <a:srgbClr val="980000"/>
                </a:solidFill>
              </a:rPr>
              <a:t>-</a:t>
            </a:r>
            <a:r>
              <a:rPr b="1" sz="2400" lang="en" i="1">
                <a:solidFill>
                  <a:srgbClr val="980000"/>
                </a:solidFill>
              </a:rPr>
              <a:t>Literary Mind </a:t>
            </a:r>
            <a:r>
              <a:rPr b="1" sz="2400" lang="en">
                <a:solidFill>
                  <a:srgbClr val="980000"/>
                </a:solidFill>
              </a:rPr>
              <a:t>consists of fifty chapters and reflects on various literary genres and basic literary concepts.  </a:t>
            </a:r>
          </a:p>
          <a:p>
            <a:pPr rtl="0" lvl="0">
              <a:buNone/>
            </a:pPr>
            <a:r>
              <a:rPr b="1" sz="2400" lang="en">
                <a:solidFill>
                  <a:srgbClr val="980000"/>
                </a:solidFill>
              </a:rPr>
              <a:t>-He makes the claim that literature is an extension of the Confucian Classics and literary criticism is as valuable as commentaries on the classics.</a:t>
            </a:r>
          </a:p>
          <a:p>
            <a:r>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 name="Shape 64"/>
        <p:cNvGrpSpPr/>
        <p:nvPr/>
      </p:nvGrpSpPr>
      <p:grpSpPr>
        <a:xfrm>
          <a:off y="0" x="0"/>
          <a:ext cy="0" cx="0"/>
          <a:chOff y="0" x="0"/>
          <a:chExt cy="0" cx="0"/>
        </a:xfrm>
      </p:grpSpPr>
      <p:sp>
        <p:nvSpPr>
          <p:cNvPr id="65" name="Shape 65"/>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Excerpt from </a:t>
            </a:r>
            <a:r>
              <a:rPr lang="en" i="1"/>
              <a:t>Literary Mind and the Carving of the Dragon</a:t>
            </a:r>
          </a:p>
        </p:txBody>
      </p:sp>
      <p:sp>
        <p:nvSpPr>
          <p:cNvPr id="66" name="Shape 66"/>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sz="1800" lang="en">
                <a:solidFill>
                  <a:srgbClr val="980000"/>
                </a:solidFill>
              </a:rPr>
              <a:t>-"Human beings are the flower of the elements: in fact, they are the mind of Heaven and Earth.  When mind came into being, language was established; and with the establishment of language, pattern became manifest.  This is the natural course of things, the Way" (Liu Xie 344).</a:t>
            </a:r>
          </a:p>
          <a:p>
            <a:pPr rtl="0" lvl="0">
              <a:buNone/>
            </a:pPr>
            <a:r>
              <a:rPr b="1" sz="1800" lang="en">
                <a:solidFill>
                  <a:srgbClr val="980000"/>
                </a:solidFill>
              </a:rPr>
              <a:t>-"Long ago someone said that a person's body might be on thee rivers and lakes, yet his mind could remain by the palace towers or Wei.  This is what is meant by spirit thought.  And spirit does indeed go far in the thought that occurs in writing.  When we silently concentrate, thought may reach a thousand years in the past; and when the face stirs quietly, the eyes can see thousands of miles.  When we sing, the sounds of pearls and jade come forth; right before our eyelashes the colors of clouds in the wind unfurl.  This is something achieved by the basic principle of thought (Liu Xie 346).</a:t>
            </a:r>
          </a:p>
          <a:p>
            <a:r>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y="0" x="0"/>
          <a:ext cy="0" cx="0"/>
          <a:chOff y="0" x="0"/>
          <a:chExt cy="0" cx="0"/>
        </a:xfrm>
      </p:grpSpPr>
      <p:sp>
        <p:nvSpPr>
          <p:cNvPr id="71" name="Shape 71"/>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Palace-style poetry</a:t>
            </a:r>
          </a:p>
        </p:txBody>
      </p:sp>
      <p:sp>
        <p:nvSpPr>
          <p:cNvPr id="72" name="Shape 72"/>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sz="1700" lang="en">
                <a:solidFill>
                  <a:srgbClr val="980000"/>
                </a:solidFill>
              </a:rPr>
              <a:t>-Palace-style poetry also surfaced in the sixth century</a:t>
            </a:r>
          </a:p>
          <a:p>
            <a:pPr rtl="0" lvl="0">
              <a:buNone/>
            </a:pPr>
            <a:r>
              <a:rPr b="1" sz="1700" lang="en">
                <a:solidFill>
                  <a:srgbClr val="980000"/>
                </a:solidFill>
              </a:rPr>
              <a:t>-This style was revolutionary to the Chinese world of poetry</a:t>
            </a:r>
          </a:p>
          <a:p>
            <a:pPr rtl="0" lvl="0">
              <a:buNone/>
            </a:pPr>
            <a:r>
              <a:rPr b="1" sz="1700" lang="en">
                <a:solidFill>
                  <a:srgbClr val="980000"/>
                </a:solidFill>
              </a:rPr>
              <a:t>-"palace style poetry is concerned with particularly on both temporal and spatial levels, as it attempts to present things as observed in libing moments.  This poetry is also intensely visual, in thee sense not so much of 'pictorial images' as of what and how to see; it is characterized by a focused and illuminating look at the minutest details of physical reality.</a:t>
            </a:r>
          </a:p>
          <a:p>
            <a:r>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 name="Shape 76"/>
        <p:cNvGrpSpPr/>
        <p:nvPr/>
      </p:nvGrpSpPr>
      <p:grpSpPr>
        <a:xfrm>
          <a:off y="0" x="0"/>
          <a:ext cy="0" cx="0"/>
          <a:chOff y="0" x="0"/>
          <a:chExt cy="0" cx="0"/>
        </a:xfrm>
      </p:grpSpPr>
      <p:sp>
        <p:nvSpPr>
          <p:cNvPr id="77" name="Shape 77"/>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Change in </a:t>
            </a:r>
            <a:r>
              <a:rPr lang="en" i="1"/>
              <a:t>fu </a:t>
            </a:r>
            <a:r>
              <a:rPr lang="en"/>
              <a:t>poetry</a:t>
            </a:r>
          </a:p>
        </p:txBody>
      </p:sp>
      <p:sp>
        <p:nvSpPr>
          <p:cNvPr id="78" name="Shape 78"/>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sz="3600" lang="en">
                <a:solidFill>
                  <a:srgbClr val="980000"/>
                </a:solidFill>
              </a:rPr>
              <a:t>Fu also underwent a big change in this age as writers like Xiao Gang and Xiao Yu created poems that are referred to as the poeticization of </a:t>
            </a:r>
            <a:r>
              <a:rPr b="1" sz="3600" lang="en" i="1">
                <a:solidFill>
                  <a:srgbClr val="980000"/>
                </a:solidFill>
              </a:rPr>
              <a:t>fu.</a:t>
            </a:r>
          </a:p>
          <a:p>
            <a:r>
              <a:t/>
            </a:r>
          </a:p>
          <a:p>
            <a:r>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 name="Shape 82"/>
        <p:cNvGrpSpPr/>
        <p:nvPr/>
      </p:nvGrpSpPr>
      <p:grpSpPr>
        <a:xfrm>
          <a:off y="0" x="0"/>
          <a:ext cy="0" cx="0"/>
          <a:chOff y="0" x="0"/>
          <a:chExt cy="0" cx="0"/>
        </a:xfrm>
      </p:grpSpPr>
      <p:sp>
        <p:nvSpPr>
          <p:cNvPr id="83" name="Shape 83"/>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The fall of the South</a:t>
            </a:r>
          </a:p>
        </p:txBody>
      </p:sp>
      <p:sp>
        <p:nvSpPr>
          <p:cNvPr id="84" name="Shape 84"/>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b="1" sz="1800" lang="en">
                <a:solidFill>
                  <a:srgbClr val="980000"/>
                </a:solidFill>
              </a:rPr>
              <a:t>The South eventually fell after a string of different rulers usurped the throne.  This led to many Southern writers making their way to the NOrthern parts of China which resulted in a "fusion" of the northern and southern cultures.  Part of this fall was documented by Shen Jiong while he made his way back into his native city:</a:t>
            </a:r>
          </a:p>
          <a:p>
            <a:r>
              <a:t/>
            </a:r>
          </a:p>
          <a:p>
            <a:pPr rtl="0" lvl="0">
              <a:buNone/>
            </a:pPr>
            <a:r>
              <a:rPr b="1" sz="1400" lang="en">
                <a:solidFill>
                  <a:srgbClr val="980000"/>
                </a:solidFill>
              </a:rPr>
              <a:t>Still apprehensive about the northern cavalry.</a:t>
            </a:r>
          </a:p>
          <a:p>
            <a:pPr rtl="0" lvl="0">
              <a:buNone/>
            </a:pPr>
            <a:r>
              <a:rPr b="1" sz="1400" lang="en">
                <a:solidFill>
                  <a:srgbClr val="980000"/>
                </a:solidFill>
              </a:rPr>
              <a:t>I am ever wary of encountering barbarian troops.</a:t>
            </a:r>
          </a:p>
          <a:p>
            <a:pPr rtl="0" lvl="0">
              <a:buNone/>
            </a:pPr>
            <a:r>
              <a:rPr b="1" sz="1400" lang="en">
                <a:solidFill>
                  <a:srgbClr val="980000"/>
                </a:solidFill>
              </a:rPr>
              <a:t>Only large trees remain in the empty village; </a:t>
            </a:r>
          </a:p>
          <a:p>
            <a:pPr rtl="0" lvl="0">
              <a:buNone/>
            </a:pPr>
            <a:r>
              <a:rPr b="1" sz="1400" lang="en">
                <a:solidFill>
                  <a:srgbClr val="980000"/>
                </a:solidFill>
              </a:rPr>
              <a:t>deserted towns are left with crumbling city walls.</a:t>
            </a:r>
          </a:p>
          <a:p>
            <a:pPr rtl="0" lvl="0">
              <a:buNone/>
            </a:pPr>
            <a:r>
              <a:rPr b="1" sz="1400" lang="en">
                <a:solidFill>
                  <a:srgbClr val="980000"/>
                </a:solidFill>
              </a:rPr>
              <a:t>None of my old friends is around;</a:t>
            </a:r>
          </a:p>
          <a:p>
            <a:pPr rtl="0" lvl="0">
              <a:buNone/>
            </a:pPr>
            <a:r>
              <a:rPr b="1" sz="1400" lang="en">
                <a:solidFill>
                  <a:srgbClr val="980000"/>
                </a:solidFill>
              </a:rPr>
              <a:t>all my new acquaintances have different names.</a:t>
            </a:r>
          </a:p>
          <a:p>
            <a:pPr rtl="0" lvl="0">
              <a:buNone/>
            </a:pPr>
            <a:r>
              <a:rPr b="1" sz="1400" lang="en">
                <a:solidFill>
                  <a:srgbClr val="980000"/>
                </a:solidFill>
              </a:rPr>
              <a:t>A hundred years, thirty thousand days in all,</a:t>
            </a:r>
          </a:p>
          <a:p>
            <a:pPr rtl="0" lvl="0">
              <a:buNone/>
            </a:pPr>
            <a:r>
              <a:rPr b="1" sz="1400" lang="en">
                <a:solidFill>
                  <a:srgbClr val="980000"/>
                </a:solidFill>
              </a:rPr>
              <a:t>this heart-wrenching sorrow in each and every one of them.</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xmlns:r="http://schemas.openxmlformats.org/officeDocument/2006/relationships">
  <a:themeElements>
    <a:clrScheme name="Custom 352">
      <a:dk1>
        <a:srgbClr val="333333"/>
      </a:dk1>
      <a:lt1>
        <a:srgbClr val="FFFFFF"/>
      </a:lt1>
      <a:dk2>
        <a:srgbClr val="800000"/>
      </a:dk2>
      <a:lt2>
        <a:srgbClr val="CCCCCC"/>
      </a:lt2>
      <a:accent1>
        <a:srgbClr val="0E427E"/>
      </a:accent1>
      <a:accent2>
        <a:srgbClr val="C5AF48"/>
      </a:accent2>
      <a:accent3>
        <a:srgbClr val="327C56"/>
      </a:accent3>
      <a:accent4>
        <a:srgbClr val="387B7D"/>
      </a:accent4>
      <a:accent5>
        <a:srgbClr val="BA7436"/>
      </a:accent5>
      <a:accent6>
        <a:srgbClr val="804000"/>
      </a:accent6>
      <a:hlink>
        <a:srgbClr val="1D6B8D"/>
      </a:hlink>
      <a:folHlink>
        <a:srgbClr val="103B46"/>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