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</p:sldMasterIdLst>
  <p:notesMasterIdLst>
    <p:notesMasterId r:id="rId13"/>
  </p:notesMasterIdLst>
  <p:sldIdLst>
    <p:sldId id="256" r:id="rId3"/>
    <p:sldId id="267" r:id="rId4"/>
    <p:sldId id="259" r:id="rId5"/>
    <p:sldId id="260" r:id="rId6"/>
    <p:sldId id="270" r:id="rId7"/>
    <p:sldId id="262" r:id="rId8"/>
    <p:sldId id="269" r:id="rId9"/>
    <p:sldId id="263" r:id="rId10"/>
    <p:sldId id="265" r:id="rId11"/>
    <p:sldId id="266" r:id="rId12"/>
  </p:sldIdLst>
  <p:sldSz cx="12192000" cy="6858000"/>
  <p:notesSz cx="6858000" cy="12192000"/>
  <p:embeddedFontLst>
    <p:embeddedFont>
      <p:font typeface="MiSans" panose="02010600030101010101" charset="-122"/>
      <p:regular r:id="rId14"/>
    </p:embeddedFont>
    <p:embeddedFont>
      <p:font typeface="Noto Sans SC" panose="020B0200000000000000" pitchFamily="34" charset="-122"/>
      <p:regular r:id="rId15"/>
      <p:bold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5" d="100"/>
          <a:sy n="85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0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9.jpeg"/><Relationship Id="rId2" Type="http://schemas.openxmlformats.org/officeDocument/2006/relationships/tags" Target="../tags/tag2.xml"/><Relationship Id="rId16" Type="http://schemas.openxmlformats.org/officeDocument/2006/relationships/image" Target="../media/image8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4.jpeg"/><Relationship Id="rId2" Type="http://schemas.openxmlformats.org/officeDocument/2006/relationships/tags" Target="../tags/tag14.xml"/><Relationship Id="rId16" Type="http://schemas.openxmlformats.org/officeDocument/2006/relationships/image" Target="../media/image13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2.jpe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6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6.jpeg"/><Relationship Id="rId5" Type="http://schemas.openxmlformats.org/officeDocument/2006/relationships/tags" Target="../tags/tag28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17.png"/><Relationship Id="rId4" Type="http://schemas.openxmlformats.org/officeDocument/2006/relationships/tags" Target="../tags/tag35.xml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19-d2sjlou1bb2p4onbqa50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87096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4950" y="485140"/>
            <a:ext cx="11914505" cy="1526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altLang="zh-CN" sz="48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Chinese Bossy Fictions and Micro-drama</a:t>
            </a:r>
          </a:p>
        </p:txBody>
      </p:sp>
      <p:sp>
        <p:nvSpPr>
          <p:cNvPr id="4" name="Text 1"/>
          <p:cNvSpPr/>
          <p:nvPr/>
        </p:nvSpPr>
        <p:spPr>
          <a:xfrm>
            <a:off x="10000615" y="1783597"/>
            <a:ext cx="2148840" cy="368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汇报人：</a:t>
            </a:r>
            <a:r>
              <a:rPr lang="zh-CN" alt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张梅容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9286" y="2491740"/>
            <a:ext cx="3169297" cy="3882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7136" y="2486660"/>
            <a:ext cx="2913983" cy="38893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78470" y="2488839"/>
            <a:ext cx="2911475" cy="38799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1905"/>
            <a:ext cx="12213590" cy="6870065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/>
          <a:srcRect t="83" b="83"/>
          <a:stretch/>
        </p:blipFill>
        <p:spPr>
          <a:xfrm>
            <a:off x="7075463" y="581384"/>
            <a:ext cx="4424131" cy="5891048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5:08:29-d2sjlre1bb2p4onbqas0.png"/>
          <p:cNvPicPr>
            <a:picLocks noChangeAspect="1"/>
          </p:cNvPicPr>
          <p:nvPr/>
        </p:nvPicPr>
        <p:blipFill>
          <a:blip r:embed="rId5"/>
          <a:srcRect l="-299" t="-1902" r="299" b="23995"/>
          <a:stretch>
            <a:fillRect/>
          </a:stretch>
        </p:blipFill>
        <p:spPr>
          <a:xfrm>
            <a:off x="494030" y="2757805"/>
            <a:ext cx="5479415" cy="1342390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 1"/>
          <p:cNvSpPr/>
          <p:nvPr/>
        </p:nvSpPr>
        <p:spPr>
          <a:xfrm>
            <a:off x="7075463" y="790276"/>
            <a:ext cx="292290" cy="2922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Text 3"/>
          <p:cNvSpPr/>
          <p:nvPr/>
        </p:nvSpPr>
        <p:spPr>
          <a:xfrm>
            <a:off x="-58997" y="283825"/>
            <a:ext cx="5869459" cy="45719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-82502" y="181124"/>
            <a:ext cx="5869459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10" name="Shape 5"/>
          <p:cNvSpPr/>
          <p:nvPr/>
        </p:nvSpPr>
        <p:spPr>
          <a:xfrm>
            <a:off x="5748587" y="139874"/>
            <a:ext cx="81573" cy="81573"/>
          </a:xfrm>
          <a:prstGeom prst="ellipse">
            <a:avLst/>
          </a:prstGeom>
          <a:solidFill>
            <a:srgbClr val="000000"/>
          </a:solidFill>
        </p:spPr>
      </p:sp>
      <p:sp>
        <p:nvSpPr>
          <p:cNvPr id="11" name="Text 6"/>
          <p:cNvSpPr/>
          <p:nvPr/>
        </p:nvSpPr>
        <p:spPr>
          <a:xfrm>
            <a:off x="5748587" y="139874"/>
            <a:ext cx="81573" cy="8157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324610" y="4768215"/>
            <a:ext cx="5248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文字参考：百度百科，中国文化课本</a:t>
            </a:r>
            <a:r>
              <a:rPr lang="en-US" altLang="zh-CN"/>
              <a:t>2025</a:t>
            </a:r>
            <a:r>
              <a:rPr lang="zh-CN" altLang="en-US"/>
              <a:t>版</a:t>
            </a:r>
          </a:p>
          <a:p>
            <a:r>
              <a:rPr lang="zh-CN" altLang="en-US"/>
              <a:t>图片来源：小红书，微博，百度百科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19-d2sjlou1bb2p4onbqa9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206605" cy="69576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1229" y="2328799"/>
            <a:ext cx="5612413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Origin &amp; Definition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4281229" y="3677900"/>
            <a:ext cx="5612413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Evolution &amp; Personality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4281229" y="5052152"/>
            <a:ext cx="4511815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Reason for Popularity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" y="-7620"/>
            <a:ext cx="12205335" cy="68656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53365" y="3683000"/>
            <a:ext cx="0" cy="914400"/>
          </a:xfrm>
          <a:prstGeom prst="line">
            <a:avLst/>
          </a:prstGeom>
          <a:noFill/>
          <a:ln w="50800">
            <a:solidFill>
              <a:srgbClr val="E63946"/>
            </a:solidFill>
            <a:prstDash val="solid"/>
            <a:headEnd type="none"/>
            <a:tailEnd type="none"/>
          </a:ln>
        </p:spPr>
      </p:sp>
      <p:sp>
        <p:nvSpPr>
          <p:cNvPr id="8" name="Text 1"/>
          <p:cNvSpPr/>
          <p:nvPr/>
        </p:nvSpPr>
        <p:spPr>
          <a:xfrm>
            <a:off x="307589" y="1023779"/>
            <a:ext cx="6762322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Chapter 01</a:t>
            </a:r>
          </a:p>
        </p:txBody>
      </p:sp>
      <p:sp>
        <p:nvSpPr>
          <p:cNvPr id="9" name="Text 0"/>
          <p:cNvSpPr/>
          <p:nvPr/>
        </p:nvSpPr>
        <p:spPr>
          <a:xfrm>
            <a:off x="660014" y="3747770"/>
            <a:ext cx="6003310" cy="645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The Origin</a:t>
            </a: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&amp; Definition</a:t>
            </a:r>
            <a:endParaRPr lang="en-US" sz="1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0595" y="381741"/>
            <a:ext cx="4571365" cy="60951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5880" y="-23495"/>
            <a:ext cx="12247245" cy="6889115"/>
          </a:xfrm>
          <a:prstGeom prst="rect">
            <a:avLst/>
          </a:prstGeom>
        </p:spPr>
      </p:pic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-55880" y="1816100"/>
            <a:ext cx="611568" cy="611568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B01F23">
              <a:alpha val="14902"/>
            </a:srgbClr>
          </a:solidFill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97012" y="1968992"/>
            <a:ext cx="305784" cy="305784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70098"/>
                </a:moveTo>
                <a:lnTo>
                  <a:pt x="127000" y="223540"/>
                </a:lnTo>
                <a:lnTo>
                  <a:pt x="127248" y="223441"/>
                </a:lnTo>
                <a:cubicBezTo>
                  <a:pt x="154335" y="212179"/>
                  <a:pt x="183406" y="206375"/>
                  <a:pt x="212725" y="206375"/>
                </a:cubicBezTo>
                <a:lnTo>
                  <a:pt x="222250" y="206375"/>
                </a:lnTo>
                <a:lnTo>
                  <a:pt x="222250" y="47625"/>
                </a:lnTo>
                <a:lnTo>
                  <a:pt x="212725" y="47625"/>
                </a:lnTo>
                <a:cubicBezTo>
                  <a:pt x="191790" y="47625"/>
                  <a:pt x="171004" y="51792"/>
                  <a:pt x="151656" y="59829"/>
                </a:cubicBezTo>
                <a:cubicBezTo>
                  <a:pt x="143321" y="63302"/>
                  <a:pt x="135086" y="66725"/>
                  <a:pt x="127000" y="70098"/>
                </a:cubicBezTo>
                <a:close/>
                <a:moveTo>
                  <a:pt x="114548" y="30510"/>
                </a:moveTo>
                <a:lnTo>
                  <a:pt x="127000" y="35719"/>
                </a:lnTo>
                <a:lnTo>
                  <a:pt x="139452" y="30510"/>
                </a:lnTo>
                <a:cubicBezTo>
                  <a:pt x="162669" y="20836"/>
                  <a:pt x="187573" y="15875"/>
                  <a:pt x="212725" y="15875"/>
                </a:cubicBezTo>
                <a:lnTo>
                  <a:pt x="230188" y="15875"/>
                </a:lnTo>
                <a:cubicBezTo>
                  <a:pt x="243334" y="15875"/>
                  <a:pt x="254000" y="26541"/>
                  <a:pt x="254000" y="39688"/>
                </a:cubicBezTo>
                <a:lnTo>
                  <a:pt x="254000" y="214313"/>
                </a:lnTo>
                <a:cubicBezTo>
                  <a:pt x="254000" y="227459"/>
                  <a:pt x="243334" y="238125"/>
                  <a:pt x="230188" y="238125"/>
                </a:cubicBezTo>
                <a:lnTo>
                  <a:pt x="212725" y="238125"/>
                </a:lnTo>
                <a:cubicBezTo>
                  <a:pt x="187573" y="238125"/>
                  <a:pt x="162669" y="243086"/>
                  <a:pt x="139452" y="252760"/>
                </a:cubicBezTo>
                <a:lnTo>
                  <a:pt x="133102" y="255389"/>
                </a:lnTo>
                <a:cubicBezTo>
                  <a:pt x="129183" y="257026"/>
                  <a:pt x="124817" y="257026"/>
                  <a:pt x="120898" y="255389"/>
                </a:cubicBezTo>
                <a:lnTo>
                  <a:pt x="114548" y="252760"/>
                </a:lnTo>
                <a:cubicBezTo>
                  <a:pt x="91331" y="243086"/>
                  <a:pt x="66427" y="238125"/>
                  <a:pt x="41275" y="238125"/>
                </a:cubicBezTo>
                <a:lnTo>
                  <a:pt x="23812" y="238125"/>
                </a:lnTo>
                <a:cubicBezTo>
                  <a:pt x="10666" y="238125"/>
                  <a:pt x="0" y="227459"/>
                  <a:pt x="0" y="214313"/>
                </a:cubicBezTo>
                <a:lnTo>
                  <a:pt x="0" y="39688"/>
                </a:lnTo>
                <a:cubicBezTo>
                  <a:pt x="0" y="26541"/>
                  <a:pt x="10666" y="15875"/>
                  <a:pt x="23812" y="15875"/>
                </a:cubicBezTo>
                <a:lnTo>
                  <a:pt x="41275" y="15875"/>
                </a:lnTo>
                <a:cubicBezTo>
                  <a:pt x="66427" y="15875"/>
                  <a:pt x="91331" y="20836"/>
                  <a:pt x="114548" y="30510"/>
                </a:cubicBezTo>
                <a:close/>
              </a:path>
            </a:pathLst>
          </a:custGeom>
          <a:solidFill>
            <a:srgbClr val="B01F23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637558" y="1866265"/>
            <a:ext cx="5519402" cy="4280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B01F2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Origin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495935" y="2392045"/>
            <a:ext cx="5365750" cy="6115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Chinese romance novels on different websites</a:t>
            </a: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-55880" y="3100393"/>
            <a:ext cx="611568" cy="611568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C78B3E">
              <a:alpha val="14902"/>
            </a:srgbClr>
          </a:solidFill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135235" y="3253285"/>
            <a:ext cx="229338" cy="305784"/>
          </a:xfrm>
          <a:custGeom>
            <a:avLst/>
            <a:gdLst/>
            <a:ahLst/>
            <a:cxnLst/>
            <a:rect l="l" t="t" r="r" b="b"/>
            <a:pathLst>
              <a:path w="190500" h="254000">
                <a:moveTo>
                  <a:pt x="0" y="93563"/>
                </a:moveTo>
                <a:cubicBezTo>
                  <a:pt x="0" y="41870"/>
                  <a:pt x="42664" y="0"/>
                  <a:pt x="95250" y="0"/>
                </a:cubicBezTo>
                <a:cubicBezTo>
                  <a:pt x="147836" y="0"/>
                  <a:pt x="190500" y="41870"/>
                  <a:pt x="190500" y="93563"/>
                </a:cubicBezTo>
                <a:cubicBezTo>
                  <a:pt x="190500" y="152747"/>
                  <a:pt x="130870" y="223689"/>
                  <a:pt x="105966" y="250726"/>
                </a:cubicBezTo>
                <a:cubicBezTo>
                  <a:pt x="100112" y="257076"/>
                  <a:pt x="90339" y="257076"/>
                  <a:pt x="84485" y="250726"/>
                </a:cubicBezTo>
                <a:cubicBezTo>
                  <a:pt x="59581" y="223689"/>
                  <a:pt x="-50" y="152747"/>
                  <a:pt x="-50" y="93563"/>
                </a:cubicBezTo>
                <a:close/>
                <a:moveTo>
                  <a:pt x="95250" y="127000"/>
                </a:moveTo>
                <a:cubicBezTo>
                  <a:pt x="112773" y="127000"/>
                  <a:pt x="127000" y="112773"/>
                  <a:pt x="127000" y="95250"/>
                </a:cubicBezTo>
                <a:cubicBezTo>
                  <a:pt x="127000" y="77727"/>
                  <a:pt x="112773" y="63500"/>
                  <a:pt x="95250" y="63500"/>
                </a:cubicBezTo>
                <a:cubicBezTo>
                  <a:pt x="77727" y="63500"/>
                  <a:pt x="63500" y="77727"/>
                  <a:pt x="63500" y="95250"/>
                </a:cubicBezTo>
                <a:cubicBezTo>
                  <a:pt x="63500" y="112773"/>
                  <a:pt x="77727" y="127000"/>
                  <a:pt x="95250" y="127000"/>
                </a:cubicBezTo>
                <a:close/>
              </a:path>
            </a:pathLst>
          </a:custGeom>
          <a:solidFill>
            <a:srgbClr val="C78B3E"/>
          </a:solidFill>
        </p:spPr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637558" y="3164528"/>
            <a:ext cx="5519402" cy="4280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Feature</a:t>
            </a:r>
            <a:endParaRPr lang="en-US" sz="1600" dirty="0"/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555643" y="3778046"/>
            <a:ext cx="4907834" cy="6115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conforming to contemporary Chinese social culture and the expectations of women</a:t>
            </a:r>
            <a:r>
              <a:rPr lang="en-US" altLang="zh-CN" dirty="0"/>
              <a:t> </a:t>
            </a:r>
          </a:p>
        </p:txBody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-55880" y="4384686"/>
            <a:ext cx="611568" cy="611568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2A6F76">
              <a:alpha val="14902"/>
            </a:srgbClr>
          </a:solidFill>
        </p:spPr>
      </p:sp>
      <p:sp>
        <p:nvSpPr>
          <p:cNvPr id="13" name="Shape 10"/>
          <p:cNvSpPr/>
          <p:nvPr>
            <p:custDataLst>
              <p:tags r:id="rId10"/>
            </p:custDataLst>
          </p:nvPr>
        </p:nvSpPr>
        <p:spPr>
          <a:xfrm>
            <a:off x="97012" y="4537578"/>
            <a:ext cx="305784" cy="305784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66688" y="174625"/>
                </a:moveTo>
                <a:cubicBezTo>
                  <a:pt x="214908" y="174625"/>
                  <a:pt x="254000" y="135533"/>
                  <a:pt x="254000" y="87313"/>
                </a:cubicBezTo>
                <a:cubicBezTo>
                  <a:pt x="254000" y="39092"/>
                  <a:pt x="214908" y="0"/>
                  <a:pt x="166688" y="0"/>
                </a:cubicBezTo>
                <a:cubicBezTo>
                  <a:pt x="118467" y="0"/>
                  <a:pt x="79375" y="39092"/>
                  <a:pt x="79375" y="87313"/>
                </a:cubicBezTo>
                <a:cubicBezTo>
                  <a:pt x="79375" y="96589"/>
                  <a:pt x="80814" y="105569"/>
                  <a:pt x="83493" y="113953"/>
                </a:cubicBezTo>
                <a:lnTo>
                  <a:pt x="3473" y="193973"/>
                </a:lnTo>
                <a:cubicBezTo>
                  <a:pt x="1240" y="196205"/>
                  <a:pt x="0" y="199231"/>
                  <a:pt x="0" y="202406"/>
                </a:cubicBezTo>
                <a:lnTo>
                  <a:pt x="0" y="242094"/>
                </a:lnTo>
                <a:cubicBezTo>
                  <a:pt x="0" y="248692"/>
                  <a:pt x="5308" y="254000"/>
                  <a:pt x="11906" y="254000"/>
                </a:cubicBezTo>
                <a:lnTo>
                  <a:pt x="51594" y="254000"/>
                </a:lnTo>
                <a:cubicBezTo>
                  <a:pt x="58192" y="254000"/>
                  <a:pt x="63500" y="248692"/>
                  <a:pt x="63500" y="242094"/>
                </a:cubicBezTo>
                <a:lnTo>
                  <a:pt x="63500" y="222250"/>
                </a:lnTo>
                <a:lnTo>
                  <a:pt x="83344" y="222250"/>
                </a:lnTo>
                <a:cubicBezTo>
                  <a:pt x="89942" y="222250"/>
                  <a:pt x="95250" y="216942"/>
                  <a:pt x="95250" y="210344"/>
                </a:cubicBezTo>
                <a:lnTo>
                  <a:pt x="95250" y="190500"/>
                </a:lnTo>
                <a:lnTo>
                  <a:pt x="115094" y="190500"/>
                </a:lnTo>
                <a:cubicBezTo>
                  <a:pt x="118269" y="190500"/>
                  <a:pt x="121295" y="189260"/>
                  <a:pt x="123527" y="187027"/>
                </a:cubicBezTo>
                <a:lnTo>
                  <a:pt x="140047" y="170507"/>
                </a:lnTo>
                <a:cubicBezTo>
                  <a:pt x="148431" y="173186"/>
                  <a:pt x="157411" y="174625"/>
                  <a:pt x="166688" y="174625"/>
                </a:cubicBezTo>
                <a:close/>
                <a:moveTo>
                  <a:pt x="186531" y="47625"/>
                </a:moveTo>
                <a:cubicBezTo>
                  <a:pt x="197483" y="47625"/>
                  <a:pt x="206375" y="56517"/>
                  <a:pt x="206375" y="67469"/>
                </a:cubicBezTo>
                <a:cubicBezTo>
                  <a:pt x="206375" y="78421"/>
                  <a:pt x="197483" y="87313"/>
                  <a:pt x="186531" y="87313"/>
                </a:cubicBezTo>
                <a:cubicBezTo>
                  <a:pt x="175579" y="87313"/>
                  <a:pt x="166688" y="78421"/>
                  <a:pt x="166688" y="67469"/>
                </a:cubicBezTo>
                <a:cubicBezTo>
                  <a:pt x="166688" y="56517"/>
                  <a:pt x="175579" y="47625"/>
                  <a:pt x="186531" y="47625"/>
                </a:cubicBezTo>
                <a:close/>
              </a:path>
            </a:pathLst>
          </a:custGeom>
          <a:solidFill>
            <a:srgbClr val="2A6F76"/>
          </a:solidFill>
        </p:spPr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637558" y="4541531"/>
            <a:ext cx="5519402" cy="4280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2A6F7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Core Traits</a:t>
            </a:r>
            <a:endParaRPr lang="en-US" sz="1600" dirty="0"/>
          </a:p>
        </p:txBody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555643" y="5132823"/>
            <a:ext cx="4907834" cy="6115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elite, powerful, authoritarian and only treat you in a unique way</a:t>
            </a:r>
          </a:p>
        </p:txBody>
      </p:sp>
      <p:pic>
        <p:nvPicPr>
          <p:cNvPr id="16" name="Image 1" descr="C:/Users/Lenovo/Desktop/微信图片_20251022113938_151_63.jpg微信图片_20251022113938_151_63"/>
          <p:cNvPicPr>
            <a:picLocks noChangeAspect="1"/>
          </p:cNvPicPr>
          <p:nvPr/>
        </p:nvPicPr>
        <p:blipFill>
          <a:blip r:embed="rId16"/>
          <a:srcRect l="29136" r="530"/>
          <a:stretch>
            <a:fillRect/>
          </a:stretch>
        </p:blipFill>
        <p:spPr>
          <a:xfrm>
            <a:off x="5770245" y="2648585"/>
            <a:ext cx="3219450" cy="3054350"/>
          </a:xfrm>
          <a:prstGeom prst="roundRect">
            <a:avLst>
              <a:gd name="adj" fmla="val 3333"/>
            </a:avLst>
          </a:prstGeom>
        </p:spPr>
      </p:pic>
      <p:sp>
        <p:nvSpPr>
          <p:cNvPr id="17" name="Text 13"/>
          <p:cNvSpPr/>
          <p:nvPr/>
        </p:nvSpPr>
        <p:spPr>
          <a:xfrm>
            <a:off x="6156960" y="5029200"/>
            <a:ext cx="1498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endParaRPr lang="en-US" sz="1600" dirty="0"/>
          </a:p>
        </p:txBody>
      </p:sp>
      <p:pic>
        <p:nvPicPr>
          <p:cNvPr id="19" name="Image 2" descr="C:/Users/Lenovo/Desktop/微信图片_20251022113939_152_63.jpg微信图片_20251022113939_152_63"/>
          <p:cNvPicPr>
            <a:picLocks noChangeAspect="1"/>
          </p:cNvPicPr>
          <p:nvPr/>
        </p:nvPicPr>
        <p:blipFill>
          <a:blip r:embed="rId17"/>
          <a:srcRect l="24722" t="-3625" r="6493"/>
          <a:stretch>
            <a:fillRect/>
          </a:stretch>
        </p:blipFill>
        <p:spPr>
          <a:xfrm>
            <a:off x="8970645" y="3712210"/>
            <a:ext cx="2856230" cy="2844800"/>
          </a:xfrm>
          <a:prstGeom prst="roundRect">
            <a:avLst>
              <a:gd name="adj" fmla="val 3333"/>
            </a:avLst>
          </a:prstGeom>
        </p:spPr>
      </p:pic>
      <p:pic>
        <p:nvPicPr>
          <p:cNvPr id="22" name="图片 21" descr="微信图片_20251022113939_153_63"/>
          <p:cNvPicPr>
            <a:picLocks noChangeAspect="1"/>
          </p:cNvPicPr>
          <p:nvPr/>
        </p:nvPicPr>
        <p:blipFill>
          <a:blip r:embed="rId18"/>
          <a:srcRect l="-597" t="4581" r="6029" b="9051"/>
          <a:stretch>
            <a:fillRect/>
          </a:stretch>
        </p:blipFill>
        <p:spPr>
          <a:xfrm>
            <a:off x="8970645" y="1170305"/>
            <a:ext cx="2856865" cy="2700020"/>
          </a:xfrm>
          <a:prstGeom prst="round1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40865" y="231140"/>
            <a:ext cx="8453120" cy="12807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zh-CN" sz="4400" b="1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What is Chinese </a:t>
            </a:r>
            <a:r>
              <a:rPr lang="en-US" sz="4400" b="1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“Bosses”?</a:t>
            </a:r>
            <a:endParaRPr lang="en-US" sz="4400" b="1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" y="-7620"/>
            <a:ext cx="12205335" cy="68656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53365" y="3683000"/>
            <a:ext cx="0" cy="914400"/>
          </a:xfrm>
          <a:prstGeom prst="line">
            <a:avLst/>
          </a:prstGeom>
          <a:noFill/>
          <a:ln w="50800">
            <a:solidFill>
              <a:srgbClr val="E63946"/>
            </a:solidFill>
            <a:prstDash val="solid"/>
            <a:headEnd type="none"/>
            <a:tailEnd type="none"/>
          </a:ln>
        </p:spPr>
      </p:sp>
      <p:sp>
        <p:nvSpPr>
          <p:cNvPr id="8" name="Text 1"/>
          <p:cNvSpPr/>
          <p:nvPr/>
        </p:nvSpPr>
        <p:spPr>
          <a:xfrm>
            <a:off x="307589" y="1023779"/>
            <a:ext cx="6762322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Chapter 02</a:t>
            </a:r>
          </a:p>
        </p:txBody>
      </p:sp>
      <p:sp>
        <p:nvSpPr>
          <p:cNvPr id="9" name="Text 0"/>
          <p:cNvSpPr/>
          <p:nvPr/>
        </p:nvSpPr>
        <p:spPr>
          <a:xfrm>
            <a:off x="660014" y="3747770"/>
            <a:ext cx="6003310" cy="645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The Evolution &amp; Personality</a:t>
            </a:r>
            <a:endParaRPr lang="en-US" sz="3600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MiSans" pitchFamily="34" charset="-122"/>
              <a:ea typeface="MiSans" pitchFamily="34" charset="-122"/>
              <a:cs typeface="MiSans" pitchFamily="34" charset="-12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21" b="21"/>
          <a:stretch/>
        </p:blipFill>
        <p:spPr>
          <a:xfrm>
            <a:off x="6819900" y="381635"/>
            <a:ext cx="4563745" cy="60864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" y="6350"/>
            <a:ext cx="12205335" cy="68656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" y="159385"/>
            <a:ext cx="11661140" cy="10528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zh-CN" sz="3200" b="1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The Evolution of Chinese Bossy Images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zh-CN" sz="3200" b="1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- From Violence to Respect</a:t>
            </a:r>
          </a:p>
        </p:txBody>
      </p:sp>
      <p:sp>
        <p:nvSpPr>
          <p:cNvPr id="6" name="Text 2"/>
          <p:cNvSpPr/>
          <p:nvPr>
            <p:custDataLst>
              <p:tags r:id="rId1"/>
            </p:custDataLst>
          </p:nvPr>
        </p:nvSpPr>
        <p:spPr>
          <a:xfrm>
            <a:off x="630396" y="4373404"/>
            <a:ext cx="2438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1.0: The Classic</a:t>
            </a:r>
            <a:endParaRPr lang="en-US" sz="1600" dirty="0"/>
          </a:p>
        </p:txBody>
      </p:sp>
      <p:sp>
        <p:nvSpPr>
          <p:cNvPr id="7" name="Text 3"/>
          <p:cNvSpPr/>
          <p:nvPr>
            <p:custDataLst>
              <p:tags r:id="rId2"/>
            </p:custDataLst>
          </p:nvPr>
        </p:nvSpPr>
        <p:spPr>
          <a:xfrm>
            <a:off x="630555" y="4929505"/>
            <a:ext cx="2597785" cy="635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zh-CN" sz="1600" dirty="0"/>
              <a:t> </a:t>
            </a:r>
            <a:r>
              <a:rPr lang="en-US" sz="20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forced love and irritable temper</a:t>
            </a:r>
            <a:endParaRPr lang="zh-CN" altLang="en-US" sz="2000" dirty="0">
              <a:solidFill>
                <a:srgbClr val="C78B3E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9" name="Shape 5"/>
          <p:cNvSpPr/>
          <p:nvPr>
            <p:custDataLst>
              <p:tags r:id="rId3"/>
            </p:custDataLst>
          </p:nvPr>
        </p:nvSpPr>
        <p:spPr>
          <a:xfrm>
            <a:off x="3420110" y="2687956"/>
            <a:ext cx="1155700" cy="50800"/>
          </a:xfrm>
          <a:custGeom>
            <a:avLst/>
            <a:gdLst/>
            <a:ahLst/>
            <a:cxnLst/>
            <a:rect l="l" t="t" r="r" b="b"/>
            <a:pathLst>
              <a:path w="1155700" h="50800">
                <a:moveTo>
                  <a:pt x="25400" y="0"/>
                </a:moveTo>
                <a:lnTo>
                  <a:pt x="1130300" y="0"/>
                </a:lnTo>
                <a:cubicBezTo>
                  <a:pt x="1144319" y="0"/>
                  <a:pt x="1155700" y="11381"/>
                  <a:pt x="1155700" y="25400"/>
                </a:cubicBezTo>
                <a:lnTo>
                  <a:pt x="1155700" y="25400"/>
                </a:lnTo>
                <a:cubicBezTo>
                  <a:pt x="1155700" y="39419"/>
                  <a:pt x="1144319" y="50800"/>
                  <a:pt x="1130300" y="50800"/>
                </a:cubicBezTo>
                <a:lnTo>
                  <a:pt x="25400" y="50800"/>
                </a:lnTo>
                <a:cubicBezTo>
                  <a:pt x="11381" y="50800"/>
                  <a:pt x="0" y="39419"/>
                  <a:pt x="0" y="25400"/>
                </a:cubicBezTo>
                <a:lnTo>
                  <a:pt x="0" y="25400"/>
                </a:lnTo>
                <a:cubicBezTo>
                  <a:pt x="0" y="11381"/>
                  <a:pt x="11381" y="0"/>
                  <a:pt x="25400" y="0"/>
                </a:cubicBezTo>
                <a:close/>
              </a:path>
            </a:pathLst>
          </a:custGeom>
          <a:solidFill>
            <a:srgbClr val="C78B3E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0"/>
          <p:cNvSpPr/>
          <p:nvPr>
            <p:custDataLst>
              <p:tags r:id="rId4"/>
            </p:custDataLst>
          </p:nvPr>
        </p:nvSpPr>
        <p:spPr>
          <a:xfrm>
            <a:off x="7556500" y="2687956"/>
            <a:ext cx="1155700" cy="50800"/>
          </a:xfrm>
          <a:custGeom>
            <a:avLst/>
            <a:gdLst/>
            <a:ahLst/>
            <a:cxnLst/>
            <a:rect l="l" t="t" r="r" b="b"/>
            <a:pathLst>
              <a:path w="1155700" h="50800">
                <a:moveTo>
                  <a:pt x="25400" y="0"/>
                </a:moveTo>
                <a:lnTo>
                  <a:pt x="1130300" y="0"/>
                </a:lnTo>
                <a:cubicBezTo>
                  <a:pt x="1144319" y="0"/>
                  <a:pt x="1155700" y="11381"/>
                  <a:pt x="1155700" y="25400"/>
                </a:cubicBezTo>
                <a:lnTo>
                  <a:pt x="1155700" y="25400"/>
                </a:lnTo>
                <a:cubicBezTo>
                  <a:pt x="1155700" y="39419"/>
                  <a:pt x="1144319" y="50800"/>
                  <a:pt x="1130300" y="50800"/>
                </a:cubicBezTo>
                <a:lnTo>
                  <a:pt x="25400" y="50800"/>
                </a:lnTo>
                <a:cubicBezTo>
                  <a:pt x="11381" y="50800"/>
                  <a:pt x="0" y="39419"/>
                  <a:pt x="0" y="25400"/>
                </a:cubicBezTo>
                <a:lnTo>
                  <a:pt x="0" y="25400"/>
                </a:lnTo>
                <a:cubicBezTo>
                  <a:pt x="0" y="11381"/>
                  <a:pt x="11381" y="0"/>
                  <a:pt x="25400" y="0"/>
                </a:cubicBezTo>
                <a:close/>
              </a:path>
            </a:pathLst>
          </a:custGeom>
          <a:solidFill>
            <a:srgbClr val="2A6F76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5"/>
          <p:cNvSpPr/>
          <p:nvPr/>
        </p:nvSpPr>
        <p:spPr>
          <a:xfrm>
            <a:off x="203200" y="5991701"/>
            <a:ext cx="11684000" cy="0"/>
          </a:xfrm>
          <a:prstGeom prst="line">
            <a:avLst/>
          </a:prstGeom>
          <a:noFill/>
          <a:ln w="20320">
            <a:solidFill>
              <a:srgbClr val="B01F23"/>
            </a:solidFill>
            <a:prstDash val="solid"/>
            <a:headEnd type="none"/>
            <a:tailEnd type="none"/>
          </a:ln>
        </p:spPr>
      </p:sp>
      <p:sp>
        <p:nvSpPr>
          <p:cNvPr id="22" name="Text 16"/>
          <p:cNvSpPr/>
          <p:nvPr/>
        </p:nvSpPr>
        <p:spPr>
          <a:xfrm>
            <a:off x="0" y="6221095"/>
            <a:ext cx="11938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20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From</a:t>
            </a:r>
            <a:r>
              <a:rPr lang="en-US" sz="20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r>
              <a:rPr lang="en-US" sz="2000" dirty="0">
                <a:solidFill>
                  <a:srgbClr val="3A3A3A"/>
                </a:solidFill>
                <a:highlight>
                  <a:srgbClr val="E63946">
                    <a:alpha val="16471"/>
                  </a:srgbClr>
                </a:highlight>
                <a:latin typeface="MiSans" pitchFamily="34" charset="-122"/>
                <a:ea typeface="MiSans" pitchFamily="34" charset="-122"/>
                <a:cs typeface="MiSans" pitchFamily="34" charset="-120"/>
              </a:rPr>
              <a:t>  “He is strong, so I am safe” </a:t>
            </a:r>
            <a:r>
              <a:rPr lang="en-US" sz="20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to </a:t>
            </a:r>
            <a:r>
              <a:rPr lang="en-US" sz="2000" dirty="0">
                <a:solidFill>
                  <a:srgbClr val="3A3A3A"/>
                </a:solidFill>
                <a:highlight>
                  <a:srgbClr val="E63946">
                    <a:alpha val="16471"/>
                  </a:srgbClr>
                </a:highlight>
                <a:latin typeface="MiSans" pitchFamily="34" charset="-122"/>
                <a:ea typeface="MiSans" pitchFamily="34" charset="-122"/>
                <a:cs typeface="MiSans" pitchFamily="34" charset="-120"/>
              </a:rPr>
              <a:t> “He respects me, so I remain myself” </a:t>
            </a:r>
            <a:endParaRPr lang="en-US" sz="2000" dirty="0"/>
          </a:p>
        </p:txBody>
      </p:sp>
      <p:sp>
        <p:nvSpPr>
          <p:cNvPr id="23" name="Text 3"/>
          <p:cNvSpPr/>
          <p:nvPr>
            <p:custDataLst>
              <p:tags r:id="rId5"/>
            </p:custDataLst>
          </p:nvPr>
        </p:nvSpPr>
        <p:spPr>
          <a:xfrm>
            <a:off x="9180195" y="4892040"/>
            <a:ext cx="2489200" cy="635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zh-CN" sz="1600" dirty="0"/>
              <a:t> </a:t>
            </a:r>
            <a:r>
              <a:rPr lang="en-US" altLang="zh-CN" sz="20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strong boundaries  collaborative partner</a:t>
            </a:r>
          </a:p>
        </p:txBody>
      </p:sp>
      <p:sp>
        <p:nvSpPr>
          <p:cNvPr id="24" name="Text 3"/>
          <p:cNvSpPr/>
          <p:nvPr>
            <p:custDataLst>
              <p:tags r:id="rId6"/>
            </p:custDataLst>
          </p:nvPr>
        </p:nvSpPr>
        <p:spPr>
          <a:xfrm>
            <a:off x="4124960" y="4892040"/>
            <a:ext cx="4214495" cy="635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altLang="zh-CN" sz="20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cold exterior, warm heart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altLang="zh-CN" sz="20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and silent sacrifices</a:t>
            </a:r>
            <a:endParaRPr lang="en-US" altLang="zh-CN" sz="2000" dirty="0">
              <a:solidFill>
                <a:srgbClr val="C78B3E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25" name="Text 2"/>
          <p:cNvSpPr/>
          <p:nvPr>
            <p:custDataLst>
              <p:tags r:id="rId7"/>
            </p:custDataLst>
          </p:nvPr>
        </p:nvSpPr>
        <p:spPr>
          <a:xfrm>
            <a:off x="9043670" y="4372610"/>
            <a:ext cx="2618105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3.0: The Contemporary</a:t>
            </a:r>
            <a:endParaRPr lang="en-US" sz="1600" dirty="0"/>
          </a:p>
        </p:txBody>
      </p:sp>
      <p:sp>
        <p:nvSpPr>
          <p:cNvPr id="26" name="Text 2"/>
          <p:cNvSpPr/>
          <p:nvPr>
            <p:custDataLst>
              <p:tags r:id="rId8"/>
            </p:custDataLst>
          </p:nvPr>
        </p:nvSpPr>
        <p:spPr>
          <a:xfrm>
            <a:off x="4905216" y="4378484"/>
            <a:ext cx="2438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2.0: The Evoled</a:t>
            </a:r>
            <a:endParaRPr lang="en-US" sz="1600" dirty="0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1017905" y="3935730"/>
            <a:ext cx="211074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( violent love)</a:t>
            </a: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9444355" y="3940175"/>
            <a:ext cx="149161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(mutual respect)</a:t>
            </a: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>
            <a:off x="5175885" y="3928745"/>
            <a:ext cx="164338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Calibri" panose="020F0502020204030204"/>
                <a:ea typeface="Calibri" panose="020F0502020204030204"/>
              </a:rPr>
              <a:t>( sweet affection)</a:t>
            </a:r>
          </a:p>
        </p:txBody>
      </p:sp>
      <p:pic>
        <p:nvPicPr>
          <p:cNvPr id="30" name="图片 29" descr="微信图片_20251022133151_39_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805" y="1523365"/>
            <a:ext cx="1725295" cy="2300605"/>
          </a:xfrm>
          <a:prstGeom prst="rect">
            <a:avLst/>
          </a:prstGeom>
        </p:spPr>
      </p:pic>
      <p:pic>
        <p:nvPicPr>
          <p:cNvPr id="31" name="图片 30" descr="微信图片_20251022133149_37_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3015" y="1486535"/>
            <a:ext cx="1746250" cy="2329815"/>
          </a:xfrm>
          <a:prstGeom prst="rect">
            <a:avLst/>
          </a:prstGeom>
        </p:spPr>
      </p:pic>
      <p:pic>
        <p:nvPicPr>
          <p:cNvPr id="32" name="图片 31" descr="微信图片_20251022133150_38_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13545" y="1486535"/>
            <a:ext cx="1752600" cy="23374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" y="-7620"/>
            <a:ext cx="12205335" cy="68656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253365" y="3683000"/>
            <a:ext cx="0" cy="914400"/>
          </a:xfrm>
          <a:prstGeom prst="line">
            <a:avLst/>
          </a:prstGeom>
          <a:noFill/>
          <a:ln w="50800">
            <a:solidFill>
              <a:srgbClr val="E63946"/>
            </a:solidFill>
            <a:prstDash val="solid"/>
            <a:headEnd type="none"/>
            <a:tailEnd type="none"/>
          </a:ln>
        </p:spPr>
      </p:sp>
      <p:sp>
        <p:nvSpPr>
          <p:cNvPr id="8" name="Text 1"/>
          <p:cNvSpPr/>
          <p:nvPr/>
        </p:nvSpPr>
        <p:spPr>
          <a:xfrm>
            <a:off x="307589" y="1023779"/>
            <a:ext cx="6762322" cy="1198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72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Chapter 03</a:t>
            </a:r>
          </a:p>
        </p:txBody>
      </p:sp>
      <p:sp>
        <p:nvSpPr>
          <p:cNvPr id="9" name="Text 0"/>
          <p:cNvSpPr/>
          <p:nvPr/>
        </p:nvSpPr>
        <p:spPr>
          <a:xfrm>
            <a:off x="659765" y="3747770"/>
            <a:ext cx="6327140" cy="891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  <a:sym typeface="+mn-ea"/>
              </a:rPr>
              <a:t>The Reason for its Popularity</a:t>
            </a:r>
            <a:endParaRPr lang="en-US" sz="3600" b="1" dirty="0">
              <a:solidFill>
                <a:srgbClr val="000000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10" b="10"/>
          <a:stretch/>
        </p:blipFill>
        <p:spPr>
          <a:xfrm>
            <a:off x="7409180" y="386080"/>
            <a:ext cx="4563745" cy="60858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" y="6350"/>
            <a:ext cx="12205335" cy="68656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85870" y="406400"/>
            <a:ext cx="4893945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zh-CN" sz="4400" b="1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Why does it go viral?</a:t>
            </a:r>
          </a:p>
        </p:txBody>
      </p:sp>
      <p:sp>
        <p:nvSpPr>
          <p:cNvPr id="4" name="Text 1"/>
          <p:cNvSpPr/>
          <p:nvPr/>
        </p:nvSpPr>
        <p:spPr>
          <a:xfrm>
            <a:off x="254000" y="1574800"/>
            <a:ext cx="5943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C78B3E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Psychology Behind the Passion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2352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01602" y="0"/>
                </a:moveTo>
                <a:lnTo>
                  <a:pt x="507998" y="0"/>
                </a:lnTo>
                <a:cubicBezTo>
                  <a:pt x="564111" y="0"/>
                  <a:pt x="609600" y="45489"/>
                  <a:pt x="609600" y="101602"/>
                </a:cubicBezTo>
                <a:lnTo>
                  <a:pt x="609600" y="507998"/>
                </a:lnTo>
                <a:cubicBezTo>
                  <a:pt x="609600" y="564111"/>
                  <a:pt x="564111" y="609600"/>
                  <a:pt x="507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B01F23">
              <a:alpha val="14902"/>
            </a:srgbClr>
          </a:solidFill>
        </p:spPr>
      </p:sp>
      <p:sp>
        <p:nvSpPr>
          <p:cNvPr id="6" name="Shape 3"/>
          <p:cNvSpPr/>
          <p:nvPr/>
        </p:nvSpPr>
        <p:spPr>
          <a:xfrm>
            <a:off x="406400" y="2387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55138" y="0"/>
                  <a:pt x="157877" y="595"/>
                  <a:pt x="160377" y="1726"/>
                </a:cubicBezTo>
                <a:lnTo>
                  <a:pt x="272534" y="49292"/>
                </a:lnTo>
                <a:cubicBezTo>
                  <a:pt x="285631" y="54828"/>
                  <a:pt x="295394" y="67747"/>
                  <a:pt x="295335" y="83344"/>
                </a:cubicBezTo>
                <a:cubicBezTo>
                  <a:pt x="295037" y="142399"/>
                  <a:pt x="270748" y="250448"/>
                  <a:pt x="168176" y="299561"/>
                </a:cubicBezTo>
                <a:cubicBezTo>
                  <a:pt x="158234" y="304324"/>
                  <a:pt x="146685" y="304324"/>
                  <a:pt x="136743" y="299561"/>
                </a:cubicBezTo>
                <a:cubicBezTo>
                  <a:pt x="34111" y="250448"/>
                  <a:pt x="9882" y="142399"/>
                  <a:pt x="9585" y="83344"/>
                </a:cubicBezTo>
                <a:cubicBezTo>
                  <a:pt x="9525" y="67747"/>
                  <a:pt x="19288" y="54828"/>
                  <a:pt x="32385" y="49292"/>
                </a:cubicBezTo>
                <a:lnTo>
                  <a:pt x="144482" y="1726"/>
                </a:lnTo>
                <a:cubicBezTo>
                  <a:pt x="146983" y="595"/>
                  <a:pt x="149662" y="0"/>
                  <a:pt x="152400" y="0"/>
                </a:cubicBezTo>
                <a:close/>
                <a:moveTo>
                  <a:pt x="152400" y="39767"/>
                </a:moveTo>
                <a:lnTo>
                  <a:pt x="152400" y="264855"/>
                </a:lnTo>
                <a:cubicBezTo>
                  <a:pt x="234553" y="225088"/>
                  <a:pt x="256639" y="136981"/>
                  <a:pt x="257175" y="84237"/>
                </a:cubicBezTo>
                <a:lnTo>
                  <a:pt x="152400" y="39826"/>
                </a:lnTo>
                <a:lnTo>
                  <a:pt x="152400" y="39826"/>
                </a:lnTo>
                <a:close/>
              </a:path>
            </a:pathLst>
          </a:custGeom>
          <a:solidFill>
            <a:srgbClr val="B01F23"/>
          </a:solidFill>
        </p:spPr>
      </p:sp>
      <p:sp>
        <p:nvSpPr>
          <p:cNvPr id="7" name="Text 4"/>
          <p:cNvSpPr/>
          <p:nvPr/>
        </p:nvSpPr>
        <p:spPr>
          <a:xfrm>
            <a:off x="1066800" y="2235200"/>
            <a:ext cx="5130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Desire for Security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66800" y="2590800"/>
            <a:ext cx="46228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offers the fantasy of </a:t>
            </a:r>
            <a:r>
              <a:rPr lang="en-US" sz="1400" dirty="0">
                <a:solidFill>
                  <a:srgbClr val="E6394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"absolute protection"</a:t>
            </a: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and </a:t>
            </a:r>
            <a:r>
              <a:rPr lang="en-US" sz="1400" dirty="0">
                <a:solidFill>
                  <a:srgbClr val="E6394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"exclusive favor,"</a:t>
            </a: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acting as an harbor against anxiety .</a:t>
            </a:r>
            <a:endParaRPr lang="en-US" sz="1600" dirty="0"/>
          </a:p>
        </p:txBody>
      </p:sp>
      <p:sp>
        <p:nvSpPr>
          <p:cNvPr id="9" name="Shape 6"/>
          <p:cNvSpPr/>
          <p:nvPr>
            <p:custDataLst>
              <p:tags r:id="rId1"/>
            </p:custDataLst>
          </p:nvPr>
        </p:nvSpPr>
        <p:spPr>
          <a:xfrm>
            <a:off x="254000" y="3352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01602" y="0"/>
                </a:moveTo>
                <a:lnTo>
                  <a:pt x="507998" y="0"/>
                </a:lnTo>
                <a:cubicBezTo>
                  <a:pt x="564111" y="0"/>
                  <a:pt x="609600" y="45489"/>
                  <a:pt x="609600" y="101602"/>
                </a:cubicBezTo>
                <a:lnTo>
                  <a:pt x="609600" y="507998"/>
                </a:lnTo>
                <a:cubicBezTo>
                  <a:pt x="609600" y="564111"/>
                  <a:pt x="564111" y="609600"/>
                  <a:pt x="507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C78B3E">
              <a:alpha val="14902"/>
            </a:srgbClr>
          </a:solidFill>
        </p:spPr>
      </p:sp>
      <p:sp>
        <p:nvSpPr>
          <p:cNvPr id="10" name="Shape 7"/>
          <p:cNvSpPr/>
          <p:nvPr>
            <p:custDataLst>
              <p:tags r:id="rId2"/>
            </p:custDataLst>
          </p:nvPr>
        </p:nvSpPr>
        <p:spPr>
          <a:xfrm>
            <a:off x="368300" y="35052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285750" y="-38100"/>
                </a:moveTo>
                <a:cubicBezTo>
                  <a:pt x="275213" y="-38100"/>
                  <a:pt x="266700" y="-29587"/>
                  <a:pt x="266700" y="-19050"/>
                </a:cubicBezTo>
                <a:cubicBezTo>
                  <a:pt x="266700" y="-8513"/>
                  <a:pt x="275213" y="0"/>
                  <a:pt x="285750" y="0"/>
                </a:cubicBezTo>
                <a:lnTo>
                  <a:pt x="315932" y="0"/>
                </a:lnTo>
                <a:lnTo>
                  <a:pt x="282178" y="33754"/>
                </a:lnTo>
                <a:cubicBezTo>
                  <a:pt x="266521" y="24408"/>
                  <a:pt x="248186" y="19050"/>
                  <a:pt x="228600" y="19050"/>
                </a:cubicBezTo>
                <a:cubicBezTo>
                  <a:pt x="207526" y="19050"/>
                  <a:pt x="187881" y="25301"/>
                  <a:pt x="171450" y="36016"/>
                </a:cubicBezTo>
                <a:cubicBezTo>
                  <a:pt x="155019" y="25301"/>
                  <a:pt x="135374" y="19050"/>
                  <a:pt x="114300" y="19050"/>
                </a:cubicBezTo>
                <a:cubicBezTo>
                  <a:pt x="56436" y="19050"/>
                  <a:pt x="9525" y="65961"/>
                  <a:pt x="9525" y="123825"/>
                </a:cubicBezTo>
                <a:cubicBezTo>
                  <a:pt x="9525" y="175200"/>
                  <a:pt x="46494" y="217944"/>
                  <a:pt x="95250" y="226874"/>
                </a:cubicBezTo>
                <a:lnTo>
                  <a:pt x="95250" y="247650"/>
                </a:lnTo>
                <a:lnTo>
                  <a:pt x="76200" y="247650"/>
                </a:lnTo>
                <a:cubicBezTo>
                  <a:pt x="65663" y="247650"/>
                  <a:pt x="57150" y="256163"/>
                  <a:pt x="57150" y="266700"/>
                </a:cubicBezTo>
                <a:cubicBezTo>
                  <a:pt x="57150" y="277237"/>
                  <a:pt x="65663" y="285750"/>
                  <a:pt x="76200" y="285750"/>
                </a:cubicBezTo>
                <a:lnTo>
                  <a:pt x="95250" y="285750"/>
                </a:lnTo>
                <a:lnTo>
                  <a:pt x="95250" y="304800"/>
                </a:lnTo>
                <a:cubicBezTo>
                  <a:pt x="95250" y="315337"/>
                  <a:pt x="103763" y="323850"/>
                  <a:pt x="114300" y="323850"/>
                </a:cubicBezTo>
                <a:cubicBezTo>
                  <a:pt x="124837" y="323850"/>
                  <a:pt x="133350" y="315337"/>
                  <a:pt x="133350" y="304800"/>
                </a:cubicBezTo>
                <a:lnTo>
                  <a:pt x="133350" y="285750"/>
                </a:lnTo>
                <a:lnTo>
                  <a:pt x="152400" y="285750"/>
                </a:lnTo>
                <a:cubicBezTo>
                  <a:pt x="162937" y="285750"/>
                  <a:pt x="171450" y="277237"/>
                  <a:pt x="171450" y="266700"/>
                </a:cubicBezTo>
                <a:cubicBezTo>
                  <a:pt x="171450" y="256163"/>
                  <a:pt x="162937" y="247650"/>
                  <a:pt x="152400" y="247650"/>
                </a:cubicBezTo>
                <a:lnTo>
                  <a:pt x="133350" y="247650"/>
                </a:lnTo>
                <a:lnTo>
                  <a:pt x="133350" y="226874"/>
                </a:lnTo>
                <a:cubicBezTo>
                  <a:pt x="147221" y="224314"/>
                  <a:pt x="160080" y="219075"/>
                  <a:pt x="171450" y="211634"/>
                </a:cubicBezTo>
                <a:cubicBezTo>
                  <a:pt x="187881" y="222349"/>
                  <a:pt x="207526" y="228600"/>
                  <a:pt x="228600" y="228600"/>
                </a:cubicBezTo>
                <a:cubicBezTo>
                  <a:pt x="286464" y="228600"/>
                  <a:pt x="333375" y="181689"/>
                  <a:pt x="333375" y="123825"/>
                </a:cubicBezTo>
                <a:cubicBezTo>
                  <a:pt x="333375" y="99358"/>
                  <a:pt x="324981" y="76795"/>
                  <a:pt x="310872" y="58936"/>
                </a:cubicBezTo>
                <a:lnTo>
                  <a:pt x="342900" y="26968"/>
                </a:lnTo>
                <a:lnTo>
                  <a:pt x="342900" y="57150"/>
                </a:lnTo>
                <a:cubicBezTo>
                  <a:pt x="342900" y="67687"/>
                  <a:pt x="351413" y="76200"/>
                  <a:pt x="361950" y="76200"/>
                </a:cubicBezTo>
                <a:cubicBezTo>
                  <a:pt x="372487" y="76200"/>
                  <a:pt x="381000" y="67687"/>
                  <a:pt x="381000" y="57150"/>
                </a:cubicBezTo>
                <a:lnTo>
                  <a:pt x="381000" y="-19050"/>
                </a:lnTo>
                <a:cubicBezTo>
                  <a:pt x="381000" y="-29587"/>
                  <a:pt x="372487" y="-38100"/>
                  <a:pt x="361950" y="-38100"/>
                </a:cubicBezTo>
                <a:lnTo>
                  <a:pt x="285750" y="-38100"/>
                </a:lnTo>
                <a:close/>
                <a:moveTo>
                  <a:pt x="200025" y="184071"/>
                </a:moveTo>
                <a:cubicBezTo>
                  <a:pt x="212050" y="167045"/>
                  <a:pt x="219075" y="146268"/>
                  <a:pt x="219075" y="123825"/>
                </a:cubicBezTo>
                <a:cubicBezTo>
                  <a:pt x="219075" y="101382"/>
                  <a:pt x="212050" y="80605"/>
                  <a:pt x="200025" y="63579"/>
                </a:cubicBezTo>
                <a:cubicBezTo>
                  <a:pt x="208717" y="59472"/>
                  <a:pt x="218361" y="57150"/>
                  <a:pt x="228600" y="57150"/>
                </a:cubicBezTo>
                <a:cubicBezTo>
                  <a:pt x="265450" y="57150"/>
                  <a:pt x="295275" y="86975"/>
                  <a:pt x="295275" y="123825"/>
                </a:cubicBezTo>
                <a:cubicBezTo>
                  <a:pt x="295275" y="160675"/>
                  <a:pt x="265450" y="190500"/>
                  <a:pt x="228600" y="190500"/>
                </a:cubicBezTo>
                <a:cubicBezTo>
                  <a:pt x="218361" y="190500"/>
                  <a:pt x="208657" y="188178"/>
                  <a:pt x="200025" y="184071"/>
                </a:cubicBezTo>
                <a:close/>
                <a:moveTo>
                  <a:pt x="171450" y="89475"/>
                </a:moveTo>
                <a:cubicBezTo>
                  <a:pt x="177522" y="99536"/>
                  <a:pt x="180975" y="111264"/>
                  <a:pt x="180975" y="123825"/>
                </a:cubicBezTo>
                <a:cubicBezTo>
                  <a:pt x="180975" y="136386"/>
                  <a:pt x="177522" y="148173"/>
                  <a:pt x="171450" y="158175"/>
                </a:cubicBezTo>
                <a:cubicBezTo>
                  <a:pt x="165378" y="148114"/>
                  <a:pt x="161925" y="136386"/>
                  <a:pt x="161925" y="123825"/>
                </a:cubicBezTo>
                <a:cubicBezTo>
                  <a:pt x="161925" y="111264"/>
                  <a:pt x="165378" y="99477"/>
                  <a:pt x="171450" y="89475"/>
                </a:cubicBezTo>
                <a:close/>
                <a:moveTo>
                  <a:pt x="142875" y="63579"/>
                </a:moveTo>
                <a:cubicBezTo>
                  <a:pt x="130850" y="80605"/>
                  <a:pt x="123825" y="101382"/>
                  <a:pt x="123825" y="123825"/>
                </a:cubicBezTo>
                <a:cubicBezTo>
                  <a:pt x="123825" y="146268"/>
                  <a:pt x="130850" y="167045"/>
                  <a:pt x="142875" y="184071"/>
                </a:cubicBezTo>
                <a:cubicBezTo>
                  <a:pt x="134243" y="188178"/>
                  <a:pt x="124539" y="190500"/>
                  <a:pt x="114300" y="190500"/>
                </a:cubicBezTo>
                <a:cubicBezTo>
                  <a:pt x="77450" y="190500"/>
                  <a:pt x="47625" y="160675"/>
                  <a:pt x="47625" y="123825"/>
                </a:cubicBezTo>
                <a:cubicBezTo>
                  <a:pt x="47625" y="86975"/>
                  <a:pt x="77450" y="57150"/>
                  <a:pt x="114300" y="57150"/>
                </a:cubicBezTo>
                <a:cubicBezTo>
                  <a:pt x="124539" y="57150"/>
                  <a:pt x="134243" y="59472"/>
                  <a:pt x="142875" y="63579"/>
                </a:cubicBezTo>
                <a:close/>
              </a:path>
            </a:pathLst>
          </a:custGeom>
          <a:solidFill>
            <a:srgbClr val="C78B3E"/>
          </a:solidFill>
        </p:spPr>
      </p:sp>
      <p:sp>
        <p:nvSpPr>
          <p:cNvPr id="11" name="Text 8"/>
          <p:cNvSpPr/>
          <p:nvPr>
            <p:custDataLst>
              <p:tags r:id="rId3"/>
            </p:custDataLst>
          </p:nvPr>
        </p:nvSpPr>
        <p:spPr>
          <a:xfrm>
            <a:off x="1066800" y="3352800"/>
            <a:ext cx="5130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Reflection of Feminism</a:t>
            </a:r>
            <a:endParaRPr lang="en-US" sz="1600" dirty="0"/>
          </a:p>
        </p:txBody>
      </p:sp>
      <p:sp>
        <p:nvSpPr>
          <p:cNvPr id="12" name="Text 9"/>
          <p:cNvSpPr/>
          <p:nvPr>
            <p:custDataLst>
              <p:tags r:id="rId4"/>
            </p:custDataLst>
          </p:nvPr>
        </p:nvSpPr>
        <p:spPr>
          <a:xfrm>
            <a:off x="1066800" y="3708400"/>
            <a:ext cx="46228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mirrors the longing for independence and understanding. The CEO morphs from a conqueror to a </a:t>
            </a:r>
            <a:r>
              <a:rPr lang="en-US" sz="1400" dirty="0">
                <a:solidFill>
                  <a:srgbClr val="E6394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guardian and partner.</a:t>
            </a:r>
            <a:endParaRPr lang="en-US" sz="1600" dirty="0"/>
          </a:p>
        </p:txBody>
      </p:sp>
      <p:sp>
        <p:nvSpPr>
          <p:cNvPr id="13" name="Shape 10"/>
          <p:cNvSpPr/>
          <p:nvPr>
            <p:custDataLst>
              <p:tags r:id="rId5"/>
            </p:custDataLst>
          </p:nvPr>
        </p:nvSpPr>
        <p:spPr>
          <a:xfrm>
            <a:off x="254000" y="4724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01602" y="0"/>
                </a:moveTo>
                <a:lnTo>
                  <a:pt x="507998" y="0"/>
                </a:lnTo>
                <a:cubicBezTo>
                  <a:pt x="564111" y="0"/>
                  <a:pt x="609600" y="45489"/>
                  <a:pt x="609600" y="101602"/>
                </a:cubicBezTo>
                <a:lnTo>
                  <a:pt x="609600" y="507998"/>
                </a:lnTo>
                <a:cubicBezTo>
                  <a:pt x="609600" y="564111"/>
                  <a:pt x="564111" y="609600"/>
                  <a:pt x="5079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2A6F76">
              <a:alpha val="14902"/>
            </a:srgbClr>
          </a:solidFill>
        </p:spPr>
      </p:sp>
      <p:sp>
        <p:nvSpPr>
          <p:cNvPr id="14" name="Shape 11"/>
          <p:cNvSpPr/>
          <p:nvPr>
            <p:custDataLst>
              <p:tags r:id="rId6"/>
            </p:custDataLst>
          </p:nvPr>
        </p:nvSpPr>
        <p:spPr>
          <a:xfrm>
            <a:off x="425450" y="48768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01692" y="-5894"/>
                </a:moveTo>
                <a:cubicBezTo>
                  <a:pt x="208776" y="-774"/>
                  <a:pt x="211395" y="8513"/>
                  <a:pt x="208181" y="16609"/>
                </a:cubicBezTo>
                <a:lnTo>
                  <a:pt x="161508" y="133350"/>
                </a:lnTo>
                <a:lnTo>
                  <a:pt x="247650" y="133350"/>
                </a:lnTo>
                <a:cubicBezTo>
                  <a:pt x="255687" y="133350"/>
                  <a:pt x="262830" y="138351"/>
                  <a:pt x="265569" y="145911"/>
                </a:cubicBezTo>
                <a:cubicBezTo>
                  <a:pt x="268307" y="153472"/>
                  <a:pt x="265986" y="161925"/>
                  <a:pt x="259854" y="167045"/>
                </a:cubicBezTo>
                <a:lnTo>
                  <a:pt x="88404" y="309920"/>
                </a:lnTo>
                <a:cubicBezTo>
                  <a:pt x="81677" y="315516"/>
                  <a:pt x="72092" y="315813"/>
                  <a:pt x="65008" y="310694"/>
                </a:cubicBezTo>
                <a:cubicBezTo>
                  <a:pt x="57924" y="305574"/>
                  <a:pt x="55305" y="296287"/>
                  <a:pt x="58519" y="288191"/>
                </a:cubicBezTo>
                <a:lnTo>
                  <a:pt x="105192" y="171450"/>
                </a:lnTo>
                <a:lnTo>
                  <a:pt x="19050" y="171450"/>
                </a:lnTo>
                <a:cubicBezTo>
                  <a:pt x="11013" y="171450"/>
                  <a:pt x="3870" y="166449"/>
                  <a:pt x="1131" y="158889"/>
                </a:cubicBezTo>
                <a:cubicBezTo>
                  <a:pt x="-1607" y="151328"/>
                  <a:pt x="714" y="142875"/>
                  <a:pt x="6846" y="137755"/>
                </a:cubicBezTo>
                <a:lnTo>
                  <a:pt x="178296" y="-5120"/>
                </a:lnTo>
                <a:cubicBezTo>
                  <a:pt x="185023" y="-10716"/>
                  <a:pt x="194608" y="-11013"/>
                  <a:pt x="201692" y="-5894"/>
                </a:cubicBezTo>
                <a:close/>
              </a:path>
            </a:pathLst>
          </a:custGeom>
          <a:solidFill>
            <a:srgbClr val="2A6F76"/>
          </a:solidFill>
        </p:spPr>
      </p:sp>
      <p:sp>
        <p:nvSpPr>
          <p:cNvPr id="15" name="Text 12"/>
          <p:cNvSpPr/>
          <p:nvPr>
            <p:custDataLst>
              <p:tags r:id="rId7"/>
            </p:custDataLst>
          </p:nvPr>
        </p:nvSpPr>
        <p:spPr>
          <a:xfrm>
            <a:off x="1066800" y="4724400"/>
            <a:ext cx="5130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Demand for Emotional Value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8"/>
            </p:custDataLst>
          </p:nvPr>
        </p:nvSpPr>
        <p:spPr>
          <a:xfrm>
            <a:off x="1066800" y="5080000"/>
            <a:ext cx="46228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Micro-dramas deliver high-emotion spikes in sixty seconds, offering </a:t>
            </a:r>
            <a:r>
              <a:rPr lang="en-US" sz="1400" dirty="0">
                <a:solidFill>
                  <a:srgbClr val="E6394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efficient wish-fulfilment</a:t>
            </a:r>
            <a:r>
              <a:rPr lang="en-US" sz="14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for the audience.</a:t>
            </a:r>
            <a:endParaRPr lang="zh-CN" altLang="en-US" sz="1400" dirty="0">
              <a:solidFill>
                <a:srgbClr val="3A3A3A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>
          <a:blip r:embed="rId12"/>
          <a:srcRect t="21" b="21"/>
          <a:stretch/>
        </p:blipFill>
        <p:spPr>
          <a:xfrm>
            <a:off x="5892800" y="1439545"/>
            <a:ext cx="6012180" cy="4705350"/>
          </a:xfrm>
          <a:prstGeom prst="roundRect">
            <a:avLst>
              <a:gd name="adj" fmla="val 2222"/>
            </a:avLst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5:08:20-d2sjlp61bb2p4onbqab0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" y="6350"/>
            <a:ext cx="12205335" cy="68656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005839"/>
            <a:ext cx="1219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B01F2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The Future: What Are We Truly Consuming?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99639"/>
            <a:ext cx="61468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2400" dirty="0">
                <a:solidFill>
                  <a:srgbClr val="C78B3E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Future Trends</a:t>
            </a:r>
            <a:endParaRPr lang="en-US" sz="16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28600" y="2859881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127000" y="88900"/>
                </a:moveTo>
                <a:cubicBezTo>
                  <a:pt x="149780" y="88900"/>
                  <a:pt x="168275" y="70405"/>
                  <a:pt x="168275" y="47625"/>
                </a:cubicBezTo>
                <a:cubicBezTo>
                  <a:pt x="168275" y="24845"/>
                  <a:pt x="149780" y="6350"/>
                  <a:pt x="127000" y="6350"/>
                </a:cubicBezTo>
                <a:cubicBezTo>
                  <a:pt x="104220" y="6350"/>
                  <a:pt x="85725" y="24845"/>
                  <a:pt x="85725" y="47625"/>
                </a:cubicBezTo>
                <a:cubicBezTo>
                  <a:pt x="85725" y="70405"/>
                  <a:pt x="104220" y="88900"/>
                  <a:pt x="127000" y="88900"/>
                </a:cubicBezTo>
                <a:close/>
                <a:moveTo>
                  <a:pt x="38100" y="92075"/>
                </a:moveTo>
                <a:cubicBezTo>
                  <a:pt x="53871" y="92075"/>
                  <a:pt x="66675" y="79271"/>
                  <a:pt x="66675" y="63500"/>
                </a:cubicBezTo>
                <a:cubicBezTo>
                  <a:pt x="66675" y="47729"/>
                  <a:pt x="53871" y="34925"/>
                  <a:pt x="38100" y="34925"/>
                </a:cubicBezTo>
                <a:cubicBezTo>
                  <a:pt x="22329" y="34925"/>
                  <a:pt x="9525" y="47729"/>
                  <a:pt x="9525" y="63500"/>
                </a:cubicBezTo>
                <a:cubicBezTo>
                  <a:pt x="9525" y="79271"/>
                  <a:pt x="22329" y="92075"/>
                  <a:pt x="38100" y="92075"/>
                </a:cubicBezTo>
                <a:close/>
                <a:moveTo>
                  <a:pt x="0" y="165100"/>
                </a:moveTo>
                <a:lnTo>
                  <a:pt x="0" y="177800"/>
                </a:lnTo>
                <a:cubicBezTo>
                  <a:pt x="0" y="184825"/>
                  <a:pt x="5675" y="190500"/>
                  <a:pt x="12700" y="190500"/>
                </a:cubicBezTo>
                <a:lnTo>
                  <a:pt x="47109" y="190500"/>
                </a:lnTo>
                <a:cubicBezTo>
                  <a:pt x="45403" y="186611"/>
                  <a:pt x="44450" y="182324"/>
                  <a:pt x="44450" y="177800"/>
                </a:cubicBezTo>
                <a:lnTo>
                  <a:pt x="44450" y="171450"/>
                </a:lnTo>
                <a:cubicBezTo>
                  <a:pt x="44450" y="150336"/>
                  <a:pt x="52388" y="131048"/>
                  <a:pt x="65445" y="116443"/>
                </a:cubicBezTo>
                <a:cubicBezTo>
                  <a:pt x="60801" y="115054"/>
                  <a:pt x="55880" y="114300"/>
                  <a:pt x="50800" y="114300"/>
                </a:cubicBezTo>
                <a:cubicBezTo>
                  <a:pt x="22741" y="114300"/>
                  <a:pt x="0" y="137041"/>
                  <a:pt x="0" y="165100"/>
                </a:cubicBezTo>
                <a:close/>
                <a:moveTo>
                  <a:pt x="244475" y="63500"/>
                </a:moveTo>
                <a:cubicBezTo>
                  <a:pt x="244475" y="47729"/>
                  <a:pt x="231671" y="34925"/>
                  <a:pt x="215900" y="34925"/>
                </a:cubicBezTo>
                <a:cubicBezTo>
                  <a:pt x="200129" y="34925"/>
                  <a:pt x="187325" y="47729"/>
                  <a:pt x="187325" y="63500"/>
                </a:cubicBezTo>
                <a:cubicBezTo>
                  <a:pt x="187325" y="79271"/>
                  <a:pt x="200129" y="92075"/>
                  <a:pt x="215900" y="92075"/>
                </a:cubicBezTo>
                <a:cubicBezTo>
                  <a:pt x="231671" y="92075"/>
                  <a:pt x="244475" y="79271"/>
                  <a:pt x="244475" y="63500"/>
                </a:cubicBezTo>
                <a:close/>
                <a:moveTo>
                  <a:pt x="63500" y="171450"/>
                </a:moveTo>
                <a:lnTo>
                  <a:pt x="63500" y="177800"/>
                </a:lnTo>
                <a:cubicBezTo>
                  <a:pt x="63500" y="184825"/>
                  <a:pt x="69175" y="190500"/>
                  <a:pt x="76200" y="190500"/>
                </a:cubicBezTo>
                <a:lnTo>
                  <a:pt x="138430" y="190500"/>
                </a:lnTo>
                <a:cubicBezTo>
                  <a:pt x="135612" y="181928"/>
                  <a:pt x="135930" y="172879"/>
                  <a:pt x="142677" y="165100"/>
                </a:cubicBezTo>
                <a:cubicBezTo>
                  <a:pt x="137120" y="158671"/>
                  <a:pt x="134541" y="149344"/>
                  <a:pt x="138152" y="139978"/>
                </a:cubicBezTo>
                <a:cubicBezTo>
                  <a:pt x="140772" y="133191"/>
                  <a:pt x="144463" y="126841"/>
                  <a:pt x="149027" y="121206"/>
                </a:cubicBezTo>
                <a:cubicBezTo>
                  <a:pt x="151170" y="118586"/>
                  <a:pt x="153630" y="116562"/>
                  <a:pt x="156289" y="115094"/>
                </a:cubicBezTo>
                <a:cubicBezTo>
                  <a:pt x="147518" y="110530"/>
                  <a:pt x="137557" y="107950"/>
                  <a:pt x="127000" y="107950"/>
                </a:cubicBezTo>
                <a:cubicBezTo>
                  <a:pt x="91916" y="107950"/>
                  <a:pt x="63500" y="136366"/>
                  <a:pt x="63500" y="171450"/>
                </a:cubicBezTo>
                <a:close/>
                <a:moveTo>
                  <a:pt x="247888" y="153948"/>
                </a:moveTo>
                <a:cubicBezTo>
                  <a:pt x="250388" y="152519"/>
                  <a:pt x="251658" y="149542"/>
                  <a:pt x="250587" y="146804"/>
                </a:cubicBezTo>
                <a:cubicBezTo>
                  <a:pt x="248682" y="141883"/>
                  <a:pt x="246023" y="137239"/>
                  <a:pt x="242689" y="133152"/>
                </a:cubicBezTo>
                <a:cubicBezTo>
                  <a:pt x="240863" y="130889"/>
                  <a:pt x="237649" y="130493"/>
                  <a:pt x="235148" y="131961"/>
                </a:cubicBezTo>
                <a:cubicBezTo>
                  <a:pt x="226497" y="136962"/>
                  <a:pt x="215860" y="130850"/>
                  <a:pt x="215860" y="120809"/>
                </a:cubicBezTo>
                <a:cubicBezTo>
                  <a:pt x="215860" y="117912"/>
                  <a:pt x="213916" y="115332"/>
                  <a:pt x="211058" y="114895"/>
                </a:cubicBezTo>
                <a:cubicBezTo>
                  <a:pt x="205938" y="114102"/>
                  <a:pt x="200422" y="114102"/>
                  <a:pt x="195302" y="114895"/>
                </a:cubicBezTo>
                <a:cubicBezTo>
                  <a:pt x="192445" y="115332"/>
                  <a:pt x="190500" y="117912"/>
                  <a:pt x="190500" y="120809"/>
                </a:cubicBezTo>
                <a:cubicBezTo>
                  <a:pt x="190500" y="130810"/>
                  <a:pt x="179864" y="136962"/>
                  <a:pt x="171212" y="131961"/>
                </a:cubicBezTo>
                <a:cubicBezTo>
                  <a:pt x="168712" y="130532"/>
                  <a:pt x="165497" y="130929"/>
                  <a:pt x="163671" y="133152"/>
                </a:cubicBezTo>
                <a:cubicBezTo>
                  <a:pt x="160338" y="137239"/>
                  <a:pt x="157678" y="141883"/>
                  <a:pt x="155773" y="146804"/>
                </a:cubicBezTo>
                <a:cubicBezTo>
                  <a:pt x="154742" y="149503"/>
                  <a:pt x="155972" y="152479"/>
                  <a:pt x="158472" y="153908"/>
                </a:cubicBezTo>
                <a:cubicBezTo>
                  <a:pt x="167164" y="158909"/>
                  <a:pt x="167164" y="171172"/>
                  <a:pt x="158472" y="176212"/>
                </a:cubicBezTo>
                <a:cubicBezTo>
                  <a:pt x="155972" y="177641"/>
                  <a:pt x="154702" y="180618"/>
                  <a:pt x="155773" y="183317"/>
                </a:cubicBezTo>
                <a:cubicBezTo>
                  <a:pt x="157678" y="188238"/>
                  <a:pt x="160338" y="192881"/>
                  <a:pt x="163671" y="196969"/>
                </a:cubicBezTo>
                <a:cubicBezTo>
                  <a:pt x="165497" y="199231"/>
                  <a:pt x="168712" y="199628"/>
                  <a:pt x="171212" y="198160"/>
                </a:cubicBezTo>
                <a:cubicBezTo>
                  <a:pt x="179864" y="193159"/>
                  <a:pt x="190500" y="199311"/>
                  <a:pt x="190500" y="209312"/>
                </a:cubicBezTo>
                <a:cubicBezTo>
                  <a:pt x="190500" y="212209"/>
                  <a:pt x="192445" y="214789"/>
                  <a:pt x="195302" y="215225"/>
                </a:cubicBezTo>
                <a:cubicBezTo>
                  <a:pt x="200422" y="216019"/>
                  <a:pt x="205938" y="216019"/>
                  <a:pt x="211058" y="215225"/>
                </a:cubicBezTo>
                <a:cubicBezTo>
                  <a:pt x="213916" y="214789"/>
                  <a:pt x="215860" y="212209"/>
                  <a:pt x="215860" y="209312"/>
                </a:cubicBezTo>
                <a:cubicBezTo>
                  <a:pt x="215860" y="199311"/>
                  <a:pt x="226497" y="193159"/>
                  <a:pt x="235148" y="198160"/>
                </a:cubicBezTo>
                <a:cubicBezTo>
                  <a:pt x="237649" y="199588"/>
                  <a:pt x="240863" y="199192"/>
                  <a:pt x="242689" y="196969"/>
                </a:cubicBezTo>
                <a:cubicBezTo>
                  <a:pt x="246023" y="192881"/>
                  <a:pt x="248682" y="188238"/>
                  <a:pt x="250587" y="183317"/>
                </a:cubicBezTo>
                <a:cubicBezTo>
                  <a:pt x="251619" y="180618"/>
                  <a:pt x="250388" y="177641"/>
                  <a:pt x="247888" y="176212"/>
                </a:cubicBezTo>
                <a:cubicBezTo>
                  <a:pt x="239197" y="171212"/>
                  <a:pt x="239197" y="158948"/>
                  <a:pt x="247888" y="153908"/>
                </a:cubicBezTo>
                <a:close/>
                <a:moveTo>
                  <a:pt x="187325" y="165100"/>
                </a:moveTo>
                <a:cubicBezTo>
                  <a:pt x="187325" y="156338"/>
                  <a:pt x="194438" y="149225"/>
                  <a:pt x="203200" y="149225"/>
                </a:cubicBezTo>
                <a:cubicBezTo>
                  <a:pt x="211962" y="149225"/>
                  <a:pt x="219075" y="156338"/>
                  <a:pt x="219075" y="165100"/>
                </a:cubicBezTo>
                <a:cubicBezTo>
                  <a:pt x="219075" y="173862"/>
                  <a:pt x="211962" y="180975"/>
                  <a:pt x="203200" y="180975"/>
                </a:cubicBezTo>
                <a:cubicBezTo>
                  <a:pt x="194438" y="180975"/>
                  <a:pt x="187325" y="173862"/>
                  <a:pt x="187325" y="165100"/>
                </a:cubicBezTo>
                <a:close/>
              </a:path>
            </a:pathLst>
          </a:custGeom>
          <a:solidFill>
            <a:srgbClr val="2A6F76"/>
          </a:solidFill>
        </p:spPr>
      </p:sp>
      <p:sp>
        <p:nvSpPr>
          <p:cNvPr id="7" name="Shape 4"/>
          <p:cNvSpPr/>
          <p:nvPr>
            <p:custDataLst>
              <p:tags r:id="rId2"/>
            </p:custDataLst>
          </p:nvPr>
        </p:nvSpPr>
        <p:spPr>
          <a:xfrm>
            <a:off x="247650" y="362188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42823"/>
                </a:moveTo>
                <a:lnTo>
                  <a:pt x="95647" y="34568"/>
                </a:lnTo>
                <a:cubicBezTo>
                  <a:pt x="85725" y="20836"/>
                  <a:pt x="69810" y="12700"/>
                  <a:pt x="52824" y="12700"/>
                </a:cubicBezTo>
                <a:cubicBezTo>
                  <a:pt x="23654" y="12700"/>
                  <a:pt x="0" y="36354"/>
                  <a:pt x="0" y="65524"/>
                </a:cubicBezTo>
                <a:lnTo>
                  <a:pt x="0" y="66556"/>
                </a:lnTo>
                <a:cubicBezTo>
                  <a:pt x="0" y="75922"/>
                  <a:pt x="2461" y="85606"/>
                  <a:pt x="6588" y="95250"/>
                </a:cubicBezTo>
                <a:lnTo>
                  <a:pt x="48657" y="95250"/>
                </a:lnTo>
                <a:cubicBezTo>
                  <a:pt x="49927" y="95250"/>
                  <a:pt x="51078" y="94496"/>
                  <a:pt x="51594" y="93305"/>
                </a:cubicBezTo>
                <a:lnTo>
                  <a:pt x="64214" y="63024"/>
                </a:lnTo>
                <a:cubicBezTo>
                  <a:pt x="65683" y="59531"/>
                  <a:pt x="69096" y="57229"/>
                  <a:pt x="72866" y="57150"/>
                </a:cubicBezTo>
                <a:cubicBezTo>
                  <a:pt x="76637" y="57071"/>
                  <a:pt x="80129" y="59293"/>
                  <a:pt x="81677" y="62746"/>
                </a:cubicBezTo>
                <a:lnTo>
                  <a:pt x="102037" y="107950"/>
                </a:lnTo>
                <a:lnTo>
                  <a:pt x="118467" y="75089"/>
                </a:lnTo>
                <a:cubicBezTo>
                  <a:pt x="120094" y="71874"/>
                  <a:pt x="123388" y="69810"/>
                  <a:pt x="127000" y="69810"/>
                </a:cubicBezTo>
                <a:cubicBezTo>
                  <a:pt x="130612" y="69810"/>
                  <a:pt x="133906" y="71834"/>
                  <a:pt x="135533" y="75089"/>
                </a:cubicBezTo>
                <a:lnTo>
                  <a:pt x="144740" y="93464"/>
                </a:lnTo>
                <a:cubicBezTo>
                  <a:pt x="145296" y="94536"/>
                  <a:pt x="146368" y="95210"/>
                  <a:pt x="147598" y="95210"/>
                </a:cubicBezTo>
                <a:lnTo>
                  <a:pt x="196652" y="95210"/>
                </a:lnTo>
                <a:cubicBezTo>
                  <a:pt x="200819" y="85566"/>
                  <a:pt x="203240" y="75883"/>
                  <a:pt x="203240" y="66516"/>
                </a:cubicBezTo>
                <a:lnTo>
                  <a:pt x="203240" y="65484"/>
                </a:lnTo>
                <a:cubicBezTo>
                  <a:pt x="203200" y="36354"/>
                  <a:pt x="179546" y="12700"/>
                  <a:pt x="150376" y="12700"/>
                </a:cubicBezTo>
                <a:cubicBezTo>
                  <a:pt x="133429" y="12700"/>
                  <a:pt x="117475" y="20836"/>
                  <a:pt x="107553" y="34568"/>
                </a:cubicBezTo>
                <a:lnTo>
                  <a:pt x="101600" y="42783"/>
                </a:lnTo>
                <a:close/>
                <a:moveTo>
                  <a:pt x="186373" y="114300"/>
                </a:moveTo>
                <a:lnTo>
                  <a:pt x="147558" y="114300"/>
                </a:lnTo>
                <a:cubicBezTo>
                  <a:pt x="139144" y="114300"/>
                  <a:pt x="131445" y="109538"/>
                  <a:pt x="127675" y="101997"/>
                </a:cubicBezTo>
                <a:lnTo>
                  <a:pt x="127000" y="100648"/>
                </a:lnTo>
                <a:lnTo>
                  <a:pt x="110133" y="134422"/>
                </a:lnTo>
                <a:cubicBezTo>
                  <a:pt x="108506" y="137716"/>
                  <a:pt x="105093" y="139779"/>
                  <a:pt x="101402" y="139700"/>
                </a:cubicBezTo>
                <a:cubicBezTo>
                  <a:pt x="97711" y="139621"/>
                  <a:pt x="94417" y="137438"/>
                  <a:pt x="92908" y="134104"/>
                </a:cubicBezTo>
                <a:lnTo>
                  <a:pt x="73343" y="90646"/>
                </a:lnTo>
                <a:lnTo>
                  <a:pt x="69175" y="100647"/>
                </a:lnTo>
                <a:cubicBezTo>
                  <a:pt x="65723" y="108942"/>
                  <a:pt x="57626" y="114340"/>
                  <a:pt x="48657" y="114340"/>
                </a:cubicBezTo>
                <a:lnTo>
                  <a:pt x="16828" y="114340"/>
                </a:lnTo>
                <a:cubicBezTo>
                  <a:pt x="35560" y="143629"/>
                  <a:pt x="65643" y="170577"/>
                  <a:pt x="84455" y="184944"/>
                </a:cubicBezTo>
                <a:cubicBezTo>
                  <a:pt x="89376" y="188674"/>
                  <a:pt x="95409" y="190540"/>
                  <a:pt x="101560" y="190540"/>
                </a:cubicBezTo>
                <a:cubicBezTo>
                  <a:pt x="107712" y="190540"/>
                  <a:pt x="113784" y="188714"/>
                  <a:pt x="118666" y="184944"/>
                </a:cubicBezTo>
                <a:cubicBezTo>
                  <a:pt x="137557" y="170537"/>
                  <a:pt x="167640" y="143589"/>
                  <a:pt x="186373" y="114300"/>
                </a:cubicBezTo>
                <a:close/>
              </a:path>
            </a:pathLst>
          </a:custGeom>
          <a:solidFill>
            <a:srgbClr val="2A6F76"/>
          </a:solidFill>
        </p:spPr>
      </p:sp>
      <p:sp>
        <p:nvSpPr>
          <p:cNvPr id="8" name="Text 5"/>
          <p:cNvSpPr/>
          <p:nvPr>
            <p:custDataLst>
              <p:tags r:id="rId3"/>
            </p:custDataLst>
          </p:nvPr>
        </p:nvSpPr>
        <p:spPr>
          <a:xfrm>
            <a:off x="727075" y="3543141"/>
            <a:ext cx="52959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6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The core appeal will shift to </a:t>
            </a:r>
            <a:r>
              <a:rPr lang="en-US" sz="1600" dirty="0">
                <a:solidFill>
                  <a:srgbClr val="E63946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mutual respect</a:t>
            </a:r>
            <a:r>
              <a:rPr lang="en-US" sz="16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and spiritual compatibility</a:t>
            </a:r>
            <a:endParaRPr lang="en-US" sz="1600" dirty="0"/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10"/>
          <a:srcRect t="40" b="40"/>
          <a:stretch/>
        </p:blipFill>
        <p:spPr>
          <a:xfrm>
            <a:off x="6461125" y="1920239"/>
            <a:ext cx="5638800" cy="2540000"/>
          </a:xfrm>
          <a:prstGeom prst="roundRect">
            <a:avLst>
              <a:gd name="adj" fmla="val 4000"/>
            </a:avLst>
          </a:prstGeom>
        </p:spPr>
      </p:pic>
      <p:sp>
        <p:nvSpPr>
          <p:cNvPr id="10" name="Shape 6"/>
          <p:cNvSpPr/>
          <p:nvPr/>
        </p:nvSpPr>
        <p:spPr>
          <a:xfrm>
            <a:off x="254000" y="4866639"/>
            <a:ext cx="11684000" cy="0"/>
          </a:xfrm>
          <a:prstGeom prst="line">
            <a:avLst/>
          </a:prstGeom>
          <a:noFill/>
          <a:ln w="20320">
            <a:solidFill>
              <a:srgbClr val="B01F23"/>
            </a:solidFill>
            <a:prstDash val="solid"/>
            <a:headEnd type="none"/>
            <a:tailEnd type="none"/>
          </a:ln>
        </p:spPr>
      </p:sp>
      <p:sp>
        <p:nvSpPr>
          <p:cNvPr id="11" name="Text 7"/>
          <p:cNvSpPr/>
          <p:nvPr/>
        </p:nvSpPr>
        <p:spPr>
          <a:xfrm>
            <a:off x="0" y="5090161"/>
            <a:ext cx="1219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A3A3A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Ultimately, we consume not merely the dominance, but a simple longing—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0" y="5496561"/>
            <a:ext cx="1219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E63946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to be firmly chosen in an overwhelmingly complex world.</a:t>
            </a:r>
            <a:endParaRPr lang="en-US" sz="1600" dirty="0"/>
          </a:p>
        </p:txBody>
      </p:sp>
      <p:sp>
        <p:nvSpPr>
          <p:cNvPr id="13" name="Shape 4"/>
          <p:cNvSpPr/>
          <p:nvPr>
            <p:custDataLst>
              <p:tags r:id="rId4"/>
            </p:custDataLst>
          </p:nvPr>
        </p:nvSpPr>
        <p:spPr>
          <a:xfrm>
            <a:off x="279400" y="4256881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42823"/>
                </a:moveTo>
                <a:lnTo>
                  <a:pt x="95647" y="34568"/>
                </a:lnTo>
                <a:cubicBezTo>
                  <a:pt x="85725" y="20836"/>
                  <a:pt x="69810" y="12700"/>
                  <a:pt x="52824" y="12700"/>
                </a:cubicBezTo>
                <a:cubicBezTo>
                  <a:pt x="23654" y="12700"/>
                  <a:pt x="0" y="36354"/>
                  <a:pt x="0" y="65524"/>
                </a:cubicBezTo>
                <a:lnTo>
                  <a:pt x="0" y="66556"/>
                </a:lnTo>
                <a:cubicBezTo>
                  <a:pt x="0" y="75922"/>
                  <a:pt x="2461" y="85606"/>
                  <a:pt x="6588" y="95250"/>
                </a:cubicBezTo>
                <a:lnTo>
                  <a:pt x="48657" y="95250"/>
                </a:lnTo>
                <a:cubicBezTo>
                  <a:pt x="49927" y="95250"/>
                  <a:pt x="51078" y="94496"/>
                  <a:pt x="51594" y="93305"/>
                </a:cubicBezTo>
                <a:lnTo>
                  <a:pt x="64214" y="63024"/>
                </a:lnTo>
                <a:cubicBezTo>
                  <a:pt x="65683" y="59531"/>
                  <a:pt x="69096" y="57229"/>
                  <a:pt x="72866" y="57150"/>
                </a:cubicBezTo>
                <a:cubicBezTo>
                  <a:pt x="76637" y="57071"/>
                  <a:pt x="80129" y="59293"/>
                  <a:pt x="81677" y="62746"/>
                </a:cubicBezTo>
                <a:lnTo>
                  <a:pt x="102037" y="107950"/>
                </a:lnTo>
                <a:lnTo>
                  <a:pt x="118467" y="75089"/>
                </a:lnTo>
                <a:cubicBezTo>
                  <a:pt x="120094" y="71874"/>
                  <a:pt x="123388" y="69810"/>
                  <a:pt x="127000" y="69810"/>
                </a:cubicBezTo>
                <a:cubicBezTo>
                  <a:pt x="130612" y="69810"/>
                  <a:pt x="133906" y="71834"/>
                  <a:pt x="135533" y="75089"/>
                </a:cubicBezTo>
                <a:lnTo>
                  <a:pt x="144740" y="93464"/>
                </a:lnTo>
                <a:cubicBezTo>
                  <a:pt x="145296" y="94536"/>
                  <a:pt x="146368" y="95210"/>
                  <a:pt x="147598" y="95210"/>
                </a:cubicBezTo>
                <a:lnTo>
                  <a:pt x="196652" y="95210"/>
                </a:lnTo>
                <a:cubicBezTo>
                  <a:pt x="200819" y="85566"/>
                  <a:pt x="203240" y="75883"/>
                  <a:pt x="203240" y="66516"/>
                </a:cubicBezTo>
                <a:lnTo>
                  <a:pt x="203240" y="65484"/>
                </a:lnTo>
                <a:cubicBezTo>
                  <a:pt x="203200" y="36354"/>
                  <a:pt x="179546" y="12700"/>
                  <a:pt x="150376" y="12700"/>
                </a:cubicBezTo>
                <a:cubicBezTo>
                  <a:pt x="133429" y="12700"/>
                  <a:pt x="117475" y="20836"/>
                  <a:pt x="107553" y="34568"/>
                </a:cubicBezTo>
                <a:lnTo>
                  <a:pt x="101600" y="42783"/>
                </a:lnTo>
                <a:close/>
                <a:moveTo>
                  <a:pt x="186373" y="114300"/>
                </a:moveTo>
                <a:lnTo>
                  <a:pt x="147558" y="114300"/>
                </a:lnTo>
                <a:cubicBezTo>
                  <a:pt x="139144" y="114300"/>
                  <a:pt x="131445" y="109538"/>
                  <a:pt x="127675" y="101997"/>
                </a:cubicBezTo>
                <a:lnTo>
                  <a:pt x="127000" y="100648"/>
                </a:lnTo>
                <a:lnTo>
                  <a:pt x="110133" y="134422"/>
                </a:lnTo>
                <a:cubicBezTo>
                  <a:pt x="108506" y="137716"/>
                  <a:pt x="105093" y="139779"/>
                  <a:pt x="101402" y="139700"/>
                </a:cubicBezTo>
                <a:cubicBezTo>
                  <a:pt x="97711" y="139621"/>
                  <a:pt x="94417" y="137438"/>
                  <a:pt x="92908" y="134104"/>
                </a:cubicBezTo>
                <a:lnTo>
                  <a:pt x="73343" y="90646"/>
                </a:lnTo>
                <a:lnTo>
                  <a:pt x="69175" y="100647"/>
                </a:lnTo>
                <a:cubicBezTo>
                  <a:pt x="65723" y="108942"/>
                  <a:pt x="57626" y="114340"/>
                  <a:pt x="48657" y="114340"/>
                </a:cubicBezTo>
                <a:lnTo>
                  <a:pt x="16828" y="114340"/>
                </a:lnTo>
                <a:cubicBezTo>
                  <a:pt x="35560" y="143629"/>
                  <a:pt x="65643" y="170577"/>
                  <a:pt x="84455" y="184944"/>
                </a:cubicBezTo>
                <a:cubicBezTo>
                  <a:pt x="89376" y="188674"/>
                  <a:pt x="95409" y="190540"/>
                  <a:pt x="101560" y="190540"/>
                </a:cubicBezTo>
                <a:cubicBezTo>
                  <a:pt x="107712" y="190540"/>
                  <a:pt x="113784" y="188714"/>
                  <a:pt x="118666" y="184944"/>
                </a:cubicBezTo>
                <a:cubicBezTo>
                  <a:pt x="137557" y="170537"/>
                  <a:pt x="167640" y="143589"/>
                  <a:pt x="186373" y="114300"/>
                </a:cubicBezTo>
                <a:close/>
              </a:path>
            </a:pathLst>
          </a:custGeom>
          <a:solidFill>
            <a:srgbClr val="2A6F76"/>
          </a:solidFill>
        </p:spPr>
      </p:sp>
      <p:sp>
        <p:nvSpPr>
          <p:cNvPr id="14" name="Text 3"/>
          <p:cNvSpPr/>
          <p:nvPr>
            <p:custDataLst>
              <p:tags r:id="rId5"/>
            </p:custDataLst>
          </p:nvPr>
        </p:nvSpPr>
        <p:spPr>
          <a:xfrm>
            <a:off x="732790" y="2936081"/>
            <a:ext cx="5283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6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Characters will diversify  and professionalize</a:t>
            </a:r>
            <a:endParaRPr lang="en-US" sz="1600" dirty="0"/>
          </a:p>
        </p:txBody>
      </p:sp>
      <p:sp>
        <p:nvSpPr>
          <p:cNvPr id="6" name="Text 3"/>
          <p:cNvSpPr/>
          <p:nvPr>
            <p:custDataLst>
              <p:tags r:id="rId6"/>
            </p:custDataLst>
          </p:nvPr>
        </p:nvSpPr>
        <p:spPr>
          <a:xfrm>
            <a:off x="732790" y="4216400"/>
            <a:ext cx="81915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6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Bossy-micro drama in foreign version successfully capture a </a:t>
            </a:r>
          </a:p>
          <a:p>
            <a:pPr marL="0" indent="0" algn="l">
              <a:lnSpc>
                <a:spcPct val="130000"/>
              </a:lnSpc>
              <a:buNone/>
            </a:pPr>
            <a:r>
              <a:rPr lang="en-US" sz="1600" dirty="0">
                <a:solidFill>
                  <a:srgbClr val="3A3A3A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large number of foreign audiences</a:t>
            </a:r>
            <a:r>
              <a:rPr lang="en-US" altLang="zh-CN" sz="1600" dirty="0"/>
              <a:t> 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8.00000000000006,&quot;left&quot;:274,&quot;top&quot;:173.21251968503935,&quot;width&quot;:641.174960629921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8.00000000000006,&quot;left&quot;:274,&quot;top&quot;:173.21251968503935,&quot;width&quot;:641.174960629921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8.8,&quot;left&quot;:49.63748031496061,&quot;top&quot;:309.35,&quot;width&quot;:869.212519685039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,&quot;left&quot;:20,&quot;top&quot;:264,&quot;width&quot;:46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2,&quot;left&quot;:18,&quot;top&quot;:221.18748031496062,&quot;width&quot;:456.2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2,&quot;left&quot;:18,&quot;top&quot;:221.18748031496062,&quot;width&quot;:456.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2,&quot;left&quot;:18,&quot;top&quot;:221.18748031496062,&quot;width&quot;:456.2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18,&quot;top&quot;:221.18748031496062,&quot;width&quot;:446.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8,&quot;left&quot;:18,&quot;top&quot;:221.18748031496062,&quot;width&quot;:446.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7.2,&quot;left&quot;:18,&quot;top&quot;:221.18748031496062,&quot;width&quot;:456.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50.05,&quot;top&quot;:111.55,&quot;width&quot;:540.199999999999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6.25,&quot;left&quot;:-4.4,&quot;top&quot;:92.65,&quot;width&quot;:497.2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332</Words>
  <Application>Microsoft Office PowerPoint</Application>
  <PresentationFormat>宽屏</PresentationFormat>
  <Paragraphs>59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Calibri</vt:lpstr>
      <vt:lpstr>Arial</vt:lpstr>
      <vt:lpstr>MiSans</vt:lpstr>
      <vt:lpstr>Noto Sans SC</vt:lpstr>
      <vt:lpstr>Custom Theme</vt:lpstr>
      <vt:lpstr>1_Custom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'Domineering CEO' in Chinese Fiction &amp; Micro-Drama</dc:title>
  <dc:subject>The 'Domineering CEO' in Chinese Fiction &amp; Micro-Drama</dc:subject>
  <dc:creator>Kimi</dc:creator>
  <cp:lastModifiedBy>梅容 张</cp:lastModifiedBy>
  <cp:revision>5</cp:revision>
  <dcterms:created xsi:type="dcterms:W3CDTF">2025-10-22T04:17:00Z</dcterms:created>
  <dcterms:modified xsi:type="dcterms:W3CDTF">2025-12-19T13:39:46Z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{"Label":"The 'Domineering CEO' in Chinese Fiction &amp; Micro-Drama","ContentProducer":"001191110108MACG2KBH8F10000","ProduceID":"d3s5i4qm52t5port15l0","ReservedCode1":"","ContentPropagator":"001191110108MACG2KBH8F20000","PropagateID":"d3s5i4qm52t5port15l0","ReservedCode2":""}</vt:lpwstr>
  </property>
  <property fmtid="{D5CDD505-2E9C-101B-9397-08002B2CF9AE}" pid="3" name="ICV">
    <vt:lpwstr>2B068222E8164DDAB447B2F6C6380656_13</vt:lpwstr>
  </property>
  <property fmtid="{D5CDD505-2E9C-101B-9397-08002B2CF9AE}" pid="4" name="KSOProductBuildVer">
    <vt:lpwstr>2052-12.1.0.24034</vt:lpwstr>
  </property>
</Properties>
</file>