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1" r:id="rId2"/>
    <p:sldId id="262" r:id="rId3"/>
    <p:sldId id="256" r:id="rId4"/>
    <p:sldId id="257" r:id="rId5"/>
    <p:sldId id="259" r:id="rId6"/>
    <p:sldId id="258" r:id="rId7"/>
    <p:sldId id="263" r:id="rId8"/>
    <p:sldId id="264" r:id="rId9"/>
    <p:sldId id="260"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94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6B0DA2-E6DC-4C1A-B865-C216BD212B16}" type="datetimeFigureOut">
              <a:rPr lang="zh-CN" altLang="en-US" smtClean="0"/>
              <a:t>2022/2/27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3C312-D370-41CD-85CB-0ABDD5B05DE5}" type="slidenum">
              <a:rPr lang="zh-CN" altLang="en-US" smtClean="0"/>
              <a:t>‹#›</a:t>
            </a:fld>
            <a:endParaRPr lang="zh-CN" altLang="en-US"/>
          </a:p>
        </p:txBody>
      </p:sp>
    </p:spTree>
    <p:extLst>
      <p:ext uri="{BB962C8B-B14F-4D97-AF65-F5344CB8AC3E}">
        <p14:creationId xmlns:p14="http://schemas.microsoft.com/office/powerpoint/2010/main" val="332473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563C312-D370-41CD-85CB-0ABDD5B05DE5}" type="slidenum">
              <a:rPr lang="zh-CN" altLang="en-US" smtClean="0"/>
              <a:t>5</a:t>
            </a:fld>
            <a:endParaRPr lang="zh-CN" altLang="en-US"/>
          </a:p>
        </p:txBody>
      </p:sp>
    </p:spTree>
    <p:extLst>
      <p:ext uri="{BB962C8B-B14F-4D97-AF65-F5344CB8AC3E}">
        <p14:creationId xmlns:p14="http://schemas.microsoft.com/office/powerpoint/2010/main" val="343488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341562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3630114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100879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2777707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360695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1529330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2640225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183540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284413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111493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DCB1C52-ADD0-4C9C-AA3A-5DC379CFEFC9}" type="datetimeFigureOut">
              <a:rPr lang="zh-CN" altLang="en-US" smtClean="0"/>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211217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B1C52-ADD0-4C9C-AA3A-5DC379CFEFC9}" type="datetimeFigureOut">
              <a:rPr lang="zh-CN" altLang="en-US" smtClean="0"/>
              <a:t>2022/2/27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6687AA-E9BF-4EB9-9D61-1653E640D4D8}" type="slidenum">
              <a:rPr lang="zh-CN" altLang="en-US" smtClean="0"/>
              <a:t>‹#›</a:t>
            </a:fld>
            <a:endParaRPr lang="zh-CN" altLang="en-US"/>
          </a:p>
        </p:txBody>
      </p:sp>
    </p:spTree>
    <p:extLst>
      <p:ext uri="{BB962C8B-B14F-4D97-AF65-F5344CB8AC3E}">
        <p14:creationId xmlns:p14="http://schemas.microsoft.com/office/powerpoint/2010/main" val="1233030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458" y="620688"/>
            <a:ext cx="9404130" cy="1503040"/>
          </a:xfrm>
        </p:spPr>
        <p:txBody>
          <a:bodyPr>
            <a:noAutofit/>
          </a:bodyPr>
          <a:lstStyle/>
          <a:p>
            <a:pPr>
              <a:lnSpc>
                <a:spcPct val="150000"/>
              </a:lnSpc>
            </a:pPr>
            <a:r>
              <a:rPr lang="en-US" altLang="zh-CN" sz="3600" smtClean="0">
                <a:latin typeface="Times New Roman" panose="02020603050405020304" pitchFamily="18" charset="0"/>
                <a:cs typeface="Times New Roman" panose="02020603050405020304" pitchFamily="18" charset="0"/>
              </a:rPr>
              <a:t>Aesthetic ideals and social customs</a:t>
            </a:r>
            <a:br>
              <a:rPr lang="en-US" altLang="zh-CN" sz="3600" smtClean="0">
                <a:latin typeface="Times New Roman" panose="02020603050405020304" pitchFamily="18" charset="0"/>
                <a:cs typeface="Times New Roman" panose="02020603050405020304" pitchFamily="18" charset="0"/>
              </a:rPr>
            </a:br>
            <a:r>
              <a:rPr lang="en-US" altLang="zh-CN" sz="3600" smtClean="0">
                <a:latin typeface="Times New Roman" panose="02020603050405020304" pitchFamily="18" charset="0"/>
                <a:cs typeface="Times New Roman" panose="02020603050405020304" pitchFamily="18" charset="0"/>
              </a:rPr>
              <a:t>The Four Most Handsome Men in Ancient China</a:t>
            </a:r>
            <a:endParaRPr lang="zh-CN" altLang="en-US" sz="3600" dirty="0">
              <a:latin typeface="Times New Roman" panose="02020603050405020304" pitchFamily="18" charset="0"/>
              <a:cs typeface="Times New Roman" panose="02020603050405020304" pitchFamily="18" charset="0"/>
            </a:endParaRPr>
          </a:p>
        </p:txBody>
      </p:sp>
      <p:sp>
        <p:nvSpPr>
          <p:cNvPr id="3" name="内容占位符 2"/>
          <p:cNvSpPr>
            <a:spLocks noGrp="1"/>
          </p:cNvSpPr>
          <p:nvPr>
            <p:ph idx="1"/>
          </p:nvPr>
        </p:nvSpPr>
        <p:spPr>
          <a:xfrm>
            <a:off x="539552" y="2636912"/>
            <a:ext cx="8229600" cy="3556992"/>
          </a:xfrm>
        </p:spPr>
        <p:txBody>
          <a:bodyPr>
            <a:normAutofit/>
          </a:bodyPr>
          <a:lstStyle/>
          <a:p>
            <a:r>
              <a:rPr lang="en-US" altLang="zh-CN" sz="4000" smtClean="0">
                <a:latin typeface="Times New Roman" panose="02020603050405020304" pitchFamily="18" charset="0"/>
                <a:cs typeface="Times New Roman" panose="02020603050405020304" pitchFamily="18" charset="0"/>
              </a:rPr>
              <a:t>1.</a:t>
            </a:r>
            <a:r>
              <a:rPr lang="en-US" altLang="zh-CN" sz="4000" smtClean="0">
                <a:solidFill>
                  <a:prstClr val="black"/>
                </a:solidFill>
                <a:latin typeface="Times New Roman" panose="02020603050405020304" pitchFamily="18" charset="0"/>
                <a:cs typeface="Times New Roman" panose="02020603050405020304" pitchFamily="18" charset="0"/>
              </a:rPr>
              <a:t> Pan An</a:t>
            </a:r>
          </a:p>
          <a:p>
            <a:r>
              <a:rPr lang="en-US" altLang="zh-CN" sz="4000" smtClean="0">
                <a:solidFill>
                  <a:prstClr val="black"/>
                </a:solidFill>
                <a:latin typeface="Times New Roman" panose="02020603050405020304" pitchFamily="18" charset="0"/>
                <a:cs typeface="Times New Roman" panose="02020603050405020304" pitchFamily="18" charset="0"/>
              </a:rPr>
              <a:t>2. Wei Jie</a:t>
            </a:r>
          </a:p>
          <a:p>
            <a:r>
              <a:rPr lang="en-US" altLang="zh-CN" sz="4000" smtClean="0">
                <a:solidFill>
                  <a:prstClr val="black"/>
                </a:solidFill>
                <a:latin typeface="Times New Roman" panose="02020603050405020304" pitchFamily="18" charset="0"/>
                <a:cs typeface="Times New Roman" panose="02020603050405020304" pitchFamily="18" charset="0"/>
              </a:rPr>
              <a:t>3. Song Yu</a:t>
            </a:r>
          </a:p>
          <a:p>
            <a:r>
              <a:rPr lang="en-US" altLang="zh-CN" sz="4000" smtClean="0">
                <a:solidFill>
                  <a:prstClr val="black"/>
                </a:solidFill>
                <a:latin typeface="Times New Roman" panose="02020603050405020304" pitchFamily="18" charset="0"/>
                <a:cs typeface="Times New Roman" panose="02020603050405020304" pitchFamily="18" charset="0"/>
              </a:rPr>
              <a:t>4. King Lanling </a:t>
            </a:r>
            <a:endParaRPr lang="zh-C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012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568" y="0"/>
            <a:ext cx="10009112" cy="6858000"/>
          </a:xfrm>
        </p:spPr>
      </p:pic>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Pan An</a:t>
            </a:r>
            <a:endParaRPr lang="zh-CN" alt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83568" y="1124744"/>
            <a:ext cx="6840760" cy="1077218"/>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Now we can describe a man's beauty : </a:t>
            </a:r>
          </a:p>
          <a:p>
            <a:r>
              <a:rPr lang="en-US" altLang="zh-CN" sz="3200" dirty="0" smtClean="0">
                <a:latin typeface="Times New Roman" panose="02020603050405020304" pitchFamily="18" charset="0"/>
                <a:cs typeface="Times New Roman" panose="02020603050405020304" pitchFamily="18" charset="0"/>
              </a:rPr>
              <a:t>his appearance is hansome as Pan An. </a:t>
            </a:r>
            <a:endParaRPr lang="zh-CN" altLang="en-US" sz="3200" dirty="0">
              <a:latin typeface="Times New Roman" panose="02020603050405020304" pitchFamily="18" charset="0"/>
              <a:cs typeface="Times New Roman" panose="02020603050405020304" pitchFamily="18" charset="0"/>
            </a:endParaRPr>
          </a:p>
        </p:txBody>
      </p:sp>
      <p:sp>
        <p:nvSpPr>
          <p:cNvPr id="6" name="矩形 5"/>
          <p:cNvSpPr/>
          <p:nvPr/>
        </p:nvSpPr>
        <p:spPr>
          <a:xfrm>
            <a:off x="683568" y="2238639"/>
            <a:ext cx="4961615" cy="1077218"/>
          </a:xfrm>
          <a:prstGeom prst="rect">
            <a:avLst/>
          </a:prstGeom>
        </p:spPr>
        <p:txBody>
          <a:bodyPr wrap="none">
            <a:spAutoFit/>
          </a:bodyPr>
          <a:lstStyle/>
          <a:p>
            <a:r>
              <a:rPr lang="en-US" altLang="zh-CN" sz="3200" dirty="0" smtClean="0">
                <a:latin typeface="Times New Roman" panose="02020603050405020304" pitchFamily="18" charset="0"/>
                <a:cs typeface="Times New Roman" panose="02020603050405020304" pitchFamily="18" charset="0"/>
              </a:rPr>
              <a:t>Actually he is a </a:t>
            </a:r>
            <a:r>
              <a:rPr lang="en-US" altLang="zh-CN" sz="3200" dirty="0">
                <a:latin typeface="Times New Roman" panose="02020603050405020304" pitchFamily="18" charset="0"/>
                <a:cs typeface="Times New Roman" panose="02020603050405020304" pitchFamily="18" charset="0"/>
              </a:rPr>
              <a:t>writer in the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Western </a:t>
            </a:r>
            <a:r>
              <a:rPr lang="en-US" altLang="zh-CN" sz="3200" dirty="0">
                <a:latin typeface="Times New Roman" panose="02020603050405020304" pitchFamily="18" charset="0"/>
                <a:cs typeface="Times New Roman" panose="02020603050405020304" pitchFamily="18" charset="0"/>
              </a:rPr>
              <a:t>Jin </a:t>
            </a:r>
            <a:r>
              <a:rPr lang="en-US" altLang="zh-CN" sz="3200" dirty="0" smtClean="0">
                <a:latin typeface="Times New Roman" panose="02020603050405020304" pitchFamily="18" charset="0"/>
                <a:cs typeface="Times New Roman" panose="02020603050405020304" pitchFamily="18" charset="0"/>
              </a:rPr>
              <a:t>Dynasty.</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0331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027" y="1412776"/>
            <a:ext cx="3509211" cy="3544303"/>
          </a:xfrm>
          <a:prstGeom prst="rect">
            <a:avLst/>
          </a:prstGeom>
          <a:ln>
            <a:noFill/>
          </a:ln>
          <a:effectLst>
            <a:softEdge rad="112500"/>
          </a:effectLst>
        </p:spPr>
      </p:pic>
      <p:sp>
        <p:nvSpPr>
          <p:cNvPr id="14" name="矩形 13"/>
          <p:cNvSpPr/>
          <p:nvPr/>
        </p:nvSpPr>
        <p:spPr>
          <a:xfrm>
            <a:off x="179512" y="836712"/>
            <a:ext cx="5688632" cy="5016758"/>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When he goes out, there are always countless women coming to watch.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We </a:t>
            </a:r>
            <a:r>
              <a:rPr lang="en-US" altLang="zh-CN" sz="3200" dirty="0">
                <a:latin typeface="Times New Roman" panose="02020603050405020304" pitchFamily="18" charset="0"/>
                <a:cs typeface="Times New Roman" panose="02020603050405020304" pitchFamily="18" charset="0"/>
              </a:rPr>
              <a:t>all know that ancient women were implicit and reserved, but many women still threw fruit on Pan an's carriage to express their love</a:t>
            </a:r>
            <a:r>
              <a:rPr lang="en-US" altLang="zh-CN" sz="3200" dirty="0" smtClean="0">
                <a:latin typeface="Times New Roman" panose="02020603050405020304" pitchFamily="18" charset="0"/>
                <a:cs typeface="Times New Roman" panose="02020603050405020304" pitchFamily="18" charset="0"/>
              </a:rPr>
              <a:t>.</a:t>
            </a:r>
          </a:p>
          <a:p>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This gave birth to an idiom: throw fruit to fulfill a carriage.</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174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en-US" altLang="zh-CN" dirty="0" smtClean="0">
                <a:latin typeface="Times New Roman" panose="02020603050405020304" pitchFamily="18" charset="0"/>
                <a:cs typeface="Times New Roman" panose="02020603050405020304" pitchFamily="18" charset="0"/>
              </a:rPr>
              <a:t>Wei Jie</a:t>
            </a:r>
            <a:endParaRPr lang="zh-CN" altLang="en-US" dirty="0">
              <a:latin typeface="Times New Roman" panose="02020603050405020304" pitchFamily="18" charset="0"/>
              <a:cs typeface="Times New Roman" panose="02020603050405020304" pitchFamily="18" charset="0"/>
            </a:endParaRPr>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0152" y="1442149"/>
            <a:ext cx="3203848" cy="4525963"/>
          </a:xfrm>
          <a:effectLst>
            <a:softEdge rad="317500"/>
          </a:effectLst>
        </p:spPr>
      </p:pic>
      <p:sp>
        <p:nvSpPr>
          <p:cNvPr id="5" name="矩形 4"/>
          <p:cNvSpPr/>
          <p:nvPr/>
        </p:nvSpPr>
        <p:spPr>
          <a:xfrm>
            <a:off x="395535" y="1196752"/>
            <a:ext cx="5935375" cy="5016758"/>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Wei Jie was born in a famous nobility. His physical condition was very poor, and his skin was white and smooth, so he was compared to a jade man. He had unique views on affairs, but he was indifferent to fame and wealth. The emperor had asked him to be an official for many times, but he refused.</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716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Song Yu</a:t>
            </a:r>
            <a:endParaRPr lang="zh-CN" altLang="en-US" dirty="0">
              <a:latin typeface="Times New Roman" panose="02020603050405020304" pitchFamily="18" charset="0"/>
              <a:cs typeface="Times New Roman" panose="02020603050405020304" pitchFamily="18" charset="0"/>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3779" y="1412776"/>
            <a:ext cx="3586612" cy="4525963"/>
          </a:xfrm>
          <a:effectLst>
            <a:softEdge rad="317500"/>
          </a:effectLst>
        </p:spPr>
      </p:pic>
      <p:sp>
        <p:nvSpPr>
          <p:cNvPr id="5" name="矩形 4"/>
          <p:cNvSpPr/>
          <p:nvPr/>
        </p:nvSpPr>
        <p:spPr>
          <a:xfrm>
            <a:off x="467544" y="1556792"/>
            <a:ext cx="5184576" cy="4031873"/>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There is such an allusion in history that a minister named Dengtuzi disliked him and complained to the king of Chu that Song Yu was so good-looking that if the concubines saw him, they would admire him soon.</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748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988" y="3381375"/>
            <a:ext cx="4530012" cy="3476625"/>
          </a:xfrm>
          <a:prstGeom prst="rect">
            <a:avLst/>
          </a:prstGeom>
          <a:effectLst>
            <a:softEdge rad="31750"/>
          </a:effectLst>
        </p:spPr>
      </p:pic>
      <p:sp>
        <p:nvSpPr>
          <p:cNvPr id="3" name="内容占位符 2"/>
          <p:cNvSpPr>
            <a:spLocks noGrp="1"/>
          </p:cNvSpPr>
          <p:nvPr>
            <p:ph idx="1"/>
          </p:nvPr>
        </p:nvSpPr>
        <p:spPr>
          <a:xfrm>
            <a:off x="220615" y="521092"/>
            <a:ext cx="8643856" cy="1393441"/>
          </a:xfrm>
        </p:spPr>
        <p:txBody>
          <a:bodyPr>
            <a:noAutofit/>
          </a:bodyPr>
          <a:lstStyle/>
          <a:p>
            <a:pPr marL="0" lvl="0" indent="0">
              <a:spcBef>
                <a:spcPts val="0"/>
              </a:spcBef>
              <a:buNone/>
            </a:pPr>
            <a:r>
              <a:rPr lang="en-US" altLang="zh-CN" dirty="0">
                <a:solidFill>
                  <a:prstClr val="black"/>
                </a:solidFill>
                <a:latin typeface="Times New Roman" panose="02020603050405020304" pitchFamily="18" charset="0"/>
                <a:cs typeface="Times New Roman" panose="02020603050405020304" pitchFamily="18" charset="0"/>
              </a:rPr>
              <a:t>Song Yu argued that there was a very beautiful woman in his hometown and didn't like him after staying with him for three years. </a:t>
            </a:r>
            <a:endParaRPr lang="zh-CN" altLang="en-US" dirty="0">
              <a:solidFill>
                <a:prstClr val="black"/>
              </a:solidFill>
              <a:latin typeface="Times New Roman" panose="02020603050405020304" pitchFamily="18" charset="0"/>
              <a:cs typeface="Times New Roman" panose="02020603050405020304" pitchFamily="18" charset="0"/>
            </a:endParaRPr>
          </a:p>
          <a:p>
            <a:endParaRPr lang="zh-CN" altLang="en-US" dirty="0"/>
          </a:p>
        </p:txBody>
      </p:sp>
      <p:sp>
        <p:nvSpPr>
          <p:cNvPr id="6" name="矩形 5"/>
          <p:cNvSpPr/>
          <p:nvPr/>
        </p:nvSpPr>
        <p:spPr>
          <a:xfrm>
            <a:off x="323528" y="3550027"/>
            <a:ext cx="4290460" cy="1569660"/>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Song Yu also made great contributions to Ci and Fu after Qu Yuan.</a:t>
            </a:r>
            <a:endParaRPr lang="zh-CN" altLang="en-US" sz="3200" dirty="0">
              <a:latin typeface="Times New Roman" panose="02020603050405020304" pitchFamily="18" charset="0"/>
              <a:cs typeface="Times New Roman" panose="02020603050405020304" pitchFamily="18" charset="0"/>
            </a:endParaRPr>
          </a:p>
        </p:txBody>
      </p:sp>
      <p:sp>
        <p:nvSpPr>
          <p:cNvPr id="7" name="矩形 6"/>
          <p:cNvSpPr/>
          <p:nvPr/>
        </p:nvSpPr>
        <p:spPr>
          <a:xfrm>
            <a:off x="323528" y="1961321"/>
            <a:ext cx="7910872" cy="1569660"/>
          </a:xfrm>
          <a:prstGeom prst="rect">
            <a:avLst/>
          </a:prstGeom>
        </p:spPr>
        <p:txBody>
          <a:bodyPr wrap="square">
            <a:spAutoFit/>
          </a:bodyPr>
          <a:lstStyle/>
          <a:p>
            <a:r>
              <a:rPr lang="en-US" altLang="zh-CN" sz="3200" dirty="0">
                <a:solidFill>
                  <a:prstClr val="black"/>
                </a:solidFill>
                <a:latin typeface="Times New Roman" panose="02020603050405020304" pitchFamily="18" charset="0"/>
                <a:cs typeface="Times New Roman" panose="02020603050405020304" pitchFamily="18" charset="0"/>
              </a:rPr>
              <a:t>Dengtuzi's words made everyone think he was a lecher, and Dengtuzi became the pronoun of a lecher</a:t>
            </a:r>
            <a:endParaRPr lang="zh-CN" altLang="en-US" dirty="0"/>
          </a:p>
        </p:txBody>
      </p:sp>
    </p:spTree>
    <p:extLst>
      <p:ext uri="{BB962C8B-B14F-4D97-AF65-F5344CB8AC3E}">
        <p14:creationId xmlns:p14="http://schemas.microsoft.com/office/powerpoint/2010/main" val="2757114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cs typeface="Times New Roman" panose="02020603050405020304" pitchFamily="18" charset="0"/>
              </a:rPr>
              <a:t>King Lanling </a:t>
            </a:r>
            <a:endParaRPr lang="zh-CN" altLang="en-US" dirty="0">
              <a:latin typeface="Times New Roman" panose="02020603050405020304" pitchFamily="18" charset="0"/>
              <a:cs typeface="Times New Roman" panose="02020603050405020304" pitchFamily="18" charset="0"/>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13" y="1628800"/>
            <a:ext cx="3565240" cy="3474616"/>
          </a:xfrm>
          <a:effectLst>
            <a:softEdge rad="63500"/>
          </a:effectLst>
        </p:spPr>
      </p:pic>
      <p:sp>
        <p:nvSpPr>
          <p:cNvPr id="6" name="矩形 5"/>
          <p:cNvSpPr/>
          <p:nvPr/>
        </p:nvSpPr>
        <p:spPr>
          <a:xfrm>
            <a:off x="3707904" y="1556792"/>
            <a:ext cx="5436096" cy="4524315"/>
          </a:xfrm>
          <a:prstGeom prst="rect">
            <a:avLst/>
          </a:prstGeom>
        </p:spPr>
        <p:txBody>
          <a:bodyPr wrap="square">
            <a:spAutoFit/>
          </a:bodyPr>
          <a:lstStyle/>
          <a:p>
            <a:r>
              <a:rPr lang="en-US" altLang="zh-CN" sz="3200" dirty="0">
                <a:latin typeface="Times New Roman" panose="02020603050405020304" pitchFamily="18" charset="0"/>
                <a:cs typeface="Times New Roman" panose="02020603050405020304" pitchFamily="18" charset="0"/>
              </a:rPr>
              <a:t>F</a:t>
            </a:r>
            <a:r>
              <a:rPr lang="en-US" altLang="zh-CN" sz="3200" dirty="0" smtClean="0">
                <a:latin typeface="Times New Roman" panose="02020603050405020304" pitchFamily="18" charset="0"/>
                <a:cs typeface="Times New Roman" panose="02020603050405020304" pitchFamily="18" charset="0"/>
              </a:rPr>
              <a:t>ormerly named Gao Changgong, was a general of the Northern Qi Dynasty. He was the only man of good character in the royal family at that time. It is said that because of his delicate appearance, he has to wear a mask to frighten the enemy every time.</a:t>
            </a:r>
            <a:endParaRPr lang="zh-CN"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713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Summary</a:t>
            </a:r>
            <a:endParaRPr lang="zh-CN" altLang="en-US" dirty="0"/>
          </a:p>
        </p:txBody>
      </p:sp>
      <p:sp>
        <p:nvSpPr>
          <p:cNvPr id="6" name="TextBox 5"/>
          <p:cNvSpPr txBox="1"/>
          <p:nvPr/>
        </p:nvSpPr>
        <p:spPr>
          <a:xfrm>
            <a:off x="1738388" y="1652480"/>
            <a:ext cx="115212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talent</a:t>
            </a:r>
            <a:endParaRPr lang="zh-CN" alt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738388" y="2780927"/>
            <a:ext cx="244827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appearance</a:t>
            </a:r>
            <a:endParaRPr lang="zh-CN" alt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828642" y="4797152"/>
            <a:ext cx="1526547"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dirty="0">
                <a:latin typeface="Times New Roman" panose="02020603050405020304" pitchFamily="18" charset="0"/>
                <a:cs typeface="Times New Roman" panose="02020603050405020304" pitchFamily="18" charset="0"/>
              </a:rPr>
              <a:t>strategy</a:t>
            </a:r>
            <a:endParaRPr lang="zh-CN" altLang="en-US"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804549" y="3846534"/>
            <a:ext cx="242305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characteristic</a:t>
            </a:r>
            <a:endParaRPr lang="zh-CN" altLang="en-US" sz="3200" dirty="0">
              <a:latin typeface="Times New Roman" panose="02020603050405020304" pitchFamily="18" charset="0"/>
              <a:cs typeface="Times New Roman" panose="02020603050405020304" pitchFamily="18" charset="0"/>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532402" y="1944868"/>
            <a:ext cx="4450448" cy="3337836"/>
          </a:xfrm>
          <a:prstGeom prst="rect">
            <a:avLst/>
          </a:prstGeom>
          <a:effectLst>
            <a:softEdge rad="31750"/>
          </a:effectLst>
        </p:spPr>
      </p:pic>
    </p:spTree>
    <p:extLst>
      <p:ext uri="{BB962C8B-B14F-4D97-AF65-F5344CB8AC3E}">
        <p14:creationId xmlns:p14="http://schemas.microsoft.com/office/powerpoint/2010/main" val="70033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35" presetClass="entr" presetSubtype="0" fill="hold" nodeType="after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4500"/>
                                        <p:tgtEl>
                                          <p:spTgt spid="10"/>
                                        </p:tgtEl>
                                      </p:cBhvr>
                                    </p:animEffect>
                                    <p:anim calcmode="lin" valueType="num">
                                      <p:cBhvr>
                                        <p:cTn id="28" dur="4500" fill="hold"/>
                                        <p:tgtEl>
                                          <p:spTgt spid="10"/>
                                        </p:tgtEl>
                                        <p:attrNameLst>
                                          <p:attrName>style.rotation</p:attrName>
                                        </p:attrNameLst>
                                      </p:cBhvr>
                                      <p:tavLst>
                                        <p:tav tm="0">
                                          <p:val>
                                            <p:fltVal val="720"/>
                                          </p:val>
                                        </p:tav>
                                        <p:tav tm="100000">
                                          <p:val>
                                            <p:fltVal val="0"/>
                                          </p:val>
                                        </p:tav>
                                      </p:tavLst>
                                    </p:anim>
                                    <p:anim calcmode="lin" valueType="num">
                                      <p:cBhvr>
                                        <p:cTn id="29" dur="4500" fill="hold"/>
                                        <p:tgtEl>
                                          <p:spTgt spid="10"/>
                                        </p:tgtEl>
                                        <p:attrNameLst>
                                          <p:attrName>ppt_h</p:attrName>
                                        </p:attrNameLst>
                                      </p:cBhvr>
                                      <p:tavLst>
                                        <p:tav tm="0">
                                          <p:val>
                                            <p:fltVal val="0"/>
                                          </p:val>
                                        </p:tav>
                                        <p:tav tm="100000">
                                          <p:val>
                                            <p:strVal val="#ppt_h"/>
                                          </p:val>
                                        </p:tav>
                                      </p:tavLst>
                                    </p:anim>
                                    <p:anim calcmode="lin" valueType="num">
                                      <p:cBhvr>
                                        <p:cTn id="30" dur="45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620688"/>
            <a:ext cx="8208912" cy="3539430"/>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Among the four most handsome men, almost all of them are men with talent and beauty who are regarded as perfect. </a:t>
            </a:r>
          </a:p>
          <a:p>
            <a:r>
              <a:rPr lang="en-US" altLang="zh-CN" sz="3200" dirty="0" smtClean="0">
                <a:latin typeface="Times New Roman" panose="02020603050405020304" pitchFamily="18" charset="0"/>
                <a:cs typeface="Times New Roman" panose="02020603050405020304" pitchFamily="18" charset="0"/>
              </a:rPr>
              <a:t>They may be well-educated, or they may be brave, or they may be noble. Perfect looks are their advantage, but not all of them.</a:t>
            </a:r>
          </a:p>
          <a:p>
            <a:endParaRPr lang="en-US" altLang="zh-CN"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843808" y="4677816"/>
            <a:ext cx="3312368" cy="769441"/>
          </a:xfrm>
          <a:prstGeom prst="rect">
            <a:avLst/>
          </a:prstGeom>
          <a:noFill/>
        </p:spPr>
        <p:txBody>
          <a:bodyPr wrap="square" rtlCol="0">
            <a:spAutoFit/>
          </a:bodyPr>
          <a:lstStyle/>
          <a:p>
            <a:r>
              <a:rPr lang="en-US" altLang="zh-CN" sz="44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Thank</a:t>
            </a:r>
            <a:r>
              <a:rPr lang="zh-CN" altLang="en-US" sz="4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altLang="zh-CN" sz="44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you</a:t>
            </a:r>
            <a:r>
              <a:rPr lang="zh-CN" altLang="en-US" sz="4400" b="1"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a:t>
            </a:r>
            <a:endParaRPr lang="zh-CN" altLang="en-US" sz="4400" b="1"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72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388</Words>
  <Application>Microsoft Office PowerPoint</Application>
  <PresentationFormat>全屏显示(4:3)</PresentationFormat>
  <Paragraphs>31</Paragraphs>
  <Slides>9</Slides>
  <Notes>1</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Office 主题​​</vt:lpstr>
      <vt:lpstr>Aesthetic ideals and social customs The Four Most Handsome Men in Ancient China</vt:lpstr>
      <vt:lpstr>Pan An</vt:lpstr>
      <vt:lpstr>PowerPoint 演示文稿</vt:lpstr>
      <vt:lpstr>Wei Jie</vt:lpstr>
      <vt:lpstr>Song Yu</vt:lpstr>
      <vt:lpstr>PowerPoint 演示文稿</vt:lpstr>
      <vt:lpstr>King Lanling </vt:lpstr>
      <vt:lpstr>Summary</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xb21cn</cp:lastModifiedBy>
  <cp:revision>14</cp:revision>
  <dcterms:created xsi:type="dcterms:W3CDTF">2022-02-27T11:28:14Z</dcterms:created>
  <dcterms:modified xsi:type="dcterms:W3CDTF">2022-02-27T15:46:40Z</dcterms:modified>
</cp:coreProperties>
</file>