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comments/comment1.xml" ContentType="application/vnd.openxmlformats-officedocument.presentationml.comment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8" r:id="rId4"/>
    <p:sldId id="260" r:id="rId5"/>
    <p:sldId id="261" r:id="rId6"/>
    <p:sldId id="262" r:id="rId7"/>
    <p:sldId id="263" r:id="rId8"/>
    <p:sldId id="264" r:id="rId9"/>
    <p:sldId id="265" r:id="rId10"/>
    <p:sldId id="266" r:id="rId11"/>
    <p:sldId id="267" r:id="rId12"/>
    <p:sldId id="268" r:id="rId13"/>
    <p:sldId id="269" r:id="rId14"/>
    <p:sldId id="270" r:id="rId15"/>
    <p:sldId id="272" r:id="rId16"/>
    <p:sldId id="273" r:id="rId17"/>
    <p:sldId id="274" r:id="rId18"/>
    <p:sldId id="275" r:id="rId19"/>
    <p:sldId id="278" r:id="rId20"/>
    <p:sldId id="276" r:id="rId2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658283857" name="信仰" initials="信"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5" Type="http://schemas.openxmlformats.org/officeDocument/2006/relationships/commentAuthors" Target="commentAuthors.xml"/><Relationship Id="rId24" Type="http://schemas.openxmlformats.org/officeDocument/2006/relationships/tableStyles" Target="tableStyles.xml"/><Relationship Id="rId23" Type="http://schemas.openxmlformats.org/officeDocument/2006/relationships/viewProps" Target="viewProps.xml"/><Relationship Id="rId22" Type="http://schemas.openxmlformats.org/officeDocument/2006/relationships/presProps" Target="presProps.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658283857" dt="2024-12-04T20:59:24.871" idx="1">
    <p:pos x="7559" y="471"/>
    <p:tex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17.xml.rels><?xml version="1.0" encoding="UTF-8" standalone="yes"?>
<Relationships xmlns="http://schemas.openxmlformats.org/package/2006/relationships"><Relationship Id="rId5" Type="http://schemas.openxmlformats.org/officeDocument/2006/relationships/comments" Target="../comments/comment1.xml"/><Relationship Id="rId4" Type="http://schemas.openxmlformats.org/officeDocument/2006/relationships/slideLayout" Target="../slideLayouts/slideLayout2.xml"/><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5.png"/><Relationship Id="rId1"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7.png"/><Relationship Id="rId1"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p:nvPr>
        </p:nvSpPr>
        <p:spPr>
          <a:xfrm>
            <a:off x="1524000" y="-280352"/>
            <a:ext cx="9144000" cy="2387600"/>
          </a:xfrm>
        </p:spPr>
        <p:txBody>
          <a:bodyPr/>
          <a:p>
            <a:r>
              <a:rPr lang="en-US" altLang="zh-CN" sz="9600" b="1"/>
              <a:t>Xiangxi Ganshi</a:t>
            </a:r>
            <a:endParaRPr lang="en-US" altLang="zh-CN" sz="9600" b="1"/>
          </a:p>
        </p:txBody>
      </p:sp>
      <p:sp>
        <p:nvSpPr>
          <p:cNvPr id="3" name="副标题 2"/>
          <p:cNvSpPr>
            <a:spLocks noGrp="1"/>
          </p:cNvSpPr>
          <p:nvPr>
            <p:ph type="subTitle" idx="1"/>
          </p:nvPr>
        </p:nvSpPr>
        <p:spPr>
          <a:xfrm>
            <a:off x="1524000" y="2180273"/>
            <a:ext cx="9144000" cy="1655762"/>
          </a:xfrm>
        </p:spPr>
        <p:txBody>
          <a:bodyPr/>
          <a:p>
            <a:r>
              <a:rPr lang="en-US" altLang="zh-CN" b="1"/>
              <a:t>Presenter: You-Know-Who</a:t>
            </a:r>
            <a:endParaRPr lang="en-US" altLang="zh-CN" b="1"/>
          </a:p>
          <a:p>
            <a:r>
              <a:rPr lang="en-US" altLang="zh-CN" b="1"/>
              <a:t>Roseeeeeeeeeeeeeeeeeeeeeeeeeeeeeeeee</a:t>
            </a:r>
            <a:endParaRPr lang="en-US" altLang="zh-CN" b="1"/>
          </a:p>
        </p:txBody>
      </p:sp>
      <p:pic>
        <p:nvPicPr>
          <p:cNvPr id="4" name="图片 3"/>
          <p:cNvPicPr>
            <a:picLocks noChangeAspect="1"/>
          </p:cNvPicPr>
          <p:nvPr/>
        </p:nvPicPr>
        <p:blipFill>
          <a:blip r:embed="rId1"/>
          <a:stretch>
            <a:fillRect/>
          </a:stretch>
        </p:blipFill>
        <p:spPr>
          <a:xfrm>
            <a:off x="298450" y="3054350"/>
            <a:ext cx="5349875" cy="3678555"/>
          </a:xfrm>
          <a:prstGeom prst="rect">
            <a:avLst/>
          </a:prstGeom>
        </p:spPr>
      </p:pic>
      <p:pic>
        <p:nvPicPr>
          <p:cNvPr id="5" name="图片 4"/>
          <p:cNvPicPr>
            <a:picLocks noChangeAspect="1"/>
          </p:cNvPicPr>
          <p:nvPr/>
        </p:nvPicPr>
        <p:blipFill>
          <a:blip r:embed="rId2"/>
          <a:stretch>
            <a:fillRect/>
          </a:stretch>
        </p:blipFill>
        <p:spPr>
          <a:xfrm>
            <a:off x="6069965" y="3054350"/>
            <a:ext cx="5501005" cy="374904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13665" y="-73660"/>
            <a:ext cx="10515600" cy="1325563"/>
          </a:xfrm>
        </p:spPr>
        <p:txBody>
          <a:bodyPr/>
          <a:p>
            <a:r>
              <a:rPr lang="en-US" altLang="zh-CN" sz="5400" b="1"/>
              <a:t>Practice</a:t>
            </a:r>
            <a:endParaRPr lang="en-US" altLang="zh-CN" sz="5400" b="1"/>
          </a:p>
        </p:txBody>
      </p:sp>
      <p:sp>
        <p:nvSpPr>
          <p:cNvPr id="3" name="内容占位符 2"/>
          <p:cNvSpPr>
            <a:spLocks noGrp="1"/>
          </p:cNvSpPr>
          <p:nvPr>
            <p:ph idx="1"/>
          </p:nvPr>
        </p:nvSpPr>
        <p:spPr>
          <a:xfrm>
            <a:off x="223520" y="847090"/>
            <a:ext cx="10515600" cy="4351338"/>
          </a:xfrm>
        </p:spPr>
        <p:txBody>
          <a:bodyPr>
            <a:noAutofit/>
          </a:bodyPr>
          <a:p>
            <a:pPr fontAlgn="auto">
              <a:lnSpc>
                <a:spcPct val="150000"/>
              </a:lnSpc>
            </a:pPr>
            <a:r>
              <a:rPr lang="en-US" altLang="zh-CN" sz="2300" b="1"/>
              <a:t>Three trials:</a:t>
            </a:r>
            <a:endParaRPr lang="en-US" altLang="zh-CN" sz="2300" b="1"/>
          </a:p>
          <a:p>
            <a:pPr fontAlgn="auto">
              <a:lnSpc>
                <a:spcPct val="150000"/>
              </a:lnSpc>
            </a:pPr>
            <a:r>
              <a:rPr lang="en-US" altLang="zh-CN" sz="2300"/>
              <a:t>1. Courage--</a:t>
            </a:r>
            <a:r>
              <a:rPr lang="en-US" altLang="zh-CN" sz="2300">
                <a:sym typeface="+mn-ea"/>
              </a:rPr>
              <a:t>Go to the mountain at night to get a sycamore leaf</a:t>
            </a:r>
            <a:endParaRPr lang="en-US" altLang="zh-CN" sz="2300"/>
          </a:p>
          <a:p>
            <a:pPr fontAlgn="auto">
              <a:lnSpc>
                <a:spcPct val="150000"/>
              </a:lnSpc>
            </a:pPr>
            <a:r>
              <a:rPr lang="en-US" altLang="zh-CN" sz="2300"/>
              <a:t>2. Physical Ability(carrying heavy loads)</a:t>
            </a:r>
            <a:endParaRPr lang="en-US" altLang="zh-CN" sz="2300"/>
          </a:p>
          <a:p>
            <a:pPr fontAlgn="auto">
              <a:lnSpc>
                <a:spcPct val="150000"/>
              </a:lnSpc>
            </a:pPr>
            <a:r>
              <a:rPr lang="en-US" altLang="zh-CN" sz="2300"/>
              <a:t>3. Self-cognition</a:t>
            </a:r>
            <a:endParaRPr lang="en-US" altLang="zh-CN" sz="2300"/>
          </a:p>
          <a:p>
            <a:pPr fontAlgn="auto">
              <a:lnSpc>
                <a:spcPct val="150000"/>
              </a:lnSpc>
            </a:pPr>
            <a:r>
              <a:rPr lang="en-US" altLang="zh-CN" sz="2300" b="1"/>
              <a:t>Principles of Apprentice</a:t>
            </a:r>
            <a:endParaRPr lang="en-US" altLang="zh-CN" sz="2300" b="1"/>
          </a:p>
          <a:p>
            <a:pPr fontAlgn="auto">
              <a:lnSpc>
                <a:spcPct val="150000"/>
              </a:lnSpc>
            </a:pPr>
            <a:r>
              <a:rPr lang="en-US" altLang="zh-CN" sz="2300"/>
              <a:t>1.  Brave</a:t>
            </a:r>
            <a:endParaRPr lang="en-US" altLang="zh-CN" sz="2300"/>
          </a:p>
          <a:p>
            <a:pPr fontAlgn="auto">
              <a:lnSpc>
                <a:spcPct val="150000"/>
              </a:lnSpc>
            </a:pPr>
            <a:r>
              <a:rPr lang="en-US" altLang="zh-CN" sz="2300"/>
              <a:t>2.  Good Physical Condition</a:t>
            </a:r>
            <a:endParaRPr lang="en-US" altLang="zh-CN" sz="2300"/>
          </a:p>
          <a:p>
            <a:pPr fontAlgn="auto">
              <a:lnSpc>
                <a:spcPct val="150000"/>
              </a:lnSpc>
            </a:pPr>
            <a:r>
              <a:rPr lang="en-US" altLang="zh-CN" sz="2300"/>
              <a:t>3.  Perhaps Ugly</a:t>
            </a:r>
            <a:endParaRPr lang="en-US" altLang="zh-CN" sz="2300"/>
          </a:p>
          <a:p>
            <a:pPr fontAlgn="auto">
              <a:lnSpc>
                <a:spcPct val="150000"/>
              </a:lnSpc>
            </a:pPr>
            <a:r>
              <a:rPr lang="en-US" altLang="zh-CN" sz="2300"/>
              <a:t>4.  Accurate Sense of Direction(Night/Foggy Weather)</a:t>
            </a:r>
            <a:endParaRPr lang="en-US" altLang="zh-CN" sz="2300"/>
          </a:p>
        </p:txBody>
      </p:sp>
      <p:pic>
        <p:nvPicPr>
          <p:cNvPr id="4" name="图片 3"/>
          <p:cNvPicPr>
            <a:picLocks noChangeAspect="1"/>
          </p:cNvPicPr>
          <p:nvPr/>
        </p:nvPicPr>
        <p:blipFill>
          <a:blip r:embed="rId1"/>
          <a:stretch>
            <a:fillRect/>
          </a:stretch>
        </p:blipFill>
        <p:spPr>
          <a:xfrm>
            <a:off x="7546340" y="2218055"/>
            <a:ext cx="4300220" cy="423862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24460" y="80010"/>
            <a:ext cx="10515600" cy="1325563"/>
          </a:xfrm>
        </p:spPr>
        <p:txBody>
          <a:bodyPr/>
          <a:p>
            <a:r>
              <a:rPr lang="en-US" altLang="zh-CN" sz="5400" b="1"/>
              <a:t>Perform</a:t>
            </a:r>
            <a:endParaRPr lang="en-US" altLang="zh-CN" sz="5400" b="1"/>
          </a:p>
        </p:txBody>
      </p:sp>
      <p:sp>
        <p:nvSpPr>
          <p:cNvPr id="3" name="内容占位符 2"/>
          <p:cNvSpPr>
            <a:spLocks noGrp="1"/>
          </p:cNvSpPr>
          <p:nvPr>
            <p:ph idx="1"/>
          </p:nvPr>
        </p:nvSpPr>
        <p:spPr>
          <a:xfrm>
            <a:off x="596900" y="1320800"/>
            <a:ext cx="10515600" cy="4351338"/>
          </a:xfrm>
        </p:spPr>
        <p:txBody>
          <a:bodyPr>
            <a:noAutofit/>
          </a:bodyPr>
          <a:p>
            <a:pPr fontAlgn="auto">
              <a:lnSpc>
                <a:spcPct val="150000"/>
              </a:lnSpc>
            </a:pPr>
            <a:r>
              <a:rPr lang="en-US" altLang="zh-CN" sz="2400"/>
              <a:t>1. Two people, the master and the apprentice, take turns to carry the body, or carry the body on themselves.</a:t>
            </a:r>
            <a:endParaRPr lang="en-US" altLang="zh-CN" sz="2400"/>
          </a:p>
          <a:p>
            <a:pPr fontAlgn="auto">
              <a:lnSpc>
                <a:spcPct val="150000"/>
              </a:lnSpc>
            </a:pPr>
            <a:r>
              <a:rPr lang="en-US" altLang="zh-CN" sz="2400"/>
              <a:t>2. A Group of People: one for offering illumination, one for leading the team(throwing Chinese paper money, ringing the bell), one for transporting the bodies(with grip of the bamboo poles), one for driving wild animals(shaking the bamboo poles for pretending the bodies as alive, frightening people away)</a:t>
            </a:r>
            <a:endParaRPr lang="zh-CN" altLang="en-US" sz="2400"/>
          </a:p>
          <a:p>
            <a:pPr fontAlgn="auto">
              <a:lnSpc>
                <a:spcPct val="150000"/>
              </a:lnSpc>
            </a:pPr>
            <a:r>
              <a:rPr lang="zh-CN" altLang="en-US" sz="2400"/>
              <a:t>点灯人（负责照明）；引尸人员（撒纸钱、摇铃招魂，引导队伍前行）；伏尸人（控制竹竿，实际抬尸体）；赶尸人（持鞭驱赶野狗，摇动竹竿使尸体看起来有生命力，吓退行人；</a:t>
            </a:r>
            <a:endParaRPr lang="zh-CN" altLang="en-US" sz="24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278130" y="200660"/>
            <a:ext cx="10515600" cy="1325563"/>
          </a:xfrm>
        </p:spPr>
        <p:txBody>
          <a:bodyPr>
            <a:normAutofit fontScale="90000"/>
          </a:bodyPr>
          <a:p>
            <a:r>
              <a:rPr lang="en-US" altLang="zh-CN"/>
              <a:t>Three “NO” &amp; </a:t>
            </a:r>
            <a:r>
              <a:rPr lang="en-US" altLang="zh-CN">
                <a:sym typeface="+mn-ea"/>
              </a:rPr>
              <a:t>Other Parts Involved in Relevant Culture of Corpse Driving in Xiangxi</a:t>
            </a:r>
            <a:endParaRPr lang="en-US" altLang="zh-CN"/>
          </a:p>
        </p:txBody>
      </p:sp>
      <p:sp>
        <p:nvSpPr>
          <p:cNvPr id="3" name="内容占位符 2"/>
          <p:cNvSpPr>
            <a:spLocks noGrp="1"/>
          </p:cNvSpPr>
          <p:nvPr>
            <p:ph idx="1"/>
          </p:nvPr>
        </p:nvSpPr>
        <p:spPr>
          <a:xfrm>
            <a:off x="278130" y="1427480"/>
            <a:ext cx="10515600" cy="4351338"/>
          </a:xfrm>
        </p:spPr>
        <p:txBody>
          <a:bodyPr>
            <a:noAutofit/>
          </a:bodyPr>
          <a:p>
            <a:pPr fontAlgn="auto">
              <a:lnSpc>
                <a:spcPct val="150000"/>
              </a:lnSpc>
            </a:pPr>
            <a:r>
              <a:rPr lang="zh-CN" altLang="en-US" sz="2400">
                <a:sym typeface="+mn-ea"/>
              </a:rPr>
              <a:t>白天不赶</a:t>
            </a:r>
            <a:r>
              <a:rPr lang="en-US" altLang="zh-CN" sz="2400">
                <a:sym typeface="+mn-ea"/>
              </a:rPr>
              <a:t> </a:t>
            </a:r>
            <a:r>
              <a:rPr lang="zh-CN" altLang="en-US" sz="2400">
                <a:sym typeface="+mn-ea"/>
              </a:rPr>
              <a:t>腐尸不赶</a:t>
            </a:r>
            <a:r>
              <a:rPr lang="en-US" altLang="zh-CN" sz="2400">
                <a:sym typeface="+mn-ea"/>
              </a:rPr>
              <a:t> </a:t>
            </a:r>
            <a:r>
              <a:rPr lang="zh-CN" altLang="en-US" sz="2400">
                <a:sym typeface="+mn-ea"/>
              </a:rPr>
              <a:t>不信不赶</a:t>
            </a:r>
            <a:endParaRPr lang="zh-CN" altLang="en-US" sz="2400">
              <a:sym typeface="+mn-ea"/>
            </a:endParaRPr>
          </a:p>
          <a:p>
            <a:pPr fontAlgn="auto">
              <a:lnSpc>
                <a:spcPct val="150000"/>
              </a:lnSpc>
            </a:pPr>
            <a:r>
              <a:rPr lang="en-US" altLang="zh-CN" sz="2400"/>
              <a:t>No corpse driving in the daytime</a:t>
            </a:r>
            <a:endParaRPr lang="en-US" altLang="zh-CN" sz="2400"/>
          </a:p>
          <a:p>
            <a:pPr fontAlgn="auto">
              <a:lnSpc>
                <a:spcPct val="150000"/>
              </a:lnSpc>
            </a:pPr>
            <a:r>
              <a:rPr lang="en-US" altLang="zh-CN" sz="2400">
                <a:sym typeface="+mn-ea"/>
              </a:rPr>
              <a:t>No corpse driving for overdecomposed bodies</a:t>
            </a:r>
            <a:endParaRPr lang="en-US" altLang="zh-CN" sz="2400"/>
          </a:p>
          <a:p>
            <a:pPr fontAlgn="auto">
              <a:lnSpc>
                <a:spcPct val="150000"/>
              </a:lnSpc>
            </a:pPr>
            <a:r>
              <a:rPr lang="en-US" altLang="zh-CN" sz="2400">
                <a:sym typeface="+mn-ea"/>
              </a:rPr>
              <a:t>No corpse driving for those who have no confidence in the practice</a:t>
            </a:r>
            <a:endParaRPr lang="en-US" altLang="zh-CN" sz="2400">
              <a:sym typeface="+mn-ea"/>
            </a:endParaRPr>
          </a:p>
          <a:p>
            <a:pPr fontAlgn="auto">
              <a:lnSpc>
                <a:spcPct val="150000"/>
              </a:lnSpc>
            </a:pPr>
            <a:r>
              <a:rPr lang="en-US" altLang="zh-CN" sz="2400" b="1">
                <a:sym typeface="+mn-ea"/>
              </a:rPr>
              <a:t>Other Parts Involved in Relevant Culture of Corpse Driving in Xiangxi</a:t>
            </a:r>
            <a:endParaRPr lang="en-US" altLang="zh-CN" sz="2400">
              <a:sym typeface="+mn-ea"/>
            </a:endParaRPr>
          </a:p>
          <a:p>
            <a:pPr fontAlgn="auto">
              <a:lnSpc>
                <a:spcPct val="150000"/>
              </a:lnSpc>
            </a:pPr>
            <a:r>
              <a:rPr lang="zh-CN" altLang="en-US" sz="2400">
                <a:sym typeface="+mn-ea"/>
              </a:rPr>
              <a:t>道</a:t>
            </a:r>
            <a:endParaRPr lang="zh-CN" altLang="en-US" sz="2400">
              <a:sym typeface="+mn-ea"/>
            </a:endParaRPr>
          </a:p>
          <a:p>
            <a:pPr fontAlgn="auto">
              <a:lnSpc>
                <a:spcPct val="150000"/>
              </a:lnSpc>
            </a:pPr>
            <a:r>
              <a:rPr lang="zh-CN" altLang="en-US" sz="2400">
                <a:sym typeface="+mn-ea"/>
              </a:rPr>
              <a:t>法</a:t>
            </a:r>
            <a:endParaRPr lang="zh-CN" altLang="en-US" sz="2400">
              <a:sym typeface="+mn-ea"/>
            </a:endParaRPr>
          </a:p>
          <a:p>
            <a:pPr fontAlgn="auto">
              <a:lnSpc>
                <a:spcPct val="150000"/>
              </a:lnSpc>
            </a:pPr>
            <a:r>
              <a:rPr lang="zh-CN" altLang="en-US" sz="2400">
                <a:sym typeface="+mn-ea"/>
              </a:rPr>
              <a:t>术</a:t>
            </a:r>
            <a:endParaRPr lang="en-US" altLang="zh-CN" sz="2400">
              <a:sym typeface="+mn-ea"/>
            </a:endParaRPr>
          </a:p>
          <a:p>
            <a:endParaRPr lang="en-US" altLang="zh-CN" sz="2400">
              <a:sym typeface="+mn-e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201930" y="541020"/>
            <a:ext cx="11558270" cy="1325880"/>
          </a:xfrm>
        </p:spPr>
        <p:txBody>
          <a:bodyPr>
            <a:normAutofit fontScale="90000"/>
          </a:bodyPr>
          <a:p>
            <a:r>
              <a:rPr lang="en-US" altLang="zh-CN" sz="6000" b="1">
                <a:sym typeface="+mn-ea"/>
              </a:rPr>
              <a:t>Historical and Cultural Analysis of Xiangxi Witchcrafts(Brief)</a:t>
            </a:r>
            <a:endParaRPr lang="zh-CN" altLang="en-US" sz="6000" b="1"/>
          </a:p>
        </p:txBody>
      </p:sp>
      <p:sp>
        <p:nvSpPr>
          <p:cNvPr id="3" name="内容占位符 2"/>
          <p:cNvSpPr>
            <a:spLocks noGrp="1"/>
          </p:cNvSpPr>
          <p:nvPr>
            <p:ph idx="1"/>
          </p:nvPr>
        </p:nvSpPr>
        <p:spPr>
          <a:xfrm>
            <a:off x="201930" y="2253615"/>
            <a:ext cx="10515600" cy="4351338"/>
          </a:xfrm>
        </p:spPr>
        <p:txBody>
          <a:bodyPr>
            <a:normAutofit fontScale="80000"/>
          </a:bodyPr>
          <a:p>
            <a:pPr algn="just" fontAlgn="auto">
              <a:lnSpc>
                <a:spcPct val="150000"/>
              </a:lnSpc>
            </a:pPr>
            <a:r>
              <a:rPr lang="en-US" altLang="zh-CN"/>
              <a:t>Animism(an integrated belief in China. It is propagated by two major religions, Buddhism and Taoism, which believe that everything is interconnected within the sacred cosmos and infused with spiritual energy). This spiritual essence is often referred to as a “spirit” or “life force.”</a:t>
            </a:r>
            <a:endParaRPr lang="en-US" altLang="zh-CN"/>
          </a:p>
          <a:p>
            <a:pPr algn="just" fontAlgn="auto">
              <a:lnSpc>
                <a:spcPct val="150000"/>
              </a:lnSpc>
            </a:pPr>
            <a:r>
              <a:rPr lang="en-US" altLang="zh-CN">
                <a:sym typeface="+mn-ea"/>
              </a:rPr>
              <a:t>The rugged landscapes, mountains, hills and steep slopes make it difficult for successive development of productive relations in Xiangxi, there came the </a:t>
            </a:r>
            <a:r>
              <a:rPr lang="en-US" altLang="zh-CN"/>
              <a:t>emphasize of a deep connection with the natural world, and this connection is often expressed through rituals and practices that honour spirits or deities associated with various aspects of nature. </a:t>
            </a:r>
            <a:endParaRPr lang="en-US" altLang="zh-CN"/>
          </a:p>
          <a:p>
            <a:pPr algn="just" fontAlgn="auto">
              <a:lnSpc>
                <a:spcPct val="150000"/>
              </a:lnSpc>
            </a:pPr>
            <a:endParaRPr lang="en-US" altLang="zh-CN"/>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245745" y="123190"/>
            <a:ext cx="10515600" cy="1325563"/>
          </a:xfrm>
        </p:spPr>
        <p:txBody>
          <a:bodyPr>
            <a:normAutofit/>
          </a:bodyPr>
          <a:p>
            <a:r>
              <a:rPr lang="zh-CN" altLang="en-US" sz="6600" b="1">
                <a:solidFill>
                  <a:srgbClr val="FF0000"/>
                </a:solidFill>
              </a:rPr>
              <a:t>？</a:t>
            </a:r>
            <a:r>
              <a:rPr lang="en-US" altLang="zh-CN" sz="6600" b="1"/>
              <a:t>Time</a:t>
            </a:r>
            <a:endParaRPr lang="en-US" altLang="zh-CN" sz="6600" b="1"/>
          </a:p>
        </p:txBody>
      </p:sp>
      <p:sp>
        <p:nvSpPr>
          <p:cNvPr id="3" name="内容占位符 2"/>
          <p:cNvSpPr>
            <a:spLocks noGrp="1"/>
          </p:cNvSpPr>
          <p:nvPr>
            <p:ph idx="1"/>
          </p:nvPr>
        </p:nvSpPr>
        <p:spPr>
          <a:xfrm>
            <a:off x="421005" y="1253490"/>
            <a:ext cx="7388225" cy="5097145"/>
          </a:xfrm>
        </p:spPr>
        <p:txBody>
          <a:bodyPr/>
          <a:p>
            <a:r>
              <a:rPr lang="en-US" altLang="zh-CN"/>
              <a:t>1. Sour--What is its relationship with Xiangxi witchcrafts?</a:t>
            </a:r>
            <a:endParaRPr lang="en-US" altLang="zh-CN"/>
          </a:p>
          <a:p>
            <a:r>
              <a:rPr lang="en-US" altLang="zh-CN"/>
              <a:t>2. Sweet--</a:t>
            </a:r>
            <a:r>
              <a:rPr lang="en-US" altLang="zh-CN">
                <a:sym typeface="+mn-ea"/>
              </a:rPr>
              <a:t>Name the three “NO” mentioned before</a:t>
            </a:r>
            <a:endParaRPr lang="en-US" altLang="zh-CN">
              <a:sym typeface="+mn-ea"/>
            </a:endParaRPr>
          </a:p>
          <a:p>
            <a:r>
              <a:rPr lang="en-US" altLang="zh-CN"/>
              <a:t>3. Bitter--Tell us the three “labor principles”</a:t>
            </a:r>
            <a:endParaRPr lang="en-US" altLang="zh-CN"/>
          </a:p>
          <a:p>
            <a:r>
              <a:rPr lang="en-US" altLang="zh-CN"/>
              <a:t>4. Spicy--</a:t>
            </a:r>
            <a:r>
              <a:rPr lang="en-US" altLang="zh-CN">
                <a:sym typeface="+mn-ea"/>
              </a:rPr>
              <a:t>Tell us all the different ways of corpse driving(elaborated in the PPT)</a:t>
            </a:r>
            <a:endParaRPr lang="en-US" altLang="zh-CN"/>
          </a:p>
          <a:p>
            <a:r>
              <a:rPr lang="en-US" altLang="zh-CN"/>
              <a:t>5. Salty--What’s the difference between “</a:t>
            </a:r>
            <a:r>
              <a:rPr lang="zh-CN" altLang="en-US"/>
              <a:t>法</a:t>
            </a:r>
            <a:r>
              <a:rPr lang="en-US" altLang="zh-CN"/>
              <a:t>” and “</a:t>
            </a:r>
            <a:r>
              <a:rPr lang="zh-CN" altLang="en-US"/>
              <a:t>术</a:t>
            </a:r>
            <a:r>
              <a:rPr lang="en-US" altLang="zh-CN"/>
              <a:t>“</a:t>
            </a:r>
            <a:r>
              <a:rPr lang="zh-CN" altLang="en-US"/>
              <a:t>？</a:t>
            </a:r>
            <a:endParaRPr lang="zh-CN" altLang="en-US"/>
          </a:p>
          <a:p>
            <a:r>
              <a:rPr lang="en-US" altLang="zh-CN"/>
              <a:t>6. “YOU-KNOW-WHAT”--What is the belief underpining the process(Miao Myth&amp;Culture)?</a:t>
            </a:r>
            <a:endParaRPr lang="en-US" altLang="zh-CN"/>
          </a:p>
        </p:txBody>
      </p:sp>
      <p:pic>
        <p:nvPicPr>
          <p:cNvPr id="4" name="图片 3"/>
          <p:cNvPicPr>
            <a:picLocks noChangeAspect="1"/>
          </p:cNvPicPr>
          <p:nvPr/>
        </p:nvPicPr>
        <p:blipFill>
          <a:blip r:embed="rId1"/>
          <a:stretch>
            <a:fillRect/>
          </a:stretch>
        </p:blipFill>
        <p:spPr>
          <a:xfrm>
            <a:off x="7809230" y="873760"/>
            <a:ext cx="4148455" cy="524256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289560" y="310515"/>
            <a:ext cx="10515600" cy="1325563"/>
          </a:xfrm>
        </p:spPr>
        <p:txBody>
          <a:bodyPr>
            <a:normAutofit fontScale="90000"/>
          </a:bodyPr>
          <a:p>
            <a:r>
              <a:rPr lang="en-US" altLang="zh-CN" sz="6665" b="1">
                <a:sym typeface="+mn-ea"/>
              </a:rPr>
              <a:t>Maybe a Little Observations on the Topic of “Death”</a:t>
            </a:r>
            <a:endParaRPr lang="zh-CN" altLang="en-US" sz="6665" b="1"/>
          </a:p>
        </p:txBody>
      </p:sp>
      <p:sp>
        <p:nvSpPr>
          <p:cNvPr id="3" name="内容占位符 2"/>
          <p:cNvSpPr>
            <a:spLocks noGrp="1"/>
          </p:cNvSpPr>
          <p:nvPr>
            <p:ph idx="1"/>
          </p:nvPr>
        </p:nvSpPr>
        <p:spPr>
          <a:xfrm>
            <a:off x="487045" y="1825625"/>
            <a:ext cx="10515600" cy="4351338"/>
          </a:xfrm>
        </p:spPr>
        <p:txBody>
          <a:bodyPr/>
          <a:p>
            <a:r>
              <a:rPr lang="en-US" altLang="zh-CN"/>
              <a:t>Time Permitted, we’ll see.</a:t>
            </a:r>
            <a:endParaRPr lang="en-US" altLang="zh-CN"/>
          </a:p>
        </p:txBody>
      </p:sp>
      <p:pic>
        <p:nvPicPr>
          <p:cNvPr id="4" name="图片 3"/>
          <p:cNvPicPr>
            <a:picLocks noChangeAspect="1"/>
          </p:cNvPicPr>
          <p:nvPr/>
        </p:nvPicPr>
        <p:blipFill>
          <a:blip r:embed="rId1"/>
          <a:stretch>
            <a:fillRect/>
          </a:stretch>
        </p:blipFill>
        <p:spPr>
          <a:xfrm>
            <a:off x="5163185" y="1746250"/>
            <a:ext cx="6101715" cy="496125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288925" y="167640"/>
            <a:ext cx="10515600" cy="1325563"/>
          </a:xfrm>
        </p:spPr>
        <p:txBody>
          <a:bodyPr/>
          <a:p>
            <a:r>
              <a:rPr lang="en-US" altLang="zh-CN" sz="6600" b="1"/>
              <a:t>Conclusion</a:t>
            </a:r>
            <a:endParaRPr lang="en-US" altLang="zh-CN" sz="6600" b="1"/>
          </a:p>
        </p:txBody>
      </p:sp>
      <p:sp>
        <p:nvSpPr>
          <p:cNvPr id="3" name="内容占位符 2"/>
          <p:cNvSpPr>
            <a:spLocks noGrp="1"/>
          </p:cNvSpPr>
          <p:nvPr>
            <p:ph idx="1"/>
          </p:nvPr>
        </p:nvSpPr>
        <p:spPr>
          <a:xfrm>
            <a:off x="421005" y="1364615"/>
            <a:ext cx="10515600" cy="4351338"/>
          </a:xfrm>
        </p:spPr>
        <p:txBody>
          <a:bodyPr/>
          <a:p>
            <a:r>
              <a:rPr lang="zh-CN" altLang="en-US"/>
              <a:t>生的终止不过一场死亡，死的意义不过在于重生或永眠，死亡不是失去生命，而是走出时间。</a:t>
            </a:r>
            <a:r>
              <a:rPr lang="en-US" altLang="zh-CN"/>
              <a:t>--</a:t>
            </a:r>
            <a:r>
              <a:rPr lang="zh-CN" altLang="en-US"/>
              <a:t>余华《活着》</a:t>
            </a:r>
            <a:endParaRPr lang="zh-CN" altLang="en-US"/>
          </a:p>
          <a:p>
            <a:r>
              <a:rPr lang="zh-CN" altLang="en-US"/>
              <a:t>我们的民族忌讳死亡，华夏大地虽不出产鸵鸟，但我们秉承了这种动物的精神。帝王将相们寻找长生不老之药，以为可以逃脱自然的法则。小小百姓有许多言语禁忌，他们天真地认为不谈死亡，死亡就会扭过脸，给我们一个光滑的后背。</a:t>
            </a:r>
            <a:r>
              <a:rPr lang="en-US" altLang="zh-CN"/>
              <a:t>--</a:t>
            </a:r>
            <a:r>
              <a:rPr lang="zh-CN" altLang="en-US"/>
              <a:t>毕淑敏《精华本》</a:t>
            </a:r>
            <a:endParaRPr lang="zh-CN" altLang="en-US"/>
          </a:p>
          <a:p>
            <a:r>
              <a:rPr lang="en-US" altLang="zh-CN"/>
              <a:t>Snow is falling, falling in that lonely churchyard where Michael Furey lays buried. Falling faintly through the universe, and faintly falling, like the descent of their last end, upon all the living and the dead, which they reared and lived in.--</a:t>
            </a:r>
            <a:r>
              <a:rPr lang="en-US" altLang="zh-CN" i="1"/>
              <a:t>The Dead</a:t>
            </a:r>
            <a:endParaRPr lang="en-US" altLang="zh-CN" i="1"/>
          </a:p>
          <a:p>
            <a:endParaRPr lang="en-US" altLang="zh-CN" i="1"/>
          </a:p>
          <a:p>
            <a:endParaRPr lang="en-US" altLang="zh-CN" i="1"/>
          </a:p>
        </p:txBody>
      </p:sp>
      <p:pic>
        <p:nvPicPr>
          <p:cNvPr id="4" name="图片 3"/>
          <p:cNvPicPr>
            <a:picLocks noChangeAspect="1"/>
          </p:cNvPicPr>
          <p:nvPr/>
        </p:nvPicPr>
        <p:blipFill>
          <a:blip r:embed="rId1"/>
          <a:stretch>
            <a:fillRect/>
          </a:stretch>
        </p:blipFill>
        <p:spPr>
          <a:xfrm>
            <a:off x="6985635" y="5205730"/>
            <a:ext cx="3620770" cy="151955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p:cNvPicPr>
            <a:picLocks noChangeAspect="1"/>
          </p:cNvPicPr>
          <p:nvPr>
            <p:ph idx="1"/>
          </p:nvPr>
        </p:nvPicPr>
        <p:blipFill>
          <a:blip r:embed="rId1"/>
          <a:stretch>
            <a:fillRect/>
          </a:stretch>
        </p:blipFill>
        <p:spPr>
          <a:xfrm>
            <a:off x="388620" y="731520"/>
            <a:ext cx="4038600" cy="5393690"/>
          </a:xfrm>
          <a:prstGeom prst="rect">
            <a:avLst/>
          </a:prstGeom>
        </p:spPr>
      </p:pic>
      <p:pic>
        <p:nvPicPr>
          <p:cNvPr id="5" name="图片 4"/>
          <p:cNvPicPr>
            <a:picLocks noChangeAspect="1"/>
          </p:cNvPicPr>
          <p:nvPr/>
        </p:nvPicPr>
        <p:blipFill>
          <a:blip r:embed="rId2"/>
          <a:stretch>
            <a:fillRect/>
          </a:stretch>
        </p:blipFill>
        <p:spPr>
          <a:xfrm>
            <a:off x="4573905" y="731520"/>
            <a:ext cx="3976370" cy="5393690"/>
          </a:xfrm>
          <a:prstGeom prst="rect">
            <a:avLst/>
          </a:prstGeom>
        </p:spPr>
      </p:pic>
      <p:pic>
        <p:nvPicPr>
          <p:cNvPr id="7" name="图片 6"/>
          <p:cNvPicPr>
            <a:picLocks noChangeAspect="1"/>
          </p:cNvPicPr>
          <p:nvPr/>
        </p:nvPicPr>
        <p:blipFill>
          <a:blip r:embed="rId3"/>
          <a:stretch>
            <a:fillRect/>
          </a:stretch>
        </p:blipFill>
        <p:spPr>
          <a:xfrm>
            <a:off x="8696960" y="732155"/>
            <a:ext cx="3286760" cy="539432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58115" y="134620"/>
            <a:ext cx="10515600" cy="1325563"/>
          </a:xfrm>
        </p:spPr>
        <p:txBody>
          <a:bodyPr/>
          <a:p>
            <a:r>
              <a:rPr lang="en-US" altLang="zh-CN" sz="6600" b="1"/>
              <a:t>References:</a:t>
            </a:r>
            <a:endParaRPr lang="en-US" altLang="zh-CN" sz="6600" b="1"/>
          </a:p>
        </p:txBody>
      </p:sp>
      <p:sp>
        <p:nvSpPr>
          <p:cNvPr id="3" name="内容占位符 2"/>
          <p:cNvSpPr>
            <a:spLocks noGrp="1"/>
          </p:cNvSpPr>
          <p:nvPr>
            <p:ph idx="1"/>
          </p:nvPr>
        </p:nvSpPr>
        <p:spPr>
          <a:xfrm>
            <a:off x="278130" y="1375410"/>
            <a:ext cx="10515600" cy="4351338"/>
          </a:xfrm>
        </p:spPr>
        <p:txBody>
          <a:bodyPr>
            <a:normAutofit fontScale="25000"/>
          </a:bodyPr>
          <a:p>
            <a:pPr algn="just" fontAlgn="auto">
              <a:lnSpc>
                <a:spcPct val="150000"/>
              </a:lnSpc>
            </a:pPr>
            <a:r>
              <a:rPr lang="en-US" altLang="zh-CN" sz="7000"/>
              <a:t>[1] </a:t>
            </a:r>
            <a:r>
              <a:rPr lang="zh-CN" altLang="en-US" sz="7000"/>
              <a:t>梁谞</a:t>
            </a:r>
            <a:r>
              <a:rPr lang="en-US" altLang="zh-CN" sz="7000"/>
              <a:t>."</a:t>
            </a:r>
            <a:r>
              <a:rPr lang="zh-CN" altLang="en-US" sz="7000"/>
              <a:t>解密湘西赶尸</a:t>
            </a:r>
            <a:r>
              <a:rPr lang="en-US" altLang="zh-CN" sz="7000"/>
              <a:t>". 2014</a:t>
            </a:r>
            <a:r>
              <a:rPr lang="zh-CN" altLang="en-US" sz="7000"/>
              <a:t>年</a:t>
            </a:r>
            <a:r>
              <a:rPr lang="en-US" altLang="zh-CN" sz="7000"/>
              <a:t>07</a:t>
            </a:r>
            <a:r>
              <a:rPr lang="zh-CN" altLang="en-US" sz="7000"/>
              <a:t>月民俗非遗研讨会论文集</a:t>
            </a:r>
            <a:r>
              <a:rPr lang="en-US" altLang="zh-CN" sz="7000"/>
              <a:t>. Ed. 2014, 20-21.</a:t>
            </a:r>
            <a:endParaRPr lang="en-US" altLang="zh-CN" sz="7000"/>
          </a:p>
          <a:p>
            <a:pPr algn="just" fontAlgn="auto">
              <a:lnSpc>
                <a:spcPct val="150000"/>
              </a:lnSpc>
            </a:pPr>
            <a:r>
              <a:rPr lang="en-US" altLang="zh-CN" sz="7000"/>
              <a:t>[2] </a:t>
            </a:r>
            <a:r>
              <a:rPr lang="zh-CN" altLang="en-US" sz="7000">
                <a:sym typeface="+mn-ea"/>
              </a:rPr>
              <a:t>李子皿</a:t>
            </a:r>
            <a:r>
              <a:rPr lang="en-US" altLang="zh-CN" sz="7000">
                <a:sym typeface="+mn-ea"/>
              </a:rPr>
              <a:t>. </a:t>
            </a:r>
            <a:r>
              <a:rPr lang="zh-CN" altLang="en-US" sz="7000">
                <a:sym typeface="+mn-ea"/>
              </a:rPr>
              <a:t>巫风骀荡大湘西</a:t>
            </a:r>
            <a:r>
              <a:rPr lang="en-US" altLang="zh-CN" sz="7000">
                <a:sym typeface="+mn-ea"/>
              </a:rPr>
              <a:t>——</a:t>
            </a:r>
            <a:r>
              <a:rPr lang="zh-CN" altLang="en-US" sz="7000">
                <a:sym typeface="+mn-ea"/>
              </a:rPr>
              <a:t>浅析湘西巫术文化及历史成因</a:t>
            </a:r>
            <a:r>
              <a:rPr lang="en-US" altLang="zh-CN" sz="7000">
                <a:sym typeface="+mn-ea"/>
              </a:rPr>
              <a:t>[J]. </a:t>
            </a:r>
            <a:r>
              <a:rPr lang="zh-CN" altLang="en-US" sz="7000">
                <a:sym typeface="+mn-ea"/>
              </a:rPr>
              <a:t>戏剧之家</a:t>
            </a:r>
            <a:r>
              <a:rPr lang="en-US" altLang="zh-CN" sz="7000">
                <a:sym typeface="+mn-ea"/>
              </a:rPr>
              <a:t>, 2014, (15): 260-261.</a:t>
            </a:r>
            <a:endParaRPr lang="en-US" altLang="zh-CN" sz="7000"/>
          </a:p>
          <a:p>
            <a:pPr algn="just" fontAlgn="auto">
              <a:lnSpc>
                <a:spcPct val="150000"/>
              </a:lnSpc>
            </a:pPr>
            <a:r>
              <a:rPr lang="en-US" altLang="zh-CN" sz="7000">
                <a:sym typeface="+mn-ea"/>
              </a:rPr>
              <a:t>[3] </a:t>
            </a:r>
            <a:r>
              <a:rPr lang="zh-CN" altLang="en-US" sz="7000">
                <a:sym typeface="+mn-ea"/>
              </a:rPr>
              <a:t>陆群</a:t>
            </a:r>
            <a:r>
              <a:rPr lang="en-US" altLang="zh-CN" sz="7000">
                <a:sym typeface="+mn-ea"/>
              </a:rPr>
              <a:t>. </a:t>
            </a:r>
            <a:r>
              <a:rPr lang="zh-CN" altLang="en-US" sz="7000">
                <a:sym typeface="+mn-ea"/>
              </a:rPr>
              <a:t>神秘的湘西赶尸</a:t>
            </a:r>
            <a:r>
              <a:rPr lang="en-US" altLang="zh-CN" sz="7000">
                <a:sym typeface="+mn-ea"/>
              </a:rPr>
              <a:t>[J]. </a:t>
            </a:r>
            <a:r>
              <a:rPr lang="zh-CN" altLang="en-US" sz="7000">
                <a:sym typeface="+mn-ea"/>
              </a:rPr>
              <a:t>文史博览</a:t>
            </a:r>
            <a:r>
              <a:rPr lang="en-US" altLang="zh-CN" sz="7000">
                <a:sym typeface="+mn-ea"/>
              </a:rPr>
              <a:t>, 2007, (05): 56-59.</a:t>
            </a:r>
            <a:endParaRPr lang="en-US" altLang="zh-CN" sz="7000"/>
          </a:p>
          <a:p>
            <a:pPr algn="just" fontAlgn="auto">
              <a:lnSpc>
                <a:spcPct val="150000"/>
              </a:lnSpc>
            </a:pPr>
            <a:r>
              <a:rPr lang="en-US" altLang="zh-CN" sz="7000">
                <a:sym typeface="+mn-ea"/>
              </a:rPr>
              <a:t>[4] </a:t>
            </a:r>
            <a:r>
              <a:rPr lang="zh-CN" altLang="en-US" sz="7000">
                <a:sym typeface="+mn-ea"/>
              </a:rPr>
              <a:t>张达玮</a:t>
            </a:r>
            <a:r>
              <a:rPr lang="en-US" altLang="zh-CN" sz="7000">
                <a:sym typeface="+mn-ea"/>
              </a:rPr>
              <a:t>. </a:t>
            </a:r>
            <a:r>
              <a:rPr lang="zh-CN" altLang="en-US" sz="7000">
                <a:sym typeface="+mn-ea"/>
              </a:rPr>
              <a:t>湘西赶尸的宗教与伦理意蕴</a:t>
            </a:r>
            <a:r>
              <a:rPr lang="en-US" altLang="zh-CN" sz="7000">
                <a:sym typeface="+mn-ea"/>
              </a:rPr>
              <a:t>——</a:t>
            </a:r>
            <a:r>
              <a:rPr lang="zh-CN" altLang="en-US" sz="7000">
                <a:sym typeface="+mn-ea"/>
              </a:rPr>
              <a:t>兼论原始信仰作为人的存在方式</a:t>
            </a:r>
            <a:r>
              <a:rPr lang="en-US" altLang="zh-CN" sz="7000">
                <a:sym typeface="+mn-ea"/>
              </a:rPr>
              <a:t>[J]. </a:t>
            </a:r>
            <a:r>
              <a:rPr lang="zh-CN" altLang="en-US" sz="7000">
                <a:sym typeface="+mn-ea"/>
              </a:rPr>
              <a:t>黔南民族师范学院学报</a:t>
            </a:r>
            <a:r>
              <a:rPr lang="en-US" altLang="zh-CN" sz="7000">
                <a:sym typeface="+mn-ea"/>
              </a:rPr>
              <a:t>, 2016, 36(04): 18-22.</a:t>
            </a:r>
            <a:endParaRPr lang="en-US" altLang="zh-CN" sz="7000"/>
          </a:p>
          <a:p>
            <a:pPr algn="just" fontAlgn="auto">
              <a:lnSpc>
                <a:spcPct val="150000"/>
              </a:lnSpc>
            </a:pPr>
            <a:r>
              <a:rPr lang="en-US" altLang="zh-CN" sz="7000"/>
              <a:t>[5] </a:t>
            </a:r>
            <a:r>
              <a:rPr lang="zh-CN" altLang="en-US" sz="7000"/>
              <a:t>赵玉燕</a:t>
            </a:r>
            <a:r>
              <a:rPr lang="en-US" altLang="zh-CN" sz="7000"/>
              <a:t>. </a:t>
            </a:r>
            <a:r>
              <a:rPr lang="zh-CN" altLang="en-US" sz="7000"/>
              <a:t>旅游吸引物符号建构的人类学解析</a:t>
            </a:r>
            <a:r>
              <a:rPr lang="en-US" altLang="zh-CN" sz="7000"/>
              <a:t>——</a:t>
            </a:r>
            <a:r>
              <a:rPr lang="zh-CN" altLang="en-US" sz="7000"/>
              <a:t>以</a:t>
            </a:r>
            <a:r>
              <a:rPr lang="en-US" altLang="zh-CN" sz="7000"/>
              <a:t>“</a:t>
            </a:r>
            <a:r>
              <a:rPr lang="zh-CN" altLang="en-US" sz="7000"/>
              <a:t>神秘湘西</a:t>
            </a:r>
            <a:r>
              <a:rPr lang="en-US" altLang="zh-CN" sz="7000"/>
              <a:t>”</a:t>
            </a:r>
            <a:r>
              <a:rPr lang="zh-CN" altLang="en-US" sz="7000"/>
              <a:t>、</a:t>
            </a:r>
            <a:r>
              <a:rPr lang="en-US" altLang="zh-CN" sz="7000"/>
              <a:t>“</a:t>
            </a:r>
            <a:r>
              <a:rPr lang="zh-CN" altLang="en-US" sz="7000"/>
              <a:t>神秘文化</a:t>
            </a:r>
            <a:r>
              <a:rPr lang="en-US" altLang="zh-CN" sz="7000"/>
              <a:t>”</a:t>
            </a:r>
            <a:r>
              <a:rPr lang="zh-CN" altLang="en-US" sz="7000"/>
              <a:t>为例</a:t>
            </a:r>
            <a:r>
              <a:rPr lang="en-US" altLang="zh-CN" sz="7000"/>
              <a:t>[J]. </a:t>
            </a:r>
            <a:r>
              <a:rPr lang="zh-CN" altLang="en-US" sz="7000"/>
              <a:t>广西民族研究</a:t>
            </a:r>
            <a:r>
              <a:rPr lang="en-US" altLang="zh-CN" sz="7000"/>
              <a:t>, 2011, (02): 184-189.</a:t>
            </a:r>
            <a:endParaRPr lang="en-US" altLang="zh-CN" sz="7000"/>
          </a:p>
          <a:p>
            <a:pPr algn="just" fontAlgn="auto">
              <a:lnSpc>
                <a:spcPct val="150000"/>
              </a:lnSpc>
            </a:pPr>
            <a:r>
              <a:rPr lang="en-US" altLang="zh-CN" sz="7000" b="1"/>
              <a:t>Movies &amp; Inspiration of videos:</a:t>
            </a:r>
            <a:endParaRPr lang="en-US" altLang="zh-CN" sz="7000" b="1"/>
          </a:p>
          <a:p>
            <a:pPr algn="just" fontAlgn="auto">
              <a:lnSpc>
                <a:spcPct val="150000"/>
              </a:lnSpc>
            </a:pPr>
            <a:r>
              <a:rPr lang="zh-CN" altLang="en-US" sz="7000"/>
              <a:t>《魔窟中的幻想》</a:t>
            </a:r>
            <a:r>
              <a:rPr lang="en-US" altLang="zh-CN" sz="7000"/>
              <a:t>/</a:t>
            </a:r>
            <a:r>
              <a:rPr lang="zh-CN" altLang="en-US" sz="7000"/>
              <a:t>《鸟类变形记》</a:t>
            </a:r>
            <a:endParaRPr lang="zh-CN" altLang="en-US" sz="7000"/>
          </a:p>
          <a:p>
            <a:pPr algn="just" fontAlgn="auto">
              <a:lnSpc>
                <a:spcPct val="150000"/>
              </a:lnSpc>
            </a:pPr>
            <a:r>
              <a:rPr lang="zh-CN" altLang="en-US" sz="7000"/>
              <a:t>河马往事</a:t>
            </a:r>
            <a:r>
              <a:rPr lang="en-US" altLang="zh-CN" sz="7000"/>
              <a:t>”</a:t>
            </a:r>
            <a:r>
              <a:rPr lang="zh-CN" altLang="en-US" sz="7000"/>
              <a:t>写了一辈子湘西，沈从文怎么记录湘西赶尸的？</a:t>
            </a:r>
            <a:r>
              <a:rPr lang="en-US" altLang="zh-CN" sz="7000"/>
              <a:t>”/</a:t>
            </a:r>
            <a:r>
              <a:rPr lang="zh-CN" altLang="en-US" sz="7000"/>
              <a:t>江寻千</a:t>
            </a:r>
            <a:r>
              <a:rPr lang="en-US" altLang="zh-CN" sz="7000"/>
              <a:t>“</a:t>
            </a:r>
            <a:r>
              <a:rPr lang="zh-CN" altLang="en-US" sz="7000"/>
              <a:t>湘西赶尸，改了这么久终于可以发出来了</a:t>
            </a:r>
            <a:r>
              <a:rPr lang="en-US" altLang="zh-CN" sz="7000"/>
              <a:t>”</a:t>
            </a:r>
            <a:endParaRPr lang="zh-CN" altLang="en-US" sz="7000"/>
          </a:p>
          <a:p>
            <a:pPr algn="just" fontAlgn="auto">
              <a:lnSpc>
                <a:spcPct val="150000"/>
              </a:lnSpc>
            </a:pPr>
            <a:endParaRPr lang="en-US" altLang="zh-CN" sz="2400"/>
          </a:p>
          <a:p>
            <a:pPr algn="just"/>
            <a:endParaRPr lang="en-US" altLang="zh-CN"/>
          </a:p>
          <a:p>
            <a:pPr algn="just"/>
            <a:endParaRPr lang="en-US" altLang="zh-CN"/>
          </a:p>
          <a:p>
            <a:pPr algn="just"/>
            <a:endParaRPr lang="en-US" altLang="zh-CN"/>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46685" y="2766060"/>
            <a:ext cx="3811270" cy="1325880"/>
          </a:xfrm>
        </p:spPr>
        <p:txBody>
          <a:bodyPr>
            <a:normAutofit fontScale="90000"/>
          </a:bodyPr>
          <a:p>
            <a:r>
              <a:rPr lang="en-US" altLang="zh-CN" sz="8890"/>
              <a:t>Thanks For Your Join!!!!!</a:t>
            </a:r>
            <a:endParaRPr lang="en-US" altLang="zh-CN" sz="8890"/>
          </a:p>
        </p:txBody>
      </p:sp>
      <p:pic>
        <p:nvPicPr>
          <p:cNvPr id="4" name="内容占位符 3"/>
          <p:cNvPicPr>
            <a:picLocks noChangeAspect="1"/>
          </p:cNvPicPr>
          <p:nvPr>
            <p:ph idx="1"/>
          </p:nvPr>
        </p:nvPicPr>
        <p:blipFill>
          <a:blip r:embed="rId1"/>
          <a:stretch>
            <a:fillRect/>
          </a:stretch>
        </p:blipFill>
        <p:spPr>
          <a:xfrm>
            <a:off x="4940935" y="200660"/>
            <a:ext cx="6882765" cy="650303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84455" y="141605"/>
            <a:ext cx="10515600" cy="1325563"/>
          </a:xfrm>
        </p:spPr>
        <p:txBody>
          <a:bodyPr/>
          <a:p>
            <a:r>
              <a:rPr lang="en-US" altLang="zh-CN" sz="6600" b="1"/>
              <a:t>Main Points</a:t>
            </a:r>
            <a:endParaRPr lang="en-US" altLang="zh-CN" sz="6600" b="1"/>
          </a:p>
        </p:txBody>
      </p:sp>
      <p:sp>
        <p:nvSpPr>
          <p:cNvPr id="3" name="内容占位符 2"/>
          <p:cNvSpPr>
            <a:spLocks noGrp="1"/>
          </p:cNvSpPr>
          <p:nvPr>
            <p:ph idx="1"/>
          </p:nvPr>
        </p:nvSpPr>
        <p:spPr>
          <a:xfrm>
            <a:off x="182880" y="1629410"/>
            <a:ext cx="10515600" cy="4351338"/>
          </a:xfrm>
        </p:spPr>
        <p:txBody>
          <a:bodyPr>
            <a:noAutofit/>
          </a:bodyPr>
          <a:p>
            <a:pPr marL="0" indent="0">
              <a:buNone/>
            </a:pPr>
            <a:r>
              <a:rPr lang="en-US" altLang="zh-CN"/>
              <a:t>A. Background</a:t>
            </a:r>
            <a:endParaRPr lang="en-US" altLang="zh-CN"/>
          </a:p>
          <a:p>
            <a:pPr marL="0" indent="0">
              <a:buNone/>
            </a:pPr>
            <a:r>
              <a:rPr lang="en-US" altLang="zh-CN"/>
              <a:t>B. Its Relationship with Xiangxi Witchcrafts</a:t>
            </a:r>
            <a:endParaRPr lang="en-US" altLang="zh-CN"/>
          </a:p>
          <a:p>
            <a:pPr marL="0" indent="0">
              <a:buNone/>
            </a:pPr>
            <a:r>
              <a:rPr lang="en-US" altLang="zh-CN"/>
              <a:t>C. Different Ways of Corpse Driving</a:t>
            </a:r>
            <a:endParaRPr lang="en-US" altLang="zh-CN"/>
          </a:p>
          <a:p>
            <a:pPr marL="0" indent="0">
              <a:buNone/>
            </a:pPr>
            <a:r>
              <a:rPr lang="en-US" altLang="zh-CN"/>
              <a:t>D. “PPP”(Preparations, Practice and Perform)</a:t>
            </a:r>
            <a:endParaRPr lang="en-US" altLang="zh-CN"/>
          </a:p>
          <a:p>
            <a:pPr marL="0" indent="0">
              <a:buNone/>
            </a:pPr>
            <a:r>
              <a:rPr lang="en-US" altLang="zh-CN"/>
              <a:t>E. Three “NO”</a:t>
            </a:r>
            <a:r>
              <a:rPr lang="zh-CN" altLang="en-US"/>
              <a:t>（</a:t>
            </a:r>
            <a:r>
              <a:rPr lang="en-US" altLang="zh-CN"/>
              <a:t>“</a:t>
            </a:r>
            <a:r>
              <a:rPr lang="zh-CN" altLang="en-US"/>
              <a:t>三不赶</a:t>
            </a:r>
            <a:r>
              <a:rPr lang="en-US" altLang="zh-CN"/>
              <a:t>”</a:t>
            </a:r>
            <a:r>
              <a:rPr lang="zh-CN" altLang="en-US"/>
              <a:t>）</a:t>
            </a:r>
            <a:endParaRPr lang="zh-CN" altLang="en-US"/>
          </a:p>
          <a:p>
            <a:pPr marL="0" indent="0">
              <a:buNone/>
            </a:pPr>
            <a:r>
              <a:rPr lang="en-US" altLang="zh-CN"/>
              <a:t>F. Historical and Cultural Analysis of Xiangxi Witchcrafts(Brief)</a:t>
            </a:r>
            <a:endParaRPr lang="en-US" altLang="zh-CN"/>
          </a:p>
          <a:p>
            <a:pPr marL="0" indent="0">
              <a:buNone/>
            </a:pPr>
            <a:r>
              <a:rPr lang="en-US" altLang="zh-CN"/>
              <a:t>G. </a:t>
            </a:r>
            <a:r>
              <a:rPr lang="en-US" altLang="zh-CN" b="1">
                <a:solidFill>
                  <a:srgbClr val="FF0000"/>
                </a:solidFill>
                <a:sym typeface="+mn-ea"/>
              </a:rPr>
              <a:t>?</a:t>
            </a:r>
            <a:r>
              <a:rPr lang="en-US" altLang="zh-CN">
                <a:sym typeface="+mn-ea"/>
              </a:rPr>
              <a:t> Time</a:t>
            </a:r>
            <a:endParaRPr lang="en-US" altLang="zh-CN"/>
          </a:p>
          <a:p>
            <a:pPr marL="0" indent="0">
              <a:buNone/>
            </a:pPr>
            <a:r>
              <a:rPr lang="en-US" altLang="zh-CN"/>
              <a:t>H. </a:t>
            </a:r>
            <a:r>
              <a:rPr lang="en-US" altLang="zh-CN">
                <a:sym typeface="+mn-ea"/>
              </a:rPr>
              <a:t>Maybe a Little Observations on the Topic of “Death”</a:t>
            </a:r>
            <a:endParaRPr lang="en-US" altLang="zh-CN"/>
          </a:p>
          <a:p>
            <a:pPr marL="0" indent="0">
              <a:buNone/>
            </a:pPr>
            <a:r>
              <a:rPr lang="en-US" altLang="zh-CN"/>
              <a:t>I. Conclusion</a:t>
            </a:r>
            <a:endParaRPr lang="en-US" altLang="zh-CN"/>
          </a:p>
          <a:p>
            <a:pPr marL="0" indent="0">
              <a:buNone/>
            </a:pPr>
            <a:endParaRPr lang="en-US" altLang="zh-CN"/>
          </a:p>
        </p:txBody>
      </p:sp>
      <p:pic>
        <p:nvPicPr>
          <p:cNvPr id="4" name="图片 3"/>
          <p:cNvPicPr>
            <a:picLocks noChangeAspect="1"/>
          </p:cNvPicPr>
          <p:nvPr/>
        </p:nvPicPr>
        <p:blipFill>
          <a:blip r:embed="rId1"/>
          <a:stretch>
            <a:fillRect/>
          </a:stretch>
        </p:blipFill>
        <p:spPr>
          <a:xfrm>
            <a:off x="7668895" y="141605"/>
            <a:ext cx="4403090" cy="411797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59385" y="106045"/>
            <a:ext cx="10515600" cy="1325563"/>
          </a:xfrm>
        </p:spPr>
        <p:txBody>
          <a:bodyPr/>
          <a:p>
            <a:r>
              <a:rPr lang="en-US" altLang="zh-CN" sz="6000" b="1"/>
              <a:t>Background</a:t>
            </a:r>
            <a:endParaRPr lang="en-US" altLang="zh-CN" sz="6000" b="1"/>
          </a:p>
        </p:txBody>
      </p:sp>
      <p:sp>
        <p:nvSpPr>
          <p:cNvPr id="3" name="内容占位符 2"/>
          <p:cNvSpPr>
            <a:spLocks noGrp="1"/>
          </p:cNvSpPr>
          <p:nvPr>
            <p:ph idx="1"/>
          </p:nvPr>
        </p:nvSpPr>
        <p:spPr>
          <a:xfrm>
            <a:off x="159385" y="1191260"/>
            <a:ext cx="11646535" cy="5666740"/>
          </a:xfrm>
        </p:spPr>
        <p:txBody>
          <a:bodyPr>
            <a:normAutofit fontScale="90000" lnSpcReduction="20000"/>
          </a:bodyPr>
          <a:p>
            <a:pPr algn="just" fontAlgn="auto">
              <a:lnSpc>
                <a:spcPct val="150000"/>
              </a:lnSpc>
            </a:pPr>
            <a:r>
              <a:rPr lang="en-US" altLang="zh-CN"/>
              <a:t>Xiangxi(Xiangxi Tujia and Miao Autonomous Prefecture) is located in mountainous regions characterized by high elevations and steep terrains, which created natural barriers tha affect migration, trade routes and agricultural practices. Residents struggled to make their life and turned to other job opportunities beyond the reach of their villages(the same for outsiders). In the context, Death elsewhere induced the demand for “</a:t>
            </a:r>
            <a:r>
              <a:rPr lang="en-US" altLang="zh-CN">
                <a:highlight>
                  <a:srgbClr val="FFFF00"/>
                </a:highlight>
              </a:rPr>
              <a:t>Corpse Driving</a:t>
            </a:r>
            <a:r>
              <a:rPr lang="en-US" altLang="zh-CN"/>
              <a:t>”.</a:t>
            </a:r>
            <a:endParaRPr lang="en-US" altLang="zh-CN"/>
          </a:p>
          <a:p>
            <a:pPr algn="just" fontAlgn="auto">
              <a:lnSpc>
                <a:spcPct val="150000"/>
              </a:lnSpc>
            </a:pPr>
            <a:r>
              <a:rPr lang="en-US" altLang="zh-CN"/>
              <a:t>During the Sino-Japanese War (1931–45), Hunan was the scene of bitter fighting between 1939 and 1941. For soliders and fighters, they need to “go home”.</a:t>
            </a:r>
            <a:endParaRPr lang="en-US" altLang="zh-CN"/>
          </a:p>
          <a:p>
            <a:pPr algn="just" fontAlgn="auto">
              <a:lnSpc>
                <a:spcPct val="150000"/>
              </a:lnSpc>
            </a:pPr>
            <a:r>
              <a:rPr lang="en-US" altLang="zh-CN"/>
              <a:t>Another </a:t>
            </a:r>
            <a:r>
              <a:rPr lang="en-US" altLang="zh-CN" b="1">
                <a:gradFill>
                  <a:gsLst>
                    <a:gs pos="50000">
                      <a:schemeClr val="accent3"/>
                    </a:gs>
                    <a:gs pos="0">
                      <a:schemeClr val="accent3">
                        <a:lumMod val="25000"/>
                        <a:lumOff val="75000"/>
                      </a:schemeClr>
                    </a:gs>
                    <a:gs pos="100000">
                      <a:schemeClr val="accent3">
                        <a:lumMod val="85000"/>
                      </a:schemeClr>
                    </a:gs>
                  </a:gsLst>
                  <a:lin ang="5400000" scaled="1"/>
                </a:gradFill>
              </a:rPr>
              <a:t>speculation</a:t>
            </a:r>
            <a:r>
              <a:rPr lang="en-US" altLang="zh-CN"/>
              <a:t>: Smugglers, the cultivation of tobacco in Yunnan and Guizhou regions;</a:t>
            </a:r>
            <a:endParaRPr lang="en-US" altLang="zh-CN"/>
          </a:p>
          <a:p>
            <a:pPr algn="just" fontAlgn="auto">
              <a:lnSpc>
                <a:spcPct val="150000"/>
              </a:lnSpc>
            </a:pPr>
            <a:endParaRPr lang="en-US" altLang="zh-CN"/>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202565" y="508000"/>
            <a:ext cx="11494770" cy="1325880"/>
          </a:xfrm>
        </p:spPr>
        <p:txBody>
          <a:bodyPr>
            <a:noAutofit/>
          </a:bodyPr>
          <a:p>
            <a:r>
              <a:rPr lang="en-US" altLang="zh-CN" sz="6000" b="1">
                <a:sym typeface="+mn-ea"/>
              </a:rPr>
              <a:t>Its Relationship with Xiangxi Witchcrafts</a:t>
            </a:r>
            <a:endParaRPr lang="en-US" altLang="zh-CN" sz="6000" b="1">
              <a:sym typeface="+mn-ea"/>
            </a:endParaRPr>
          </a:p>
        </p:txBody>
      </p:sp>
      <p:sp>
        <p:nvSpPr>
          <p:cNvPr id="3" name="内容占位符 2"/>
          <p:cNvSpPr>
            <a:spLocks noGrp="1"/>
          </p:cNvSpPr>
          <p:nvPr>
            <p:ph idx="1"/>
          </p:nvPr>
        </p:nvSpPr>
        <p:spPr>
          <a:xfrm>
            <a:off x="374650" y="2232025"/>
            <a:ext cx="10515600" cy="4351338"/>
          </a:xfrm>
        </p:spPr>
        <p:txBody>
          <a:bodyPr>
            <a:normAutofit fontScale="90000" lnSpcReduction="10000"/>
          </a:bodyPr>
          <a:p>
            <a:pPr fontAlgn="auto">
              <a:lnSpc>
                <a:spcPct val="150000"/>
              </a:lnSpc>
            </a:pPr>
            <a:r>
              <a:rPr lang="en-US" altLang="zh-CN"/>
              <a:t>One of Miao Witchcraft, with the use of Chenzhou Spell</a:t>
            </a:r>
            <a:endParaRPr lang="en-US" altLang="zh-CN"/>
          </a:p>
          <a:p>
            <a:pPr fontAlgn="auto">
              <a:lnSpc>
                <a:spcPct val="150000"/>
              </a:lnSpc>
            </a:pPr>
            <a:r>
              <a:rPr lang="en-US" altLang="zh-CN"/>
              <a:t>classified into the branch of medicine(Zhuyou), Maoshan</a:t>
            </a:r>
            <a:r>
              <a:rPr lang="zh-CN" altLang="en-US"/>
              <a:t>茅山术的祝由科</a:t>
            </a:r>
            <a:endParaRPr lang="en-US" altLang="zh-CN"/>
          </a:p>
          <a:p>
            <a:pPr fontAlgn="auto">
              <a:lnSpc>
                <a:spcPct val="150000"/>
              </a:lnSpc>
            </a:pPr>
            <a:r>
              <a:rPr lang="en-US" altLang="zh-CN"/>
              <a:t>Maoshan: </a:t>
            </a:r>
            <a:r>
              <a:rPr lang="en-US" altLang="zh-CN">
                <a:sym typeface="+mn-ea"/>
              </a:rPr>
              <a:t>a mysterious Taoist sect</a:t>
            </a:r>
            <a:endParaRPr lang="en-US" altLang="zh-CN">
              <a:sym typeface="+mn-ea"/>
            </a:endParaRPr>
          </a:p>
          <a:p>
            <a:pPr fontAlgn="auto">
              <a:lnSpc>
                <a:spcPct val="150000"/>
              </a:lnSpc>
            </a:pPr>
            <a:r>
              <a:rPr lang="en-US" altLang="zh-CN">
                <a:sym typeface="+mn-ea"/>
              </a:rPr>
              <a:t>Zhuyou: </a:t>
            </a:r>
            <a:r>
              <a:rPr lang="en-US" altLang="zh-CN"/>
              <a:t>flexibly incorporate and critique the variety of ritual therapies into orthodox practice</a:t>
            </a:r>
            <a:r>
              <a:rPr lang="zh-CN" altLang="en-US"/>
              <a:t>（简单来说，就是靠心理疗法不靠药物，有点像现在的</a:t>
            </a:r>
            <a:r>
              <a:rPr lang="zh-CN" altLang="en-US"/>
              <a:t>心理医生）</a:t>
            </a:r>
            <a:endParaRPr lang="zh-CN" altLang="en-US"/>
          </a:p>
          <a:p>
            <a:pPr fontAlgn="auto">
              <a:lnSpc>
                <a:spcPct val="150000"/>
              </a:lnSpc>
            </a:pPr>
            <a:r>
              <a:rPr lang="en-US" altLang="zh-CN"/>
              <a:t>Not only in Xiangxi, but also in Sichuan province</a:t>
            </a:r>
            <a:endParaRPr lang="en-US" altLang="zh-CN"/>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92075" y="134620"/>
            <a:ext cx="10515600" cy="1325563"/>
          </a:xfrm>
        </p:spPr>
        <p:txBody>
          <a:bodyPr/>
          <a:p>
            <a:r>
              <a:rPr lang="en-US" altLang="zh-CN" sz="6000" b="1">
                <a:sym typeface="+mn-ea"/>
              </a:rPr>
              <a:t>Different Ways of Corpse Driving</a:t>
            </a:r>
            <a:endParaRPr lang="zh-CN" altLang="en-US" sz="6000" b="1"/>
          </a:p>
        </p:txBody>
      </p:sp>
      <p:sp>
        <p:nvSpPr>
          <p:cNvPr id="3" name="内容占位符 2"/>
          <p:cNvSpPr>
            <a:spLocks noGrp="1"/>
          </p:cNvSpPr>
          <p:nvPr>
            <p:ph idx="1"/>
          </p:nvPr>
        </p:nvSpPr>
        <p:spPr>
          <a:xfrm>
            <a:off x="256540" y="1529080"/>
            <a:ext cx="10515600" cy="4351338"/>
          </a:xfrm>
        </p:spPr>
        <p:txBody>
          <a:bodyPr>
            <a:noAutofit/>
          </a:bodyPr>
          <a:p>
            <a:pPr algn="just" fontAlgn="auto">
              <a:lnSpc>
                <a:spcPct val="150000"/>
              </a:lnSpc>
            </a:pPr>
            <a:r>
              <a:rPr lang="en-US" altLang="zh-CN" sz="2700"/>
              <a:t>One body at a time</a:t>
            </a:r>
            <a:r>
              <a:rPr lang="zh-CN" altLang="en-US" sz="2700"/>
              <a:t>背尸（入门级别）</a:t>
            </a:r>
            <a:endParaRPr lang="zh-CN" altLang="en-US" sz="2700"/>
          </a:p>
          <a:p>
            <a:pPr algn="just" fontAlgn="auto">
              <a:lnSpc>
                <a:spcPct val="150000"/>
              </a:lnSpc>
            </a:pPr>
            <a:r>
              <a:rPr lang="en-US" altLang="zh-CN" sz="2700"/>
              <a:t>Two bodies at a time with stretcher</a:t>
            </a:r>
            <a:r>
              <a:rPr lang="zh-CN" altLang="en-US" sz="2700"/>
              <a:t>台式</a:t>
            </a:r>
            <a:endParaRPr lang="zh-CN" altLang="en-US" sz="2700"/>
          </a:p>
          <a:p>
            <a:pPr algn="just" fontAlgn="auto">
              <a:lnSpc>
                <a:spcPct val="150000"/>
              </a:lnSpc>
            </a:pPr>
            <a:r>
              <a:rPr lang="en-US" altLang="zh-CN" sz="2700"/>
              <a:t>Corpse Driving(regular)</a:t>
            </a:r>
            <a:r>
              <a:rPr lang="zh-CN" altLang="en-US" sz="2700"/>
              <a:t>赶尸</a:t>
            </a:r>
            <a:endParaRPr lang="zh-CN" altLang="en-US" sz="2700"/>
          </a:p>
          <a:p>
            <a:pPr algn="just" fontAlgn="auto">
              <a:lnSpc>
                <a:spcPct val="150000"/>
              </a:lnSpc>
            </a:pPr>
            <a:r>
              <a:rPr lang="en-US" altLang="zh-CN" sz="2700"/>
              <a:t>Corpse Driving(alive)</a:t>
            </a:r>
            <a:r>
              <a:rPr lang="zh-CN" altLang="en-US" sz="2700"/>
              <a:t>赶活尸</a:t>
            </a:r>
            <a:r>
              <a:rPr lang="en-US" altLang="zh-CN" sz="2700"/>
              <a:t>--First, with the consent of the subjects (who are not completely brain dead), let them drink </a:t>
            </a:r>
            <a:r>
              <a:rPr lang="en-US" altLang="zh-CN" sz="2700">
                <a:highlight>
                  <a:srgbClr val="FFFF00"/>
                </a:highlight>
              </a:rPr>
              <a:t>specific drugs</a:t>
            </a:r>
            <a:r>
              <a:rPr lang="en-US" altLang="zh-CN" sz="2700"/>
              <a:t>, and help them go back home with their desperate will of returning to hometown.</a:t>
            </a:r>
            <a:endParaRPr lang="en-US" altLang="zh-CN" sz="27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02870" y="134620"/>
            <a:ext cx="10515600" cy="1325563"/>
          </a:xfrm>
        </p:spPr>
        <p:txBody>
          <a:bodyPr/>
          <a:p>
            <a:r>
              <a:rPr lang="en-US" altLang="zh-CN" b="1">
                <a:sym typeface="+mn-ea"/>
              </a:rPr>
              <a:t>“PPP”(Preparations, Practice and Perform)</a:t>
            </a:r>
            <a:endParaRPr lang="zh-CN" altLang="en-US" b="1"/>
          </a:p>
        </p:txBody>
      </p:sp>
      <p:sp>
        <p:nvSpPr>
          <p:cNvPr id="3" name="内容占位符 2"/>
          <p:cNvSpPr>
            <a:spLocks noGrp="1"/>
          </p:cNvSpPr>
          <p:nvPr>
            <p:ph idx="1"/>
          </p:nvPr>
        </p:nvSpPr>
        <p:spPr>
          <a:xfrm>
            <a:off x="267335" y="1252855"/>
            <a:ext cx="10515600" cy="4351338"/>
          </a:xfrm>
        </p:spPr>
        <p:txBody>
          <a:bodyPr>
            <a:normAutofit fontScale="25000"/>
          </a:bodyPr>
          <a:p>
            <a:r>
              <a:rPr lang="en-US" altLang="zh-CN" sz="12800" b="1"/>
              <a:t>Preparations:</a:t>
            </a:r>
            <a:endParaRPr lang="en-US" altLang="zh-CN" sz="12800" b="1"/>
          </a:p>
          <a:p>
            <a:pPr marL="0" indent="0" fontAlgn="auto">
              <a:lnSpc>
                <a:spcPct val="150000"/>
              </a:lnSpc>
              <a:buNone/>
            </a:pPr>
            <a:r>
              <a:rPr lang="en-US" altLang="zh-CN" sz="8000"/>
              <a:t>1. Dead Body Preservation: </a:t>
            </a:r>
            <a:r>
              <a:rPr lang="en-US" altLang="zh-CN" sz="8000">
                <a:sym typeface="+mn-ea"/>
              </a:rPr>
              <a:t>herbal medicine use(to temporarily preserve human remains to forestall decomposition/prevent the cadaver from animal bites)</a:t>
            </a:r>
            <a:endParaRPr lang="en-US" altLang="zh-CN" sz="8000"/>
          </a:p>
          <a:p>
            <a:pPr marL="0" indent="0" algn="just" fontAlgn="auto">
              <a:lnSpc>
                <a:spcPct val="150000"/>
              </a:lnSpc>
              <a:buNone/>
            </a:pPr>
            <a:r>
              <a:rPr lang="en-US" altLang="zh-CN" sz="8000"/>
              <a:t>2. Remove the internal organs of human bodies, replace the “original ones” with straw or materials soaked with preservative elements(the head will be the only part remained during the process, the limbs as well as head can be kept and the body is removed in some special cases); weight-lifting</a:t>
            </a:r>
            <a:endParaRPr lang="en-US" altLang="zh-CN" sz="8000"/>
          </a:p>
          <a:p>
            <a:pPr marL="0" indent="0" algn="just" fontAlgn="auto">
              <a:lnSpc>
                <a:spcPct val="150000"/>
              </a:lnSpc>
              <a:buNone/>
            </a:pPr>
            <a:r>
              <a:rPr lang="en-US" altLang="zh-CN" sz="8000"/>
              <a:t>3. Low temperature environment(hidden caves for “restoring” the corpse)</a:t>
            </a:r>
            <a:endParaRPr lang="en-US" altLang="zh-CN" sz="8000"/>
          </a:p>
          <a:p>
            <a:pPr marL="0" indent="0" algn="just" fontAlgn="auto">
              <a:lnSpc>
                <a:spcPct val="150000"/>
              </a:lnSpc>
              <a:buNone/>
            </a:pPr>
            <a:r>
              <a:rPr lang="en-US" altLang="zh-CN" sz="8000"/>
              <a:t>4. Inhibitor for bodies undergoing putrefaction: cinnabar from Chenzhou, Xiangxi(also found in </a:t>
            </a:r>
            <a:r>
              <a:rPr lang="en-US" altLang="zh-CN" sz="8000">
                <a:highlight>
                  <a:srgbClr val="FFFF00"/>
                </a:highlight>
              </a:rPr>
              <a:t>Spain</a:t>
            </a:r>
            <a:r>
              <a:rPr lang="en-US" altLang="zh-CN" sz="8000"/>
              <a:t>); Seal</a:t>
            </a:r>
            <a:endParaRPr lang="en-US" altLang="zh-CN" sz="8000"/>
          </a:p>
          <a:p>
            <a:pPr marL="0" indent="0" algn="just" fontAlgn="auto">
              <a:lnSpc>
                <a:spcPct val="150000"/>
              </a:lnSpc>
              <a:buNone/>
            </a:pPr>
            <a:r>
              <a:rPr lang="en-US" altLang="zh-CN" sz="8000"/>
              <a:t>5. Tools: </a:t>
            </a:r>
            <a:r>
              <a:rPr lang="zh-CN" altLang="en-US" sz="8000"/>
              <a:t>阴锣、师刀、号角、令牌、罗盘、圣杯、</a:t>
            </a:r>
            <a:r>
              <a:rPr lang="zh-CN" altLang="en-US" sz="8000">
                <a:highlight>
                  <a:srgbClr val="FFFF00"/>
                </a:highlight>
              </a:rPr>
              <a:t>三清铃铛</a:t>
            </a:r>
            <a:endParaRPr lang="zh-CN" altLang="en-US" sz="8000">
              <a:highlight>
                <a:srgbClr val="FFFF00"/>
              </a:highligh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 name="内容占位符 7"/>
          <p:cNvPicPr>
            <a:picLocks noChangeAspect="1"/>
          </p:cNvPicPr>
          <p:nvPr>
            <p:ph sz="quarter" idx="4"/>
          </p:nvPr>
        </p:nvPicPr>
        <p:blipFill>
          <a:blip r:embed="rId1"/>
          <a:stretch>
            <a:fillRect/>
          </a:stretch>
        </p:blipFill>
        <p:spPr>
          <a:xfrm>
            <a:off x="840105" y="1067435"/>
            <a:ext cx="4573905" cy="5023485"/>
          </a:xfrm>
          <a:prstGeom prst="rect">
            <a:avLst/>
          </a:prstGeom>
        </p:spPr>
      </p:pic>
      <p:pic>
        <p:nvPicPr>
          <p:cNvPr id="10" name="图片 9"/>
          <p:cNvPicPr>
            <a:picLocks noChangeAspect="1"/>
          </p:cNvPicPr>
          <p:nvPr/>
        </p:nvPicPr>
        <p:blipFill>
          <a:blip r:embed="rId2"/>
          <a:stretch>
            <a:fillRect/>
          </a:stretch>
        </p:blipFill>
        <p:spPr>
          <a:xfrm>
            <a:off x="6683375" y="1067435"/>
            <a:ext cx="4606925" cy="502348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idx="1"/>
          </p:nvPr>
        </p:nvSpPr>
        <p:spPr/>
        <p:txBody>
          <a:bodyPr/>
          <a:p>
            <a:endParaRPr lang="zh-CN" altLang="en-US"/>
          </a:p>
        </p:txBody>
      </p:sp>
      <p:pic>
        <p:nvPicPr>
          <p:cNvPr id="7" name="内容占位符 6"/>
          <p:cNvPicPr>
            <a:picLocks noChangeAspect="1"/>
          </p:cNvPicPr>
          <p:nvPr>
            <p:ph sz="half" idx="2"/>
          </p:nvPr>
        </p:nvPicPr>
        <p:blipFill>
          <a:blip r:embed="rId1"/>
          <a:stretch>
            <a:fillRect/>
          </a:stretch>
        </p:blipFill>
        <p:spPr>
          <a:xfrm>
            <a:off x="793115" y="1681480"/>
            <a:ext cx="5379085" cy="4156710"/>
          </a:xfrm>
          <a:prstGeom prst="rect">
            <a:avLst/>
          </a:prstGeom>
        </p:spPr>
      </p:pic>
      <p:pic>
        <p:nvPicPr>
          <p:cNvPr id="10" name="内容占位符 6"/>
          <p:cNvPicPr>
            <a:picLocks noChangeAspect="1"/>
          </p:cNvPicPr>
          <p:nvPr/>
        </p:nvPicPr>
        <p:blipFill>
          <a:blip r:embed="rId2"/>
          <a:stretch>
            <a:fillRect/>
          </a:stretch>
        </p:blipFill>
        <p:spPr>
          <a:xfrm>
            <a:off x="6478270" y="749300"/>
            <a:ext cx="5163820" cy="508889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35890" y="90805"/>
            <a:ext cx="10515600" cy="1325563"/>
          </a:xfrm>
        </p:spPr>
        <p:txBody>
          <a:bodyPr/>
          <a:p>
            <a:r>
              <a:rPr lang="en-US" altLang="zh-CN"/>
              <a:t>*Comparison:</a:t>
            </a:r>
            <a:endParaRPr lang="en-US" altLang="zh-CN"/>
          </a:p>
        </p:txBody>
      </p:sp>
      <p:sp>
        <p:nvSpPr>
          <p:cNvPr id="3" name="内容占位符 2"/>
          <p:cNvSpPr>
            <a:spLocks noGrp="1"/>
          </p:cNvSpPr>
          <p:nvPr>
            <p:ph sz="half" idx="1"/>
          </p:nvPr>
        </p:nvSpPr>
        <p:spPr>
          <a:xfrm>
            <a:off x="410210" y="1134110"/>
            <a:ext cx="5181600" cy="4351338"/>
          </a:xfrm>
        </p:spPr>
        <p:txBody>
          <a:bodyPr>
            <a:noAutofit/>
          </a:bodyPr>
          <a:p>
            <a:r>
              <a:rPr lang="en-US" altLang="zh-CN" sz="2000" b="1"/>
              <a:t>MUMMIFICATION</a:t>
            </a:r>
            <a:endParaRPr lang="en-US" altLang="zh-CN" sz="2000" b="1"/>
          </a:p>
          <a:p>
            <a:pPr marL="0" indent="0">
              <a:buNone/>
            </a:pPr>
            <a:r>
              <a:rPr lang="en-US" altLang="zh-CN" sz="2000"/>
              <a:t>1. The brain and internal organs were removed and placed into canopic jars.</a:t>
            </a:r>
            <a:endParaRPr lang="en-US" altLang="zh-CN" sz="2000"/>
          </a:p>
          <a:p>
            <a:pPr marL="0" indent="0">
              <a:buNone/>
            </a:pPr>
            <a:r>
              <a:rPr lang="en-US" altLang="zh-CN" sz="2000"/>
              <a:t>2. The heart was left inside of the body because the Ancient Egyptians believed the heart controlled all thoughts, memories and intelligence.</a:t>
            </a:r>
            <a:endParaRPr lang="en-US" altLang="zh-CN" sz="2000"/>
          </a:p>
          <a:p>
            <a:pPr marL="0" indent="0">
              <a:buNone/>
            </a:pPr>
            <a:r>
              <a:rPr lang="en-US" altLang="zh-CN" sz="2000"/>
              <a:t>3. The body was covered in a salty substance called Natron then left to dry out for 40 days.</a:t>
            </a:r>
            <a:endParaRPr lang="en-US" altLang="zh-CN" sz="2000"/>
          </a:p>
          <a:p>
            <a:pPr marL="0" indent="0">
              <a:buNone/>
            </a:pPr>
            <a:r>
              <a:rPr lang="en-US" altLang="zh-CN" sz="2000"/>
              <a:t>4. The body was then filled with saw dust to lessen the limp and lifeless appearance.</a:t>
            </a:r>
            <a:endParaRPr lang="en-US" altLang="zh-CN" sz="2000"/>
          </a:p>
          <a:p>
            <a:pPr marL="0" indent="0">
              <a:buNone/>
            </a:pPr>
            <a:r>
              <a:rPr lang="en-US" altLang="zh-CN" sz="2000"/>
              <a:t>5. The body was then bathed in wine andspices, wrapped in linen and left for anadditional 30 days.</a:t>
            </a:r>
            <a:endParaRPr lang="en-US" altLang="zh-CN" sz="2000"/>
          </a:p>
          <a:p>
            <a:pPr marL="0" indent="0">
              <a:buNone/>
            </a:pPr>
            <a:r>
              <a:rPr lang="en-US" altLang="zh-CN" sz="2000"/>
              <a:t>6. Once mummified, the bodies were placed in a mummy case, then in a coffin and then in asarcophagus.</a:t>
            </a:r>
            <a:endParaRPr lang="en-US" altLang="zh-CN" sz="2000"/>
          </a:p>
        </p:txBody>
      </p:sp>
      <p:sp>
        <p:nvSpPr>
          <p:cNvPr id="4" name="内容占位符 3"/>
          <p:cNvSpPr>
            <a:spLocks noGrp="1"/>
          </p:cNvSpPr>
          <p:nvPr>
            <p:ph sz="half" idx="2"/>
          </p:nvPr>
        </p:nvSpPr>
        <p:spPr>
          <a:xfrm>
            <a:off x="5974715" y="1134110"/>
            <a:ext cx="5181600" cy="4351338"/>
          </a:xfrm>
        </p:spPr>
        <p:txBody>
          <a:bodyPr/>
          <a:p>
            <a:r>
              <a:rPr lang="en-US" altLang="zh-CN"/>
              <a:t>Modern Embalming</a:t>
            </a:r>
            <a:endParaRPr lang="en-US" altLang="zh-CN"/>
          </a:p>
          <a:p>
            <a:r>
              <a:rPr lang="en-US" altLang="zh-CN"/>
              <a:t>Arterial embalming</a:t>
            </a:r>
            <a:endParaRPr lang="en-US" altLang="zh-CN"/>
          </a:p>
          <a:p>
            <a:r>
              <a:rPr lang="en-US" altLang="zh-CN"/>
              <a:t>Cavity embalming</a:t>
            </a:r>
            <a:endParaRPr lang="en-US" altLang="zh-CN"/>
          </a:p>
          <a:p>
            <a:r>
              <a:rPr lang="en-US" altLang="zh-CN"/>
              <a:t>Hypodermic embalming</a:t>
            </a:r>
            <a:endParaRPr lang="en-US" altLang="zh-CN"/>
          </a:p>
          <a:p>
            <a:r>
              <a:rPr lang="en-US" altLang="zh-CN"/>
              <a:t>Surface embalming</a:t>
            </a:r>
            <a:endParaRPr lang="en-US" altLang="zh-CN"/>
          </a:p>
        </p:txBody>
      </p:sp>
    </p:spTree>
  </p:cSld>
  <p:clrMapOvr>
    <a:masterClrMapping/>
  </p:clrMapOvr>
</p:sld>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6275</Words>
  <Application>WPS 演示</Application>
  <PresentationFormat>宽屏</PresentationFormat>
  <Paragraphs>139</Paragraphs>
  <Slides>19</Slides>
  <Notes>0</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19</vt:i4>
      </vt:variant>
    </vt:vector>
  </HeadingPairs>
  <TitlesOfParts>
    <vt:vector size="26" baseType="lpstr">
      <vt:lpstr>Arial</vt:lpstr>
      <vt:lpstr>宋体</vt:lpstr>
      <vt:lpstr>Wingdings</vt:lpstr>
      <vt:lpstr>Calibri</vt:lpstr>
      <vt:lpstr>微软雅黑</vt:lpstr>
      <vt:lpstr>Arial Unicode MS</vt:lpstr>
      <vt:lpstr>WPS</vt:lpstr>
      <vt:lpstr>Xiangxi Ganshi</vt:lpstr>
      <vt:lpstr>Main Points</vt:lpstr>
      <vt:lpstr>Background</vt:lpstr>
      <vt:lpstr>Its Relationship with Xiangxi Witchcrafts</vt:lpstr>
      <vt:lpstr>Different Ways of Corpse Driving</vt:lpstr>
      <vt:lpstr>“PPP”(Preparations, Practice and Perform)</vt:lpstr>
      <vt:lpstr>PowerPoint 演示文稿</vt:lpstr>
      <vt:lpstr>PowerPoint 演示文稿</vt:lpstr>
      <vt:lpstr>*Comparison:</vt:lpstr>
      <vt:lpstr>Practice</vt:lpstr>
      <vt:lpstr>Perform</vt:lpstr>
      <vt:lpstr>Three “NO” &amp; Other Parts Involved in Relevant Culture of Corpse Driving in Xiangxi</vt:lpstr>
      <vt:lpstr>Historical and Cultural Analysis of Xiangxi Witchcrafts(Brief)</vt:lpstr>
      <vt:lpstr>？Time</vt:lpstr>
      <vt:lpstr>Maybe a Little Observations on the Topic of “Death”</vt:lpstr>
      <vt:lpstr>Conclusion</vt:lpstr>
      <vt:lpstr>PowerPoint 演示文稿</vt:lpstr>
      <vt:lpstr>References:</vt:lpstr>
      <vt:lpstr>Thanks For Your Join!!!!!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86159</dc:creator>
  <cp:lastModifiedBy>信仰</cp:lastModifiedBy>
  <cp:revision>40</cp:revision>
  <dcterms:created xsi:type="dcterms:W3CDTF">2023-08-09T12:44:00Z</dcterms:created>
  <dcterms:modified xsi:type="dcterms:W3CDTF">2024-12-05T11:57:41Z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3B0086CAF875411CACBDA13AB9801EF4_13</vt:lpwstr>
  </property>
  <property fmtid="{D5CDD505-2E9C-101B-9397-08002B2CF9AE}" pid="3" name="KSOProductBuildVer">
    <vt:lpwstr>2052-12.1.0.19302</vt:lpwstr>
  </property>
</Properties>
</file>