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3"/>
    <p:sldId id="257" r:id="rId4"/>
    <p:sldId id="291" r:id="rId5"/>
    <p:sldId id="292" r:id="rId6"/>
    <p:sldId id="258" r:id="rId7"/>
    <p:sldId id="263" r:id="rId8"/>
    <p:sldId id="265" r:id="rId9"/>
    <p:sldId id="315" r:id="rId10"/>
    <p:sldId id="264" r:id="rId11"/>
    <p:sldId id="318" r:id="rId12"/>
    <p:sldId id="278"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94BC"/>
    <a:srgbClr val="00A695"/>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9" d="100"/>
          <a:sy n="99" d="100"/>
        </p:scale>
        <p:origin x="96"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notesMaster" Target="notesMasters/notesMaster1.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27F2C9-3A6B-4F15-9442-EE1647CD0D1B}"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926A0E-B7D2-4765-B603-4DAB87DCAA7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任意多边形 189"/>
          <p:cNvSpPr/>
          <p:nvPr/>
        </p:nvSpPr>
        <p:spPr bwMode="auto">
          <a:xfrm>
            <a:off x="7570787" y="12247"/>
            <a:ext cx="4561203" cy="2175399"/>
          </a:xfrm>
          <a:custGeom>
            <a:avLst/>
            <a:gdLst>
              <a:gd name="connsiteX0" fmla="*/ 0 w 5442702"/>
              <a:gd name="connsiteY0" fmla="*/ 0 h 2175399"/>
              <a:gd name="connsiteX1" fmla="*/ 5438845 w 5442702"/>
              <a:gd name="connsiteY1" fmla="*/ 0 h 2175399"/>
              <a:gd name="connsiteX2" fmla="*/ 5442287 w 5442702"/>
              <a:gd name="connsiteY2" fmla="*/ 70644 h 2175399"/>
              <a:gd name="connsiteX3" fmla="*/ 4842148 w 5442702"/>
              <a:gd name="connsiteY3" fmla="*/ 1649310 h 2175399"/>
              <a:gd name="connsiteX4" fmla="*/ 2698709 w 5442702"/>
              <a:gd name="connsiteY4" fmla="*/ 1947518 h 2175399"/>
              <a:gd name="connsiteX5" fmla="*/ 2295011 w 5442702"/>
              <a:gd name="connsiteY5" fmla="*/ 1543495 h 2175399"/>
              <a:gd name="connsiteX6" fmla="*/ 2006656 w 5442702"/>
              <a:gd name="connsiteY6" fmla="*/ 947080 h 2175399"/>
              <a:gd name="connsiteX7" fmla="*/ 1141591 w 5442702"/>
              <a:gd name="connsiteY7" fmla="*/ 658492 h 2175399"/>
              <a:gd name="connsiteX8" fmla="*/ 247690 w 5442702"/>
              <a:gd name="connsiteY8" fmla="*/ 446860 h 2175399"/>
              <a:gd name="connsiteX9" fmla="*/ 26693 w 5442702"/>
              <a:gd name="connsiteY9" fmla="*/ 106811 h 2175399"/>
              <a:gd name="connsiteX10" fmla="*/ 0 w 5442702"/>
              <a:gd name="connsiteY10" fmla="*/ 0 h 217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42702" h="2175399">
                <a:moveTo>
                  <a:pt x="0" y="0"/>
                </a:moveTo>
                <a:lnTo>
                  <a:pt x="5438845" y="0"/>
                </a:lnTo>
                <a:lnTo>
                  <a:pt x="5442287" y="70644"/>
                </a:lnTo>
                <a:cubicBezTo>
                  <a:pt x="5453101" y="653682"/>
                  <a:pt x="5253054" y="1238072"/>
                  <a:pt x="4842148" y="1649310"/>
                </a:cubicBezTo>
                <a:cubicBezTo>
                  <a:pt x="4284661" y="2197628"/>
                  <a:pt x="3361925" y="2351541"/>
                  <a:pt x="2698709" y="1947518"/>
                </a:cubicBezTo>
                <a:cubicBezTo>
                  <a:pt x="2535307" y="1841702"/>
                  <a:pt x="2391129" y="1707028"/>
                  <a:pt x="2295011" y="1543495"/>
                </a:cubicBezTo>
                <a:cubicBezTo>
                  <a:pt x="2189281" y="1351103"/>
                  <a:pt x="2150834" y="1110613"/>
                  <a:pt x="2006656" y="947080"/>
                </a:cubicBezTo>
                <a:cubicBezTo>
                  <a:pt x="1804807" y="706590"/>
                  <a:pt x="1458782" y="668111"/>
                  <a:pt x="1141591" y="658492"/>
                </a:cubicBezTo>
                <a:cubicBezTo>
                  <a:pt x="834012" y="648872"/>
                  <a:pt x="487986" y="648872"/>
                  <a:pt x="247690" y="446860"/>
                </a:cubicBezTo>
                <a:cubicBezTo>
                  <a:pt x="139557" y="356676"/>
                  <a:pt x="69271" y="238085"/>
                  <a:pt x="26693" y="106811"/>
                </a:cubicBezTo>
                <a:lnTo>
                  <a:pt x="0" y="0"/>
                </a:lnTo>
                <a:close/>
              </a:path>
            </a:pathLst>
          </a:custGeom>
          <a:solidFill>
            <a:srgbClr val="E7F6F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noAutofit/>
          </a:bodyPr>
          <a:lstStyle/>
          <a:p>
            <a:endParaRPr lang="zh-CN" altLang="en-US">
              <a:solidFill>
                <a:prstClr val="black"/>
              </a:solidFill>
            </a:endParaRPr>
          </a:p>
        </p:txBody>
      </p:sp>
      <p:sp>
        <p:nvSpPr>
          <p:cNvPr id="174" name="任意多边形 173"/>
          <p:cNvSpPr/>
          <p:nvPr/>
        </p:nvSpPr>
        <p:spPr bwMode="auto">
          <a:xfrm>
            <a:off x="9455727" y="-40645"/>
            <a:ext cx="2726749" cy="5828544"/>
          </a:xfrm>
          <a:custGeom>
            <a:avLst/>
            <a:gdLst>
              <a:gd name="connsiteX0" fmla="*/ 2358531 w 3955273"/>
              <a:gd name="connsiteY0" fmla="*/ 69 h 5828544"/>
              <a:gd name="connsiteX1" fmla="*/ 3880261 w 3955273"/>
              <a:gd name="connsiteY1" fmla="*/ 37353 h 5828544"/>
              <a:gd name="connsiteX2" fmla="*/ 3955273 w 3955273"/>
              <a:gd name="connsiteY2" fmla="*/ 40973 h 5828544"/>
              <a:gd name="connsiteX3" fmla="*/ 3955273 w 3955273"/>
              <a:gd name="connsiteY3" fmla="*/ 5828544 h 5828544"/>
              <a:gd name="connsiteX4" fmla="*/ 3906384 w 3955273"/>
              <a:gd name="connsiteY4" fmla="*/ 5810397 h 5828544"/>
              <a:gd name="connsiteX5" fmla="*/ 3303757 w 3955273"/>
              <a:gd name="connsiteY5" fmla="*/ 5377419 h 5828544"/>
              <a:gd name="connsiteX6" fmla="*/ 2996289 w 3955273"/>
              <a:gd name="connsiteY6" fmla="*/ 5011793 h 5828544"/>
              <a:gd name="connsiteX7" fmla="*/ 2314092 w 3955273"/>
              <a:gd name="connsiteY7" fmla="*/ 4598058 h 5828544"/>
              <a:gd name="connsiteX8" fmla="*/ 1583854 w 3955273"/>
              <a:gd name="connsiteY8" fmla="*/ 4396001 h 5828544"/>
              <a:gd name="connsiteX9" fmla="*/ 1065001 w 3955273"/>
              <a:gd name="connsiteY9" fmla="*/ 3270258 h 5828544"/>
              <a:gd name="connsiteX10" fmla="*/ 1257169 w 3955273"/>
              <a:gd name="connsiteY10" fmla="*/ 2077162 h 5828544"/>
              <a:gd name="connsiteX11" fmla="*/ 805574 w 3955273"/>
              <a:gd name="connsiteY11" fmla="*/ 1499858 h 5828544"/>
              <a:gd name="connsiteX12" fmla="*/ 190637 w 3955273"/>
              <a:gd name="connsiteY12" fmla="*/ 1076501 h 5828544"/>
              <a:gd name="connsiteX13" fmla="*/ 344371 w 3955273"/>
              <a:gd name="connsiteY13" fmla="*/ 152814 h 5828544"/>
              <a:gd name="connsiteX14" fmla="*/ 844008 w 3955273"/>
              <a:gd name="connsiteY14" fmla="*/ 56597 h 5828544"/>
              <a:gd name="connsiteX15" fmla="*/ 2358531 w 3955273"/>
              <a:gd name="connsiteY15" fmla="*/ 69 h 5828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55273" h="5828544">
                <a:moveTo>
                  <a:pt x="2358531" y="69"/>
                </a:moveTo>
                <a:cubicBezTo>
                  <a:pt x="2864173" y="1272"/>
                  <a:pt x="3371016" y="18110"/>
                  <a:pt x="3880261" y="37353"/>
                </a:cubicBezTo>
                <a:lnTo>
                  <a:pt x="3955273" y="40973"/>
                </a:lnTo>
                <a:lnTo>
                  <a:pt x="3955273" y="5828544"/>
                </a:lnTo>
                <a:lnTo>
                  <a:pt x="3906384" y="5810397"/>
                </a:lnTo>
                <a:cubicBezTo>
                  <a:pt x="3678485" y="5709369"/>
                  <a:pt x="3469502" y="5565043"/>
                  <a:pt x="3303757" y="5377419"/>
                </a:cubicBezTo>
                <a:cubicBezTo>
                  <a:pt x="3198065" y="5261958"/>
                  <a:pt x="3111589" y="5127253"/>
                  <a:pt x="2996289" y="5011793"/>
                </a:cubicBezTo>
                <a:cubicBezTo>
                  <a:pt x="2813729" y="4819358"/>
                  <a:pt x="2573519" y="4675032"/>
                  <a:pt x="2314092" y="4598058"/>
                </a:cubicBezTo>
                <a:cubicBezTo>
                  <a:pt x="2073883" y="4530706"/>
                  <a:pt x="1804847" y="4521084"/>
                  <a:pt x="1583854" y="4396001"/>
                </a:cubicBezTo>
                <a:cubicBezTo>
                  <a:pt x="1189910" y="4174701"/>
                  <a:pt x="1045784" y="3703236"/>
                  <a:pt x="1065001" y="3270258"/>
                </a:cubicBezTo>
                <a:cubicBezTo>
                  <a:pt x="1084218" y="2875766"/>
                  <a:pt x="1324428" y="2471653"/>
                  <a:pt x="1257169" y="2077162"/>
                </a:cubicBezTo>
                <a:cubicBezTo>
                  <a:pt x="1209127" y="1798131"/>
                  <a:pt x="1045784" y="1634562"/>
                  <a:pt x="805574" y="1499858"/>
                </a:cubicBezTo>
                <a:cubicBezTo>
                  <a:pt x="594189" y="1374775"/>
                  <a:pt x="363588" y="1259314"/>
                  <a:pt x="190637" y="1076501"/>
                </a:cubicBezTo>
                <a:cubicBezTo>
                  <a:pt x="-97615" y="758984"/>
                  <a:pt x="-68790" y="316384"/>
                  <a:pt x="344371" y="152814"/>
                </a:cubicBezTo>
                <a:cubicBezTo>
                  <a:pt x="507714" y="85462"/>
                  <a:pt x="671057" y="66218"/>
                  <a:pt x="844008" y="56597"/>
                </a:cubicBezTo>
                <a:cubicBezTo>
                  <a:pt x="1348449" y="13299"/>
                  <a:pt x="1852889" y="-1134"/>
                  <a:pt x="2358531" y="69"/>
                </a:cubicBezTo>
                <a:close/>
              </a:path>
            </a:pathLst>
          </a:custGeom>
          <a:solidFill>
            <a:srgbClr val="20BEC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noAutofit/>
          </a:bodyPr>
          <a:lstStyle/>
          <a:p>
            <a:endParaRPr lang="zh-CN" altLang="en-US">
              <a:solidFill>
                <a:prstClr val="black"/>
              </a:solidFill>
            </a:endParaRPr>
          </a:p>
        </p:txBody>
      </p:sp>
      <p:sp>
        <p:nvSpPr>
          <p:cNvPr id="97" name="Freeform 97"/>
          <p:cNvSpPr/>
          <p:nvPr/>
        </p:nvSpPr>
        <p:spPr bwMode="auto">
          <a:xfrm>
            <a:off x="7091363" y="-3436937"/>
            <a:ext cx="6294438" cy="6300788"/>
          </a:xfrm>
          <a:custGeom>
            <a:avLst/>
            <a:gdLst>
              <a:gd name="T0" fmla="*/ 18 w 3965"/>
              <a:gd name="T1" fmla="*/ 3969 h 3969"/>
              <a:gd name="T2" fmla="*/ 3965 w 3965"/>
              <a:gd name="T3" fmla="*/ 12 h 3969"/>
              <a:gd name="T4" fmla="*/ 3947 w 3965"/>
              <a:gd name="T5" fmla="*/ 0 h 3969"/>
              <a:gd name="T6" fmla="*/ 0 w 3965"/>
              <a:gd name="T7" fmla="*/ 3951 h 3969"/>
              <a:gd name="T8" fmla="*/ 18 w 3965"/>
              <a:gd name="T9" fmla="*/ 3969 h 3969"/>
            </a:gdLst>
            <a:ahLst/>
            <a:cxnLst>
              <a:cxn ang="0">
                <a:pos x="T0" y="T1"/>
              </a:cxn>
              <a:cxn ang="0">
                <a:pos x="T2" y="T3"/>
              </a:cxn>
              <a:cxn ang="0">
                <a:pos x="T4" y="T5"/>
              </a:cxn>
              <a:cxn ang="0">
                <a:pos x="T6" y="T7"/>
              </a:cxn>
              <a:cxn ang="0">
                <a:pos x="T8" y="T9"/>
              </a:cxn>
            </a:cxnLst>
            <a:rect l="0" t="0" r="r" b="b"/>
            <a:pathLst>
              <a:path w="3965" h="3969">
                <a:moveTo>
                  <a:pt x="18" y="3969"/>
                </a:moveTo>
                <a:lnTo>
                  <a:pt x="3965" y="12"/>
                </a:lnTo>
                <a:lnTo>
                  <a:pt x="3947" y="0"/>
                </a:lnTo>
                <a:lnTo>
                  <a:pt x="0" y="3951"/>
                </a:lnTo>
                <a:lnTo>
                  <a:pt x="18" y="39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07" name="Freeform 107"/>
          <p:cNvSpPr/>
          <p:nvPr/>
        </p:nvSpPr>
        <p:spPr bwMode="auto">
          <a:xfrm>
            <a:off x="7897813" y="-2638425"/>
            <a:ext cx="6294438" cy="6310313"/>
          </a:xfrm>
          <a:custGeom>
            <a:avLst/>
            <a:gdLst>
              <a:gd name="T0" fmla="*/ 19 w 3965"/>
              <a:gd name="T1" fmla="*/ 3975 h 3975"/>
              <a:gd name="T2" fmla="*/ 3965 w 3965"/>
              <a:gd name="T3" fmla="*/ 18 h 3975"/>
              <a:gd name="T4" fmla="*/ 3947 w 3965"/>
              <a:gd name="T5" fmla="*/ 0 h 3975"/>
              <a:gd name="T6" fmla="*/ 0 w 3965"/>
              <a:gd name="T7" fmla="*/ 3957 h 3975"/>
            </a:gdLst>
            <a:ahLst/>
            <a:cxnLst>
              <a:cxn ang="0">
                <a:pos x="T0" y="T1"/>
              </a:cxn>
              <a:cxn ang="0">
                <a:pos x="T2" y="T3"/>
              </a:cxn>
              <a:cxn ang="0">
                <a:pos x="T4" y="T5"/>
              </a:cxn>
              <a:cxn ang="0">
                <a:pos x="T6" y="T7"/>
              </a:cxn>
            </a:cxnLst>
            <a:rect l="0" t="0" r="r" b="b"/>
            <a:pathLst>
              <a:path w="3965" h="3975">
                <a:moveTo>
                  <a:pt x="19" y="3975"/>
                </a:moveTo>
                <a:lnTo>
                  <a:pt x="3965" y="18"/>
                </a:lnTo>
                <a:lnTo>
                  <a:pt x="3947" y="0"/>
                </a:lnTo>
                <a:lnTo>
                  <a:pt x="0" y="39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11" name="Freeform 111"/>
          <p:cNvSpPr/>
          <p:nvPr/>
        </p:nvSpPr>
        <p:spPr bwMode="auto">
          <a:xfrm>
            <a:off x="8215313" y="-2311400"/>
            <a:ext cx="6303963" cy="6300788"/>
          </a:xfrm>
          <a:custGeom>
            <a:avLst/>
            <a:gdLst>
              <a:gd name="T0" fmla="*/ 18 w 3971"/>
              <a:gd name="T1" fmla="*/ 3969 h 3969"/>
              <a:gd name="T2" fmla="*/ 3971 w 3971"/>
              <a:gd name="T3" fmla="*/ 18 h 3969"/>
              <a:gd name="T4" fmla="*/ 3953 w 3971"/>
              <a:gd name="T5" fmla="*/ 0 h 3969"/>
              <a:gd name="T6" fmla="*/ 0 w 3971"/>
              <a:gd name="T7" fmla="*/ 3951 h 3969"/>
              <a:gd name="T8" fmla="*/ 18 w 3971"/>
              <a:gd name="T9" fmla="*/ 3969 h 3969"/>
            </a:gdLst>
            <a:ahLst/>
            <a:cxnLst>
              <a:cxn ang="0">
                <a:pos x="T0" y="T1"/>
              </a:cxn>
              <a:cxn ang="0">
                <a:pos x="T2" y="T3"/>
              </a:cxn>
              <a:cxn ang="0">
                <a:pos x="T4" y="T5"/>
              </a:cxn>
              <a:cxn ang="0">
                <a:pos x="T6" y="T7"/>
              </a:cxn>
              <a:cxn ang="0">
                <a:pos x="T8" y="T9"/>
              </a:cxn>
            </a:cxnLst>
            <a:rect l="0" t="0" r="r" b="b"/>
            <a:pathLst>
              <a:path w="3971" h="3969">
                <a:moveTo>
                  <a:pt x="18" y="3969"/>
                </a:moveTo>
                <a:lnTo>
                  <a:pt x="3971" y="18"/>
                </a:lnTo>
                <a:lnTo>
                  <a:pt x="3953" y="0"/>
                </a:lnTo>
                <a:lnTo>
                  <a:pt x="0" y="3951"/>
                </a:lnTo>
                <a:lnTo>
                  <a:pt x="18" y="39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88" name="任意多边形 187"/>
          <p:cNvSpPr/>
          <p:nvPr/>
        </p:nvSpPr>
        <p:spPr bwMode="auto">
          <a:xfrm>
            <a:off x="0" y="3989388"/>
            <a:ext cx="7035074" cy="2894852"/>
          </a:xfrm>
          <a:custGeom>
            <a:avLst/>
            <a:gdLst>
              <a:gd name="connsiteX0" fmla="*/ 252279 w 7035074"/>
              <a:gd name="connsiteY0" fmla="*/ 53 h 4384766"/>
              <a:gd name="connsiteX1" fmla="*/ 1411902 w 7035074"/>
              <a:gd name="connsiteY1" fmla="*/ 671420 h 4384766"/>
              <a:gd name="connsiteX2" fmla="*/ 1834758 w 7035074"/>
              <a:gd name="connsiteY2" fmla="*/ 1498782 h 4384766"/>
              <a:gd name="connsiteX3" fmla="*/ 2680468 w 7035074"/>
              <a:gd name="connsiteY3" fmla="*/ 1662331 h 4384766"/>
              <a:gd name="connsiteX4" fmla="*/ 3497348 w 7035074"/>
              <a:gd name="connsiteY4" fmla="*/ 1335234 h 4384766"/>
              <a:gd name="connsiteX5" fmla="*/ 4054749 w 7035074"/>
              <a:gd name="connsiteY5" fmla="*/ 1152445 h 4384766"/>
              <a:gd name="connsiteX6" fmla="*/ 4794746 w 7035074"/>
              <a:gd name="connsiteY6" fmla="*/ 1200547 h 4384766"/>
              <a:gd name="connsiteX7" fmla="*/ 5611625 w 7035074"/>
              <a:gd name="connsiteY7" fmla="*/ 2345385 h 4384766"/>
              <a:gd name="connsiteX8" fmla="*/ 6053701 w 7035074"/>
              <a:gd name="connsiteY8" fmla="*/ 2335765 h 4384766"/>
              <a:gd name="connsiteX9" fmla="*/ 6543829 w 7035074"/>
              <a:gd name="connsiteY9" fmla="*/ 2345385 h 4384766"/>
              <a:gd name="connsiteX10" fmla="*/ 7024347 w 7035074"/>
              <a:gd name="connsiteY10" fmla="*/ 2932235 h 4384766"/>
              <a:gd name="connsiteX11" fmla="*/ 6860971 w 7035074"/>
              <a:gd name="connsiteY11" fmla="*/ 3692254 h 4384766"/>
              <a:gd name="connsiteX12" fmla="*/ 6237499 w 7035074"/>
              <a:gd name="connsiteY12" fmla="*/ 4357270 h 4384766"/>
              <a:gd name="connsiteX13" fmla="*/ 6192790 w 7035074"/>
              <a:gd name="connsiteY13" fmla="*/ 4384766 h 4384766"/>
              <a:gd name="connsiteX14" fmla="*/ 3538235 w 7035074"/>
              <a:gd name="connsiteY14" fmla="*/ 4384766 h 4384766"/>
              <a:gd name="connsiteX15" fmla="*/ 3578805 w 7035074"/>
              <a:gd name="connsiteY15" fmla="*/ 4358526 h 4384766"/>
              <a:gd name="connsiteX16" fmla="*/ 0 w 7035074"/>
              <a:gd name="connsiteY16" fmla="*/ 4358526 h 4384766"/>
              <a:gd name="connsiteX17" fmla="*/ 0 w 7035074"/>
              <a:gd name="connsiteY17" fmla="*/ 21147 h 4384766"/>
              <a:gd name="connsiteX18" fmla="*/ 112469 w 7035074"/>
              <a:gd name="connsiteY18" fmla="*/ 5619 h 4384766"/>
              <a:gd name="connsiteX19" fmla="*/ 252279 w 7035074"/>
              <a:gd name="connsiteY19" fmla="*/ 53 h 438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035074" h="4384766">
                <a:moveTo>
                  <a:pt x="252279" y="53"/>
                </a:moveTo>
                <a:cubicBezTo>
                  <a:pt x="718906" y="3999"/>
                  <a:pt x="1183657" y="232485"/>
                  <a:pt x="1411902" y="671420"/>
                </a:cubicBezTo>
                <a:cubicBezTo>
                  <a:pt x="1565668" y="950414"/>
                  <a:pt x="1604109" y="1287131"/>
                  <a:pt x="1834758" y="1498782"/>
                </a:cubicBezTo>
                <a:cubicBezTo>
                  <a:pt x="2055796" y="1700812"/>
                  <a:pt x="2392158" y="1729674"/>
                  <a:pt x="2680468" y="1662331"/>
                </a:cubicBezTo>
                <a:cubicBezTo>
                  <a:pt x="2959169" y="1594987"/>
                  <a:pt x="3228259" y="1441059"/>
                  <a:pt x="3497348" y="1335234"/>
                </a:cubicBezTo>
                <a:cubicBezTo>
                  <a:pt x="3679945" y="1258270"/>
                  <a:pt x="3862542" y="1200547"/>
                  <a:pt x="4054749" y="1152445"/>
                </a:cubicBezTo>
                <a:cubicBezTo>
                  <a:pt x="4304618" y="1094722"/>
                  <a:pt x="4583318" y="1065860"/>
                  <a:pt x="4794746" y="1200547"/>
                </a:cubicBezTo>
                <a:cubicBezTo>
                  <a:pt x="5246432" y="1498782"/>
                  <a:pt x="4948511" y="2220319"/>
                  <a:pt x="5611625" y="2345385"/>
                </a:cubicBezTo>
                <a:cubicBezTo>
                  <a:pt x="5755781" y="2374247"/>
                  <a:pt x="5899936" y="2355006"/>
                  <a:pt x="6053701" y="2335765"/>
                </a:cubicBezTo>
                <a:cubicBezTo>
                  <a:pt x="6217077" y="2316524"/>
                  <a:pt x="6390064" y="2297283"/>
                  <a:pt x="6543829" y="2345385"/>
                </a:cubicBezTo>
                <a:cubicBezTo>
                  <a:pt x="6803309" y="2422349"/>
                  <a:pt x="6976295" y="2662861"/>
                  <a:pt x="7024347" y="2932235"/>
                </a:cubicBezTo>
                <a:cubicBezTo>
                  <a:pt x="7062788" y="3191988"/>
                  <a:pt x="6995516" y="3461362"/>
                  <a:pt x="6860971" y="3692254"/>
                </a:cubicBezTo>
                <a:cubicBezTo>
                  <a:pt x="6712011" y="3961628"/>
                  <a:pt x="6493375" y="4182899"/>
                  <a:pt x="6237499" y="4357270"/>
                </a:cubicBezTo>
                <a:lnTo>
                  <a:pt x="6192790" y="4384766"/>
                </a:lnTo>
                <a:lnTo>
                  <a:pt x="3538235" y="4384766"/>
                </a:lnTo>
                <a:lnTo>
                  <a:pt x="3578805" y="4358526"/>
                </a:lnTo>
                <a:lnTo>
                  <a:pt x="0" y="4358526"/>
                </a:lnTo>
                <a:lnTo>
                  <a:pt x="0" y="21147"/>
                </a:lnTo>
                <a:lnTo>
                  <a:pt x="112469" y="5619"/>
                </a:lnTo>
                <a:cubicBezTo>
                  <a:pt x="158934" y="1509"/>
                  <a:pt x="205616" y="-342"/>
                  <a:pt x="252279" y="53"/>
                </a:cubicBezTo>
                <a:close/>
              </a:path>
            </a:pathLst>
          </a:custGeom>
          <a:solidFill>
            <a:srgbClr val="E7F6F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noAutofit/>
          </a:bodyPr>
          <a:lstStyle/>
          <a:p>
            <a:endParaRPr lang="zh-CN" altLang="en-US">
              <a:solidFill>
                <a:prstClr val="black"/>
              </a:solidFill>
            </a:endParaRPr>
          </a:p>
        </p:txBody>
      </p:sp>
      <p:sp>
        <p:nvSpPr>
          <p:cNvPr id="182" name="任意多边形 181"/>
          <p:cNvSpPr/>
          <p:nvPr/>
        </p:nvSpPr>
        <p:spPr bwMode="auto">
          <a:xfrm>
            <a:off x="3578806" y="5636830"/>
            <a:ext cx="8603671" cy="1221170"/>
          </a:xfrm>
          <a:custGeom>
            <a:avLst/>
            <a:gdLst>
              <a:gd name="connsiteX0" fmla="*/ 4343946 w 8603671"/>
              <a:gd name="connsiteY0" fmla="*/ 365 h 1593477"/>
              <a:gd name="connsiteX1" fmla="*/ 5049833 w 8603671"/>
              <a:gd name="connsiteY1" fmla="*/ 166983 h 1593477"/>
              <a:gd name="connsiteX2" fmla="*/ 5828203 w 8603671"/>
              <a:gd name="connsiteY2" fmla="*/ 609644 h 1593477"/>
              <a:gd name="connsiteX3" fmla="*/ 6741107 w 8603671"/>
              <a:gd name="connsiteY3" fmla="*/ 628890 h 1593477"/>
              <a:gd name="connsiteX4" fmla="*/ 7980735 w 8603671"/>
              <a:gd name="connsiteY4" fmla="*/ 417183 h 1593477"/>
              <a:gd name="connsiteX5" fmla="*/ 8541691 w 8603671"/>
              <a:gd name="connsiteY5" fmla="*/ 598818 h 1593477"/>
              <a:gd name="connsiteX6" fmla="*/ 8603671 w 8603671"/>
              <a:gd name="connsiteY6" fmla="*/ 635057 h 1593477"/>
              <a:gd name="connsiteX7" fmla="*/ 8603671 w 8603671"/>
              <a:gd name="connsiteY7" fmla="*/ 1593477 h 1593477"/>
              <a:gd name="connsiteX8" fmla="*/ 0 w 8603671"/>
              <a:gd name="connsiteY8" fmla="*/ 1593477 h 1593477"/>
              <a:gd name="connsiteX9" fmla="*/ 78729 w 8603671"/>
              <a:gd name="connsiteY9" fmla="*/ 1542556 h 1593477"/>
              <a:gd name="connsiteX10" fmla="*/ 264294 w 8603671"/>
              <a:gd name="connsiteY10" fmla="*/ 1389113 h 1593477"/>
              <a:gd name="connsiteX11" fmla="*/ 1129150 w 8603671"/>
              <a:gd name="connsiteY11" fmla="*/ 455675 h 1593477"/>
              <a:gd name="connsiteX12" fmla="*/ 2387997 w 8603671"/>
              <a:gd name="connsiteY12" fmla="*/ 243967 h 1593477"/>
              <a:gd name="connsiteX13" fmla="*/ 3483482 w 8603671"/>
              <a:gd name="connsiteY13" fmla="*/ 272837 h 1593477"/>
              <a:gd name="connsiteX14" fmla="*/ 3915910 w 8603671"/>
              <a:gd name="connsiteY14" fmla="*/ 80375 h 1593477"/>
              <a:gd name="connsiteX15" fmla="*/ 4343946 w 8603671"/>
              <a:gd name="connsiteY15" fmla="*/ 365 h 1593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603671" h="1593477">
                <a:moveTo>
                  <a:pt x="4343946" y="365"/>
                </a:moveTo>
                <a:cubicBezTo>
                  <a:pt x="4587375" y="-5179"/>
                  <a:pt x="4833619" y="52709"/>
                  <a:pt x="5049833" y="166983"/>
                </a:cubicBezTo>
                <a:cubicBezTo>
                  <a:pt x="5318899" y="311329"/>
                  <a:pt x="5530309" y="513413"/>
                  <a:pt x="5828203" y="609644"/>
                </a:cubicBezTo>
                <a:cubicBezTo>
                  <a:pt x="6126099" y="715498"/>
                  <a:pt x="6443213" y="715498"/>
                  <a:pt x="6741107" y="628890"/>
                </a:cubicBezTo>
                <a:cubicBezTo>
                  <a:pt x="7173536" y="503790"/>
                  <a:pt x="7509869" y="349821"/>
                  <a:pt x="7980735" y="417183"/>
                </a:cubicBezTo>
                <a:cubicBezTo>
                  <a:pt x="8172925" y="446052"/>
                  <a:pt x="8365116" y="506196"/>
                  <a:pt x="8541691" y="598818"/>
                </a:cubicBezTo>
                <a:lnTo>
                  <a:pt x="8603671" y="635057"/>
                </a:lnTo>
                <a:lnTo>
                  <a:pt x="8603671" y="1593477"/>
                </a:lnTo>
                <a:lnTo>
                  <a:pt x="0" y="1593477"/>
                </a:lnTo>
                <a:lnTo>
                  <a:pt x="78729" y="1542556"/>
                </a:lnTo>
                <a:cubicBezTo>
                  <a:pt x="143424" y="1495418"/>
                  <a:pt x="205436" y="1444446"/>
                  <a:pt x="264294" y="1389113"/>
                </a:cubicBezTo>
                <a:cubicBezTo>
                  <a:pt x="571798" y="1090797"/>
                  <a:pt x="773598" y="686629"/>
                  <a:pt x="1129150" y="455675"/>
                </a:cubicBezTo>
                <a:cubicBezTo>
                  <a:pt x="1494312" y="215098"/>
                  <a:pt x="1955569" y="186229"/>
                  <a:pt x="2387997" y="243967"/>
                </a:cubicBezTo>
                <a:cubicBezTo>
                  <a:pt x="2781987" y="301706"/>
                  <a:pt x="3089492" y="417183"/>
                  <a:pt x="3483482" y="272837"/>
                </a:cubicBezTo>
                <a:cubicBezTo>
                  <a:pt x="3627625" y="224721"/>
                  <a:pt x="3771767" y="138114"/>
                  <a:pt x="3915910" y="80375"/>
                </a:cubicBezTo>
                <a:cubicBezTo>
                  <a:pt x="4052846" y="29854"/>
                  <a:pt x="4197890" y="3691"/>
                  <a:pt x="4343946" y="365"/>
                </a:cubicBezTo>
                <a:close/>
              </a:path>
            </a:pathLst>
          </a:custGeom>
          <a:solidFill>
            <a:srgbClr val="0079A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noAutofit/>
          </a:bodyPr>
          <a:lstStyle/>
          <a:p>
            <a:endParaRPr lang="zh-CN" altLang="en-US">
              <a:solidFill>
                <a:prstClr val="black"/>
              </a:solidFill>
            </a:endParaRPr>
          </a:p>
        </p:txBody>
      </p:sp>
      <p:sp>
        <p:nvSpPr>
          <p:cNvPr id="161" name="Freeform 161"/>
          <p:cNvSpPr/>
          <p:nvPr/>
        </p:nvSpPr>
        <p:spPr bwMode="auto">
          <a:xfrm>
            <a:off x="2101850" y="5391066"/>
            <a:ext cx="806450" cy="769938"/>
          </a:xfrm>
          <a:custGeom>
            <a:avLst/>
            <a:gdLst>
              <a:gd name="T0" fmla="*/ 63 w 84"/>
              <a:gd name="T1" fmla="*/ 0 h 80"/>
              <a:gd name="T2" fmla="*/ 50 w 84"/>
              <a:gd name="T3" fmla="*/ 5 h 80"/>
              <a:gd name="T4" fmla="*/ 7 w 84"/>
              <a:gd name="T5" fmla="*/ 49 h 80"/>
              <a:gd name="T6" fmla="*/ 7 w 84"/>
              <a:gd name="T7" fmla="*/ 75 h 80"/>
              <a:gd name="T8" fmla="*/ 20 w 84"/>
              <a:gd name="T9" fmla="*/ 80 h 80"/>
              <a:gd name="T10" fmla="*/ 33 w 84"/>
              <a:gd name="T11" fmla="*/ 75 h 80"/>
              <a:gd name="T12" fmla="*/ 76 w 84"/>
              <a:gd name="T13" fmla="*/ 32 h 80"/>
              <a:gd name="T14" fmla="*/ 76 w 84"/>
              <a:gd name="T15" fmla="*/ 5 h 80"/>
              <a:gd name="T16" fmla="*/ 63 w 84"/>
              <a:gd name="T1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80">
                <a:moveTo>
                  <a:pt x="63" y="0"/>
                </a:moveTo>
                <a:cubicBezTo>
                  <a:pt x="58" y="0"/>
                  <a:pt x="54" y="2"/>
                  <a:pt x="50" y="5"/>
                </a:cubicBezTo>
                <a:cubicBezTo>
                  <a:pt x="7" y="49"/>
                  <a:pt x="7" y="49"/>
                  <a:pt x="7" y="49"/>
                </a:cubicBezTo>
                <a:cubicBezTo>
                  <a:pt x="0" y="56"/>
                  <a:pt x="0" y="68"/>
                  <a:pt x="7" y="75"/>
                </a:cubicBezTo>
                <a:cubicBezTo>
                  <a:pt x="10" y="79"/>
                  <a:pt x="15" y="80"/>
                  <a:pt x="20" y="80"/>
                </a:cubicBezTo>
                <a:cubicBezTo>
                  <a:pt x="25" y="80"/>
                  <a:pt x="30" y="79"/>
                  <a:pt x="33" y="75"/>
                </a:cubicBezTo>
                <a:cubicBezTo>
                  <a:pt x="76" y="32"/>
                  <a:pt x="76" y="32"/>
                  <a:pt x="76" y="32"/>
                </a:cubicBezTo>
                <a:cubicBezTo>
                  <a:pt x="84" y="24"/>
                  <a:pt x="84" y="13"/>
                  <a:pt x="76" y="5"/>
                </a:cubicBezTo>
                <a:cubicBezTo>
                  <a:pt x="73" y="2"/>
                  <a:pt x="68" y="0"/>
                  <a:pt x="63" y="0"/>
                </a:cubicBezTo>
              </a:path>
            </a:pathLst>
          </a:custGeom>
          <a:solidFill>
            <a:srgbClr val="319DC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69" name="Oval 169"/>
          <p:cNvSpPr>
            <a:spLocks noChangeArrowheads="1"/>
          </p:cNvSpPr>
          <p:nvPr/>
        </p:nvSpPr>
        <p:spPr bwMode="auto">
          <a:xfrm>
            <a:off x="2937307" y="5801651"/>
            <a:ext cx="758825" cy="758825"/>
          </a:xfrm>
          <a:prstGeom prst="ellipse">
            <a:avLst/>
          </a:prstGeom>
          <a:solidFill>
            <a:srgbClr val="D1EDF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2" name="文本框 1"/>
          <p:cNvSpPr txBox="1"/>
          <p:nvPr/>
        </p:nvSpPr>
        <p:spPr>
          <a:xfrm>
            <a:off x="709295" y="1765935"/>
            <a:ext cx="9199880" cy="706755"/>
          </a:xfrm>
          <a:prstGeom prst="rect">
            <a:avLst/>
          </a:prstGeom>
          <a:noFill/>
        </p:spPr>
        <p:txBody>
          <a:bodyPr wrap="square" rtlCol="0" anchor="t">
            <a:spAutoFit/>
          </a:bodyPr>
          <a:p>
            <a:r>
              <a:rPr lang="zh-CN" altLang="en-US" sz="4000" b="1">
                <a:latin typeface="Times New Roman" panose="02020603050405020304" pitchFamily="18" charset="0"/>
                <a:cs typeface="Times New Roman" panose="02020603050405020304" pitchFamily="18" charset="0"/>
              </a:rPr>
              <a:t>Nida</a:t>
            </a:r>
            <a:r>
              <a:rPr lang="en-US" altLang="zh-CN" sz="4000" b="1">
                <a:latin typeface="Times New Roman" panose="02020603050405020304" pitchFamily="18" charset="0"/>
                <a:cs typeface="Times New Roman" panose="02020603050405020304" pitchFamily="18" charset="0"/>
              </a:rPr>
              <a:t>'s </a:t>
            </a:r>
            <a:r>
              <a:rPr lang="zh-CN" altLang="en-US" sz="4000" b="1">
                <a:latin typeface="Times New Roman" panose="02020603050405020304" pitchFamily="18" charset="0"/>
                <a:cs typeface="Times New Roman" panose="02020603050405020304" pitchFamily="18" charset="0"/>
              </a:rPr>
              <a:t>Functional Equivalence Theory</a:t>
            </a:r>
            <a:endParaRPr lang="zh-CN" altLang="en-US" sz="4000" b="1">
              <a:latin typeface="Times New Roman" panose="02020603050405020304" pitchFamily="18" charset="0"/>
              <a:cs typeface="Times New Roman" panose="02020603050405020304" pitchFamily="18" charset="0"/>
            </a:endParaRPr>
          </a:p>
        </p:txBody>
      </p:sp>
      <p:sp>
        <p:nvSpPr>
          <p:cNvPr id="3" name="文本框 2"/>
          <p:cNvSpPr txBox="1"/>
          <p:nvPr/>
        </p:nvSpPr>
        <p:spPr>
          <a:xfrm>
            <a:off x="788035" y="3876040"/>
            <a:ext cx="4352290" cy="521970"/>
          </a:xfrm>
          <a:prstGeom prst="rect">
            <a:avLst/>
          </a:prstGeom>
          <a:noFill/>
        </p:spPr>
        <p:txBody>
          <a:bodyPr wrap="square" rtlCol="0">
            <a:spAutoFit/>
          </a:bodyPr>
          <a:p>
            <a:r>
              <a:rPr lang="en-US" altLang="zh-CN" sz="2800">
                <a:latin typeface="Times New Roman" panose="02020603050405020304" pitchFamily="18" charset="0"/>
                <a:cs typeface="Times New Roman" panose="02020603050405020304" pitchFamily="18" charset="0"/>
              </a:rPr>
              <a:t>Group members: </a:t>
            </a:r>
            <a:r>
              <a:rPr lang="zh-CN" altLang="en-US" sz="2400">
                <a:latin typeface="华文宋体" panose="02010600040101010101" charset="-122"/>
                <a:ea typeface="华文宋体" panose="02010600040101010101" charset="-122"/>
                <a:cs typeface="华文宋体" panose="02010600040101010101" charset="-122"/>
              </a:rPr>
              <a:t>康灵凤 莫南</a:t>
            </a:r>
            <a:endParaRPr lang="zh-CN" altLang="en-US" sz="2400">
              <a:latin typeface="华文宋体" panose="02010600040101010101" charset="-122"/>
              <a:ea typeface="华文宋体" panose="02010600040101010101" charset="-122"/>
              <a:cs typeface="华文宋体" panose="02010600040101010101"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文本框 44"/>
          <p:cNvSpPr txBox="1"/>
          <p:nvPr/>
        </p:nvSpPr>
        <p:spPr>
          <a:xfrm>
            <a:off x="485775" y="452120"/>
            <a:ext cx="10861040" cy="5954395"/>
          </a:xfrm>
          <a:prstGeom prst="rect">
            <a:avLst/>
          </a:prstGeom>
          <a:noFill/>
        </p:spPr>
        <p:txBody>
          <a:bodyPr wrap="square" rtlCol="0" anchor="t">
            <a:spAutoFit/>
          </a:bodyPr>
          <a:p>
            <a:pPr marL="457200" indent="-457200">
              <a:buFont typeface="Wingdings" panose="05000000000000000000" charset="0"/>
              <a:buChar char="Ø"/>
            </a:pPr>
            <a:r>
              <a:rPr sz="2800" b="1">
                <a:latin typeface="Times New Roman" panose="02020603050405020304" pitchFamily="18" charset="0"/>
                <a:cs typeface="Times New Roman" panose="02020603050405020304" pitchFamily="18" charset="0"/>
              </a:rPr>
              <a:t>Bibliography</a:t>
            </a:r>
            <a:endParaRPr sz="2800" b="1">
              <a:latin typeface="Times New Roman" panose="02020603050405020304" pitchFamily="18" charset="0"/>
              <a:cs typeface="Times New Roman" panose="02020603050405020304" pitchFamily="18" charset="0"/>
            </a:endParaRPr>
          </a:p>
          <a:p>
            <a:pPr fontAlgn="auto">
              <a:lnSpc>
                <a:spcPct val="150000"/>
              </a:lnSpc>
            </a:pPr>
            <a:r>
              <a:rPr sz="2000">
                <a:latin typeface="Times New Roman" panose="02020603050405020304" pitchFamily="18" charset="0"/>
                <a:cs typeface="Times New Roman" panose="02020603050405020304" pitchFamily="18" charset="0"/>
              </a:rPr>
              <a:t>Austen, Jane. </a:t>
            </a:r>
            <a:r>
              <a:rPr sz="2000" i="1">
                <a:latin typeface="Times New Roman" panose="02020603050405020304" pitchFamily="18" charset="0"/>
                <a:cs typeface="Times New Roman" panose="02020603050405020304" pitchFamily="18" charset="0"/>
              </a:rPr>
              <a:t>Pride and Prejudice</a:t>
            </a:r>
            <a:r>
              <a:rPr sz="2000">
                <a:latin typeface="Times New Roman" panose="02020603050405020304" pitchFamily="18" charset="0"/>
                <a:cs typeface="Times New Roman" panose="02020603050405020304" pitchFamily="18" charset="0"/>
              </a:rPr>
              <a:t>[M]. New York: Dover Publications, 2009.</a:t>
            </a:r>
            <a:endParaRPr sz="2000">
              <a:latin typeface="Times New Roman" panose="02020603050405020304" pitchFamily="18" charset="0"/>
              <a:cs typeface="Times New Roman" panose="02020603050405020304" pitchFamily="18" charset="0"/>
            </a:endParaRPr>
          </a:p>
          <a:p>
            <a:pPr fontAlgn="auto">
              <a:lnSpc>
                <a:spcPct val="150000"/>
              </a:lnSpc>
            </a:pPr>
            <a:r>
              <a:rPr sz="2000">
                <a:latin typeface="Times New Roman" panose="02020603050405020304" pitchFamily="18" charset="0"/>
                <a:cs typeface="Times New Roman" panose="02020603050405020304" pitchFamily="18" charset="0"/>
              </a:rPr>
              <a:t>Nida, Eugene.</a:t>
            </a:r>
            <a:r>
              <a:rPr sz="2000" i="1">
                <a:latin typeface="Times New Roman" panose="02020603050405020304" pitchFamily="18" charset="0"/>
                <a:cs typeface="Times New Roman" panose="02020603050405020304" pitchFamily="18" charset="0"/>
              </a:rPr>
              <a:t> The Theory and Practice of Translation</a:t>
            </a:r>
            <a:r>
              <a:rPr sz="2000">
                <a:latin typeface="Times New Roman" panose="02020603050405020304" pitchFamily="18" charset="0"/>
                <a:cs typeface="Times New Roman" panose="02020603050405020304" pitchFamily="18" charset="0"/>
              </a:rPr>
              <a:t>[M]. Leiden: E. J. Brill, 1982. </a:t>
            </a:r>
            <a:endParaRPr sz="2000">
              <a:latin typeface="Times New Roman" panose="02020603050405020304" pitchFamily="18" charset="0"/>
              <a:cs typeface="Times New Roman" panose="02020603050405020304" pitchFamily="18" charset="0"/>
            </a:endParaRPr>
          </a:p>
          <a:p>
            <a:pPr fontAlgn="auto">
              <a:lnSpc>
                <a:spcPct val="150000"/>
              </a:lnSpc>
            </a:pPr>
            <a:r>
              <a:rPr>
                <a:latin typeface="Times New Roman" panose="02020603050405020304" pitchFamily="18" charset="0"/>
                <a:cs typeface="Times New Roman" panose="02020603050405020304" pitchFamily="18" charset="0"/>
              </a:rPr>
              <a:t>胡菊花.辩证反思奈达的“功能对等”理论[J].长春理工大学学报(高教版),2009,4(05):134-136.</a:t>
            </a:r>
            <a:endParaRPr>
              <a:latin typeface="Times New Roman" panose="02020603050405020304" pitchFamily="18" charset="0"/>
              <a:cs typeface="Times New Roman" panose="02020603050405020304" pitchFamily="18" charset="0"/>
            </a:endParaRPr>
          </a:p>
          <a:p>
            <a:pPr fontAlgn="auto">
              <a:lnSpc>
                <a:spcPct val="150000"/>
              </a:lnSpc>
            </a:pPr>
            <a:r>
              <a:rPr>
                <a:latin typeface="Times New Roman" panose="02020603050405020304" pitchFamily="18" charset="0"/>
                <a:cs typeface="Times New Roman" panose="02020603050405020304" pitchFamily="18" charset="0"/>
              </a:rPr>
              <a:t>刘雪莲.从奈达的功能对等理论来看《傲慢与偏见》的翻译[J].兰州教育学院学报,2010,26(04):136-137+148.</a:t>
            </a:r>
            <a:endParaRPr>
              <a:latin typeface="Times New Roman" panose="02020603050405020304" pitchFamily="18" charset="0"/>
              <a:cs typeface="Times New Roman" panose="02020603050405020304" pitchFamily="18" charset="0"/>
            </a:endParaRPr>
          </a:p>
          <a:p>
            <a:pPr fontAlgn="auto">
              <a:lnSpc>
                <a:spcPct val="150000"/>
              </a:lnSpc>
            </a:pPr>
            <a:r>
              <a:rPr>
                <a:latin typeface="Times New Roman" panose="02020603050405020304" pitchFamily="18" charset="0"/>
                <a:cs typeface="Times New Roman" panose="02020603050405020304" pitchFamily="18" charset="0"/>
              </a:rPr>
              <a:t>石锡书,杜平.辩证地看待奈达的“功能对等”理论[J].四川教育学院学报,2004(07):69-71.</a:t>
            </a:r>
            <a:endParaRPr>
              <a:latin typeface="Times New Roman" panose="02020603050405020304" pitchFamily="18" charset="0"/>
              <a:cs typeface="Times New Roman" panose="02020603050405020304" pitchFamily="18" charset="0"/>
            </a:endParaRPr>
          </a:p>
          <a:p>
            <a:pPr fontAlgn="auto">
              <a:lnSpc>
                <a:spcPct val="150000"/>
              </a:lnSpc>
            </a:pPr>
            <a:r>
              <a:rPr>
                <a:latin typeface="Times New Roman" panose="02020603050405020304" pitchFamily="18" charset="0"/>
                <a:cs typeface="Times New Roman" panose="02020603050405020304" pitchFamily="18" charset="0"/>
              </a:rPr>
              <a:t>杨司桂.浅析奈达的“功能对等”理论[J].河北广播电视大学学报,2007(01):68-71.</a:t>
            </a:r>
            <a:endParaRPr>
              <a:latin typeface="Times New Roman" panose="02020603050405020304" pitchFamily="18" charset="0"/>
              <a:cs typeface="Times New Roman" panose="02020603050405020304" pitchFamily="18" charset="0"/>
            </a:endParaRPr>
          </a:p>
          <a:p>
            <a:pPr fontAlgn="auto">
              <a:lnSpc>
                <a:spcPct val="150000"/>
              </a:lnSpc>
            </a:pPr>
            <a:r>
              <a:rPr>
                <a:latin typeface="Times New Roman" panose="02020603050405020304" pitchFamily="18" charset="0"/>
                <a:cs typeface="Times New Roman" panose="02020603050405020304" pitchFamily="18" charset="0"/>
              </a:rPr>
              <a:t>赵丹丹.浅论奈达的功能对等理论[J].文学教育(中),2011(03):54-55.</a:t>
            </a:r>
            <a:endParaRPr>
              <a:latin typeface="Times New Roman" panose="02020603050405020304" pitchFamily="18" charset="0"/>
              <a:cs typeface="Times New Roman" panose="02020603050405020304" pitchFamily="18" charset="0"/>
            </a:endParaRPr>
          </a:p>
          <a:p>
            <a:endParaRPr sz="2000">
              <a:latin typeface="Times New Roman" panose="02020603050405020304" pitchFamily="18" charset="0"/>
              <a:cs typeface="Times New Roman" panose="02020603050405020304" pitchFamily="18" charset="0"/>
            </a:endParaRPr>
          </a:p>
          <a:p>
            <a:endParaRPr sz="2000">
              <a:latin typeface="Times New Roman" panose="02020603050405020304" pitchFamily="18" charset="0"/>
              <a:cs typeface="Times New Roman" panose="02020603050405020304" pitchFamily="18" charset="0"/>
            </a:endParaRPr>
          </a:p>
          <a:p>
            <a:pPr marL="457200" indent="-457200">
              <a:buFont typeface="Wingdings" panose="05000000000000000000" charset="0"/>
              <a:buChar char="Ø"/>
            </a:pPr>
            <a:r>
              <a:rPr sz="2800" b="1">
                <a:latin typeface="Times New Roman" panose="02020603050405020304" pitchFamily="18" charset="0"/>
                <a:cs typeface="Times New Roman" panose="02020603050405020304" pitchFamily="18" charset="0"/>
              </a:rPr>
              <a:t>Networking Linking</a:t>
            </a:r>
            <a:endParaRPr sz="2400">
              <a:latin typeface="Times New Roman" panose="02020603050405020304" pitchFamily="18" charset="0"/>
              <a:cs typeface="Times New Roman" panose="02020603050405020304" pitchFamily="18" charset="0"/>
            </a:endParaRPr>
          </a:p>
          <a:p>
            <a:pPr fontAlgn="auto">
              <a:lnSpc>
                <a:spcPct val="150000"/>
              </a:lnSpc>
            </a:pPr>
            <a:r>
              <a:rPr sz="2000">
                <a:latin typeface="Times New Roman" panose="02020603050405020304" pitchFamily="18" charset="0"/>
                <a:cs typeface="Times New Roman" panose="02020603050405020304" pitchFamily="18" charset="0"/>
              </a:rPr>
              <a:t>https://wenku.baidu.com/view/62f8b2acaff8941ea76e58fafab069dc51224702.html?fr=search_income2</a:t>
            </a:r>
            <a:endParaRPr sz="2000">
              <a:latin typeface="Times New Roman" panose="02020603050405020304" pitchFamily="18" charset="0"/>
              <a:cs typeface="Times New Roman" panose="02020603050405020304" pitchFamily="18" charset="0"/>
            </a:endParaRPr>
          </a:p>
          <a:p>
            <a:pPr fontAlgn="auto">
              <a:lnSpc>
                <a:spcPct val="150000"/>
              </a:lnSpc>
            </a:pPr>
            <a:r>
              <a:rPr sz="2000">
                <a:latin typeface="Times New Roman" panose="02020603050405020304" pitchFamily="18" charset="0"/>
                <a:cs typeface="Times New Roman" panose="02020603050405020304" pitchFamily="18" charset="0"/>
              </a:rPr>
              <a:t>https://wenku.baidu.com/view/39116e0502020740be1e9b32.html</a:t>
            </a:r>
            <a:endParaRPr sz="2000">
              <a:latin typeface="Times New Roman" panose="02020603050405020304" pitchFamily="18" charset="0"/>
              <a:cs typeface="Times New Roman" panose="02020603050405020304" pitchFamily="18" charset="0"/>
            </a:endParaRPr>
          </a:p>
          <a:p>
            <a:pPr fontAlgn="auto">
              <a:lnSpc>
                <a:spcPct val="150000"/>
              </a:lnSpc>
            </a:pPr>
            <a:r>
              <a:rPr sz="2000">
                <a:latin typeface="Times New Roman" panose="02020603050405020304" pitchFamily="18" charset="0"/>
                <a:cs typeface="Times New Roman" panose="02020603050405020304" pitchFamily="18" charset="0"/>
              </a:rPr>
              <a:t>https://baike.so.com/doc/6183661-6396909.html</a:t>
            </a:r>
            <a:endParaRPr sz="20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任意多边形 189"/>
          <p:cNvSpPr/>
          <p:nvPr/>
        </p:nvSpPr>
        <p:spPr bwMode="auto">
          <a:xfrm>
            <a:off x="7570787" y="12247"/>
            <a:ext cx="4561203" cy="2175399"/>
          </a:xfrm>
          <a:custGeom>
            <a:avLst/>
            <a:gdLst>
              <a:gd name="connsiteX0" fmla="*/ 0 w 5442702"/>
              <a:gd name="connsiteY0" fmla="*/ 0 h 2175399"/>
              <a:gd name="connsiteX1" fmla="*/ 5438845 w 5442702"/>
              <a:gd name="connsiteY1" fmla="*/ 0 h 2175399"/>
              <a:gd name="connsiteX2" fmla="*/ 5442287 w 5442702"/>
              <a:gd name="connsiteY2" fmla="*/ 70644 h 2175399"/>
              <a:gd name="connsiteX3" fmla="*/ 4842148 w 5442702"/>
              <a:gd name="connsiteY3" fmla="*/ 1649310 h 2175399"/>
              <a:gd name="connsiteX4" fmla="*/ 2698709 w 5442702"/>
              <a:gd name="connsiteY4" fmla="*/ 1947518 h 2175399"/>
              <a:gd name="connsiteX5" fmla="*/ 2295011 w 5442702"/>
              <a:gd name="connsiteY5" fmla="*/ 1543495 h 2175399"/>
              <a:gd name="connsiteX6" fmla="*/ 2006656 w 5442702"/>
              <a:gd name="connsiteY6" fmla="*/ 947080 h 2175399"/>
              <a:gd name="connsiteX7" fmla="*/ 1141591 w 5442702"/>
              <a:gd name="connsiteY7" fmla="*/ 658492 h 2175399"/>
              <a:gd name="connsiteX8" fmla="*/ 247690 w 5442702"/>
              <a:gd name="connsiteY8" fmla="*/ 446860 h 2175399"/>
              <a:gd name="connsiteX9" fmla="*/ 26693 w 5442702"/>
              <a:gd name="connsiteY9" fmla="*/ 106811 h 2175399"/>
              <a:gd name="connsiteX10" fmla="*/ 0 w 5442702"/>
              <a:gd name="connsiteY10" fmla="*/ 0 h 217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42702" h="2175399">
                <a:moveTo>
                  <a:pt x="0" y="0"/>
                </a:moveTo>
                <a:lnTo>
                  <a:pt x="5438845" y="0"/>
                </a:lnTo>
                <a:lnTo>
                  <a:pt x="5442287" y="70644"/>
                </a:lnTo>
                <a:cubicBezTo>
                  <a:pt x="5453101" y="653682"/>
                  <a:pt x="5253054" y="1238072"/>
                  <a:pt x="4842148" y="1649310"/>
                </a:cubicBezTo>
                <a:cubicBezTo>
                  <a:pt x="4284661" y="2197628"/>
                  <a:pt x="3361925" y="2351541"/>
                  <a:pt x="2698709" y="1947518"/>
                </a:cubicBezTo>
                <a:cubicBezTo>
                  <a:pt x="2535307" y="1841702"/>
                  <a:pt x="2391129" y="1707028"/>
                  <a:pt x="2295011" y="1543495"/>
                </a:cubicBezTo>
                <a:cubicBezTo>
                  <a:pt x="2189281" y="1351103"/>
                  <a:pt x="2150834" y="1110613"/>
                  <a:pt x="2006656" y="947080"/>
                </a:cubicBezTo>
                <a:cubicBezTo>
                  <a:pt x="1804807" y="706590"/>
                  <a:pt x="1458782" y="668111"/>
                  <a:pt x="1141591" y="658492"/>
                </a:cubicBezTo>
                <a:cubicBezTo>
                  <a:pt x="834012" y="648872"/>
                  <a:pt x="487986" y="648872"/>
                  <a:pt x="247690" y="446860"/>
                </a:cubicBezTo>
                <a:cubicBezTo>
                  <a:pt x="139557" y="356676"/>
                  <a:pt x="69271" y="238085"/>
                  <a:pt x="26693" y="106811"/>
                </a:cubicBezTo>
                <a:lnTo>
                  <a:pt x="0" y="0"/>
                </a:lnTo>
                <a:close/>
              </a:path>
            </a:pathLst>
          </a:custGeom>
          <a:solidFill>
            <a:srgbClr val="E7F6F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noAutofit/>
          </a:bodyPr>
          <a:lstStyle/>
          <a:p>
            <a:endParaRPr lang="zh-CN" altLang="en-US">
              <a:solidFill>
                <a:prstClr val="black"/>
              </a:solidFill>
            </a:endParaRPr>
          </a:p>
        </p:txBody>
      </p:sp>
      <p:sp>
        <p:nvSpPr>
          <p:cNvPr id="174" name="任意多边形 173"/>
          <p:cNvSpPr/>
          <p:nvPr/>
        </p:nvSpPr>
        <p:spPr bwMode="auto">
          <a:xfrm>
            <a:off x="9455727" y="-40645"/>
            <a:ext cx="2726749" cy="5828544"/>
          </a:xfrm>
          <a:custGeom>
            <a:avLst/>
            <a:gdLst>
              <a:gd name="connsiteX0" fmla="*/ 2358531 w 3955273"/>
              <a:gd name="connsiteY0" fmla="*/ 69 h 5828544"/>
              <a:gd name="connsiteX1" fmla="*/ 3880261 w 3955273"/>
              <a:gd name="connsiteY1" fmla="*/ 37353 h 5828544"/>
              <a:gd name="connsiteX2" fmla="*/ 3955273 w 3955273"/>
              <a:gd name="connsiteY2" fmla="*/ 40973 h 5828544"/>
              <a:gd name="connsiteX3" fmla="*/ 3955273 w 3955273"/>
              <a:gd name="connsiteY3" fmla="*/ 5828544 h 5828544"/>
              <a:gd name="connsiteX4" fmla="*/ 3906384 w 3955273"/>
              <a:gd name="connsiteY4" fmla="*/ 5810397 h 5828544"/>
              <a:gd name="connsiteX5" fmla="*/ 3303757 w 3955273"/>
              <a:gd name="connsiteY5" fmla="*/ 5377419 h 5828544"/>
              <a:gd name="connsiteX6" fmla="*/ 2996289 w 3955273"/>
              <a:gd name="connsiteY6" fmla="*/ 5011793 h 5828544"/>
              <a:gd name="connsiteX7" fmla="*/ 2314092 w 3955273"/>
              <a:gd name="connsiteY7" fmla="*/ 4598058 h 5828544"/>
              <a:gd name="connsiteX8" fmla="*/ 1583854 w 3955273"/>
              <a:gd name="connsiteY8" fmla="*/ 4396001 h 5828544"/>
              <a:gd name="connsiteX9" fmla="*/ 1065001 w 3955273"/>
              <a:gd name="connsiteY9" fmla="*/ 3270258 h 5828544"/>
              <a:gd name="connsiteX10" fmla="*/ 1257169 w 3955273"/>
              <a:gd name="connsiteY10" fmla="*/ 2077162 h 5828544"/>
              <a:gd name="connsiteX11" fmla="*/ 805574 w 3955273"/>
              <a:gd name="connsiteY11" fmla="*/ 1499858 h 5828544"/>
              <a:gd name="connsiteX12" fmla="*/ 190637 w 3955273"/>
              <a:gd name="connsiteY12" fmla="*/ 1076501 h 5828544"/>
              <a:gd name="connsiteX13" fmla="*/ 344371 w 3955273"/>
              <a:gd name="connsiteY13" fmla="*/ 152814 h 5828544"/>
              <a:gd name="connsiteX14" fmla="*/ 844008 w 3955273"/>
              <a:gd name="connsiteY14" fmla="*/ 56597 h 5828544"/>
              <a:gd name="connsiteX15" fmla="*/ 2358531 w 3955273"/>
              <a:gd name="connsiteY15" fmla="*/ 69 h 58285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55273" h="5828544">
                <a:moveTo>
                  <a:pt x="2358531" y="69"/>
                </a:moveTo>
                <a:cubicBezTo>
                  <a:pt x="2864173" y="1272"/>
                  <a:pt x="3371016" y="18110"/>
                  <a:pt x="3880261" y="37353"/>
                </a:cubicBezTo>
                <a:lnTo>
                  <a:pt x="3955273" y="40973"/>
                </a:lnTo>
                <a:lnTo>
                  <a:pt x="3955273" y="5828544"/>
                </a:lnTo>
                <a:lnTo>
                  <a:pt x="3906384" y="5810397"/>
                </a:lnTo>
                <a:cubicBezTo>
                  <a:pt x="3678485" y="5709369"/>
                  <a:pt x="3469502" y="5565043"/>
                  <a:pt x="3303757" y="5377419"/>
                </a:cubicBezTo>
                <a:cubicBezTo>
                  <a:pt x="3198065" y="5261958"/>
                  <a:pt x="3111589" y="5127253"/>
                  <a:pt x="2996289" y="5011793"/>
                </a:cubicBezTo>
                <a:cubicBezTo>
                  <a:pt x="2813729" y="4819358"/>
                  <a:pt x="2573519" y="4675032"/>
                  <a:pt x="2314092" y="4598058"/>
                </a:cubicBezTo>
                <a:cubicBezTo>
                  <a:pt x="2073883" y="4530706"/>
                  <a:pt x="1804847" y="4521084"/>
                  <a:pt x="1583854" y="4396001"/>
                </a:cubicBezTo>
                <a:cubicBezTo>
                  <a:pt x="1189910" y="4174701"/>
                  <a:pt x="1045784" y="3703236"/>
                  <a:pt x="1065001" y="3270258"/>
                </a:cubicBezTo>
                <a:cubicBezTo>
                  <a:pt x="1084218" y="2875766"/>
                  <a:pt x="1324428" y="2471653"/>
                  <a:pt x="1257169" y="2077162"/>
                </a:cubicBezTo>
                <a:cubicBezTo>
                  <a:pt x="1209127" y="1798131"/>
                  <a:pt x="1045784" y="1634562"/>
                  <a:pt x="805574" y="1499858"/>
                </a:cubicBezTo>
                <a:cubicBezTo>
                  <a:pt x="594189" y="1374775"/>
                  <a:pt x="363588" y="1259314"/>
                  <a:pt x="190637" y="1076501"/>
                </a:cubicBezTo>
                <a:cubicBezTo>
                  <a:pt x="-97615" y="758984"/>
                  <a:pt x="-68790" y="316384"/>
                  <a:pt x="344371" y="152814"/>
                </a:cubicBezTo>
                <a:cubicBezTo>
                  <a:pt x="507714" y="85462"/>
                  <a:pt x="671057" y="66218"/>
                  <a:pt x="844008" y="56597"/>
                </a:cubicBezTo>
                <a:cubicBezTo>
                  <a:pt x="1348449" y="13299"/>
                  <a:pt x="1852889" y="-1134"/>
                  <a:pt x="2358531" y="69"/>
                </a:cubicBezTo>
                <a:close/>
              </a:path>
            </a:pathLst>
          </a:custGeom>
          <a:solidFill>
            <a:srgbClr val="20BEC6"/>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noAutofit/>
          </a:bodyPr>
          <a:lstStyle/>
          <a:p>
            <a:endParaRPr lang="zh-CN" altLang="en-US">
              <a:solidFill>
                <a:prstClr val="black"/>
              </a:solidFill>
            </a:endParaRPr>
          </a:p>
        </p:txBody>
      </p:sp>
      <p:sp>
        <p:nvSpPr>
          <p:cNvPr id="97" name="Freeform 97"/>
          <p:cNvSpPr/>
          <p:nvPr/>
        </p:nvSpPr>
        <p:spPr bwMode="auto">
          <a:xfrm>
            <a:off x="7091363" y="-3436937"/>
            <a:ext cx="6294438" cy="6300788"/>
          </a:xfrm>
          <a:custGeom>
            <a:avLst/>
            <a:gdLst>
              <a:gd name="T0" fmla="*/ 18 w 3965"/>
              <a:gd name="T1" fmla="*/ 3969 h 3969"/>
              <a:gd name="T2" fmla="*/ 3965 w 3965"/>
              <a:gd name="T3" fmla="*/ 12 h 3969"/>
              <a:gd name="T4" fmla="*/ 3947 w 3965"/>
              <a:gd name="T5" fmla="*/ 0 h 3969"/>
              <a:gd name="T6" fmla="*/ 0 w 3965"/>
              <a:gd name="T7" fmla="*/ 3951 h 3969"/>
              <a:gd name="T8" fmla="*/ 18 w 3965"/>
              <a:gd name="T9" fmla="*/ 3969 h 3969"/>
            </a:gdLst>
            <a:ahLst/>
            <a:cxnLst>
              <a:cxn ang="0">
                <a:pos x="T0" y="T1"/>
              </a:cxn>
              <a:cxn ang="0">
                <a:pos x="T2" y="T3"/>
              </a:cxn>
              <a:cxn ang="0">
                <a:pos x="T4" y="T5"/>
              </a:cxn>
              <a:cxn ang="0">
                <a:pos x="T6" y="T7"/>
              </a:cxn>
              <a:cxn ang="0">
                <a:pos x="T8" y="T9"/>
              </a:cxn>
            </a:cxnLst>
            <a:rect l="0" t="0" r="r" b="b"/>
            <a:pathLst>
              <a:path w="3965" h="3969">
                <a:moveTo>
                  <a:pt x="18" y="3969"/>
                </a:moveTo>
                <a:lnTo>
                  <a:pt x="3965" y="12"/>
                </a:lnTo>
                <a:lnTo>
                  <a:pt x="3947" y="0"/>
                </a:lnTo>
                <a:lnTo>
                  <a:pt x="0" y="3951"/>
                </a:lnTo>
                <a:lnTo>
                  <a:pt x="18" y="39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07" name="Freeform 107"/>
          <p:cNvSpPr/>
          <p:nvPr/>
        </p:nvSpPr>
        <p:spPr bwMode="auto">
          <a:xfrm>
            <a:off x="7897813" y="-2638425"/>
            <a:ext cx="6294438" cy="6310313"/>
          </a:xfrm>
          <a:custGeom>
            <a:avLst/>
            <a:gdLst>
              <a:gd name="T0" fmla="*/ 19 w 3965"/>
              <a:gd name="T1" fmla="*/ 3975 h 3975"/>
              <a:gd name="T2" fmla="*/ 3965 w 3965"/>
              <a:gd name="T3" fmla="*/ 18 h 3975"/>
              <a:gd name="T4" fmla="*/ 3947 w 3965"/>
              <a:gd name="T5" fmla="*/ 0 h 3975"/>
              <a:gd name="T6" fmla="*/ 0 w 3965"/>
              <a:gd name="T7" fmla="*/ 3957 h 3975"/>
            </a:gdLst>
            <a:ahLst/>
            <a:cxnLst>
              <a:cxn ang="0">
                <a:pos x="T0" y="T1"/>
              </a:cxn>
              <a:cxn ang="0">
                <a:pos x="T2" y="T3"/>
              </a:cxn>
              <a:cxn ang="0">
                <a:pos x="T4" y="T5"/>
              </a:cxn>
              <a:cxn ang="0">
                <a:pos x="T6" y="T7"/>
              </a:cxn>
            </a:cxnLst>
            <a:rect l="0" t="0" r="r" b="b"/>
            <a:pathLst>
              <a:path w="3965" h="3975">
                <a:moveTo>
                  <a:pt x="19" y="3975"/>
                </a:moveTo>
                <a:lnTo>
                  <a:pt x="3965" y="18"/>
                </a:lnTo>
                <a:lnTo>
                  <a:pt x="3947" y="0"/>
                </a:lnTo>
                <a:lnTo>
                  <a:pt x="0" y="395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11" name="Freeform 111"/>
          <p:cNvSpPr/>
          <p:nvPr/>
        </p:nvSpPr>
        <p:spPr bwMode="auto">
          <a:xfrm>
            <a:off x="8215313" y="-2311400"/>
            <a:ext cx="6303963" cy="6300788"/>
          </a:xfrm>
          <a:custGeom>
            <a:avLst/>
            <a:gdLst>
              <a:gd name="T0" fmla="*/ 18 w 3971"/>
              <a:gd name="T1" fmla="*/ 3969 h 3969"/>
              <a:gd name="T2" fmla="*/ 3971 w 3971"/>
              <a:gd name="T3" fmla="*/ 18 h 3969"/>
              <a:gd name="T4" fmla="*/ 3953 w 3971"/>
              <a:gd name="T5" fmla="*/ 0 h 3969"/>
              <a:gd name="T6" fmla="*/ 0 w 3971"/>
              <a:gd name="T7" fmla="*/ 3951 h 3969"/>
              <a:gd name="T8" fmla="*/ 18 w 3971"/>
              <a:gd name="T9" fmla="*/ 3969 h 3969"/>
            </a:gdLst>
            <a:ahLst/>
            <a:cxnLst>
              <a:cxn ang="0">
                <a:pos x="T0" y="T1"/>
              </a:cxn>
              <a:cxn ang="0">
                <a:pos x="T2" y="T3"/>
              </a:cxn>
              <a:cxn ang="0">
                <a:pos x="T4" y="T5"/>
              </a:cxn>
              <a:cxn ang="0">
                <a:pos x="T6" y="T7"/>
              </a:cxn>
              <a:cxn ang="0">
                <a:pos x="T8" y="T9"/>
              </a:cxn>
            </a:cxnLst>
            <a:rect l="0" t="0" r="r" b="b"/>
            <a:pathLst>
              <a:path w="3971" h="3969">
                <a:moveTo>
                  <a:pt x="18" y="3969"/>
                </a:moveTo>
                <a:lnTo>
                  <a:pt x="3971" y="18"/>
                </a:lnTo>
                <a:lnTo>
                  <a:pt x="3953" y="0"/>
                </a:lnTo>
                <a:lnTo>
                  <a:pt x="0" y="3951"/>
                </a:lnTo>
                <a:lnTo>
                  <a:pt x="18" y="39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188" name="任意多边形 187"/>
          <p:cNvSpPr/>
          <p:nvPr/>
        </p:nvSpPr>
        <p:spPr bwMode="auto">
          <a:xfrm>
            <a:off x="0" y="3989388"/>
            <a:ext cx="7035074" cy="2894852"/>
          </a:xfrm>
          <a:custGeom>
            <a:avLst/>
            <a:gdLst>
              <a:gd name="connsiteX0" fmla="*/ 252279 w 7035074"/>
              <a:gd name="connsiteY0" fmla="*/ 53 h 4384766"/>
              <a:gd name="connsiteX1" fmla="*/ 1411902 w 7035074"/>
              <a:gd name="connsiteY1" fmla="*/ 671420 h 4384766"/>
              <a:gd name="connsiteX2" fmla="*/ 1834758 w 7035074"/>
              <a:gd name="connsiteY2" fmla="*/ 1498782 h 4384766"/>
              <a:gd name="connsiteX3" fmla="*/ 2680468 w 7035074"/>
              <a:gd name="connsiteY3" fmla="*/ 1662331 h 4384766"/>
              <a:gd name="connsiteX4" fmla="*/ 3497348 w 7035074"/>
              <a:gd name="connsiteY4" fmla="*/ 1335234 h 4384766"/>
              <a:gd name="connsiteX5" fmla="*/ 4054749 w 7035074"/>
              <a:gd name="connsiteY5" fmla="*/ 1152445 h 4384766"/>
              <a:gd name="connsiteX6" fmla="*/ 4794746 w 7035074"/>
              <a:gd name="connsiteY6" fmla="*/ 1200547 h 4384766"/>
              <a:gd name="connsiteX7" fmla="*/ 5611625 w 7035074"/>
              <a:gd name="connsiteY7" fmla="*/ 2345385 h 4384766"/>
              <a:gd name="connsiteX8" fmla="*/ 6053701 w 7035074"/>
              <a:gd name="connsiteY8" fmla="*/ 2335765 h 4384766"/>
              <a:gd name="connsiteX9" fmla="*/ 6543829 w 7035074"/>
              <a:gd name="connsiteY9" fmla="*/ 2345385 h 4384766"/>
              <a:gd name="connsiteX10" fmla="*/ 7024347 w 7035074"/>
              <a:gd name="connsiteY10" fmla="*/ 2932235 h 4384766"/>
              <a:gd name="connsiteX11" fmla="*/ 6860971 w 7035074"/>
              <a:gd name="connsiteY11" fmla="*/ 3692254 h 4384766"/>
              <a:gd name="connsiteX12" fmla="*/ 6237499 w 7035074"/>
              <a:gd name="connsiteY12" fmla="*/ 4357270 h 4384766"/>
              <a:gd name="connsiteX13" fmla="*/ 6192790 w 7035074"/>
              <a:gd name="connsiteY13" fmla="*/ 4384766 h 4384766"/>
              <a:gd name="connsiteX14" fmla="*/ 3538235 w 7035074"/>
              <a:gd name="connsiteY14" fmla="*/ 4384766 h 4384766"/>
              <a:gd name="connsiteX15" fmla="*/ 3578805 w 7035074"/>
              <a:gd name="connsiteY15" fmla="*/ 4358526 h 4384766"/>
              <a:gd name="connsiteX16" fmla="*/ 0 w 7035074"/>
              <a:gd name="connsiteY16" fmla="*/ 4358526 h 4384766"/>
              <a:gd name="connsiteX17" fmla="*/ 0 w 7035074"/>
              <a:gd name="connsiteY17" fmla="*/ 21147 h 4384766"/>
              <a:gd name="connsiteX18" fmla="*/ 112469 w 7035074"/>
              <a:gd name="connsiteY18" fmla="*/ 5619 h 4384766"/>
              <a:gd name="connsiteX19" fmla="*/ 252279 w 7035074"/>
              <a:gd name="connsiteY19" fmla="*/ 53 h 438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035074" h="4384766">
                <a:moveTo>
                  <a:pt x="252279" y="53"/>
                </a:moveTo>
                <a:cubicBezTo>
                  <a:pt x="718906" y="3999"/>
                  <a:pt x="1183657" y="232485"/>
                  <a:pt x="1411902" y="671420"/>
                </a:cubicBezTo>
                <a:cubicBezTo>
                  <a:pt x="1565668" y="950414"/>
                  <a:pt x="1604109" y="1287131"/>
                  <a:pt x="1834758" y="1498782"/>
                </a:cubicBezTo>
                <a:cubicBezTo>
                  <a:pt x="2055796" y="1700812"/>
                  <a:pt x="2392158" y="1729674"/>
                  <a:pt x="2680468" y="1662331"/>
                </a:cubicBezTo>
                <a:cubicBezTo>
                  <a:pt x="2959169" y="1594987"/>
                  <a:pt x="3228259" y="1441059"/>
                  <a:pt x="3497348" y="1335234"/>
                </a:cubicBezTo>
                <a:cubicBezTo>
                  <a:pt x="3679945" y="1258270"/>
                  <a:pt x="3862542" y="1200547"/>
                  <a:pt x="4054749" y="1152445"/>
                </a:cubicBezTo>
                <a:cubicBezTo>
                  <a:pt x="4304618" y="1094722"/>
                  <a:pt x="4583318" y="1065860"/>
                  <a:pt x="4794746" y="1200547"/>
                </a:cubicBezTo>
                <a:cubicBezTo>
                  <a:pt x="5246432" y="1498782"/>
                  <a:pt x="4948511" y="2220319"/>
                  <a:pt x="5611625" y="2345385"/>
                </a:cubicBezTo>
                <a:cubicBezTo>
                  <a:pt x="5755781" y="2374247"/>
                  <a:pt x="5899936" y="2355006"/>
                  <a:pt x="6053701" y="2335765"/>
                </a:cubicBezTo>
                <a:cubicBezTo>
                  <a:pt x="6217077" y="2316524"/>
                  <a:pt x="6390064" y="2297283"/>
                  <a:pt x="6543829" y="2345385"/>
                </a:cubicBezTo>
                <a:cubicBezTo>
                  <a:pt x="6803309" y="2422349"/>
                  <a:pt x="6976295" y="2662861"/>
                  <a:pt x="7024347" y="2932235"/>
                </a:cubicBezTo>
                <a:cubicBezTo>
                  <a:pt x="7062788" y="3191988"/>
                  <a:pt x="6995516" y="3461362"/>
                  <a:pt x="6860971" y="3692254"/>
                </a:cubicBezTo>
                <a:cubicBezTo>
                  <a:pt x="6712011" y="3961628"/>
                  <a:pt x="6493375" y="4182899"/>
                  <a:pt x="6237499" y="4357270"/>
                </a:cubicBezTo>
                <a:lnTo>
                  <a:pt x="6192790" y="4384766"/>
                </a:lnTo>
                <a:lnTo>
                  <a:pt x="3538235" y="4384766"/>
                </a:lnTo>
                <a:lnTo>
                  <a:pt x="3578805" y="4358526"/>
                </a:lnTo>
                <a:lnTo>
                  <a:pt x="0" y="4358526"/>
                </a:lnTo>
                <a:lnTo>
                  <a:pt x="0" y="21147"/>
                </a:lnTo>
                <a:lnTo>
                  <a:pt x="112469" y="5619"/>
                </a:lnTo>
                <a:cubicBezTo>
                  <a:pt x="158934" y="1509"/>
                  <a:pt x="205616" y="-342"/>
                  <a:pt x="252279" y="53"/>
                </a:cubicBezTo>
                <a:close/>
              </a:path>
            </a:pathLst>
          </a:custGeom>
          <a:solidFill>
            <a:srgbClr val="E7F6F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noAutofit/>
          </a:bodyPr>
          <a:lstStyle/>
          <a:p>
            <a:endParaRPr lang="zh-CN" altLang="en-US">
              <a:solidFill>
                <a:prstClr val="black"/>
              </a:solidFill>
            </a:endParaRPr>
          </a:p>
        </p:txBody>
      </p:sp>
      <p:sp>
        <p:nvSpPr>
          <p:cNvPr id="182" name="任意多边形 181"/>
          <p:cNvSpPr/>
          <p:nvPr/>
        </p:nvSpPr>
        <p:spPr bwMode="auto">
          <a:xfrm>
            <a:off x="3578806" y="5636830"/>
            <a:ext cx="8603671" cy="1221170"/>
          </a:xfrm>
          <a:custGeom>
            <a:avLst/>
            <a:gdLst>
              <a:gd name="connsiteX0" fmla="*/ 4343946 w 8603671"/>
              <a:gd name="connsiteY0" fmla="*/ 365 h 1593477"/>
              <a:gd name="connsiteX1" fmla="*/ 5049833 w 8603671"/>
              <a:gd name="connsiteY1" fmla="*/ 166983 h 1593477"/>
              <a:gd name="connsiteX2" fmla="*/ 5828203 w 8603671"/>
              <a:gd name="connsiteY2" fmla="*/ 609644 h 1593477"/>
              <a:gd name="connsiteX3" fmla="*/ 6741107 w 8603671"/>
              <a:gd name="connsiteY3" fmla="*/ 628890 h 1593477"/>
              <a:gd name="connsiteX4" fmla="*/ 7980735 w 8603671"/>
              <a:gd name="connsiteY4" fmla="*/ 417183 h 1593477"/>
              <a:gd name="connsiteX5" fmla="*/ 8541691 w 8603671"/>
              <a:gd name="connsiteY5" fmla="*/ 598818 h 1593477"/>
              <a:gd name="connsiteX6" fmla="*/ 8603671 w 8603671"/>
              <a:gd name="connsiteY6" fmla="*/ 635057 h 1593477"/>
              <a:gd name="connsiteX7" fmla="*/ 8603671 w 8603671"/>
              <a:gd name="connsiteY7" fmla="*/ 1593477 h 1593477"/>
              <a:gd name="connsiteX8" fmla="*/ 0 w 8603671"/>
              <a:gd name="connsiteY8" fmla="*/ 1593477 h 1593477"/>
              <a:gd name="connsiteX9" fmla="*/ 78729 w 8603671"/>
              <a:gd name="connsiteY9" fmla="*/ 1542556 h 1593477"/>
              <a:gd name="connsiteX10" fmla="*/ 264294 w 8603671"/>
              <a:gd name="connsiteY10" fmla="*/ 1389113 h 1593477"/>
              <a:gd name="connsiteX11" fmla="*/ 1129150 w 8603671"/>
              <a:gd name="connsiteY11" fmla="*/ 455675 h 1593477"/>
              <a:gd name="connsiteX12" fmla="*/ 2387997 w 8603671"/>
              <a:gd name="connsiteY12" fmla="*/ 243967 h 1593477"/>
              <a:gd name="connsiteX13" fmla="*/ 3483482 w 8603671"/>
              <a:gd name="connsiteY13" fmla="*/ 272837 h 1593477"/>
              <a:gd name="connsiteX14" fmla="*/ 3915910 w 8603671"/>
              <a:gd name="connsiteY14" fmla="*/ 80375 h 1593477"/>
              <a:gd name="connsiteX15" fmla="*/ 4343946 w 8603671"/>
              <a:gd name="connsiteY15" fmla="*/ 365 h 1593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603671" h="1593477">
                <a:moveTo>
                  <a:pt x="4343946" y="365"/>
                </a:moveTo>
                <a:cubicBezTo>
                  <a:pt x="4587375" y="-5179"/>
                  <a:pt x="4833619" y="52709"/>
                  <a:pt x="5049833" y="166983"/>
                </a:cubicBezTo>
                <a:cubicBezTo>
                  <a:pt x="5318899" y="311329"/>
                  <a:pt x="5530309" y="513413"/>
                  <a:pt x="5828203" y="609644"/>
                </a:cubicBezTo>
                <a:cubicBezTo>
                  <a:pt x="6126099" y="715498"/>
                  <a:pt x="6443213" y="715498"/>
                  <a:pt x="6741107" y="628890"/>
                </a:cubicBezTo>
                <a:cubicBezTo>
                  <a:pt x="7173536" y="503790"/>
                  <a:pt x="7509869" y="349821"/>
                  <a:pt x="7980735" y="417183"/>
                </a:cubicBezTo>
                <a:cubicBezTo>
                  <a:pt x="8172925" y="446052"/>
                  <a:pt x="8365116" y="506196"/>
                  <a:pt x="8541691" y="598818"/>
                </a:cubicBezTo>
                <a:lnTo>
                  <a:pt x="8603671" y="635057"/>
                </a:lnTo>
                <a:lnTo>
                  <a:pt x="8603671" y="1593477"/>
                </a:lnTo>
                <a:lnTo>
                  <a:pt x="0" y="1593477"/>
                </a:lnTo>
                <a:lnTo>
                  <a:pt x="78729" y="1542556"/>
                </a:lnTo>
                <a:cubicBezTo>
                  <a:pt x="143424" y="1495418"/>
                  <a:pt x="205436" y="1444446"/>
                  <a:pt x="264294" y="1389113"/>
                </a:cubicBezTo>
                <a:cubicBezTo>
                  <a:pt x="571798" y="1090797"/>
                  <a:pt x="773598" y="686629"/>
                  <a:pt x="1129150" y="455675"/>
                </a:cubicBezTo>
                <a:cubicBezTo>
                  <a:pt x="1494312" y="215098"/>
                  <a:pt x="1955569" y="186229"/>
                  <a:pt x="2387997" y="243967"/>
                </a:cubicBezTo>
                <a:cubicBezTo>
                  <a:pt x="2781987" y="301706"/>
                  <a:pt x="3089492" y="417183"/>
                  <a:pt x="3483482" y="272837"/>
                </a:cubicBezTo>
                <a:cubicBezTo>
                  <a:pt x="3627625" y="224721"/>
                  <a:pt x="3771767" y="138114"/>
                  <a:pt x="3915910" y="80375"/>
                </a:cubicBezTo>
                <a:cubicBezTo>
                  <a:pt x="4052846" y="29854"/>
                  <a:pt x="4197890" y="3691"/>
                  <a:pt x="4343946" y="365"/>
                </a:cubicBezTo>
                <a:close/>
              </a:path>
            </a:pathLst>
          </a:custGeom>
          <a:solidFill>
            <a:srgbClr val="0079A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noAutofit/>
          </a:bodyPr>
          <a:lstStyle/>
          <a:p>
            <a:endParaRPr lang="zh-CN" altLang="en-US">
              <a:solidFill>
                <a:prstClr val="black"/>
              </a:solidFill>
            </a:endParaRPr>
          </a:p>
        </p:txBody>
      </p:sp>
      <p:sp>
        <p:nvSpPr>
          <p:cNvPr id="169" name="Oval 169"/>
          <p:cNvSpPr>
            <a:spLocks noChangeArrowheads="1"/>
          </p:cNvSpPr>
          <p:nvPr/>
        </p:nvSpPr>
        <p:spPr bwMode="auto">
          <a:xfrm>
            <a:off x="2937307" y="5801651"/>
            <a:ext cx="758825" cy="758825"/>
          </a:xfrm>
          <a:prstGeom prst="ellipse">
            <a:avLst/>
          </a:prstGeom>
          <a:solidFill>
            <a:srgbClr val="D1EDFB"/>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53" name="TextBox 1"/>
          <p:cNvSpPr txBox="1"/>
          <p:nvPr/>
        </p:nvSpPr>
        <p:spPr>
          <a:xfrm>
            <a:off x="612029" y="2097420"/>
            <a:ext cx="10242551" cy="767080"/>
          </a:xfrm>
          <a:prstGeom prst="rect">
            <a:avLst/>
          </a:prstGeom>
          <a:noFill/>
        </p:spPr>
        <p:txBody>
          <a:bodyPr wrap="square" lIns="91413" tIns="45706" rIns="91413" bIns="45706" rtlCol="0">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zh-CN" altLang="en-US" sz="4400" b="1" dirty="0" smtClean="0">
                <a:solidFill>
                  <a:prstClr val="black"/>
                </a:solidFill>
                <a:latin typeface="Times New Roman" panose="02020603050405020304" pitchFamily="18" charset="0"/>
                <a:cs typeface="Times New Roman" panose="02020603050405020304" pitchFamily="18" charset="0"/>
                <a:sym typeface="+mn-lt"/>
              </a:rPr>
              <a:t> </a:t>
            </a:r>
            <a:r>
              <a:rPr lang="en-US" altLang="zh-CN" sz="4400" b="1" dirty="0" smtClean="0">
                <a:solidFill>
                  <a:prstClr val="black"/>
                </a:solidFill>
                <a:latin typeface="Times New Roman" panose="02020603050405020304" pitchFamily="18" charset="0"/>
                <a:cs typeface="Times New Roman" panose="02020603050405020304" pitchFamily="18" charset="0"/>
                <a:sym typeface="+mn-lt"/>
              </a:rPr>
              <a:t>Thanks for watching and listening!</a:t>
            </a:r>
            <a:endParaRPr lang="en-US" altLang="zh-CN" sz="4400" b="1" dirty="0" smtClean="0">
              <a:solidFill>
                <a:prstClr val="black"/>
              </a:solidFill>
              <a:latin typeface="Times New Roman" panose="02020603050405020304" pitchFamily="18" charset="0"/>
              <a:cs typeface="Times New Roman" panose="02020603050405020304" pitchFamily="18" charset="0"/>
              <a:sym typeface="+mn-lt"/>
            </a:endParaRPr>
          </a:p>
        </p:txBody>
      </p:sp>
      <p:sp>
        <p:nvSpPr>
          <p:cNvPr id="2" name="Freeform 161"/>
          <p:cNvSpPr/>
          <p:nvPr/>
        </p:nvSpPr>
        <p:spPr bwMode="auto">
          <a:xfrm>
            <a:off x="2101850" y="5391066"/>
            <a:ext cx="806450" cy="769938"/>
          </a:xfrm>
          <a:custGeom>
            <a:avLst/>
            <a:gdLst>
              <a:gd name="T0" fmla="*/ 63 w 84"/>
              <a:gd name="T1" fmla="*/ 0 h 80"/>
              <a:gd name="T2" fmla="*/ 50 w 84"/>
              <a:gd name="T3" fmla="*/ 5 h 80"/>
              <a:gd name="T4" fmla="*/ 7 w 84"/>
              <a:gd name="T5" fmla="*/ 49 h 80"/>
              <a:gd name="T6" fmla="*/ 7 w 84"/>
              <a:gd name="T7" fmla="*/ 75 h 80"/>
              <a:gd name="T8" fmla="*/ 20 w 84"/>
              <a:gd name="T9" fmla="*/ 80 h 80"/>
              <a:gd name="T10" fmla="*/ 33 w 84"/>
              <a:gd name="T11" fmla="*/ 75 h 80"/>
              <a:gd name="T12" fmla="*/ 76 w 84"/>
              <a:gd name="T13" fmla="*/ 32 h 80"/>
              <a:gd name="T14" fmla="*/ 76 w 84"/>
              <a:gd name="T15" fmla="*/ 5 h 80"/>
              <a:gd name="T16" fmla="*/ 63 w 84"/>
              <a:gd name="T17"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 h="80">
                <a:moveTo>
                  <a:pt x="63" y="0"/>
                </a:moveTo>
                <a:cubicBezTo>
                  <a:pt x="58" y="0"/>
                  <a:pt x="54" y="2"/>
                  <a:pt x="50" y="5"/>
                </a:cubicBezTo>
                <a:cubicBezTo>
                  <a:pt x="7" y="49"/>
                  <a:pt x="7" y="49"/>
                  <a:pt x="7" y="49"/>
                </a:cubicBezTo>
                <a:cubicBezTo>
                  <a:pt x="0" y="56"/>
                  <a:pt x="0" y="68"/>
                  <a:pt x="7" y="75"/>
                </a:cubicBezTo>
                <a:cubicBezTo>
                  <a:pt x="10" y="79"/>
                  <a:pt x="15" y="80"/>
                  <a:pt x="20" y="80"/>
                </a:cubicBezTo>
                <a:cubicBezTo>
                  <a:pt x="25" y="80"/>
                  <a:pt x="30" y="79"/>
                  <a:pt x="33" y="75"/>
                </a:cubicBezTo>
                <a:cubicBezTo>
                  <a:pt x="76" y="32"/>
                  <a:pt x="76" y="32"/>
                  <a:pt x="76" y="32"/>
                </a:cubicBezTo>
                <a:cubicBezTo>
                  <a:pt x="84" y="24"/>
                  <a:pt x="84" y="13"/>
                  <a:pt x="76" y="5"/>
                </a:cubicBezTo>
                <a:cubicBezTo>
                  <a:pt x="73" y="2"/>
                  <a:pt x="68" y="0"/>
                  <a:pt x="63" y="0"/>
                </a:cubicBezTo>
              </a:path>
            </a:pathLst>
          </a:custGeom>
          <a:solidFill>
            <a:srgbClr val="319DC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p>
            <a:endParaRPr lang="zh-CN" altLang="en-US">
              <a:solidFill>
                <a:prstClr val="black"/>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rot="0">
            <a:off x="684530" y="1766570"/>
            <a:ext cx="720090" cy="720090"/>
            <a:chOff x="1028852" y="3242692"/>
            <a:chExt cx="720080" cy="720080"/>
          </a:xfrm>
        </p:grpSpPr>
        <p:sp>
          <p:nvSpPr>
            <p:cNvPr id="15" name="椭圆 14"/>
            <p:cNvSpPr/>
            <p:nvPr/>
          </p:nvSpPr>
          <p:spPr>
            <a:xfrm>
              <a:off x="1028852" y="3242692"/>
              <a:ext cx="720080" cy="720080"/>
            </a:xfrm>
            <a:prstGeom prst="ellipse">
              <a:avLst/>
            </a:prstGeom>
            <a:solidFill>
              <a:srgbClr val="E7E7E7"/>
            </a:solidFill>
            <a:ln>
              <a:noFill/>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1A94BC"/>
                </a:solidFill>
                <a:latin typeface="Impact MT Std" pitchFamily="34" charset="0"/>
              </a:endParaRPr>
            </a:p>
          </p:txBody>
        </p:sp>
        <p:sp>
          <p:nvSpPr>
            <p:cNvPr id="16" name="文本框 90"/>
            <p:cNvSpPr txBox="1"/>
            <p:nvPr/>
          </p:nvSpPr>
          <p:spPr>
            <a:xfrm>
              <a:off x="1141068" y="3371900"/>
              <a:ext cx="487673" cy="460369"/>
            </a:xfrm>
            <a:prstGeom prst="rect">
              <a:avLst/>
            </a:prstGeom>
            <a:noFill/>
          </p:spPr>
          <p:txBody>
            <a:bodyPr wrap="none" rtlCol="0">
              <a:spAutoFit/>
            </a:bodyPr>
            <a:lstStyle/>
            <a:p>
              <a:r>
                <a:rPr lang="en-US" altLang="zh-CN" sz="2400" b="1" dirty="0">
                  <a:solidFill>
                    <a:srgbClr val="1A94BC"/>
                  </a:solidFill>
                  <a:latin typeface="Times New Roman" panose="02020603050405020304" pitchFamily="18" charset="0"/>
                  <a:cs typeface="Times New Roman" panose="02020603050405020304" pitchFamily="18" charset="0"/>
                </a:rPr>
                <a:t>01</a:t>
              </a:r>
              <a:endParaRPr lang="en-US" altLang="zh-CN" sz="2400" b="1" dirty="0">
                <a:solidFill>
                  <a:srgbClr val="1A94BC"/>
                </a:solidFill>
                <a:latin typeface="Times New Roman" panose="02020603050405020304" pitchFamily="18" charset="0"/>
                <a:cs typeface="Times New Roman" panose="02020603050405020304" pitchFamily="18" charset="0"/>
              </a:endParaRPr>
            </a:p>
          </p:txBody>
        </p:sp>
      </p:grpSp>
      <p:grpSp>
        <p:nvGrpSpPr>
          <p:cNvPr id="21" name="组合 20"/>
          <p:cNvGrpSpPr/>
          <p:nvPr/>
        </p:nvGrpSpPr>
        <p:grpSpPr>
          <a:xfrm rot="0">
            <a:off x="700405" y="2738755"/>
            <a:ext cx="720090" cy="720090"/>
            <a:chOff x="1028852" y="3242692"/>
            <a:chExt cx="720080" cy="720080"/>
          </a:xfrm>
        </p:grpSpPr>
        <p:sp>
          <p:nvSpPr>
            <p:cNvPr id="22" name="椭圆 21"/>
            <p:cNvSpPr/>
            <p:nvPr/>
          </p:nvSpPr>
          <p:spPr>
            <a:xfrm>
              <a:off x="1028852" y="3242692"/>
              <a:ext cx="720080" cy="720080"/>
            </a:xfrm>
            <a:prstGeom prst="ellipse">
              <a:avLst/>
            </a:prstGeom>
            <a:solidFill>
              <a:srgbClr val="E7E7E7"/>
            </a:solidFill>
            <a:ln>
              <a:noFill/>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1A94BC"/>
                </a:solidFill>
                <a:latin typeface="Impact MT Std" pitchFamily="34" charset="0"/>
              </a:endParaRPr>
            </a:p>
          </p:txBody>
        </p:sp>
        <p:sp>
          <p:nvSpPr>
            <p:cNvPr id="23" name="文本框 113"/>
            <p:cNvSpPr txBox="1"/>
            <p:nvPr/>
          </p:nvSpPr>
          <p:spPr>
            <a:xfrm>
              <a:off x="1141068" y="3371900"/>
              <a:ext cx="487673" cy="460369"/>
            </a:xfrm>
            <a:prstGeom prst="rect">
              <a:avLst/>
            </a:prstGeom>
            <a:noFill/>
          </p:spPr>
          <p:txBody>
            <a:bodyPr wrap="none" rtlCol="0">
              <a:spAutoFit/>
            </a:bodyPr>
            <a:lstStyle/>
            <a:p>
              <a:r>
                <a:rPr lang="en-US" altLang="zh-CN" sz="2400" b="1" dirty="0">
                  <a:solidFill>
                    <a:srgbClr val="1A94BC"/>
                  </a:solidFill>
                  <a:latin typeface="Times New Roman" panose="02020603050405020304" pitchFamily="18" charset="0"/>
                  <a:cs typeface="Times New Roman" panose="02020603050405020304" pitchFamily="18" charset="0"/>
                </a:rPr>
                <a:t>02</a:t>
              </a:r>
              <a:endParaRPr lang="zh-CN" altLang="en-US" sz="2400" b="1" dirty="0">
                <a:solidFill>
                  <a:srgbClr val="1A94BC"/>
                </a:solidFill>
                <a:latin typeface="Impact MT Std" pitchFamily="34" charset="0"/>
              </a:endParaRPr>
            </a:p>
          </p:txBody>
        </p:sp>
      </p:grpSp>
      <p:sp>
        <p:nvSpPr>
          <p:cNvPr id="44" name="矩形 43"/>
          <p:cNvSpPr/>
          <p:nvPr/>
        </p:nvSpPr>
        <p:spPr>
          <a:xfrm>
            <a:off x="537551" y="434793"/>
            <a:ext cx="2305050" cy="583565"/>
          </a:xfrm>
          <a:prstGeom prst="rect">
            <a:avLst/>
          </a:prstGeom>
        </p:spPr>
        <p:txBody>
          <a:bodyPr wrap="non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3200" dirty="0" smtClean="0">
                <a:latin typeface="Times New Roman" panose="02020603050405020304" pitchFamily="18" charset="0"/>
                <a:cs typeface="Times New Roman" panose="02020603050405020304" pitchFamily="18" charset="0"/>
              </a:rPr>
              <a:t>CONTENTS</a:t>
            </a:r>
            <a:endParaRPr lang="en-US" altLang="zh-CN" sz="3200" dirty="0" smtClean="0">
              <a:latin typeface="Times New Roman" panose="02020603050405020304" pitchFamily="18" charset="0"/>
              <a:cs typeface="Times New Roman" panose="02020603050405020304" pitchFamily="18" charset="0"/>
            </a:endParaRPr>
          </a:p>
        </p:txBody>
      </p:sp>
      <p:cxnSp>
        <p:nvCxnSpPr>
          <p:cNvPr id="45" name="直接连接符 44"/>
          <p:cNvCxnSpPr/>
          <p:nvPr/>
        </p:nvCxnSpPr>
        <p:spPr>
          <a:xfrm>
            <a:off x="405765" y="347345"/>
            <a:ext cx="0" cy="758825"/>
          </a:xfrm>
          <a:prstGeom prst="line">
            <a:avLst/>
          </a:prstGeom>
          <a:ln w="76200">
            <a:solidFill>
              <a:srgbClr val="1FA3B5"/>
            </a:solidFill>
          </a:ln>
        </p:spPr>
        <p:style>
          <a:lnRef idx="1">
            <a:schemeClr val="accent1"/>
          </a:lnRef>
          <a:fillRef idx="0">
            <a:schemeClr val="accent1"/>
          </a:fillRef>
          <a:effectRef idx="0">
            <a:schemeClr val="accent1"/>
          </a:effectRef>
          <a:fontRef idx="minor">
            <a:schemeClr val="tx1"/>
          </a:fontRef>
        </p:style>
      </p:cxnSp>
      <p:grpSp>
        <p:nvGrpSpPr>
          <p:cNvPr id="30" name="组合 29"/>
          <p:cNvGrpSpPr/>
          <p:nvPr/>
        </p:nvGrpSpPr>
        <p:grpSpPr>
          <a:xfrm rot="0">
            <a:off x="701040" y="4784090"/>
            <a:ext cx="720090" cy="720090"/>
            <a:chOff x="1028852" y="3242692"/>
            <a:chExt cx="720080" cy="720080"/>
          </a:xfrm>
        </p:grpSpPr>
        <p:sp>
          <p:nvSpPr>
            <p:cNvPr id="46" name="椭圆 45"/>
            <p:cNvSpPr/>
            <p:nvPr/>
          </p:nvSpPr>
          <p:spPr>
            <a:xfrm>
              <a:off x="1028852" y="3242692"/>
              <a:ext cx="720080" cy="720080"/>
            </a:xfrm>
            <a:prstGeom prst="ellipse">
              <a:avLst/>
            </a:prstGeom>
            <a:solidFill>
              <a:srgbClr val="E7E7E7"/>
            </a:solidFill>
            <a:ln>
              <a:noFill/>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rgbClr val="1A94BC"/>
                </a:solidFill>
                <a:latin typeface="Impact MT Std" pitchFamily="34" charset="0"/>
              </a:endParaRPr>
            </a:p>
          </p:txBody>
        </p:sp>
        <p:sp>
          <p:nvSpPr>
            <p:cNvPr id="47" name="文本框 113"/>
            <p:cNvSpPr txBox="1"/>
            <p:nvPr/>
          </p:nvSpPr>
          <p:spPr>
            <a:xfrm>
              <a:off x="1141068" y="3371900"/>
              <a:ext cx="487673" cy="460369"/>
            </a:xfrm>
            <a:prstGeom prst="rect">
              <a:avLst/>
            </a:prstGeom>
            <a:noFill/>
          </p:spPr>
          <p:txBody>
            <a:bodyPr wrap="none" rtlCol="0">
              <a:spAutoFit/>
            </a:bodyPr>
            <a:p>
              <a:r>
                <a:rPr lang="en-US" altLang="zh-CN" sz="2400" b="1" dirty="0">
                  <a:solidFill>
                    <a:srgbClr val="1A94BC"/>
                  </a:solidFill>
                  <a:latin typeface="Times New Roman" panose="02020603050405020304" pitchFamily="18" charset="0"/>
                  <a:cs typeface="Times New Roman" panose="02020603050405020304" pitchFamily="18" charset="0"/>
                </a:rPr>
                <a:t>04</a:t>
              </a:r>
              <a:endParaRPr lang="zh-CN" altLang="en-US" sz="2400" b="1" dirty="0">
                <a:solidFill>
                  <a:srgbClr val="1A94BC"/>
                </a:solidFill>
                <a:latin typeface="Impact MT Std" pitchFamily="34" charset="0"/>
              </a:endParaRPr>
            </a:p>
          </p:txBody>
        </p:sp>
      </p:grpSp>
      <p:grpSp>
        <p:nvGrpSpPr>
          <p:cNvPr id="48" name="组合 47"/>
          <p:cNvGrpSpPr/>
          <p:nvPr/>
        </p:nvGrpSpPr>
        <p:grpSpPr>
          <a:xfrm rot="0">
            <a:off x="716915" y="3768725"/>
            <a:ext cx="720090" cy="720090"/>
            <a:chOff x="1028852" y="3242692"/>
            <a:chExt cx="720080" cy="720080"/>
          </a:xfrm>
        </p:grpSpPr>
        <p:sp>
          <p:nvSpPr>
            <p:cNvPr id="49" name="椭圆 48"/>
            <p:cNvSpPr/>
            <p:nvPr/>
          </p:nvSpPr>
          <p:spPr>
            <a:xfrm>
              <a:off x="1028852" y="3242692"/>
              <a:ext cx="720080" cy="720080"/>
            </a:xfrm>
            <a:prstGeom prst="ellipse">
              <a:avLst/>
            </a:prstGeom>
            <a:solidFill>
              <a:srgbClr val="E7E7E7"/>
            </a:solidFill>
            <a:ln>
              <a:noFill/>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1A94BC"/>
                </a:solidFill>
                <a:latin typeface="Impact MT Std" pitchFamily="34" charset="0"/>
              </a:endParaRPr>
            </a:p>
          </p:txBody>
        </p:sp>
        <p:sp>
          <p:nvSpPr>
            <p:cNvPr id="50" name="文本框 113"/>
            <p:cNvSpPr txBox="1"/>
            <p:nvPr/>
          </p:nvSpPr>
          <p:spPr>
            <a:xfrm>
              <a:off x="1141068" y="3371900"/>
              <a:ext cx="487673" cy="460369"/>
            </a:xfrm>
            <a:prstGeom prst="rect">
              <a:avLst/>
            </a:prstGeom>
            <a:noFill/>
          </p:spPr>
          <p:txBody>
            <a:bodyPr wrap="none" rtlCol="0">
              <a:spAutoFit/>
            </a:bodyPr>
            <a:lstStyle/>
            <a:p>
              <a:r>
                <a:rPr lang="en-US" altLang="zh-CN" sz="2400" b="1" dirty="0">
                  <a:solidFill>
                    <a:srgbClr val="1A94BC"/>
                  </a:solidFill>
                  <a:latin typeface="Times New Roman" panose="02020603050405020304" pitchFamily="18" charset="0"/>
                  <a:cs typeface="Times New Roman" panose="02020603050405020304" pitchFamily="18" charset="0"/>
                </a:rPr>
                <a:t>03</a:t>
              </a:r>
              <a:endParaRPr lang="en-US" sz="2400" b="1" dirty="0">
                <a:solidFill>
                  <a:srgbClr val="1A94BC"/>
                </a:solidFill>
                <a:latin typeface="Impact MT Std" pitchFamily="34" charset="0"/>
              </a:endParaRPr>
            </a:p>
          </p:txBody>
        </p:sp>
      </p:grpSp>
      <p:sp>
        <p:nvSpPr>
          <p:cNvPr id="51" name="文本框 50"/>
          <p:cNvSpPr txBox="1"/>
          <p:nvPr/>
        </p:nvSpPr>
        <p:spPr>
          <a:xfrm>
            <a:off x="1631950" y="1833880"/>
            <a:ext cx="5436870" cy="521970"/>
          </a:xfrm>
          <a:prstGeom prst="rect">
            <a:avLst/>
          </a:prstGeom>
          <a:noFill/>
        </p:spPr>
        <p:txBody>
          <a:bodyPr wrap="square" rtlCol="0" anchor="t">
            <a:spAutoFit/>
          </a:bodyPr>
          <a:p>
            <a:r>
              <a:rPr lang="zh-CN" altLang="en-US"/>
              <a:t> </a:t>
            </a:r>
            <a:r>
              <a:rPr lang="en-US" altLang="zh-CN" sz="2800">
                <a:latin typeface="Times New Roman" panose="02020603050405020304" pitchFamily="18" charset="0"/>
                <a:cs typeface="Times New Roman" panose="02020603050405020304" pitchFamily="18" charset="0"/>
              </a:rPr>
              <a:t>T</a:t>
            </a:r>
            <a:r>
              <a:rPr lang="zh-CN" altLang="en-US" sz="2800">
                <a:latin typeface="Times New Roman" panose="02020603050405020304" pitchFamily="18" charset="0"/>
                <a:cs typeface="Times New Roman" panose="02020603050405020304" pitchFamily="18" charset="0"/>
              </a:rPr>
              <a:t>he </a:t>
            </a:r>
            <a:r>
              <a:rPr lang="en-US" altLang="zh-CN" sz="2800">
                <a:latin typeface="Times New Roman" panose="02020603050405020304" pitchFamily="18" charset="0"/>
                <a:cs typeface="Times New Roman" panose="02020603050405020304" pitchFamily="18" charset="0"/>
              </a:rPr>
              <a:t>I</a:t>
            </a:r>
            <a:r>
              <a:rPr lang="zh-CN" altLang="en-US" sz="2800">
                <a:latin typeface="Times New Roman" panose="02020603050405020304" pitchFamily="18" charset="0"/>
                <a:cs typeface="Times New Roman" panose="02020603050405020304" pitchFamily="18" charset="0"/>
              </a:rPr>
              <a:t>ntroduction of Eugene A. Nida</a:t>
            </a:r>
            <a:endParaRPr lang="zh-CN" altLang="en-US" sz="2800">
              <a:latin typeface="Times New Roman" panose="02020603050405020304" pitchFamily="18" charset="0"/>
              <a:cs typeface="Times New Roman" panose="02020603050405020304" pitchFamily="18" charset="0"/>
            </a:endParaRPr>
          </a:p>
        </p:txBody>
      </p:sp>
      <p:sp>
        <p:nvSpPr>
          <p:cNvPr id="52" name="文本框 51"/>
          <p:cNvSpPr txBox="1"/>
          <p:nvPr/>
        </p:nvSpPr>
        <p:spPr>
          <a:xfrm>
            <a:off x="1631950" y="2867660"/>
            <a:ext cx="7236460" cy="521970"/>
          </a:xfrm>
          <a:prstGeom prst="rect">
            <a:avLst/>
          </a:prstGeom>
          <a:noFill/>
        </p:spPr>
        <p:txBody>
          <a:bodyPr wrap="square" rtlCol="0" anchor="t">
            <a:spAutoFit/>
          </a:bodyPr>
          <a:p>
            <a:r>
              <a:rPr lang="zh-CN" altLang="en-US"/>
              <a:t> </a:t>
            </a:r>
            <a:r>
              <a:rPr lang="en-US" altLang="zh-CN" sz="2800">
                <a:latin typeface="Times New Roman" panose="02020603050405020304" pitchFamily="18" charset="0"/>
                <a:cs typeface="Times New Roman" panose="02020603050405020304" pitchFamily="18" charset="0"/>
              </a:rPr>
              <a:t>T</a:t>
            </a:r>
            <a:r>
              <a:rPr lang="zh-CN" altLang="en-US" sz="2800">
                <a:latin typeface="Times New Roman" panose="02020603050405020304" pitchFamily="18" charset="0"/>
                <a:cs typeface="Times New Roman" panose="02020603050405020304" pitchFamily="18" charset="0"/>
              </a:rPr>
              <a:t>he </a:t>
            </a:r>
            <a:r>
              <a:rPr lang="en-US" sz="2800">
                <a:latin typeface="Times New Roman" panose="02020603050405020304" pitchFamily="18" charset="0"/>
                <a:cs typeface="Times New Roman" panose="02020603050405020304" pitchFamily="18" charset="0"/>
              </a:rPr>
              <a:t>Content</a:t>
            </a:r>
            <a:r>
              <a:rPr lang="zh-CN" altLang="en-US" sz="2800">
                <a:latin typeface="Times New Roman" panose="02020603050405020304" pitchFamily="18" charset="0"/>
                <a:cs typeface="Times New Roman" panose="02020603050405020304" pitchFamily="18" charset="0"/>
              </a:rPr>
              <a:t> </a:t>
            </a:r>
            <a:r>
              <a:rPr lang="en-US" altLang="zh-CN" sz="2800">
                <a:latin typeface="Times New Roman" panose="02020603050405020304" pitchFamily="18" charset="0"/>
                <a:cs typeface="Times New Roman" panose="02020603050405020304" pitchFamily="18" charset="0"/>
              </a:rPr>
              <a:t>and Development </a:t>
            </a:r>
            <a:r>
              <a:rPr lang="zh-CN" altLang="en-US" sz="2800">
                <a:latin typeface="Times New Roman" panose="02020603050405020304" pitchFamily="18" charset="0"/>
                <a:cs typeface="Times New Roman" panose="02020603050405020304" pitchFamily="18" charset="0"/>
              </a:rPr>
              <a:t>of </a:t>
            </a:r>
            <a:r>
              <a:rPr lang="en-US" altLang="zh-CN" sz="2800">
                <a:latin typeface="Times New Roman" panose="02020603050405020304" pitchFamily="18" charset="0"/>
                <a:cs typeface="Times New Roman" panose="02020603050405020304" pitchFamily="18" charset="0"/>
              </a:rPr>
              <a:t>the</a:t>
            </a:r>
            <a:r>
              <a:rPr lang="en-US" altLang="zh-CN" sz="2800">
                <a:latin typeface="Times New Roman" panose="02020603050405020304" pitchFamily="18" charset="0"/>
                <a:cs typeface="Times New Roman" panose="02020603050405020304" pitchFamily="18" charset="0"/>
              </a:rPr>
              <a:t> Theory</a:t>
            </a:r>
            <a:endParaRPr lang="en-US" altLang="zh-CN" sz="2800">
              <a:latin typeface="Times New Roman" panose="02020603050405020304" pitchFamily="18" charset="0"/>
              <a:cs typeface="Times New Roman" panose="02020603050405020304" pitchFamily="18" charset="0"/>
            </a:endParaRPr>
          </a:p>
        </p:txBody>
      </p:sp>
      <p:sp>
        <p:nvSpPr>
          <p:cNvPr id="2" name="文本框 1"/>
          <p:cNvSpPr txBox="1"/>
          <p:nvPr/>
        </p:nvSpPr>
        <p:spPr>
          <a:xfrm>
            <a:off x="1631950" y="3867785"/>
            <a:ext cx="9688830" cy="521970"/>
          </a:xfrm>
          <a:prstGeom prst="rect">
            <a:avLst/>
          </a:prstGeom>
          <a:noFill/>
        </p:spPr>
        <p:txBody>
          <a:bodyPr wrap="square" rtlCol="0" anchor="t">
            <a:spAutoFit/>
          </a:bodyPr>
          <a:p>
            <a:r>
              <a:rPr lang="zh-CN" altLang="en-US"/>
              <a:t> </a:t>
            </a:r>
            <a:r>
              <a:rPr lang="en-US" altLang="zh-CN" sz="2800">
                <a:latin typeface="Times New Roman" panose="02020603050405020304" pitchFamily="18" charset="0"/>
                <a:cs typeface="Times New Roman" panose="02020603050405020304" pitchFamily="18" charset="0"/>
              </a:rPr>
              <a:t>T</a:t>
            </a:r>
            <a:r>
              <a:rPr lang="zh-CN" altLang="en-US" sz="2800">
                <a:latin typeface="Times New Roman" panose="02020603050405020304" pitchFamily="18" charset="0"/>
                <a:cs typeface="Times New Roman" panose="02020603050405020304" pitchFamily="18" charset="0"/>
              </a:rPr>
              <a:t>he </a:t>
            </a:r>
            <a:r>
              <a:rPr lang="en-US" sz="2800">
                <a:latin typeface="Times New Roman" panose="02020603050405020304" pitchFamily="18" charset="0"/>
                <a:cs typeface="Times New Roman" panose="02020603050405020304" pitchFamily="18" charset="0"/>
              </a:rPr>
              <a:t>Application and Practical Significance</a:t>
            </a:r>
            <a:r>
              <a:rPr lang="zh-CN" altLang="en-US" sz="2800">
                <a:latin typeface="Times New Roman" panose="02020603050405020304" pitchFamily="18" charset="0"/>
                <a:cs typeface="Times New Roman" panose="02020603050405020304" pitchFamily="18" charset="0"/>
              </a:rPr>
              <a:t> of </a:t>
            </a:r>
            <a:r>
              <a:rPr lang="en-US" altLang="zh-CN" sz="2800">
                <a:latin typeface="Times New Roman" panose="02020603050405020304" pitchFamily="18" charset="0"/>
                <a:cs typeface="Times New Roman" panose="02020603050405020304" pitchFamily="18" charset="0"/>
              </a:rPr>
              <a:t>the</a:t>
            </a:r>
            <a:r>
              <a:rPr lang="en-US" altLang="zh-CN" sz="2800">
                <a:latin typeface="Times New Roman" panose="02020603050405020304" pitchFamily="18" charset="0"/>
                <a:cs typeface="Times New Roman" panose="02020603050405020304" pitchFamily="18" charset="0"/>
              </a:rPr>
              <a:t> Theory</a:t>
            </a:r>
            <a:endParaRPr lang="en-US" altLang="zh-CN" sz="2800">
              <a:latin typeface="Times New Roman" panose="02020603050405020304" pitchFamily="18" charset="0"/>
              <a:cs typeface="Times New Roman" panose="02020603050405020304" pitchFamily="18" charset="0"/>
            </a:endParaRPr>
          </a:p>
        </p:txBody>
      </p:sp>
      <p:sp>
        <p:nvSpPr>
          <p:cNvPr id="3" name="文本框 2"/>
          <p:cNvSpPr txBox="1"/>
          <p:nvPr/>
        </p:nvSpPr>
        <p:spPr>
          <a:xfrm>
            <a:off x="1631950" y="4883150"/>
            <a:ext cx="5091430" cy="521970"/>
          </a:xfrm>
          <a:prstGeom prst="rect">
            <a:avLst/>
          </a:prstGeom>
          <a:noFill/>
        </p:spPr>
        <p:txBody>
          <a:bodyPr wrap="square" rtlCol="0" anchor="t">
            <a:spAutoFit/>
          </a:bodyPr>
          <a:p>
            <a:r>
              <a:rPr lang="zh-CN" altLang="en-US"/>
              <a:t> </a:t>
            </a:r>
            <a:r>
              <a:rPr lang="en-US" altLang="zh-CN" sz="2800">
                <a:latin typeface="Times New Roman" panose="02020603050405020304" pitchFamily="18" charset="0"/>
                <a:cs typeface="Times New Roman" panose="02020603050405020304" pitchFamily="18" charset="0"/>
              </a:rPr>
              <a:t>T</a:t>
            </a:r>
            <a:r>
              <a:rPr lang="zh-CN" altLang="en-US" sz="2800">
                <a:latin typeface="Times New Roman" panose="02020603050405020304" pitchFamily="18" charset="0"/>
                <a:cs typeface="Times New Roman" panose="02020603050405020304" pitchFamily="18" charset="0"/>
              </a:rPr>
              <a:t>he </a:t>
            </a:r>
            <a:r>
              <a:rPr lang="en-US" sz="2800">
                <a:latin typeface="Times New Roman" panose="02020603050405020304" pitchFamily="18" charset="0"/>
                <a:cs typeface="Times New Roman" panose="02020603050405020304" pitchFamily="18" charset="0"/>
              </a:rPr>
              <a:t>Limitations</a:t>
            </a:r>
            <a:r>
              <a:rPr lang="zh-CN" altLang="en-US" sz="2800">
                <a:latin typeface="Times New Roman" panose="02020603050405020304" pitchFamily="18" charset="0"/>
                <a:cs typeface="Times New Roman" panose="02020603050405020304" pitchFamily="18" charset="0"/>
              </a:rPr>
              <a:t> of </a:t>
            </a:r>
            <a:r>
              <a:rPr lang="en-US" altLang="zh-CN" sz="2800">
                <a:latin typeface="Times New Roman" panose="02020603050405020304" pitchFamily="18" charset="0"/>
                <a:cs typeface="Times New Roman" panose="02020603050405020304" pitchFamily="18" charset="0"/>
              </a:rPr>
              <a:t>the</a:t>
            </a:r>
            <a:r>
              <a:rPr lang="en-US" altLang="zh-CN" sz="2800">
                <a:latin typeface="Times New Roman" panose="02020603050405020304" pitchFamily="18" charset="0"/>
                <a:cs typeface="Times New Roman" panose="02020603050405020304" pitchFamily="18" charset="0"/>
              </a:rPr>
              <a:t> Theory</a:t>
            </a:r>
            <a:endParaRPr lang="en-US" altLang="zh-CN" sz="28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矩形 43"/>
          <p:cNvSpPr/>
          <p:nvPr/>
        </p:nvSpPr>
        <p:spPr>
          <a:xfrm>
            <a:off x="705826" y="4425133"/>
            <a:ext cx="3709670" cy="460375"/>
          </a:xfrm>
          <a:prstGeom prst="rect">
            <a:avLst/>
          </a:prstGeom>
        </p:spPr>
        <p:txBody>
          <a:bodyPr wrap="non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z="2400" dirty="0" smtClean="0">
                <a:latin typeface="Times New Roman" panose="02020603050405020304" pitchFamily="18" charset="0"/>
                <a:cs typeface="Times New Roman" panose="02020603050405020304" pitchFamily="18" charset="0"/>
              </a:rPr>
              <a:t>Eugene A. Nida (1914-2011)</a:t>
            </a:r>
            <a:endParaRPr lang="en-US" altLang="zh-CN" sz="2400" dirty="0" smtClean="0">
              <a:latin typeface="Times New Roman" panose="02020603050405020304" pitchFamily="18" charset="0"/>
              <a:cs typeface="Times New Roman" panose="02020603050405020304" pitchFamily="18" charset="0"/>
            </a:endParaRPr>
          </a:p>
        </p:txBody>
      </p:sp>
      <p:pic>
        <p:nvPicPr>
          <p:cNvPr id="19" name="图片 18"/>
          <p:cNvPicPr>
            <a:picLocks noChangeAspect="1"/>
          </p:cNvPicPr>
          <p:nvPr/>
        </p:nvPicPr>
        <p:blipFill>
          <a:blip r:embed="rId1"/>
          <a:stretch>
            <a:fillRect/>
          </a:stretch>
        </p:blipFill>
        <p:spPr>
          <a:xfrm>
            <a:off x="932815" y="1657985"/>
            <a:ext cx="3136265" cy="2539365"/>
          </a:xfrm>
          <a:prstGeom prst="rect">
            <a:avLst/>
          </a:prstGeom>
        </p:spPr>
      </p:pic>
      <p:sp>
        <p:nvSpPr>
          <p:cNvPr id="20" name="文本框 19"/>
          <p:cNvSpPr txBox="1"/>
          <p:nvPr/>
        </p:nvSpPr>
        <p:spPr>
          <a:xfrm>
            <a:off x="6100445" y="1287780"/>
            <a:ext cx="5833110" cy="4523105"/>
          </a:xfrm>
          <a:prstGeom prst="rect">
            <a:avLst/>
          </a:prstGeom>
          <a:noFill/>
        </p:spPr>
        <p:txBody>
          <a:bodyPr wrap="square" rtlCol="0">
            <a:spAutoFit/>
          </a:bodyPr>
          <a:p>
            <a:pPr marL="285750" indent="-285750">
              <a:buFont typeface="Wingdings" panose="05000000000000000000" charset="0"/>
              <a:buChar char="Ø"/>
            </a:pPr>
            <a:r>
              <a:rPr lang="en-US" altLang="zh-CN" sz="2400">
                <a:latin typeface="Times New Roman" panose="02020603050405020304" pitchFamily="18" charset="0"/>
                <a:cs typeface="Times New Roman" panose="02020603050405020304" pitchFamily="18" charset="0"/>
              </a:rPr>
              <a:t>Mastered many languages and investigated more than 100 languages.</a:t>
            </a:r>
            <a:endParaRPr lang="en-US" altLang="zh-CN" sz="2400">
              <a:latin typeface="Times New Roman" panose="02020603050405020304" pitchFamily="18" charset="0"/>
              <a:cs typeface="Times New Roman" panose="02020603050405020304" pitchFamily="18" charset="0"/>
            </a:endParaRPr>
          </a:p>
          <a:p>
            <a:pPr marL="285750" indent="-285750">
              <a:buFont typeface="Wingdings" panose="05000000000000000000" charset="0"/>
              <a:buChar char="Ø"/>
            </a:pPr>
            <a:r>
              <a:rPr lang="en-US" altLang="zh-CN" sz="2400">
                <a:latin typeface="Times New Roman" panose="02020603050405020304" pitchFamily="18" charset="0"/>
                <a:cs typeface="Times New Roman" panose="02020603050405020304" pitchFamily="18" charset="0"/>
              </a:rPr>
              <a:t>Obtained Ph.D. degree in linguistics at University of Michigan.</a:t>
            </a:r>
            <a:endParaRPr lang="en-US" altLang="zh-CN" sz="2400">
              <a:latin typeface="Times New Roman" panose="02020603050405020304" pitchFamily="18" charset="0"/>
              <a:cs typeface="Times New Roman" panose="02020603050405020304" pitchFamily="18" charset="0"/>
            </a:endParaRPr>
          </a:p>
          <a:p>
            <a:pPr marL="285750" indent="-285750">
              <a:buFont typeface="Wingdings" panose="05000000000000000000" charset="0"/>
              <a:buChar char="Ø"/>
            </a:pPr>
            <a:r>
              <a:rPr lang="en-US" altLang="zh-CN" sz="2400">
                <a:latin typeface="Times New Roman" panose="02020603050405020304" pitchFamily="18" charset="0"/>
                <a:cs typeface="Times New Roman" panose="02020603050405020304" pitchFamily="18" charset="0"/>
              </a:rPr>
              <a:t>Engaged in Bible translation.</a:t>
            </a:r>
            <a:endParaRPr lang="en-US" altLang="zh-CN" sz="2400">
              <a:latin typeface="Times New Roman" panose="02020603050405020304" pitchFamily="18" charset="0"/>
              <a:cs typeface="Times New Roman" panose="02020603050405020304" pitchFamily="18" charset="0"/>
            </a:endParaRPr>
          </a:p>
          <a:p>
            <a:pPr marL="285750" indent="-285750">
              <a:buFont typeface="Wingdings" panose="05000000000000000000" charset="0"/>
              <a:buChar char="Ø"/>
            </a:pPr>
            <a:r>
              <a:rPr lang="en-US" altLang="zh-CN" sz="2400">
                <a:latin typeface="Times New Roman" panose="02020603050405020304" pitchFamily="18" charset="0"/>
                <a:cs typeface="Times New Roman" panose="02020603050405020304" pitchFamily="18" charset="0"/>
              </a:rPr>
              <a:t>Worked for translation department of American Bible Society.</a:t>
            </a:r>
            <a:endParaRPr lang="en-US" altLang="zh-CN" sz="2400">
              <a:latin typeface="Times New Roman" panose="02020603050405020304" pitchFamily="18" charset="0"/>
              <a:cs typeface="Times New Roman" panose="02020603050405020304" pitchFamily="18" charset="0"/>
            </a:endParaRPr>
          </a:p>
          <a:p>
            <a:pPr marL="285750" indent="-285750">
              <a:buFont typeface="Wingdings" panose="05000000000000000000" charset="0"/>
              <a:buChar char="Ø"/>
            </a:pPr>
            <a:r>
              <a:rPr lang="en-US" altLang="zh-CN" sz="2400">
                <a:latin typeface="Times New Roman" panose="02020603050405020304" pitchFamily="18" charset="0"/>
                <a:cs typeface="Times New Roman" panose="02020603050405020304" pitchFamily="18" charset="0"/>
              </a:rPr>
              <a:t>Published over 200 theses and about 40 works and about 20 works of them are about language and translation.</a:t>
            </a:r>
            <a:endParaRPr lang="en-US" altLang="zh-CN" sz="2400">
              <a:latin typeface="Times New Roman" panose="02020603050405020304" pitchFamily="18" charset="0"/>
              <a:cs typeface="Times New Roman" panose="02020603050405020304" pitchFamily="18" charset="0"/>
            </a:endParaRPr>
          </a:p>
          <a:p>
            <a:pPr marL="285750" indent="-285750">
              <a:buFont typeface="Wingdings" panose="05000000000000000000" charset="0"/>
              <a:buChar char="Ø"/>
            </a:pPr>
            <a:r>
              <a:rPr lang="en-US" altLang="zh-CN" sz="2400">
                <a:latin typeface="Times New Roman" panose="02020603050405020304" pitchFamily="18" charset="0"/>
                <a:cs typeface="Times New Roman" panose="02020603050405020304" pitchFamily="18" charset="0"/>
              </a:rPr>
              <a:t>Wrote </a:t>
            </a:r>
            <a:r>
              <a:rPr lang="en-US" altLang="zh-CN" sz="2400" i="1">
                <a:latin typeface="Times New Roman" panose="02020603050405020304" pitchFamily="18" charset="0"/>
                <a:cs typeface="Times New Roman" panose="02020603050405020304" pitchFamily="18" charset="0"/>
              </a:rPr>
              <a:t>Toward a Science of Translating,</a:t>
            </a:r>
            <a:r>
              <a:rPr lang="en-US" altLang="zh-CN" sz="2400">
                <a:latin typeface="Times New Roman" panose="02020603050405020304" pitchFamily="18" charset="0"/>
                <a:cs typeface="Times New Roman" panose="02020603050405020304" pitchFamily="18" charset="0"/>
              </a:rPr>
              <a:t> </a:t>
            </a:r>
            <a:r>
              <a:rPr lang="en-US" altLang="zh-CN" sz="2400" i="1">
                <a:latin typeface="Times New Roman" panose="02020603050405020304" pitchFamily="18" charset="0"/>
                <a:cs typeface="Times New Roman" panose="02020603050405020304" pitchFamily="18" charset="0"/>
              </a:rPr>
              <a:t>The Theory and Practice of Translation</a:t>
            </a:r>
            <a:r>
              <a:rPr lang="en-US" altLang="zh-CN" sz="2400">
                <a:latin typeface="Times New Roman" panose="02020603050405020304" pitchFamily="18" charset="0"/>
                <a:cs typeface="Times New Roman" panose="02020603050405020304" pitchFamily="18" charset="0"/>
              </a:rPr>
              <a:t>.</a:t>
            </a:r>
            <a:endParaRPr lang="en-US" altLang="zh-CN" sz="2400">
              <a:latin typeface="Times New Roman" panose="02020603050405020304" pitchFamily="18" charset="0"/>
              <a:cs typeface="Times New Roman" panose="02020603050405020304" pitchFamily="18" charset="0"/>
            </a:endParaRPr>
          </a:p>
        </p:txBody>
      </p:sp>
      <p:sp>
        <p:nvSpPr>
          <p:cNvPr id="100" name="文本框 99"/>
          <p:cNvSpPr txBox="1"/>
          <p:nvPr/>
        </p:nvSpPr>
        <p:spPr>
          <a:xfrm>
            <a:off x="93345" y="4885690"/>
            <a:ext cx="5796280" cy="460375"/>
          </a:xfrm>
          <a:prstGeom prst="rect">
            <a:avLst/>
          </a:prstGeom>
          <a:noFill/>
          <a:ln w="9525">
            <a:noFill/>
          </a:ln>
        </p:spPr>
        <p:txBody>
          <a:bodyPr wrap="square">
            <a:spAutoFit/>
          </a:bodyPr>
          <a:p>
            <a:pPr indent="0"/>
            <a:r>
              <a:rPr lang="en-US" sz="2400" b="0">
                <a:latin typeface="Times New Roman" panose="02020603050405020304" pitchFamily="18" charset="0"/>
                <a:ea typeface="宋体" panose="02010600030101010101" pitchFamily="2" charset="-122"/>
                <a:cs typeface="Times New Roman" panose="02020603050405020304" pitchFamily="18" charset="0"/>
              </a:rPr>
              <a:t>An American linguist and translation theorist.</a:t>
            </a:r>
            <a:endParaRPr lang="zh-CN" altLang="en-US" sz="2400">
              <a:latin typeface="Times New Roman" panose="02020603050405020304" pitchFamily="18" charset="0"/>
              <a:cs typeface="Times New Roman" panose="02020603050405020304" pitchFamily="18" charset="0"/>
            </a:endParaRPr>
          </a:p>
        </p:txBody>
      </p:sp>
      <p:cxnSp>
        <p:nvCxnSpPr>
          <p:cNvPr id="21" name="直接连接符 20"/>
          <p:cNvCxnSpPr/>
          <p:nvPr/>
        </p:nvCxnSpPr>
        <p:spPr>
          <a:xfrm>
            <a:off x="5899150" y="1223645"/>
            <a:ext cx="0" cy="4716780"/>
          </a:xfrm>
          <a:prstGeom prst="line">
            <a:avLst/>
          </a:prstGeom>
          <a:ln w="76200">
            <a:solidFill>
              <a:srgbClr val="1FA3B5"/>
            </a:solidFill>
          </a:ln>
        </p:spPr>
        <p:style>
          <a:lnRef idx="1">
            <a:schemeClr val="accent1"/>
          </a:lnRef>
          <a:fillRef idx="0">
            <a:schemeClr val="accent1"/>
          </a:fillRef>
          <a:effectRef idx="0">
            <a:schemeClr val="accent1"/>
          </a:effectRef>
          <a:fontRef idx="minor">
            <a:schemeClr val="tx1"/>
          </a:fontRef>
        </p:style>
      </p:cxnSp>
      <p:grpSp>
        <p:nvGrpSpPr>
          <p:cNvPr id="25" name="组合 24"/>
          <p:cNvGrpSpPr/>
          <p:nvPr/>
        </p:nvGrpSpPr>
        <p:grpSpPr>
          <a:xfrm rot="0">
            <a:off x="288925" y="332740"/>
            <a:ext cx="720090" cy="720090"/>
            <a:chOff x="1028852" y="3242692"/>
            <a:chExt cx="720080" cy="720080"/>
          </a:xfrm>
        </p:grpSpPr>
        <p:sp>
          <p:nvSpPr>
            <p:cNvPr id="26" name="椭圆 25"/>
            <p:cNvSpPr/>
            <p:nvPr/>
          </p:nvSpPr>
          <p:spPr>
            <a:xfrm>
              <a:off x="1028852" y="3242692"/>
              <a:ext cx="720080" cy="720080"/>
            </a:xfrm>
            <a:prstGeom prst="ellipse">
              <a:avLst/>
            </a:prstGeom>
            <a:solidFill>
              <a:srgbClr val="E7E7E7"/>
            </a:solidFill>
            <a:ln>
              <a:noFill/>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rgbClr val="1A94BC"/>
                </a:solidFill>
                <a:latin typeface="Impact MT Std" pitchFamily="34" charset="0"/>
              </a:endParaRPr>
            </a:p>
          </p:txBody>
        </p:sp>
        <p:sp>
          <p:nvSpPr>
            <p:cNvPr id="27" name="文本框 90"/>
            <p:cNvSpPr txBox="1"/>
            <p:nvPr/>
          </p:nvSpPr>
          <p:spPr>
            <a:xfrm>
              <a:off x="1141068" y="3371900"/>
              <a:ext cx="487673" cy="460369"/>
            </a:xfrm>
            <a:prstGeom prst="rect">
              <a:avLst/>
            </a:prstGeom>
            <a:noFill/>
          </p:spPr>
          <p:txBody>
            <a:bodyPr wrap="none" rtlCol="0">
              <a:spAutoFit/>
            </a:bodyPr>
            <a:p>
              <a:r>
                <a:rPr lang="en-US" altLang="zh-CN" sz="2400" b="1" dirty="0">
                  <a:solidFill>
                    <a:srgbClr val="1A94BC"/>
                  </a:solidFill>
                  <a:latin typeface="Times New Roman" panose="02020603050405020304" pitchFamily="18" charset="0"/>
                  <a:cs typeface="Times New Roman" panose="02020603050405020304" pitchFamily="18" charset="0"/>
                </a:rPr>
                <a:t>01</a:t>
              </a:r>
              <a:endParaRPr lang="en-US" altLang="zh-CN" sz="2400" b="1" dirty="0">
                <a:solidFill>
                  <a:srgbClr val="1A94BC"/>
                </a:solidFill>
                <a:latin typeface="Times New Roman" panose="02020603050405020304" pitchFamily="18" charset="0"/>
                <a:cs typeface="Times New Roman" panose="02020603050405020304" pitchFamily="18" charset="0"/>
              </a:endParaRPr>
            </a:p>
          </p:txBody>
        </p:sp>
      </p:grpSp>
      <p:sp>
        <p:nvSpPr>
          <p:cNvPr id="51" name="文本框 50"/>
          <p:cNvSpPr txBox="1"/>
          <p:nvPr/>
        </p:nvSpPr>
        <p:spPr>
          <a:xfrm>
            <a:off x="1137920" y="430530"/>
            <a:ext cx="5585460" cy="521970"/>
          </a:xfrm>
          <a:prstGeom prst="rect">
            <a:avLst/>
          </a:prstGeom>
          <a:noFill/>
        </p:spPr>
        <p:txBody>
          <a:bodyPr wrap="square" rtlCol="0" anchor="t">
            <a:spAutoFit/>
          </a:bodyPr>
          <a:p>
            <a:r>
              <a:rPr lang="zh-CN" altLang="en-US"/>
              <a:t> </a:t>
            </a:r>
            <a:r>
              <a:rPr lang="en-US" altLang="zh-CN" sz="2800">
                <a:latin typeface="Times New Roman" panose="02020603050405020304" pitchFamily="18" charset="0"/>
                <a:cs typeface="Times New Roman" panose="02020603050405020304" pitchFamily="18" charset="0"/>
              </a:rPr>
              <a:t>T</a:t>
            </a:r>
            <a:r>
              <a:rPr lang="zh-CN" altLang="en-US" sz="2800">
                <a:latin typeface="Times New Roman" panose="02020603050405020304" pitchFamily="18" charset="0"/>
                <a:cs typeface="Times New Roman" panose="02020603050405020304" pitchFamily="18" charset="0"/>
              </a:rPr>
              <a:t>he </a:t>
            </a:r>
            <a:r>
              <a:rPr lang="en-US" altLang="zh-CN" sz="2800">
                <a:latin typeface="Times New Roman" panose="02020603050405020304" pitchFamily="18" charset="0"/>
                <a:cs typeface="Times New Roman" panose="02020603050405020304" pitchFamily="18" charset="0"/>
              </a:rPr>
              <a:t>I</a:t>
            </a:r>
            <a:r>
              <a:rPr lang="zh-CN" altLang="en-US" sz="2800">
                <a:latin typeface="Times New Roman" panose="02020603050405020304" pitchFamily="18" charset="0"/>
                <a:cs typeface="Times New Roman" panose="02020603050405020304" pitchFamily="18" charset="0"/>
              </a:rPr>
              <a:t>ntroduction of Eugene A. Nida</a:t>
            </a:r>
            <a:endParaRPr lang="zh-CN" altLang="en-US" sz="28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文本框 21"/>
          <p:cNvSpPr txBox="1"/>
          <p:nvPr/>
        </p:nvSpPr>
        <p:spPr>
          <a:xfrm>
            <a:off x="615950" y="4246880"/>
            <a:ext cx="10798810" cy="953135"/>
          </a:xfrm>
          <a:prstGeom prst="rect">
            <a:avLst/>
          </a:prstGeom>
          <a:noFill/>
        </p:spPr>
        <p:txBody>
          <a:bodyPr wrap="square" rtlCol="0" anchor="t">
            <a:spAutoFit/>
          </a:bodyPr>
          <a:p>
            <a:pPr marL="342900" indent="-342900" algn="l">
              <a:buFont typeface="Wingdings" panose="05000000000000000000" charset="0"/>
              <a:buChar char="Ø"/>
            </a:pPr>
            <a:r>
              <a:rPr lang="en-US" sz="2400">
                <a:latin typeface="Times New Roman" panose="02020603050405020304" pitchFamily="18" charset="0"/>
                <a:cs typeface="Times New Roman" panose="02020603050405020304" pitchFamily="18" charset="0"/>
                <a:sym typeface="+mn-ea"/>
              </a:rPr>
              <a:t>Emphasis: the functional equivalence </a:t>
            </a:r>
            <a:r>
              <a:rPr lang="en-US" sz="2400">
                <a:solidFill>
                  <a:schemeClr val="tx1"/>
                </a:solidFill>
                <a:latin typeface="Times New Roman" panose="02020603050405020304" pitchFamily="18" charset="0"/>
                <a:cs typeface="Times New Roman" panose="02020603050405020304" pitchFamily="18" charset="0"/>
                <a:sym typeface="+mn-ea"/>
              </a:rPr>
              <a:t>of </a:t>
            </a:r>
            <a:r>
              <a:rPr lang="en-US" sz="2400">
                <a:latin typeface="Times New Roman" panose="02020603050405020304" pitchFamily="18" charset="0"/>
                <a:cs typeface="Times New Roman" panose="02020603050405020304" pitchFamily="18" charset="0"/>
                <a:sym typeface="+mn-ea"/>
              </a:rPr>
              <a:t>information instead of the direct formal equivalence in translation. </a:t>
            </a:r>
            <a:r>
              <a:rPr lang="en-US" sz="3200">
                <a:latin typeface="Times New Roman" panose="02020603050405020304" pitchFamily="18" charset="0"/>
                <a:cs typeface="Times New Roman" panose="02020603050405020304" pitchFamily="18" charset="0"/>
                <a:sym typeface="+mn-ea"/>
              </a:rPr>
              <a:t> </a:t>
            </a:r>
            <a:endParaRPr lang="en-US" sz="3200">
              <a:latin typeface="Times New Roman" panose="02020603050405020304" pitchFamily="18" charset="0"/>
              <a:cs typeface="Times New Roman" panose="02020603050405020304" pitchFamily="18" charset="0"/>
              <a:sym typeface="+mn-ea"/>
            </a:endParaRPr>
          </a:p>
        </p:txBody>
      </p:sp>
      <p:sp>
        <p:nvSpPr>
          <p:cNvPr id="2" name="文本框 1"/>
          <p:cNvSpPr txBox="1"/>
          <p:nvPr/>
        </p:nvSpPr>
        <p:spPr>
          <a:xfrm>
            <a:off x="615950" y="1620520"/>
            <a:ext cx="10430510" cy="1198880"/>
          </a:xfrm>
          <a:prstGeom prst="rect">
            <a:avLst/>
          </a:prstGeom>
          <a:noFill/>
        </p:spPr>
        <p:txBody>
          <a:bodyPr wrap="square" rtlCol="0" anchor="t">
            <a:spAutoFit/>
          </a:bodyPr>
          <a:p>
            <a:r>
              <a:rPr lang="zh-CN" altLang="en-US" sz="2400" i="1">
                <a:latin typeface="Times New Roman" panose="02020603050405020304" pitchFamily="18" charset="0"/>
                <a:cs typeface="Times New Roman" panose="02020603050405020304" pitchFamily="18" charset="0"/>
              </a:rPr>
              <a:t>Dynamic equivalence is therefore to be defined in terms of the degree to which the receptors of the message in the receptor language respond to it in substantially the same manner as the receptors in the source language. (Nida</a:t>
            </a:r>
            <a:r>
              <a:rPr lang="en-US" altLang="zh-CN" sz="2400" i="1">
                <a:latin typeface="Times New Roman" panose="02020603050405020304" pitchFamily="18" charset="0"/>
                <a:cs typeface="Times New Roman" panose="02020603050405020304" pitchFamily="18" charset="0"/>
              </a:rPr>
              <a:t>, 2</a:t>
            </a:r>
            <a:r>
              <a:rPr lang="zh-CN" altLang="en-US" sz="2400" i="1">
                <a:latin typeface="Times New Roman" panose="02020603050405020304" pitchFamily="18" charset="0"/>
                <a:cs typeface="Times New Roman" panose="02020603050405020304" pitchFamily="18" charset="0"/>
              </a:rPr>
              <a:t>004: 24)</a:t>
            </a:r>
            <a:endParaRPr lang="zh-CN" altLang="en-US" sz="2400" i="1">
              <a:latin typeface="Times New Roman" panose="02020603050405020304" pitchFamily="18" charset="0"/>
              <a:cs typeface="Times New Roman" panose="02020603050405020304" pitchFamily="18" charset="0"/>
            </a:endParaRPr>
          </a:p>
        </p:txBody>
      </p:sp>
      <p:sp>
        <p:nvSpPr>
          <p:cNvPr id="3" name="文本框 2"/>
          <p:cNvSpPr txBox="1"/>
          <p:nvPr/>
        </p:nvSpPr>
        <p:spPr>
          <a:xfrm>
            <a:off x="890270" y="2819400"/>
            <a:ext cx="8131175" cy="398780"/>
          </a:xfrm>
          <a:prstGeom prst="rect">
            <a:avLst/>
          </a:prstGeom>
          <a:noFill/>
        </p:spPr>
        <p:txBody>
          <a:bodyPr wrap="square" rtlCol="0" anchor="t">
            <a:spAutoFit/>
          </a:bodyPr>
          <a:p>
            <a:r>
              <a:rPr lang="zh-CN" altLang="en-US" sz="2000">
                <a:latin typeface="华文宋体" panose="02010600040101010101" charset="-122"/>
                <a:ea typeface="华文宋体" panose="02010600040101010101" charset="-122"/>
                <a:cs typeface="华文宋体" panose="02010600040101010101" charset="-122"/>
              </a:rPr>
              <a:t>“就是译文读者对译文所做出的反应与原文读者所做出的反映基本一致”</a:t>
            </a:r>
            <a:endParaRPr lang="zh-CN" altLang="en-US" sz="2000">
              <a:latin typeface="华文宋体" panose="02010600040101010101" charset="-122"/>
              <a:ea typeface="华文宋体" panose="02010600040101010101" charset="-122"/>
              <a:cs typeface="华文宋体" panose="02010600040101010101" charset="-122"/>
            </a:endParaRPr>
          </a:p>
        </p:txBody>
      </p:sp>
      <p:sp>
        <p:nvSpPr>
          <p:cNvPr id="4" name="文本框 3"/>
          <p:cNvSpPr txBox="1"/>
          <p:nvPr/>
        </p:nvSpPr>
        <p:spPr>
          <a:xfrm>
            <a:off x="620395" y="3370580"/>
            <a:ext cx="10951845" cy="706755"/>
          </a:xfrm>
          <a:prstGeom prst="rect">
            <a:avLst/>
          </a:prstGeom>
          <a:noFill/>
        </p:spPr>
        <p:txBody>
          <a:bodyPr wrap="square" rtlCol="0" anchor="t">
            <a:spAutoFit/>
          </a:bodyPr>
          <a:p>
            <a:r>
              <a:rPr lang="zh-CN" altLang="en-US" sz="2000">
                <a:latin typeface="Times New Roman" panose="02020603050405020304" pitchFamily="18" charset="0"/>
                <a:ea typeface="华文宋体" panose="02010600040101010101" charset="-122"/>
                <a:cs typeface="Times New Roman" panose="02020603050405020304" pitchFamily="18" charset="0"/>
              </a:rPr>
              <a:t>Due to people</a:t>
            </a:r>
            <a:r>
              <a:rPr lang="en-US" altLang="zh-CN" sz="2000">
                <a:latin typeface="Times New Roman" panose="02020603050405020304" pitchFamily="18" charset="0"/>
                <a:ea typeface="华文宋体" panose="02010600040101010101" charset="-122"/>
                <a:cs typeface="Times New Roman" panose="02020603050405020304" pitchFamily="18" charset="0"/>
              </a:rPr>
              <a:t>'</a:t>
            </a:r>
            <a:r>
              <a:rPr lang="zh-CN" altLang="en-US" sz="2000">
                <a:latin typeface="Times New Roman" panose="02020603050405020304" pitchFamily="18" charset="0"/>
                <a:ea typeface="华文宋体" panose="02010600040101010101" charset="-122"/>
                <a:cs typeface="Times New Roman" panose="02020603050405020304" pitchFamily="18" charset="0"/>
              </a:rPr>
              <a:t>s misunderstanding of dynamic equivalence, Nida changed dynamic equivalence into functi</a:t>
            </a:r>
            <a:r>
              <a:rPr lang="en-US" altLang="zh-CN" sz="2000">
                <a:latin typeface="Times New Roman" panose="02020603050405020304" pitchFamily="18" charset="0"/>
                <a:ea typeface="华文宋体" panose="02010600040101010101" charset="-122"/>
                <a:cs typeface="Times New Roman" panose="02020603050405020304" pitchFamily="18" charset="0"/>
              </a:rPr>
              <a:t>o</a:t>
            </a:r>
            <a:r>
              <a:rPr lang="zh-CN" altLang="en-US" sz="2000">
                <a:latin typeface="Times New Roman" panose="02020603050405020304" pitchFamily="18" charset="0"/>
                <a:ea typeface="华文宋体" panose="02010600040101010101" charset="-122"/>
                <a:cs typeface="Times New Roman" panose="02020603050405020304" pitchFamily="18" charset="0"/>
              </a:rPr>
              <a:t>nal equivalence. </a:t>
            </a:r>
            <a:r>
              <a:rPr lang="en-US" altLang="zh-CN" sz="2000">
                <a:latin typeface="Times New Roman" panose="02020603050405020304" pitchFamily="18" charset="0"/>
                <a:ea typeface="华文宋体" panose="02010600040101010101" charset="-122"/>
                <a:cs typeface="Times New Roman" panose="02020603050405020304" pitchFamily="18" charset="0"/>
              </a:rPr>
              <a:t>Both of them have little difference.</a:t>
            </a:r>
            <a:endParaRPr lang="en-US" altLang="zh-CN" sz="2000">
              <a:latin typeface="Times New Roman" panose="02020603050405020304" pitchFamily="18" charset="0"/>
              <a:ea typeface="华文宋体" panose="02010600040101010101" charset="-122"/>
              <a:cs typeface="Times New Roman" panose="02020603050405020304" pitchFamily="18" charset="0"/>
            </a:endParaRPr>
          </a:p>
        </p:txBody>
      </p:sp>
      <p:grpSp>
        <p:nvGrpSpPr>
          <p:cNvPr id="5" name="组合 4"/>
          <p:cNvGrpSpPr/>
          <p:nvPr/>
        </p:nvGrpSpPr>
        <p:grpSpPr>
          <a:xfrm rot="0">
            <a:off x="290195" y="177800"/>
            <a:ext cx="720090" cy="720090"/>
            <a:chOff x="1028852" y="3242692"/>
            <a:chExt cx="720080" cy="720080"/>
          </a:xfrm>
        </p:grpSpPr>
        <p:sp>
          <p:nvSpPr>
            <p:cNvPr id="6" name="椭圆 5"/>
            <p:cNvSpPr/>
            <p:nvPr/>
          </p:nvSpPr>
          <p:spPr>
            <a:xfrm>
              <a:off x="1028852" y="3242692"/>
              <a:ext cx="720080" cy="720080"/>
            </a:xfrm>
            <a:prstGeom prst="ellipse">
              <a:avLst/>
            </a:prstGeom>
            <a:solidFill>
              <a:srgbClr val="E7E7E7"/>
            </a:solidFill>
            <a:ln>
              <a:noFill/>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rgbClr val="1A94BC"/>
                </a:solidFill>
                <a:latin typeface="Impact MT Std" pitchFamily="34" charset="0"/>
              </a:endParaRPr>
            </a:p>
          </p:txBody>
        </p:sp>
        <p:sp>
          <p:nvSpPr>
            <p:cNvPr id="7" name="文本框 113"/>
            <p:cNvSpPr txBox="1"/>
            <p:nvPr/>
          </p:nvSpPr>
          <p:spPr>
            <a:xfrm>
              <a:off x="1141068" y="3371900"/>
              <a:ext cx="487673" cy="460369"/>
            </a:xfrm>
            <a:prstGeom prst="rect">
              <a:avLst/>
            </a:prstGeom>
            <a:noFill/>
          </p:spPr>
          <p:txBody>
            <a:bodyPr wrap="none" rtlCol="0">
              <a:spAutoFit/>
            </a:bodyPr>
            <a:p>
              <a:r>
                <a:rPr lang="en-US" altLang="zh-CN" sz="2400" b="1" dirty="0">
                  <a:solidFill>
                    <a:srgbClr val="1A94BC"/>
                  </a:solidFill>
                  <a:latin typeface="Times New Roman" panose="02020603050405020304" pitchFamily="18" charset="0"/>
                  <a:cs typeface="Times New Roman" panose="02020603050405020304" pitchFamily="18" charset="0"/>
                </a:rPr>
                <a:t>02</a:t>
              </a:r>
              <a:endParaRPr lang="zh-CN" altLang="en-US" sz="2400" b="1" dirty="0">
                <a:solidFill>
                  <a:srgbClr val="1A94BC"/>
                </a:solidFill>
                <a:latin typeface="Impact MT Std" pitchFamily="34" charset="0"/>
              </a:endParaRPr>
            </a:p>
          </p:txBody>
        </p:sp>
      </p:grpSp>
      <p:sp>
        <p:nvSpPr>
          <p:cNvPr id="52" name="文本框 51"/>
          <p:cNvSpPr txBox="1"/>
          <p:nvPr/>
        </p:nvSpPr>
        <p:spPr>
          <a:xfrm>
            <a:off x="1221740" y="306705"/>
            <a:ext cx="7236460" cy="521970"/>
          </a:xfrm>
          <a:prstGeom prst="rect">
            <a:avLst/>
          </a:prstGeom>
          <a:noFill/>
        </p:spPr>
        <p:txBody>
          <a:bodyPr wrap="square" rtlCol="0" anchor="t">
            <a:spAutoFit/>
          </a:bodyPr>
          <a:p>
            <a:r>
              <a:rPr lang="zh-CN" altLang="en-US"/>
              <a:t> </a:t>
            </a:r>
            <a:r>
              <a:rPr lang="en-US" altLang="zh-CN" sz="2800">
                <a:latin typeface="Times New Roman" panose="02020603050405020304" pitchFamily="18" charset="0"/>
                <a:cs typeface="Times New Roman" panose="02020603050405020304" pitchFamily="18" charset="0"/>
              </a:rPr>
              <a:t>T</a:t>
            </a:r>
            <a:r>
              <a:rPr lang="zh-CN" altLang="en-US" sz="2800">
                <a:latin typeface="Times New Roman" panose="02020603050405020304" pitchFamily="18" charset="0"/>
                <a:cs typeface="Times New Roman" panose="02020603050405020304" pitchFamily="18" charset="0"/>
              </a:rPr>
              <a:t>he </a:t>
            </a:r>
            <a:r>
              <a:rPr lang="en-US" sz="2800">
                <a:latin typeface="Times New Roman" panose="02020603050405020304" pitchFamily="18" charset="0"/>
                <a:cs typeface="Times New Roman" panose="02020603050405020304" pitchFamily="18" charset="0"/>
              </a:rPr>
              <a:t>Content</a:t>
            </a:r>
            <a:r>
              <a:rPr lang="zh-CN" altLang="en-US" sz="2800">
                <a:latin typeface="Times New Roman" panose="02020603050405020304" pitchFamily="18" charset="0"/>
                <a:cs typeface="Times New Roman" panose="02020603050405020304" pitchFamily="18" charset="0"/>
              </a:rPr>
              <a:t> </a:t>
            </a:r>
            <a:r>
              <a:rPr lang="en-US" altLang="zh-CN" sz="2800">
                <a:latin typeface="Times New Roman" panose="02020603050405020304" pitchFamily="18" charset="0"/>
                <a:cs typeface="Times New Roman" panose="02020603050405020304" pitchFamily="18" charset="0"/>
              </a:rPr>
              <a:t>and Development </a:t>
            </a:r>
            <a:r>
              <a:rPr lang="zh-CN" altLang="en-US" sz="2800">
                <a:latin typeface="Times New Roman" panose="02020603050405020304" pitchFamily="18" charset="0"/>
                <a:cs typeface="Times New Roman" panose="02020603050405020304" pitchFamily="18" charset="0"/>
              </a:rPr>
              <a:t>of </a:t>
            </a:r>
            <a:r>
              <a:rPr lang="en-US" altLang="zh-CN" sz="2800">
                <a:latin typeface="Times New Roman" panose="02020603050405020304" pitchFamily="18" charset="0"/>
                <a:cs typeface="Times New Roman" panose="02020603050405020304" pitchFamily="18" charset="0"/>
              </a:rPr>
              <a:t>the</a:t>
            </a:r>
            <a:r>
              <a:rPr lang="en-US" altLang="zh-CN" sz="2800">
                <a:latin typeface="Times New Roman" panose="02020603050405020304" pitchFamily="18" charset="0"/>
                <a:cs typeface="Times New Roman" panose="02020603050405020304" pitchFamily="18" charset="0"/>
              </a:rPr>
              <a:t> Theory</a:t>
            </a:r>
            <a:endParaRPr lang="en-US" altLang="zh-CN" sz="2800">
              <a:latin typeface="Times New Roman" panose="02020603050405020304" pitchFamily="18" charset="0"/>
              <a:cs typeface="Times New Roman" panose="02020603050405020304" pitchFamily="18" charset="0"/>
            </a:endParaRPr>
          </a:p>
        </p:txBody>
      </p:sp>
      <p:sp>
        <p:nvSpPr>
          <p:cNvPr id="8" name="文本框 7"/>
          <p:cNvSpPr txBox="1"/>
          <p:nvPr/>
        </p:nvSpPr>
        <p:spPr>
          <a:xfrm>
            <a:off x="615950" y="1160145"/>
            <a:ext cx="2164715" cy="460375"/>
          </a:xfrm>
          <a:prstGeom prst="rect">
            <a:avLst/>
          </a:prstGeom>
          <a:noFill/>
        </p:spPr>
        <p:txBody>
          <a:bodyPr wrap="square" rtlCol="0">
            <a:spAutoFit/>
          </a:bodyPr>
          <a:p>
            <a:pPr marL="342900" indent="-342900">
              <a:buFont typeface="Wingdings" panose="05000000000000000000" charset="0"/>
              <a:buChar char="Ø"/>
            </a:pPr>
            <a:r>
              <a:rPr lang="en-US" altLang="zh-CN" sz="2400">
                <a:latin typeface="Times New Roman" panose="02020603050405020304" pitchFamily="18" charset="0"/>
                <a:cs typeface="Times New Roman" panose="02020603050405020304" pitchFamily="18" charset="0"/>
              </a:rPr>
              <a:t>Definition</a:t>
            </a:r>
            <a:endParaRPr lang="en-US" altLang="zh-CN" sz="2400">
              <a:latin typeface="Times New Roman" panose="02020603050405020304" pitchFamily="18" charset="0"/>
              <a:cs typeface="Times New Roman" panose="02020603050405020304" pitchFamily="18" charset="0"/>
            </a:endParaRPr>
          </a:p>
        </p:txBody>
      </p:sp>
      <p:sp>
        <p:nvSpPr>
          <p:cNvPr id="9" name="文本框 8"/>
          <p:cNvSpPr txBox="1"/>
          <p:nvPr/>
        </p:nvSpPr>
        <p:spPr>
          <a:xfrm>
            <a:off x="784860" y="5290185"/>
            <a:ext cx="10092690" cy="706755"/>
          </a:xfrm>
          <a:prstGeom prst="rect">
            <a:avLst/>
          </a:prstGeom>
          <a:noFill/>
        </p:spPr>
        <p:txBody>
          <a:bodyPr wrap="square" rtlCol="0" anchor="t">
            <a:spAutoFit/>
          </a:bodyPr>
          <a:p>
            <a:r>
              <a:rPr lang="zh-CN" altLang="en-US" sz="2000">
                <a:latin typeface="华文宋体" panose="02010600040101010101" charset="-122"/>
                <a:ea typeface="华文宋体" panose="02010600040101010101" charset="-122"/>
                <a:cs typeface="华文宋体" panose="02010600040101010101" charset="-122"/>
              </a:rPr>
              <a:t>所谓功能对等，就是说翻译时不求文字，表面的死板对应，而要在两种语言之间达成功能上的对等要求，在意义和风格上都贴近原作。</a:t>
            </a:r>
            <a:endParaRPr lang="en-US" altLang="zh-CN" sz="2000">
              <a:latin typeface="华文宋体" panose="02010600040101010101" charset="-122"/>
              <a:ea typeface="华文宋体" panose="02010600040101010101" charset="-122"/>
              <a:cs typeface="华文宋体" panose="0201060004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4"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文本框 21"/>
          <p:cNvSpPr txBox="1"/>
          <p:nvPr/>
        </p:nvSpPr>
        <p:spPr>
          <a:xfrm>
            <a:off x="623570" y="469265"/>
            <a:ext cx="6373495" cy="583565"/>
          </a:xfrm>
          <a:prstGeom prst="rect">
            <a:avLst/>
          </a:prstGeom>
          <a:noFill/>
        </p:spPr>
        <p:txBody>
          <a:bodyPr wrap="none" rtlCol="0" anchor="t">
            <a:spAutoFit/>
          </a:bodyPr>
          <a:p>
            <a:pPr marL="342900" indent="-342900" algn="l">
              <a:buFont typeface="Wingdings" panose="05000000000000000000" charset="0"/>
              <a:buChar char="Ø"/>
            </a:pPr>
            <a:r>
              <a:rPr lang="en-US" sz="2400">
                <a:latin typeface="Times New Roman" panose="02020603050405020304" pitchFamily="18" charset="0"/>
                <a:cs typeface="Times New Roman" panose="02020603050405020304" pitchFamily="18" charset="0"/>
                <a:sym typeface="+mn-ea"/>
              </a:rPr>
              <a:t>Four Aspects of </a:t>
            </a:r>
            <a:r>
              <a:rPr sz="2400">
                <a:latin typeface="Times New Roman" panose="02020603050405020304" pitchFamily="18" charset="0"/>
                <a:cs typeface="Times New Roman" panose="02020603050405020304" pitchFamily="18" charset="0"/>
                <a:sym typeface="+mn-ea"/>
              </a:rPr>
              <a:t>Functional Equivalence </a:t>
            </a:r>
            <a:r>
              <a:rPr lang="en-US" sz="2400">
                <a:latin typeface="Times New Roman" panose="02020603050405020304" pitchFamily="18" charset="0"/>
                <a:cs typeface="Times New Roman" panose="02020603050405020304" pitchFamily="18" charset="0"/>
                <a:sym typeface="+mn-ea"/>
              </a:rPr>
              <a:t>Theory</a:t>
            </a:r>
            <a:r>
              <a:rPr sz="3200">
                <a:latin typeface="Times New Roman" panose="02020603050405020304" pitchFamily="18" charset="0"/>
                <a:cs typeface="Times New Roman" panose="02020603050405020304" pitchFamily="18" charset="0"/>
                <a:sym typeface="+mn-ea"/>
              </a:rPr>
              <a:t> </a:t>
            </a:r>
            <a:endParaRPr sz="3200">
              <a:latin typeface="Times New Roman" panose="02020603050405020304" pitchFamily="18" charset="0"/>
              <a:cs typeface="Times New Roman" panose="02020603050405020304" pitchFamily="18" charset="0"/>
              <a:sym typeface="+mn-ea"/>
            </a:endParaRPr>
          </a:p>
        </p:txBody>
      </p:sp>
      <p:sp>
        <p:nvSpPr>
          <p:cNvPr id="21" name="文本框 20"/>
          <p:cNvSpPr txBox="1"/>
          <p:nvPr/>
        </p:nvSpPr>
        <p:spPr>
          <a:xfrm>
            <a:off x="1157605" y="1146810"/>
            <a:ext cx="3411220" cy="1322070"/>
          </a:xfrm>
          <a:prstGeom prst="rect">
            <a:avLst/>
          </a:prstGeom>
          <a:noFill/>
        </p:spPr>
        <p:txBody>
          <a:bodyPr wrap="square" rtlCol="0">
            <a:spAutoFit/>
          </a:bodyPr>
          <a:p>
            <a:pPr marL="342900" indent="-342900">
              <a:buFont typeface="+mj-ea"/>
              <a:buAutoNum type="circleNumDbPlain"/>
            </a:pPr>
            <a:r>
              <a:rPr lang="en-US" altLang="zh-CN" sz="2000">
                <a:latin typeface="Times New Roman" panose="02020603050405020304" pitchFamily="18" charset="0"/>
                <a:cs typeface="Times New Roman" panose="02020603050405020304" pitchFamily="18" charset="0"/>
              </a:rPr>
              <a:t>Lexical equivalence</a:t>
            </a:r>
            <a:endParaRPr lang="en-US" altLang="zh-CN" sz="2000">
              <a:latin typeface="Times New Roman" panose="02020603050405020304" pitchFamily="18" charset="0"/>
              <a:cs typeface="Times New Roman" panose="02020603050405020304" pitchFamily="18" charset="0"/>
            </a:endParaRPr>
          </a:p>
          <a:p>
            <a:pPr marL="342900" indent="-342900">
              <a:buFont typeface="+mj-ea"/>
              <a:buAutoNum type="circleNumDbPlain"/>
            </a:pPr>
            <a:r>
              <a:rPr lang="en-US" altLang="zh-CN" sz="2000">
                <a:latin typeface="Times New Roman" panose="02020603050405020304" pitchFamily="18" charset="0"/>
                <a:cs typeface="Times New Roman" panose="02020603050405020304" pitchFamily="18" charset="0"/>
              </a:rPr>
              <a:t>Syntactic equivalence</a:t>
            </a:r>
            <a:endParaRPr lang="en-US" altLang="zh-CN" sz="2000">
              <a:latin typeface="Times New Roman" panose="02020603050405020304" pitchFamily="18" charset="0"/>
              <a:cs typeface="Times New Roman" panose="02020603050405020304" pitchFamily="18" charset="0"/>
            </a:endParaRPr>
          </a:p>
          <a:p>
            <a:pPr marL="342900" indent="-342900">
              <a:buFont typeface="+mj-ea"/>
              <a:buAutoNum type="circleNumDbPlain"/>
            </a:pPr>
            <a:r>
              <a:rPr lang="en-US" altLang="zh-CN" sz="2000">
                <a:latin typeface="Times New Roman" panose="02020603050405020304" pitchFamily="18" charset="0"/>
                <a:cs typeface="Times New Roman" panose="02020603050405020304" pitchFamily="18" charset="0"/>
              </a:rPr>
              <a:t>Textual equivalence</a:t>
            </a:r>
            <a:endParaRPr lang="en-US" altLang="zh-CN" sz="2000">
              <a:latin typeface="Times New Roman" panose="02020603050405020304" pitchFamily="18" charset="0"/>
              <a:cs typeface="Times New Roman" panose="02020603050405020304" pitchFamily="18" charset="0"/>
            </a:endParaRPr>
          </a:p>
          <a:p>
            <a:pPr marL="342900" indent="-342900">
              <a:buFont typeface="+mj-ea"/>
              <a:buAutoNum type="circleNumDbPlain"/>
            </a:pPr>
            <a:r>
              <a:rPr lang="en-US" altLang="zh-CN" sz="2000">
                <a:latin typeface="Times New Roman" panose="02020603050405020304" pitchFamily="18" charset="0"/>
                <a:cs typeface="Times New Roman" panose="02020603050405020304" pitchFamily="18" charset="0"/>
              </a:rPr>
              <a:t>Stylistic equivalence</a:t>
            </a:r>
            <a:endParaRPr lang="en-US" altLang="zh-CN" sz="2000">
              <a:latin typeface="Times New Roman" panose="02020603050405020304" pitchFamily="18" charset="0"/>
              <a:cs typeface="Times New Roman" panose="02020603050405020304" pitchFamily="18" charset="0"/>
            </a:endParaRPr>
          </a:p>
        </p:txBody>
      </p:sp>
      <p:sp>
        <p:nvSpPr>
          <p:cNvPr id="3" name="文本框 2"/>
          <p:cNvSpPr txBox="1"/>
          <p:nvPr/>
        </p:nvSpPr>
        <p:spPr>
          <a:xfrm>
            <a:off x="751840" y="2854325"/>
            <a:ext cx="9543415" cy="2984500"/>
          </a:xfrm>
          <a:prstGeom prst="rect">
            <a:avLst/>
          </a:prstGeom>
          <a:noFill/>
        </p:spPr>
        <p:txBody>
          <a:bodyPr wrap="square" rtlCol="0">
            <a:spAutoFit/>
          </a:bodyPr>
          <a:p>
            <a:pPr marL="342900" indent="-342900">
              <a:buFont typeface="Wingdings" panose="05000000000000000000" charset="0"/>
              <a:buChar char="Ø"/>
            </a:pPr>
            <a:r>
              <a:rPr lang="en-US" altLang="zh-CN" sz="2400">
                <a:latin typeface="Times New Roman" panose="02020603050405020304" pitchFamily="18" charset="0"/>
                <a:cs typeface="Times New Roman" panose="02020603050405020304" pitchFamily="18" charset="0"/>
              </a:rPr>
              <a:t>Two Kinds of Equivalence in the 1990s</a:t>
            </a:r>
            <a:endParaRPr lang="en-US" altLang="zh-CN" sz="2400">
              <a:latin typeface="Times New Roman" panose="02020603050405020304" pitchFamily="18" charset="0"/>
              <a:cs typeface="Times New Roman" panose="02020603050405020304" pitchFamily="18" charset="0"/>
            </a:endParaRPr>
          </a:p>
          <a:p>
            <a:pPr indent="0">
              <a:buFont typeface="Wingdings" panose="05000000000000000000" charset="0"/>
              <a:buNone/>
            </a:pPr>
            <a:endParaRPr lang="en-US" altLang="zh-CN" sz="24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altLang="zh-CN" sz="2000">
                <a:latin typeface="Times New Roman" panose="02020603050405020304" pitchFamily="18" charset="0"/>
                <a:cs typeface="Times New Roman" panose="02020603050405020304" pitchFamily="18" charset="0"/>
              </a:rPr>
              <a:t> Maximal Equivalence </a:t>
            </a:r>
            <a:endParaRPr lang="en-US" altLang="zh-CN" sz="2000">
              <a:latin typeface="Times New Roman" panose="02020603050405020304" pitchFamily="18" charset="0"/>
              <a:cs typeface="Times New Roman" panose="02020603050405020304" pitchFamily="18" charset="0"/>
            </a:endParaRPr>
          </a:p>
          <a:p>
            <a:pPr algn="just"/>
            <a:r>
              <a:rPr lang="en-US" altLang="zh-CN" sz="2000">
                <a:latin typeface="Times New Roman" panose="02020603050405020304" pitchFamily="18" charset="0"/>
                <a:cs typeface="Times New Roman" panose="02020603050405020304" pitchFamily="18" charset="0"/>
              </a:rPr>
              <a:t>The target readers can understand and appreciate the translation in the same way as the original readers. It's the ideal state pursued by translators.</a:t>
            </a:r>
            <a:endParaRPr lang="en-US" altLang="zh-CN" sz="2000">
              <a:latin typeface="Times New Roman" panose="02020603050405020304" pitchFamily="18" charset="0"/>
              <a:cs typeface="Times New Roman" panose="02020603050405020304" pitchFamily="18" charset="0"/>
            </a:endParaRPr>
          </a:p>
          <a:p>
            <a:endParaRPr lang="en-US" altLang="zh-CN" sz="200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altLang="zh-CN" sz="2000">
                <a:latin typeface="Times New Roman" panose="02020603050405020304" pitchFamily="18" charset="0"/>
                <a:cs typeface="Times New Roman" panose="02020603050405020304" pitchFamily="18" charset="0"/>
              </a:rPr>
              <a:t>Minimal Equivalence</a:t>
            </a:r>
            <a:endParaRPr lang="en-US" altLang="zh-CN" sz="2000">
              <a:latin typeface="Times New Roman" panose="02020603050405020304" pitchFamily="18" charset="0"/>
              <a:cs typeface="Times New Roman" panose="02020603050405020304" pitchFamily="18" charset="0"/>
            </a:endParaRPr>
          </a:p>
          <a:p>
            <a:pPr indent="0" algn="just">
              <a:buFont typeface="Arial" panose="020B0604020202020204" pitchFamily="34" charset="0"/>
              <a:buNone/>
            </a:pPr>
            <a:r>
              <a:rPr lang="en-US" altLang="zh-CN" sz="2000">
                <a:latin typeface="Times New Roman" panose="02020603050405020304" pitchFamily="18" charset="0"/>
                <a:cs typeface="Times New Roman" panose="02020603050405020304" pitchFamily="18" charset="0"/>
              </a:rPr>
              <a:t>The target readers should be able to understand the translation and then can imagine how the original readers understand and appreciate the original text.</a:t>
            </a:r>
            <a:endParaRPr lang="en-US" altLang="zh-CN" sz="20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组合 47"/>
          <p:cNvGrpSpPr/>
          <p:nvPr/>
        </p:nvGrpSpPr>
        <p:grpSpPr>
          <a:xfrm rot="0">
            <a:off x="232410" y="169545"/>
            <a:ext cx="720090" cy="720090"/>
            <a:chOff x="1028852" y="3242692"/>
            <a:chExt cx="720080" cy="720080"/>
          </a:xfrm>
        </p:grpSpPr>
        <p:sp>
          <p:nvSpPr>
            <p:cNvPr id="49" name="椭圆 48"/>
            <p:cNvSpPr/>
            <p:nvPr/>
          </p:nvSpPr>
          <p:spPr>
            <a:xfrm>
              <a:off x="1028852" y="3242692"/>
              <a:ext cx="720080" cy="720080"/>
            </a:xfrm>
            <a:prstGeom prst="ellipse">
              <a:avLst/>
            </a:prstGeom>
            <a:solidFill>
              <a:srgbClr val="E7E7E7"/>
            </a:solidFill>
            <a:ln>
              <a:noFill/>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rgbClr val="1A94BC"/>
                </a:solidFill>
                <a:latin typeface="Impact MT Std" pitchFamily="34" charset="0"/>
              </a:endParaRPr>
            </a:p>
          </p:txBody>
        </p:sp>
        <p:sp>
          <p:nvSpPr>
            <p:cNvPr id="50" name="文本框 113"/>
            <p:cNvSpPr txBox="1"/>
            <p:nvPr/>
          </p:nvSpPr>
          <p:spPr>
            <a:xfrm>
              <a:off x="1141068" y="3371900"/>
              <a:ext cx="487673" cy="460369"/>
            </a:xfrm>
            <a:prstGeom prst="rect">
              <a:avLst/>
            </a:prstGeom>
            <a:noFill/>
          </p:spPr>
          <p:txBody>
            <a:bodyPr wrap="none" rtlCol="0">
              <a:spAutoFit/>
            </a:bodyPr>
            <a:p>
              <a:r>
                <a:rPr lang="en-US" altLang="zh-CN" sz="2400" b="1" dirty="0">
                  <a:solidFill>
                    <a:srgbClr val="1A94BC"/>
                  </a:solidFill>
                  <a:latin typeface="Times New Roman" panose="02020603050405020304" pitchFamily="18" charset="0"/>
                  <a:cs typeface="Times New Roman" panose="02020603050405020304" pitchFamily="18" charset="0"/>
                </a:rPr>
                <a:t>03</a:t>
              </a:r>
              <a:endParaRPr lang="en-US" sz="2400" b="1" dirty="0">
                <a:solidFill>
                  <a:srgbClr val="1A94BC"/>
                </a:solidFill>
                <a:latin typeface="Impact MT Std" pitchFamily="34" charset="0"/>
              </a:endParaRPr>
            </a:p>
          </p:txBody>
        </p:sp>
      </p:grpSp>
      <p:sp>
        <p:nvSpPr>
          <p:cNvPr id="20" name="文本框 19"/>
          <p:cNvSpPr txBox="1"/>
          <p:nvPr/>
        </p:nvSpPr>
        <p:spPr>
          <a:xfrm>
            <a:off x="1028065" y="267335"/>
            <a:ext cx="9688830" cy="521970"/>
          </a:xfrm>
          <a:prstGeom prst="rect">
            <a:avLst/>
          </a:prstGeom>
          <a:noFill/>
        </p:spPr>
        <p:txBody>
          <a:bodyPr wrap="square" rtlCol="0" anchor="t">
            <a:spAutoFit/>
          </a:bodyPr>
          <a:p>
            <a:r>
              <a:rPr lang="zh-CN" altLang="en-US"/>
              <a:t> </a:t>
            </a:r>
            <a:r>
              <a:rPr lang="en-US" altLang="zh-CN" sz="2800">
                <a:latin typeface="Times New Roman" panose="02020603050405020304" pitchFamily="18" charset="0"/>
                <a:cs typeface="Times New Roman" panose="02020603050405020304" pitchFamily="18" charset="0"/>
              </a:rPr>
              <a:t>T</a:t>
            </a:r>
            <a:r>
              <a:rPr lang="zh-CN" altLang="en-US" sz="2800">
                <a:latin typeface="Times New Roman" panose="02020603050405020304" pitchFamily="18" charset="0"/>
                <a:cs typeface="Times New Roman" panose="02020603050405020304" pitchFamily="18" charset="0"/>
              </a:rPr>
              <a:t>he </a:t>
            </a:r>
            <a:r>
              <a:rPr lang="en-US" sz="2800">
                <a:latin typeface="Times New Roman" panose="02020603050405020304" pitchFamily="18" charset="0"/>
                <a:cs typeface="Times New Roman" panose="02020603050405020304" pitchFamily="18" charset="0"/>
              </a:rPr>
              <a:t>Application and Practical Significance</a:t>
            </a:r>
            <a:r>
              <a:rPr lang="zh-CN" altLang="en-US" sz="2800">
                <a:latin typeface="Times New Roman" panose="02020603050405020304" pitchFamily="18" charset="0"/>
                <a:cs typeface="Times New Roman" panose="02020603050405020304" pitchFamily="18" charset="0"/>
              </a:rPr>
              <a:t> of </a:t>
            </a:r>
            <a:r>
              <a:rPr lang="en-US" altLang="zh-CN" sz="2800">
                <a:latin typeface="Times New Roman" panose="02020603050405020304" pitchFamily="18" charset="0"/>
                <a:cs typeface="Times New Roman" panose="02020603050405020304" pitchFamily="18" charset="0"/>
              </a:rPr>
              <a:t>the</a:t>
            </a:r>
            <a:r>
              <a:rPr lang="en-US" altLang="zh-CN" sz="2800">
                <a:latin typeface="Times New Roman" panose="02020603050405020304" pitchFamily="18" charset="0"/>
                <a:cs typeface="Times New Roman" panose="02020603050405020304" pitchFamily="18" charset="0"/>
              </a:rPr>
              <a:t> Theory</a:t>
            </a:r>
            <a:endParaRPr lang="en-US" altLang="zh-CN" sz="2800">
              <a:latin typeface="Times New Roman" panose="02020603050405020304" pitchFamily="18" charset="0"/>
              <a:cs typeface="Times New Roman" panose="02020603050405020304" pitchFamily="18" charset="0"/>
            </a:endParaRPr>
          </a:p>
        </p:txBody>
      </p:sp>
      <p:sp>
        <p:nvSpPr>
          <p:cNvPr id="2" name="文本框 1"/>
          <p:cNvSpPr txBox="1"/>
          <p:nvPr/>
        </p:nvSpPr>
        <p:spPr>
          <a:xfrm>
            <a:off x="1170940" y="1473200"/>
            <a:ext cx="9432290" cy="706755"/>
          </a:xfrm>
          <a:prstGeom prst="rect">
            <a:avLst/>
          </a:prstGeom>
          <a:noFill/>
        </p:spPr>
        <p:txBody>
          <a:bodyPr wrap="square" rtlCol="0" anchor="t">
            <a:spAutoFit/>
          </a:bodyPr>
          <a:p>
            <a:pPr indent="0" algn="l" fontAlgn="auto"/>
            <a:r>
              <a:rPr lang="zh-CN" altLang="en-US" sz="2000">
                <a:latin typeface="Times New Roman" panose="02020603050405020304" pitchFamily="18" charset="0"/>
                <a:cs typeface="Times New Roman" panose="02020603050405020304" pitchFamily="18" charset="0"/>
              </a:rPr>
              <a:t>Lexical equivalence simply means that the meaning of a word in the source language can match the meaning of the word in the target language.</a:t>
            </a:r>
            <a:endParaRPr lang="zh-CN" altLang="en-US" sz="2000">
              <a:latin typeface="Times New Roman" panose="02020603050405020304" pitchFamily="18" charset="0"/>
              <a:cs typeface="Times New Roman" panose="02020603050405020304" pitchFamily="18" charset="0"/>
            </a:endParaRPr>
          </a:p>
        </p:txBody>
      </p:sp>
      <p:sp>
        <p:nvSpPr>
          <p:cNvPr id="3" name="文本框 2"/>
          <p:cNvSpPr txBox="1"/>
          <p:nvPr/>
        </p:nvSpPr>
        <p:spPr>
          <a:xfrm>
            <a:off x="1122045" y="889635"/>
            <a:ext cx="2931795" cy="460375"/>
          </a:xfrm>
          <a:prstGeom prst="rect">
            <a:avLst/>
          </a:prstGeom>
          <a:noFill/>
        </p:spPr>
        <p:txBody>
          <a:bodyPr wrap="none" rtlCol="0" anchor="t">
            <a:spAutoFit/>
          </a:bodyPr>
          <a:p>
            <a:pPr marL="342900" indent="-342900" algn="l">
              <a:buFont typeface="Wingdings" panose="05000000000000000000" charset="0"/>
              <a:buChar char="ü"/>
            </a:pPr>
            <a:r>
              <a:rPr lang="en-US" altLang="zh-CN" sz="2400">
                <a:latin typeface="Times New Roman" panose="02020603050405020304" pitchFamily="18" charset="0"/>
                <a:cs typeface="Times New Roman" panose="02020603050405020304" pitchFamily="18" charset="0"/>
                <a:sym typeface="+mn-ea"/>
              </a:rPr>
              <a:t>Lexical equivalence</a:t>
            </a:r>
            <a:endParaRPr lang="zh-CN" altLang="en-US"/>
          </a:p>
        </p:txBody>
      </p:sp>
      <p:sp>
        <p:nvSpPr>
          <p:cNvPr id="4" name="文本框 3"/>
          <p:cNvSpPr txBox="1"/>
          <p:nvPr/>
        </p:nvSpPr>
        <p:spPr>
          <a:xfrm>
            <a:off x="1170940" y="2179955"/>
            <a:ext cx="9546590" cy="1438910"/>
          </a:xfrm>
          <a:prstGeom prst="rect">
            <a:avLst/>
          </a:prstGeom>
          <a:noFill/>
        </p:spPr>
        <p:txBody>
          <a:bodyPr wrap="square" rtlCol="0" anchor="t">
            <a:spAutoFit/>
          </a:bodyPr>
          <a:p>
            <a:pPr fontAlgn="auto">
              <a:lnSpc>
                <a:spcPct val="120000"/>
              </a:lnSpc>
            </a:pPr>
            <a:r>
              <a:rPr lang="en-US" altLang="zh-CN" sz="2000">
                <a:latin typeface="Times New Roman" panose="02020603050405020304" pitchFamily="18" charset="0"/>
                <a:ea typeface="华文宋体" panose="02010600040101010101" charset="-122"/>
                <a:cs typeface="Times New Roman" panose="02020603050405020304" pitchFamily="18" charset="0"/>
              </a:rPr>
              <a:t>Example 1</a:t>
            </a:r>
            <a:r>
              <a:rPr lang="zh-CN" altLang="en-US" sz="2000">
                <a:latin typeface="Times New Roman" panose="02020603050405020304" pitchFamily="18" charset="0"/>
                <a:ea typeface="华文宋体" panose="02010600040101010101" charset="-122"/>
                <a:cs typeface="Times New Roman" panose="02020603050405020304" pitchFamily="18" charset="0"/>
              </a:rPr>
              <a:t>:But </a:t>
            </a:r>
            <a:r>
              <a:rPr lang="zh-CN" altLang="en-US" sz="2000" b="1">
                <a:latin typeface="Times New Roman" panose="02020603050405020304" pitchFamily="18" charset="0"/>
                <a:ea typeface="华文宋体" panose="02010600040101010101" charset="-122"/>
                <a:cs typeface="Times New Roman" panose="02020603050405020304" pitchFamily="18" charset="0"/>
              </a:rPr>
              <a:t>a violent hand</a:t>
            </a:r>
            <a:r>
              <a:rPr lang="zh-CN" altLang="en-US" sz="2000">
                <a:latin typeface="Times New Roman" panose="02020603050405020304" pitchFamily="18" charset="0"/>
                <a:ea typeface="华文宋体" panose="02010600040101010101" charset="-122"/>
                <a:cs typeface="Times New Roman" panose="02020603050405020304" pitchFamily="18" charset="0"/>
              </a:rPr>
              <a:t> pulled away a chair and the cushions fell down. </a:t>
            </a:r>
            <a:r>
              <a:rPr lang="en-US" altLang="zh-CN" sz="2000">
                <a:latin typeface="Times New Roman" panose="02020603050405020304" pitchFamily="18" charset="0"/>
                <a:ea typeface="华文宋体" panose="02010600040101010101" charset="-122"/>
                <a:cs typeface="Times New Roman" panose="02020603050405020304" pitchFamily="18" charset="0"/>
              </a:rPr>
              <a:t>(Maugham, </a:t>
            </a:r>
            <a:r>
              <a:rPr lang="en-US" altLang="zh-CN" sz="2000" i="1">
                <a:latin typeface="Times New Roman" panose="02020603050405020304" pitchFamily="18" charset="0"/>
                <a:ea typeface="华文宋体" panose="02010600040101010101" charset="-122"/>
                <a:cs typeface="Times New Roman" panose="02020603050405020304" pitchFamily="18" charset="0"/>
              </a:rPr>
              <a:t>Of Human Bondage</a:t>
            </a:r>
            <a:r>
              <a:rPr lang="en-US" altLang="zh-CN" sz="2000">
                <a:latin typeface="Times New Roman" panose="02020603050405020304" pitchFamily="18" charset="0"/>
                <a:ea typeface="华文宋体" panose="02010600040101010101" charset="-122"/>
                <a:cs typeface="Times New Roman" panose="02020603050405020304" pitchFamily="18" charset="0"/>
              </a:rPr>
              <a:t>)</a:t>
            </a:r>
            <a:endParaRPr lang="en-US" altLang="zh-CN" sz="2000">
              <a:latin typeface="Times New Roman" panose="02020603050405020304" pitchFamily="18" charset="0"/>
              <a:ea typeface="华文宋体" panose="02010600040101010101" charset="-122"/>
              <a:cs typeface="Times New Roman" panose="02020603050405020304" pitchFamily="18" charset="0"/>
            </a:endParaRPr>
          </a:p>
          <a:p>
            <a:pPr fontAlgn="auto">
              <a:lnSpc>
                <a:spcPct val="120000"/>
              </a:lnSpc>
            </a:pPr>
            <a:r>
              <a:rPr lang="zh-CN" altLang="en-US">
                <a:latin typeface="Times New Roman" panose="02020603050405020304" pitchFamily="18" charset="0"/>
                <a:ea typeface="华文宋体" panose="02010600040101010101" charset="-122"/>
                <a:cs typeface="Times New Roman" panose="02020603050405020304" pitchFamily="18" charset="0"/>
              </a:rPr>
              <a:t>张柏然译：但是</a:t>
            </a:r>
            <a:r>
              <a:rPr lang="zh-CN" altLang="en-US" b="1">
                <a:solidFill>
                  <a:srgbClr val="FF0000"/>
                </a:solidFill>
                <a:latin typeface="Times New Roman" panose="02020603050405020304" pitchFamily="18" charset="0"/>
                <a:ea typeface="华文宋体" panose="02010600040101010101" charset="-122"/>
                <a:cs typeface="Times New Roman" panose="02020603050405020304" pitchFamily="18" charset="0"/>
              </a:rPr>
              <a:t>一只有力的手</a:t>
            </a:r>
            <a:r>
              <a:rPr lang="zh-CN" altLang="en-US">
                <a:latin typeface="Times New Roman" panose="02020603050405020304" pitchFamily="18" charset="0"/>
                <a:ea typeface="华文宋体" panose="02010600040101010101" charset="-122"/>
                <a:cs typeface="Times New Roman" panose="02020603050405020304" pitchFamily="18" charset="0"/>
              </a:rPr>
              <a:t>猛地拖开靠背椅, 软垫纷纷跌落在地。</a:t>
            </a:r>
            <a:endParaRPr lang="zh-CN" altLang="en-US">
              <a:latin typeface="Times New Roman" panose="02020603050405020304" pitchFamily="18" charset="0"/>
              <a:ea typeface="华文宋体" panose="02010600040101010101" charset="-122"/>
              <a:cs typeface="Times New Roman" panose="02020603050405020304" pitchFamily="18" charset="0"/>
            </a:endParaRPr>
          </a:p>
          <a:p>
            <a:endParaRPr lang="zh-CN" altLang="en-US">
              <a:latin typeface="Times New Roman" panose="02020603050405020304" pitchFamily="18" charset="0"/>
              <a:ea typeface="华文宋体" panose="02010600040101010101" charset="-122"/>
              <a:cs typeface="Times New Roman" panose="02020603050405020304" pitchFamily="18" charset="0"/>
            </a:endParaRPr>
          </a:p>
        </p:txBody>
      </p:sp>
      <p:sp>
        <p:nvSpPr>
          <p:cNvPr id="5" name="文本框 4"/>
          <p:cNvSpPr txBox="1"/>
          <p:nvPr/>
        </p:nvSpPr>
        <p:spPr>
          <a:xfrm>
            <a:off x="1170940" y="3467735"/>
            <a:ext cx="3190240" cy="460375"/>
          </a:xfrm>
          <a:prstGeom prst="rect">
            <a:avLst/>
          </a:prstGeom>
          <a:noFill/>
        </p:spPr>
        <p:txBody>
          <a:bodyPr wrap="none" rtlCol="0" anchor="t">
            <a:spAutoFit/>
          </a:bodyPr>
          <a:p>
            <a:pPr marL="342900" indent="-342900" algn="l">
              <a:buFont typeface="Wingdings" panose="05000000000000000000" charset="0"/>
              <a:buChar char="ü"/>
            </a:pPr>
            <a:r>
              <a:rPr lang="en-US" altLang="zh-CN" sz="2400">
                <a:latin typeface="Times New Roman" panose="02020603050405020304" pitchFamily="18" charset="0"/>
                <a:cs typeface="Times New Roman" panose="02020603050405020304" pitchFamily="18" charset="0"/>
                <a:sym typeface="+mn-ea"/>
              </a:rPr>
              <a:t>Syntactic equivalence</a:t>
            </a:r>
            <a:endParaRPr lang="zh-CN" altLang="en-US"/>
          </a:p>
        </p:txBody>
      </p:sp>
      <p:sp>
        <p:nvSpPr>
          <p:cNvPr id="6" name="文本框 5"/>
          <p:cNvSpPr txBox="1"/>
          <p:nvPr/>
        </p:nvSpPr>
        <p:spPr>
          <a:xfrm>
            <a:off x="1170940" y="4691380"/>
            <a:ext cx="9303385" cy="1124585"/>
          </a:xfrm>
          <a:prstGeom prst="rect">
            <a:avLst/>
          </a:prstGeom>
          <a:noFill/>
        </p:spPr>
        <p:txBody>
          <a:bodyPr wrap="square" rtlCol="0" anchor="t">
            <a:spAutoFit/>
          </a:bodyPr>
          <a:p>
            <a:pPr algn="l" fontAlgn="auto">
              <a:lnSpc>
                <a:spcPct val="120000"/>
              </a:lnSpc>
              <a:buClrTx/>
              <a:buSzTx/>
              <a:buFontTx/>
            </a:pPr>
            <a:r>
              <a:rPr lang="zh-CN" altLang="en-US" sz="2000">
                <a:latin typeface="Times New Roman" panose="02020603050405020304" pitchFamily="18" charset="0"/>
                <a:ea typeface="华文宋体" panose="02010600040101010101" charset="-122"/>
                <a:cs typeface="Times New Roman" panose="02020603050405020304" pitchFamily="18" charset="0"/>
              </a:rPr>
              <a:t>Example 2: </a:t>
            </a:r>
            <a:r>
              <a:rPr lang="en-US" altLang="zh-CN" sz="2000">
                <a:latin typeface="Times New Roman" panose="02020603050405020304" pitchFamily="18" charset="0"/>
                <a:ea typeface="华文宋体" panose="02010600040101010101" charset="-122"/>
                <a:cs typeface="Times New Roman" panose="02020603050405020304" pitchFamily="18" charset="0"/>
              </a:rPr>
              <a:t>“</a:t>
            </a:r>
            <a:r>
              <a:rPr lang="zh-CN" altLang="en-US" sz="2000">
                <a:latin typeface="Times New Roman" panose="02020603050405020304" pitchFamily="18" charset="0"/>
                <a:ea typeface="华文宋体" panose="02010600040101010101" charset="-122"/>
                <a:cs typeface="Times New Roman" panose="02020603050405020304" pitchFamily="18" charset="0"/>
              </a:rPr>
              <a:t>I do not cough for my own amusement.</a:t>
            </a:r>
            <a:r>
              <a:rPr lang="en-US" altLang="zh-CN" sz="2000">
                <a:latin typeface="Times New Roman" panose="02020603050405020304" pitchFamily="18" charset="0"/>
                <a:ea typeface="华文宋体" panose="02010600040101010101" charset="-122"/>
                <a:cs typeface="Times New Roman" panose="02020603050405020304" pitchFamily="18" charset="0"/>
              </a:rPr>
              <a:t>”</a:t>
            </a:r>
            <a:r>
              <a:rPr lang="zh-CN" altLang="en-US" sz="2000">
                <a:latin typeface="Times New Roman" panose="02020603050405020304" pitchFamily="18" charset="0"/>
                <a:ea typeface="华文宋体" panose="02010600040101010101" charset="-122"/>
                <a:cs typeface="Times New Roman" panose="02020603050405020304" pitchFamily="18" charset="0"/>
              </a:rPr>
              <a:t> (Austen, </a:t>
            </a:r>
            <a:r>
              <a:rPr lang="zh-CN" altLang="en-US" sz="2000" i="1">
                <a:latin typeface="Times New Roman" panose="02020603050405020304" pitchFamily="18" charset="0"/>
                <a:ea typeface="华文宋体" panose="02010600040101010101" charset="-122"/>
                <a:cs typeface="Times New Roman" panose="02020603050405020304" pitchFamily="18" charset="0"/>
              </a:rPr>
              <a:t>Pride and Prejudice</a:t>
            </a:r>
            <a:r>
              <a:rPr lang="zh-CN" altLang="en-US" sz="2000">
                <a:latin typeface="Times New Roman" panose="02020603050405020304" pitchFamily="18" charset="0"/>
                <a:ea typeface="华文宋体" panose="02010600040101010101" charset="-122"/>
                <a:cs typeface="Times New Roman" panose="02020603050405020304" pitchFamily="18" charset="0"/>
              </a:rPr>
              <a:t>)</a:t>
            </a:r>
            <a:endParaRPr lang="zh-CN" altLang="en-US" sz="2000">
              <a:latin typeface="Times New Roman" panose="02020603050405020304" pitchFamily="18" charset="0"/>
              <a:ea typeface="华文宋体" panose="02010600040101010101" charset="-122"/>
              <a:cs typeface="Times New Roman" panose="02020603050405020304" pitchFamily="18" charset="0"/>
            </a:endParaRPr>
          </a:p>
          <a:p>
            <a:pPr fontAlgn="auto">
              <a:lnSpc>
                <a:spcPct val="120000"/>
              </a:lnSpc>
            </a:pPr>
            <a:r>
              <a:rPr lang="zh-CN" altLang="en-US">
                <a:latin typeface="Times New Roman" panose="02020603050405020304" pitchFamily="18" charset="0"/>
                <a:ea typeface="华文宋体" panose="02010600040101010101" charset="-122"/>
                <a:cs typeface="Times New Roman" panose="02020603050405020304" pitchFamily="18" charset="0"/>
              </a:rPr>
              <a:t>李继宏译：</a:t>
            </a:r>
            <a:r>
              <a:rPr lang="en-US" altLang="zh-CN">
                <a:latin typeface="Times New Roman" panose="02020603050405020304" pitchFamily="18" charset="0"/>
                <a:ea typeface="华文宋体" panose="02010600040101010101" charset="-122"/>
                <a:cs typeface="Times New Roman" panose="02020603050405020304" pitchFamily="18" charset="0"/>
              </a:rPr>
              <a:t>“</a:t>
            </a:r>
            <a:r>
              <a:rPr lang="zh-CN" altLang="en-US">
                <a:latin typeface="Times New Roman" panose="02020603050405020304" pitchFamily="18" charset="0"/>
                <a:ea typeface="华文宋体" panose="02010600040101010101" charset="-122"/>
                <a:cs typeface="Times New Roman" panose="02020603050405020304" pitchFamily="18" charset="0"/>
              </a:rPr>
              <a:t>你们以为我想咳啊？难道咳嗽好玩吗？</a:t>
            </a:r>
            <a:r>
              <a:rPr lang="en-US" altLang="zh-CN">
                <a:latin typeface="Times New Roman" panose="02020603050405020304" pitchFamily="18" charset="0"/>
                <a:ea typeface="华文宋体" panose="02010600040101010101" charset="-122"/>
                <a:cs typeface="Times New Roman" panose="02020603050405020304" pitchFamily="18" charset="0"/>
              </a:rPr>
              <a:t>”</a:t>
            </a:r>
            <a:endParaRPr lang="en-US" altLang="zh-CN">
              <a:latin typeface="Times New Roman" panose="02020603050405020304" pitchFamily="18" charset="0"/>
              <a:ea typeface="华文宋体" panose="02010600040101010101" charset="-122"/>
              <a:cs typeface="Times New Roman" panose="02020603050405020304" pitchFamily="18" charset="0"/>
            </a:endParaRPr>
          </a:p>
          <a:p>
            <a:pPr fontAlgn="auto">
              <a:lnSpc>
                <a:spcPct val="120000"/>
              </a:lnSpc>
            </a:pPr>
            <a:r>
              <a:rPr lang="zh-CN" altLang="en-US">
                <a:latin typeface="Times New Roman" panose="02020603050405020304" pitchFamily="18" charset="0"/>
                <a:ea typeface="华文宋体" panose="02010600040101010101" charset="-122"/>
                <a:cs typeface="Times New Roman" panose="02020603050405020304" pitchFamily="18" charset="0"/>
              </a:rPr>
              <a:t>王佐良译：</a:t>
            </a:r>
            <a:r>
              <a:rPr lang="en-US" altLang="zh-CN">
                <a:latin typeface="Times New Roman" panose="02020603050405020304" pitchFamily="18" charset="0"/>
                <a:ea typeface="华文宋体" panose="02010600040101010101" charset="-122"/>
                <a:cs typeface="Times New Roman" panose="02020603050405020304" pitchFamily="18" charset="0"/>
              </a:rPr>
              <a:t>“我又不是故意咳着玩儿”</a:t>
            </a:r>
            <a:endParaRPr lang="en-US" altLang="zh-CN">
              <a:latin typeface="Times New Roman" panose="02020603050405020304" pitchFamily="18" charset="0"/>
              <a:ea typeface="华文宋体" panose="02010600040101010101" charset="-122"/>
              <a:cs typeface="Times New Roman" panose="02020603050405020304" pitchFamily="18" charset="0"/>
            </a:endParaRPr>
          </a:p>
        </p:txBody>
      </p:sp>
      <p:sp>
        <p:nvSpPr>
          <p:cNvPr id="7" name="文本框 6"/>
          <p:cNvSpPr txBox="1"/>
          <p:nvPr/>
        </p:nvSpPr>
        <p:spPr>
          <a:xfrm>
            <a:off x="1170940" y="3984625"/>
            <a:ext cx="8388350" cy="706755"/>
          </a:xfrm>
          <a:prstGeom prst="rect">
            <a:avLst/>
          </a:prstGeom>
          <a:noFill/>
        </p:spPr>
        <p:txBody>
          <a:bodyPr wrap="square" rtlCol="0" anchor="t">
            <a:spAutoFit/>
          </a:bodyPr>
          <a:p>
            <a:r>
              <a:rPr lang="zh-CN" altLang="en-US" sz="2000">
                <a:latin typeface="Times New Roman" panose="02020603050405020304" pitchFamily="18" charset="0"/>
                <a:cs typeface="Times New Roman" panose="02020603050405020304" pitchFamily="18" charset="0"/>
              </a:rPr>
              <a:t>It is required that the sentence structure of the source language should be equal to that of the target language, which is called syntactic equivalence.</a:t>
            </a:r>
            <a:endParaRPr lang="zh-CN" altLang="en-US" sz="20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文本框 24"/>
          <p:cNvSpPr txBox="1"/>
          <p:nvPr/>
        </p:nvSpPr>
        <p:spPr>
          <a:xfrm>
            <a:off x="928370" y="633095"/>
            <a:ext cx="2927350" cy="460375"/>
          </a:xfrm>
          <a:prstGeom prst="rect">
            <a:avLst/>
          </a:prstGeom>
          <a:noFill/>
        </p:spPr>
        <p:txBody>
          <a:bodyPr wrap="none" rtlCol="0" anchor="t">
            <a:spAutoFit/>
          </a:bodyPr>
          <a:p>
            <a:pPr marL="342900" indent="-342900" algn="l">
              <a:buFont typeface="Wingdings" panose="05000000000000000000" charset="0"/>
              <a:buChar char="ü"/>
            </a:pPr>
            <a:r>
              <a:rPr lang="en-US" altLang="zh-CN" sz="2400">
                <a:latin typeface="Times New Roman" panose="02020603050405020304" pitchFamily="18" charset="0"/>
                <a:cs typeface="Times New Roman" panose="02020603050405020304" pitchFamily="18" charset="0"/>
                <a:sym typeface="+mn-ea"/>
              </a:rPr>
              <a:t>Textual equivalence</a:t>
            </a:r>
            <a:endParaRPr lang="zh-CN" altLang="en-US"/>
          </a:p>
        </p:txBody>
      </p:sp>
      <p:sp>
        <p:nvSpPr>
          <p:cNvPr id="26" name="文本框 25"/>
          <p:cNvSpPr txBox="1"/>
          <p:nvPr/>
        </p:nvSpPr>
        <p:spPr>
          <a:xfrm>
            <a:off x="956945" y="1278890"/>
            <a:ext cx="10278110" cy="1014730"/>
          </a:xfrm>
          <a:prstGeom prst="rect">
            <a:avLst/>
          </a:prstGeom>
          <a:noFill/>
        </p:spPr>
        <p:txBody>
          <a:bodyPr wrap="square" rtlCol="0" anchor="t">
            <a:spAutoFit/>
          </a:bodyPr>
          <a:p>
            <a:pPr algn="l"/>
            <a:r>
              <a:rPr lang="zh-CN" altLang="en-US" sz="2000">
                <a:latin typeface="Times New Roman" panose="02020603050405020304" pitchFamily="18" charset="0"/>
                <a:cs typeface="Times New Roman" panose="02020603050405020304" pitchFamily="18" charset="0"/>
              </a:rPr>
              <a:t>Textual equivalence means that translators can not only analyze the language itself in discourse analysis and translation, but also properly embody the same meaning and function of the source language in the target language.</a:t>
            </a:r>
            <a:endParaRPr lang="zh-CN" altLang="en-US" sz="2000">
              <a:latin typeface="Times New Roman" panose="02020603050405020304" pitchFamily="18" charset="0"/>
              <a:cs typeface="Times New Roman" panose="02020603050405020304" pitchFamily="18" charset="0"/>
            </a:endParaRPr>
          </a:p>
        </p:txBody>
      </p:sp>
      <p:sp>
        <p:nvSpPr>
          <p:cNvPr id="27" name="文本框 26"/>
          <p:cNvSpPr txBox="1"/>
          <p:nvPr/>
        </p:nvSpPr>
        <p:spPr>
          <a:xfrm>
            <a:off x="928370" y="2772410"/>
            <a:ext cx="3411220" cy="460375"/>
          </a:xfrm>
          <a:prstGeom prst="rect">
            <a:avLst/>
          </a:prstGeom>
          <a:noFill/>
        </p:spPr>
        <p:txBody>
          <a:bodyPr wrap="square" rtlCol="0">
            <a:spAutoFit/>
          </a:bodyPr>
          <a:p>
            <a:pPr marL="342900" indent="-342900">
              <a:buFont typeface="Wingdings" panose="05000000000000000000" charset="0"/>
              <a:buChar char="ü"/>
            </a:pPr>
            <a:r>
              <a:rPr lang="en-US" altLang="zh-CN" sz="2400">
                <a:latin typeface="Times New Roman" panose="02020603050405020304" pitchFamily="18" charset="0"/>
                <a:cs typeface="Times New Roman" panose="02020603050405020304" pitchFamily="18" charset="0"/>
              </a:rPr>
              <a:t>Stylistic equivalence</a:t>
            </a:r>
            <a:endParaRPr lang="en-US" altLang="zh-CN" sz="2400">
              <a:latin typeface="Times New Roman" panose="02020603050405020304" pitchFamily="18" charset="0"/>
              <a:cs typeface="Times New Roman" panose="02020603050405020304" pitchFamily="18" charset="0"/>
            </a:endParaRPr>
          </a:p>
        </p:txBody>
      </p:sp>
      <p:sp>
        <p:nvSpPr>
          <p:cNvPr id="28" name="文本框 27"/>
          <p:cNvSpPr txBox="1"/>
          <p:nvPr/>
        </p:nvSpPr>
        <p:spPr>
          <a:xfrm>
            <a:off x="956945" y="3711575"/>
            <a:ext cx="10132060" cy="1419860"/>
          </a:xfrm>
          <a:prstGeom prst="rect">
            <a:avLst/>
          </a:prstGeom>
          <a:noFill/>
        </p:spPr>
        <p:txBody>
          <a:bodyPr wrap="square" rtlCol="0" anchor="t">
            <a:spAutoFit/>
          </a:bodyPr>
          <a:p>
            <a:pPr fontAlgn="auto">
              <a:lnSpc>
                <a:spcPct val="120000"/>
              </a:lnSpc>
            </a:pPr>
            <a:r>
              <a:rPr lang="zh-CN" altLang="en-US">
                <a:latin typeface="Times New Roman" panose="02020603050405020304" pitchFamily="18" charset="0"/>
                <a:cs typeface="Times New Roman" panose="02020603050405020304" pitchFamily="18" charset="0"/>
              </a:rPr>
              <a:t>Example </a:t>
            </a:r>
            <a:r>
              <a:rPr lang="en-US" altLang="zh-CN">
                <a:latin typeface="Times New Roman" panose="02020603050405020304" pitchFamily="18" charset="0"/>
                <a:cs typeface="Times New Roman" panose="02020603050405020304" pitchFamily="18" charset="0"/>
              </a:rPr>
              <a:t>3</a:t>
            </a:r>
            <a:r>
              <a:rPr lang="zh-CN" altLang="en-US">
                <a:latin typeface="Times New Roman" panose="02020603050405020304" pitchFamily="18" charset="0"/>
                <a:cs typeface="Times New Roman" panose="02020603050405020304" pitchFamily="18" charset="0"/>
              </a:rPr>
              <a:t>: </a:t>
            </a:r>
            <a:r>
              <a:rPr lang="en-US" altLang="zh-CN">
                <a:latin typeface="Times New Roman" panose="02020603050405020304" pitchFamily="18" charset="0"/>
                <a:cs typeface="Times New Roman" panose="02020603050405020304" pitchFamily="18" charset="0"/>
              </a:rPr>
              <a:t>“</a:t>
            </a:r>
            <a:r>
              <a:rPr lang="zh-CN" altLang="en-US">
                <a:latin typeface="Times New Roman" panose="02020603050405020304" pitchFamily="18" charset="0"/>
                <a:cs typeface="Times New Roman" panose="02020603050405020304" pitchFamily="18" charset="0"/>
              </a:rPr>
              <a:t>Good Heaven! Brighton, and a whole campful of soldiers, to us, who have been overset already by one poor regiment of </a:t>
            </a:r>
            <a:r>
              <a:rPr lang="zh-CN" altLang="en-US" b="1">
                <a:latin typeface="Times New Roman" panose="02020603050405020304" pitchFamily="18" charset="0"/>
                <a:cs typeface="Times New Roman" panose="02020603050405020304" pitchFamily="18" charset="0"/>
              </a:rPr>
              <a:t>militia</a:t>
            </a:r>
            <a:r>
              <a:rPr lang="zh-CN" altLang="en-US">
                <a:latin typeface="Times New Roman" panose="02020603050405020304" pitchFamily="18" charset="0"/>
                <a:cs typeface="Times New Roman" panose="02020603050405020304" pitchFamily="18" charset="0"/>
              </a:rPr>
              <a:t>, and the 19 </a:t>
            </a:r>
            <a:r>
              <a:rPr lang="zh-CN" altLang="en-US" b="1">
                <a:latin typeface="Times New Roman" panose="02020603050405020304" pitchFamily="18" charset="0"/>
                <a:cs typeface="Times New Roman" panose="02020603050405020304" pitchFamily="18" charset="0"/>
              </a:rPr>
              <a:t>monthly</a:t>
            </a:r>
            <a:r>
              <a:rPr lang="zh-CN" altLang="en-US">
                <a:latin typeface="Times New Roman" panose="02020603050405020304" pitchFamily="18" charset="0"/>
                <a:cs typeface="Times New Roman" panose="02020603050405020304" pitchFamily="18" charset="0"/>
              </a:rPr>
              <a:t> balls of </a:t>
            </a:r>
            <a:r>
              <a:rPr lang="zh-CN" altLang="en-US" b="1">
                <a:latin typeface="Times New Roman" panose="02020603050405020304" pitchFamily="18" charset="0"/>
                <a:cs typeface="Times New Roman" panose="02020603050405020304" pitchFamily="18" charset="0"/>
              </a:rPr>
              <a:t>Meryton</a:t>
            </a:r>
            <a:r>
              <a:rPr lang="zh-CN" altLang="en-US">
                <a:latin typeface="Times New Roman" panose="02020603050405020304" pitchFamily="18" charset="0"/>
                <a:cs typeface="Times New Roman" panose="02020603050405020304" pitchFamily="18" charset="0"/>
              </a:rPr>
              <a:t>.</a:t>
            </a:r>
            <a:r>
              <a:rPr lang="en-US" altLang="zh-CN">
                <a:latin typeface="Times New Roman" panose="02020603050405020304" pitchFamily="18" charset="0"/>
                <a:cs typeface="Times New Roman" panose="02020603050405020304" pitchFamily="18" charset="0"/>
              </a:rPr>
              <a:t>”</a:t>
            </a:r>
            <a:r>
              <a:rPr lang="zh-CN" altLang="en-US">
                <a:latin typeface="Times New Roman" panose="02020603050405020304" pitchFamily="18" charset="0"/>
                <a:cs typeface="Times New Roman" panose="02020603050405020304" pitchFamily="18" charset="0"/>
              </a:rPr>
              <a:t> (Austen, </a:t>
            </a:r>
            <a:r>
              <a:rPr lang="en-US" altLang="zh-CN" i="1">
                <a:latin typeface="Times New Roman" panose="02020603050405020304" pitchFamily="18" charset="0"/>
                <a:cs typeface="Times New Roman" panose="02020603050405020304" pitchFamily="18" charset="0"/>
              </a:rPr>
              <a:t>Pride and Prejudice</a:t>
            </a:r>
            <a:r>
              <a:rPr lang="zh-CN" altLang="en-US">
                <a:latin typeface="Times New Roman" panose="02020603050405020304" pitchFamily="18" charset="0"/>
                <a:cs typeface="Times New Roman" panose="02020603050405020304" pitchFamily="18" charset="0"/>
              </a:rPr>
              <a:t>)</a:t>
            </a:r>
            <a:endParaRPr lang="zh-CN" altLang="en-US">
              <a:latin typeface="Times New Roman" panose="02020603050405020304" pitchFamily="18" charset="0"/>
              <a:cs typeface="Times New Roman" panose="02020603050405020304" pitchFamily="18" charset="0"/>
            </a:endParaRPr>
          </a:p>
          <a:p>
            <a:pPr fontAlgn="auto">
              <a:lnSpc>
                <a:spcPct val="120000"/>
              </a:lnSpc>
            </a:pPr>
            <a:r>
              <a:rPr lang="zh-CN" altLang="en-US">
                <a:latin typeface="Times New Roman" panose="02020603050405020304" pitchFamily="18" charset="0"/>
                <a:ea typeface="华文宋体" panose="02010600040101010101" charset="-122"/>
                <a:cs typeface="Times New Roman" panose="02020603050405020304" pitchFamily="18" charset="0"/>
              </a:rPr>
              <a:t>李继宏译：</a:t>
            </a:r>
            <a:r>
              <a:rPr lang="en-US" altLang="zh-CN">
                <a:latin typeface="Times New Roman" panose="02020603050405020304" pitchFamily="18" charset="0"/>
                <a:ea typeface="华文宋体" panose="02010600040101010101" charset="-122"/>
                <a:cs typeface="Times New Roman" panose="02020603050405020304" pitchFamily="18" charset="0"/>
              </a:rPr>
              <a:t>“</a:t>
            </a:r>
            <a:r>
              <a:rPr lang="zh-CN" altLang="en-US" b="1">
                <a:solidFill>
                  <a:srgbClr val="FF0000"/>
                </a:solidFill>
                <a:latin typeface="Times New Roman" panose="02020603050405020304" pitchFamily="18" charset="0"/>
                <a:ea typeface="华文宋体" panose="02010600040101010101" charset="-122"/>
                <a:cs typeface="Times New Roman" panose="02020603050405020304" pitchFamily="18" charset="0"/>
              </a:rPr>
              <a:t>天哪！梅</a:t>
            </a:r>
            <a:r>
              <a:rPr lang="zh-CN" altLang="en-US">
                <a:latin typeface="Times New Roman" panose="02020603050405020304" pitchFamily="18" charset="0"/>
                <a:ea typeface="华文宋体" panose="02010600040101010101" charset="-122"/>
                <a:cs typeface="Times New Roman" panose="02020603050405020304" pitchFamily="18" charset="0"/>
              </a:rPr>
              <a:t>里顿才不过是一团</a:t>
            </a:r>
            <a:r>
              <a:rPr lang="zh-CN" altLang="en-US" b="1">
                <a:solidFill>
                  <a:srgbClr val="FF0000"/>
                </a:solidFill>
                <a:latin typeface="Times New Roman" panose="02020603050405020304" pitchFamily="18" charset="0"/>
                <a:ea typeface="华文宋体" panose="02010600040101010101" charset="-122"/>
                <a:cs typeface="Times New Roman" panose="02020603050405020304" pitchFamily="18" charset="0"/>
              </a:rPr>
              <a:t>民</a:t>
            </a:r>
            <a:r>
              <a:rPr lang="zh-CN" altLang="en-US">
                <a:latin typeface="Times New Roman" panose="02020603050405020304" pitchFamily="18" charset="0"/>
                <a:ea typeface="华文宋体" panose="02010600040101010101" charset="-122"/>
                <a:cs typeface="Times New Roman" panose="02020603050405020304" pitchFamily="18" charset="0"/>
              </a:rPr>
              <a:t>兵，</a:t>
            </a:r>
            <a:r>
              <a:rPr lang="zh-CN" altLang="en-US" b="1">
                <a:solidFill>
                  <a:srgbClr val="FF0000"/>
                </a:solidFill>
                <a:latin typeface="Times New Roman" panose="02020603050405020304" pitchFamily="18" charset="0"/>
                <a:ea typeface="华文宋体" panose="02010600040101010101" charset="-122"/>
                <a:cs typeface="Times New Roman" panose="02020603050405020304" pitchFamily="18" charset="0"/>
              </a:rPr>
              <a:t>每</a:t>
            </a:r>
            <a:r>
              <a:rPr lang="zh-CN" altLang="en-US">
                <a:latin typeface="Times New Roman" panose="02020603050405020304" pitchFamily="18" charset="0"/>
                <a:ea typeface="华文宋体" panose="02010600040101010101" charset="-122"/>
                <a:cs typeface="Times New Roman" panose="02020603050405020304" pitchFamily="18" charset="0"/>
              </a:rPr>
              <a:t>个月开一次舞会，已经弄得我们全部乱了套，要是到了布莱顿，遇到一整个兵营的士兵，</a:t>
            </a:r>
            <a:r>
              <a:rPr lang="zh-CN" altLang="en-US" b="1">
                <a:solidFill>
                  <a:srgbClr val="FF0000"/>
                </a:solidFill>
                <a:latin typeface="Times New Roman" panose="02020603050405020304" pitchFamily="18" charset="0"/>
                <a:ea typeface="华文宋体" panose="02010600040101010101" charset="-122"/>
                <a:cs typeface="Times New Roman" panose="02020603050405020304" pitchFamily="18" charset="0"/>
              </a:rPr>
              <a:t>那还得了啊</a:t>
            </a:r>
            <a:r>
              <a:rPr lang="zh-CN" altLang="en-US">
                <a:latin typeface="Times New Roman" panose="02020603050405020304" pitchFamily="18" charset="0"/>
                <a:ea typeface="华文宋体" panose="02010600040101010101" charset="-122"/>
                <a:cs typeface="Times New Roman" panose="02020603050405020304" pitchFamily="18" charset="0"/>
              </a:rPr>
              <a:t>。</a:t>
            </a:r>
            <a:r>
              <a:rPr lang="en-US" altLang="zh-CN">
                <a:latin typeface="Times New Roman" panose="02020603050405020304" pitchFamily="18" charset="0"/>
                <a:ea typeface="华文宋体" panose="02010600040101010101" charset="-122"/>
                <a:cs typeface="Times New Roman" panose="02020603050405020304" pitchFamily="18" charset="0"/>
              </a:rPr>
              <a:t>”</a:t>
            </a:r>
            <a:endParaRPr lang="en-US" altLang="zh-CN">
              <a:latin typeface="Times New Roman" panose="02020603050405020304" pitchFamily="18" charset="0"/>
              <a:ea typeface="华文宋体" panose="02010600040101010101" charset="-122"/>
              <a:cs typeface="Times New Roman" panose="02020603050405020304" pitchFamily="18" charset="0"/>
            </a:endParaRPr>
          </a:p>
        </p:txBody>
      </p:sp>
      <p:sp>
        <p:nvSpPr>
          <p:cNvPr id="29" name="文本框 28"/>
          <p:cNvSpPr txBox="1"/>
          <p:nvPr/>
        </p:nvSpPr>
        <p:spPr>
          <a:xfrm>
            <a:off x="928370" y="3343275"/>
            <a:ext cx="4078605" cy="398780"/>
          </a:xfrm>
          <a:prstGeom prst="rect">
            <a:avLst/>
          </a:prstGeom>
          <a:noFill/>
        </p:spPr>
        <p:txBody>
          <a:bodyPr wrap="square" rtlCol="0" anchor="t">
            <a:spAutoFit/>
          </a:bodyPr>
          <a:p>
            <a:r>
              <a:rPr lang="zh-CN" altLang="en-US"/>
              <a:t> </a:t>
            </a:r>
            <a:r>
              <a:rPr lang="zh-CN" altLang="en-US" sz="2000">
                <a:latin typeface="Times New Roman" panose="02020603050405020304" pitchFamily="18" charset="0"/>
                <a:cs typeface="Times New Roman" panose="02020603050405020304" pitchFamily="18" charset="0"/>
              </a:rPr>
              <a:t>Equivalence of Alliteration Style</a:t>
            </a:r>
            <a:endParaRPr lang="zh-CN" altLang="en-US" sz="2000">
              <a:latin typeface="Times New Roman" panose="02020603050405020304" pitchFamily="18" charset="0"/>
              <a:cs typeface="Times New Roman" panose="02020603050405020304" pitchFamily="18" charset="0"/>
            </a:endParaRPr>
          </a:p>
        </p:txBody>
      </p:sp>
      <p:sp>
        <p:nvSpPr>
          <p:cNvPr id="30" name="文本框 29"/>
          <p:cNvSpPr txBox="1"/>
          <p:nvPr/>
        </p:nvSpPr>
        <p:spPr>
          <a:xfrm>
            <a:off x="956945" y="5344795"/>
            <a:ext cx="3411220" cy="460375"/>
          </a:xfrm>
          <a:prstGeom prst="rect">
            <a:avLst/>
          </a:prstGeom>
          <a:noFill/>
        </p:spPr>
        <p:txBody>
          <a:bodyPr wrap="square" rtlCol="0">
            <a:spAutoFit/>
          </a:bodyPr>
          <a:p>
            <a:pPr marL="342900" indent="-342900">
              <a:buFont typeface="Wingdings" panose="05000000000000000000" charset="0"/>
              <a:buChar char="ü"/>
            </a:pPr>
            <a:r>
              <a:rPr lang="en-US" altLang="zh-CN" sz="2400">
                <a:latin typeface="Times New Roman" panose="02020603050405020304" pitchFamily="18" charset="0"/>
                <a:cs typeface="Times New Roman" panose="02020603050405020304" pitchFamily="18" charset="0"/>
              </a:rPr>
              <a:t>......</a:t>
            </a:r>
            <a:endParaRPr lang="en-US" altLang="zh-CN"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a:stretch>
            <a:fillRect/>
          </a:stretch>
        </p:blipFill>
        <p:spPr>
          <a:xfrm>
            <a:off x="177800" y="1445895"/>
            <a:ext cx="5969000" cy="5092065"/>
          </a:xfrm>
          <a:prstGeom prst="rect">
            <a:avLst/>
          </a:prstGeom>
        </p:spPr>
      </p:pic>
      <p:pic>
        <p:nvPicPr>
          <p:cNvPr id="3" name="图片 2"/>
          <p:cNvPicPr>
            <a:picLocks noChangeAspect="1"/>
          </p:cNvPicPr>
          <p:nvPr/>
        </p:nvPicPr>
        <p:blipFill>
          <a:blip r:embed="rId2"/>
          <a:stretch>
            <a:fillRect/>
          </a:stretch>
        </p:blipFill>
        <p:spPr>
          <a:xfrm>
            <a:off x="6446520" y="1413510"/>
            <a:ext cx="5458460" cy="5156835"/>
          </a:xfrm>
          <a:prstGeom prst="rect">
            <a:avLst/>
          </a:prstGeom>
        </p:spPr>
      </p:pic>
      <p:sp>
        <p:nvSpPr>
          <p:cNvPr id="4" name="文本框 3"/>
          <p:cNvSpPr txBox="1"/>
          <p:nvPr/>
        </p:nvSpPr>
        <p:spPr>
          <a:xfrm>
            <a:off x="502920" y="123825"/>
            <a:ext cx="9577070" cy="1322070"/>
          </a:xfrm>
          <a:prstGeom prst="rect">
            <a:avLst/>
          </a:prstGeom>
          <a:noFill/>
        </p:spPr>
        <p:txBody>
          <a:bodyPr wrap="square" rtlCol="0">
            <a:spAutoFit/>
          </a:bodyPr>
          <a:p>
            <a:r>
              <a:rPr lang="en-US" altLang="zh-CN" sz="2000">
                <a:latin typeface="Times New Roman" panose="02020603050405020304" pitchFamily="18" charset="0"/>
                <a:cs typeface="Times New Roman" panose="02020603050405020304" pitchFamily="18" charset="0"/>
              </a:rPr>
              <a:t>It c</a:t>
            </a:r>
            <a:r>
              <a:rPr lang="zh-CN" altLang="en-US" sz="2000">
                <a:latin typeface="Times New Roman" panose="02020603050405020304" pitchFamily="18" charset="0"/>
                <a:cs typeface="Times New Roman" panose="02020603050405020304" pitchFamily="18" charset="0"/>
              </a:rPr>
              <a:t>hallenge</a:t>
            </a:r>
            <a:r>
              <a:rPr lang="en-US" altLang="zh-CN" sz="2000">
                <a:latin typeface="Times New Roman" panose="02020603050405020304" pitchFamily="18" charset="0"/>
                <a:cs typeface="Times New Roman" panose="02020603050405020304" pitchFamily="18" charset="0"/>
              </a:rPr>
              <a:t>s</a:t>
            </a:r>
            <a:r>
              <a:rPr lang="zh-CN" altLang="en-US" sz="2000">
                <a:latin typeface="Times New Roman" panose="02020603050405020304" pitchFamily="18" charset="0"/>
                <a:cs typeface="Times New Roman" panose="02020603050405020304" pitchFamily="18" charset="0"/>
              </a:rPr>
              <a:t> the past translation theories which </a:t>
            </a:r>
            <a:r>
              <a:rPr lang="en-US" altLang="zh-CN" sz="2000">
                <a:latin typeface="Times New Roman" panose="02020603050405020304" pitchFamily="18" charset="0"/>
                <a:cs typeface="Times New Roman" panose="02020603050405020304" pitchFamily="18" charset="0"/>
              </a:rPr>
              <a:t>are</a:t>
            </a:r>
            <a:r>
              <a:rPr lang="zh-CN" altLang="en-US" sz="2000">
                <a:latin typeface="Times New Roman" panose="02020603050405020304" pitchFamily="18" charset="0"/>
                <a:cs typeface="Times New Roman" panose="02020603050405020304" pitchFamily="18" charset="0"/>
              </a:rPr>
              <a:t> mainly about empiricism.</a:t>
            </a:r>
            <a:endParaRPr lang="zh-CN" altLang="en-US" sz="2000">
              <a:latin typeface="Times New Roman" panose="02020603050405020304" pitchFamily="18" charset="0"/>
              <a:cs typeface="Times New Roman" panose="02020603050405020304" pitchFamily="18" charset="0"/>
            </a:endParaRPr>
          </a:p>
          <a:p>
            <a:r>
              <a:rPr lang="zh-CN" altLang="en-US" sz="2000">
                <a:latin typeface="Times New Roman" panose="02020603050405020304" pitchFamily="18" charset="0"/>
                <a:cs typeface="Times New Roman" panose="02020603050405020304" pitchFamily="18" charset="0"/>
              </a:rPr>
              <a:t>I</a:t>
            </a:r>
            <a:r>
              <a:rPr lang="en-US" altLang="zh-CN" sz="2000">
                <a:latin typeface="Times New Roman" panose="02020603050405020304" pitchFamily="18" charset="0"/>
                <a:cs typeface="Times New Roman" panose="02020603050405020304" pitchFamily="18" charset="0"/>
              </a:rPr>
              <a:t>t i</a:t>
            </a:r>
            <a:r>
              <a:rPr lang="zh-CN" altLang="en-US" sz="2000">
                <a:latin typeface="Times New Roman" panose="02020603050405020304" pitchFamily="18" charset="0"/>
                <a:cs typeface="Times New Roman" panose="02020603050405020304" pitchFamily="18" charset="0"/>
              </a:rPr>
              <a:t>ntroduce</a:t>
            </a:r>
            <a:r>
              <a:rPr lang="en-US" altLang="zh-CN" sz="2000">
                <a:latin typeface="Times New Roman" panose="02020603050405020304" pitchFamily="18" charset="0"/>
                <a:cs typeface="Times New Roman" panose="02020603050405020304" pitchFamily="18" charset="0"/>
              </a:rPr>
              <a:t>s</a:t>
            </a:r>
            <a:r>
              <a:rPr lang="zh-CN" altLang="en-US" sz="2000">
                <a:latin typeface="Times New Roman" panose="02020603050405020304" pitchFamily="18" charset="0"/>
                <a:cs typeface="Times New Roman" panose="02020603050405020304" pitchFamily="18" charset="0"/>
              </a:rPr>
              <a:t> theories such as aesthetics, communication into the translation field.</a:t>
            </a:r>
            <a:endParaRPr lang="zh-CN" altLang="en-US" sz="2000">
              <a:latin typeface="Times New Roman" panose="02020603050405020304" pitchFamily="18" charset="0"/>
              <a:cs typeface="Times New Roman" panose="02020603050405020304" pitchFamily="18" charset="0"/>
            </a:endParaRPr>
          </a:p>
          <a:p>
            <a:r>
              <a:rPr lang="en-US" altLang="zh-CN" sz="2000">
                <a:latin typeface="Times New Roman" panose="02020603050405020304" pitchFamily="18" charset="0"/>
                <a:cs typeface="Times New Roman" panose="02020603050405020304" pitchFamily="18" charset="0"/>
              </a:rPr>
              <a:t>It a</a:t>
            </a:r>
            <a:r>
              <a:rPr lang="zh-CN" altLang="en-US" sz="2000">
                <a:latin typeface="Times New Roman" panose="02020603050405020304" pitchFamily="18" charset="0"/>
                <a:cs typeface="Times New Roman" panose="02020603050405020304" pitchFamily="18" charset="0"/>
              </a:rPr>
              <a:t>ddresses the long-standing debate over literal translation and free tranlsation.</a:t>
            </a:r>
            <a:endParaRPr lang="zh-CN" altLang="en-US" sz="2000">
              <a:latin typeface="Times New Roman" panose="02020603050405020304" pitchFamily="18" charset="0"/>
              <a:cs typeface="Times New Roman" panose="02020603050405020304" pitchFamily="18" charset="0"/>
            </a:endParaRPr>
          </a:p>
          <a:p>
            <a:r>
              <a:rPr lang="en-US" altLang="zh-CN" sz="2000">
                <a:latin typeface="Times New Roman" panose="02020603050405020304" pitchFamily="18" charset="0"/>
                <a:cs typeface="Times New Roman" panose="02020603050405020304" pitchFamily="18" charset="0"/>
              </a:rPr>
              <a:t>......</a:t>
            </a:r>
            <a:endParaRPr lang="en-US" altLang="zh-CN" sz="20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 name="组合 43"/>
          <p:cNvGrpSpPr/>
          <p:nvPr/>
        </p:nvGrpSpPr>
        <p:grpSpPr>
          <a:xfrm rot="0">
            <a:off x="274320" y="405765"/>
            <a:ext cx="720090" cy="720090"/>
            <a:chOff x="1028852" y="3242692"/>
            <a:chExt cx="720080" cy="720080"/>
          </a:xfrm>
        </p:grpSpPr>
        <p:sp>
          <p:nvSpPr>
            <p:cNvPr id="46" name="椭圆 45"/>
            <p:cNvSpPr/>
            <p:nvPr/>
          </p:nvSpPr>
          <p:spPr>
            <a:xfrm>
              <a:off x="1028852" y="3242692"/>
              <a:ext cx="720080" cy="720080"/>
            </a:xfrm>
            <a:prstGeom prst="ellipse">
              <a:avLst/>
            </a:prstGeom>
            <a:solidFill>
              <a:srgbClr val="E7E7E7"/>
            </a:solidFill>
            <a:ln>
              <a:noFill/>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rgbClr val="1A94BC"/>
                </a:solidFill>
                <a:latin typeface="Impact MT Std" pitchFamily="34" charset="0"/>
              </a:endParaRPr>
            </a:p>
          </p:txBody>
        </p:sp>
        <p:sp>
          <p:nvSpPr>
            <p:cNvPr id="47" name="文本框 113"/>
            <p:cNvSpPr txBox="1"/>
            <p:nvPr/>
          </p:nvSpPr>
          <p:spPr>
            <a:xfrm>
              <a:off x="1141068" y="3371900"/>
              <a:ext cx="487673" cy="460369"/>
            </a:xfrm>
            <a:prstGeom prst="rect">
              <a:avLst/>
            </a:prstGeom>
            <a:noFill/>
          </p:spPr>
          <p:txBody>
            <a:bodyPr wrap="none" rtlCol="0">
              <a:spAutoFit/>
            </a:bodyPr>
            <a:p>
              <a:r>
                <a:rPr lang="en-US" altLang="zh-CN" sz="2400" b="1" dirty="0">
                  <a:solidFill>
                    <a:srgbClr val="1A94BC"/>
                  </a:solidFill>
                  <a:latin typeface="Times New Roman" panose="02020603050405020304" pitchFamily="18" charset="0"/>
                  <a:cs typeface="Times New Roman" panose="02020603050405020304" pitchFamily="18" charset="0"/>
                </a:rPr>
                <a:t>04</a:t>
              </a:r>
              <a:endParaRPr lang="zh-CN" altLang="en-US" sz="2400" b="1" dirty="0">
                <a:solidFill>
                  <a:srgbClr val="1A94BC"/>
                </a:solidFill>
                <a:latin typeface="Impact MT Std" pitchFamily="34" charset="0"/>
              </a:endParaRPr>
            </a:p>
          </p:txBody>
        </p:sp>
      </p:grpSp>
      <p:sp>
        <p:nvSpPr>
          <p:cNvPr id="45" name="文本框 44"/>
          <p:cNvSpPr txBox="1"/>
          <p:nvPr/>
        </p:nvSpPr>
        <p:spPr>
          <a:xfrm>
            <a:off x="1125855" y="504825"/>
            <a:ext cx="5091430" cy="521970"/>
          </a:xfrm>
          <a:prstGeom prst="rect">
            <a:avLst/>
          </a:prstGeom>
          <a:noFill/>
        </p:spPr>
        <p:txBody>
          <a:bodyPr wrap="square" rtlCol="0" anchor="t">
            <a:spAutoFit/>
          </a:bodyPr>
          <a:p>
            <a:r>
              <a:rPr lang="zh-CN" altLang="en-US"/>
              <a:t> </a:t>
            </a:r>
            <a:r>
              <a:rPr lang="en-US" altLang="zh-CN" sz="2800">
                <a:latin typeface="Times New Roman" panose="02020603050405020304" pitchFamily="18" charset="0"/>
                <a:cs typeface="Times New Roman" panose="02020603050405020304" pitchFamily="18" charset="0"/>
              </a:rPr>
              <a:t>T</a:t>
            </a:r>
            <a:r>
              <a:rPr lang="zh-CN" altLang="en-US" sz="2800">
                <a:latin typeface="Times New Roman" panose="02020603050405020304" pitchFamily="18" charset="0"/>
                <a:cs typeface="Times New Roman" panose="02020603050405020304" pitchFamily="18" charset="0"/>
              </a:rPr>
              <a:t>he </a:t>
            </a:r>
            <a:r>
              <a:rPr lang="en-US" sz="2800">
                <a:latin typeface="Times New Roman" panose="02020603050405020304" pitchFamily="18" charset="0"/>
                <a:cs typeface="Times New Roman" panose="02020603050405020304" pitchFamily="18" charset="0"/>
              </a:rPr>
              <a:t>Limitations</a:t>
            </a:r>
            <a:r>
              <a:rPr lang="zh-CN" altLang="en-US" sz="2800">
                <a:latin typeface="Times New Roman" panose="02020603050405020304" pitchFamily="18" charset="0"/>
                <a:cs typeface="Times New Roman" panose="02020603050405020304" pitchFamily="18" charset="0"/>
              </a:rPr>
              <a:t> of </a:t>
            </a:r>
            <a:r>
              <a:rPr lang="en-US" altLang="zh-CN" sz="2800">
                <a:latin typeface="Times New Roman" panose="02020603050405020304" pitchFamily="18" charset="0"/>
                <a:cs typeface="Times New Roman" panose="02020603050405020304" pitchFamily="18" charset="0"/>
              </a:rPr>
              <a:t>the</a:t>
            </a:r>
            <a:r>
              <a:rPr lang="en-US" altLang="zh-CN" sz="2800">
                <a:latin typeface="Times New Roman" panose="02020603050405020304" pitchFamily="18" charset="0"/>
                <a:cs typeface="Times New Roman" panose="02020603050405020304" pitchFamily="18" charset="0"/>
              </a:rPr>
              <a:t> Theory</a:t>
            </a:r>
            <a:endParaRPr lang="en-US" altLang="zh-CN" sz="2800">
              <a:latin typeface="Times New Roman" panose="02020603050405020304" pitchFamily="18" charset="0"/>
              <a:cs typeface="Times New Roman" panose="02020603050405020304" pitchFamily="18" charset="0"/>
            </a:endParaRPr>
          </a:p>
        </p:txBody>
      </p:sp>
      <p:sp>
        <p:nvSpPr>
          <p:cNvPr id="48" name="文本框 47"/>
          <p:cNvSpPr txBox="1"/>
          <p:nvPr/>
        </p:nvSpPr>
        <p:spPr>
          <a:xfrm>
            <a:off x="652145" y="1692275"/>
            <a:ext cx="11054715" cy="3353435"/>
          </a:xfrm>
          <a:prstGeom prst="rect">
            <a:avLst/>
          </a:prstGeom>
          <a:noFill/>
        </p:spPr>
        <p:txBody>
          <a:bodyPr wrap="square" rtlCol="0" anchor="t">
            <a:spAutoFit/>
          </a:bodyPr>
          <a:p>
            <a:pPr marL="342900" indent="-342900">
              <a:buFont typeface="Wingdings" panose="05000000000000000000" charset="0"/>
              <a:buChar char="u"/>
            </a:pPr>
            <a:r>
              <a:rPr lang="en-US" altLang="zh-CN" sz="2400">
                <a:latin typeface="Times New Roman" panose="02020603050405020304" pitchFamily="18" charset="0"/>
                <a:cs typeface="Times New Roman" panose="02020603050405020304" pitchFamily="18" charset="0"/>
              </a:rPr>
              <a:t>Functional</a:t>
            </a:r>
            <a:r>
              <a:rPr lang="zh-CN" altLang="en-US" sz="2400">
                <a:latin typeface="Times New Roman" panose="02020603050405020304" pitchFamily="18" charset="0"/>
                <a:cs typeface="Times New Roman" panose="02020603050405020304" pitchFamily="18" charset="0"/>
              </a:rPr>
              <a:t> equivalence ignores the individuality and particularity of language</a:t>
            </a:r>
            <a:r>
              <a:rPr lang="en-US" altLang="zh-CN" sz="2400">
                <a:latin typeface="Times New Roman" panose="02020603050405020304" pitchFamily="18" charset="0"/>
                <a:cs typeface="Times New Roman" panose="02020603050405020304" pitchFamily="18" charset="0"/>
              </a:rPr>
              <a:t>.</a:t>
            </a:r>
            <a:endParaRPr lang="en-US" altLang="zh-CN" sz="2400">
              <a:latin typeface="Times New Roman" panose="02020603050405020304" pitchFamily="18" charset="0"/>
              <a:cs typeface="Times New Roman" panose="02020603050405020304" pitchFamily="18" charset="0"/>
            </a:endParaRPr>
          </a:p>
          <a:p>
            <a:pPr indent="0">
              <a:buFont typeface="+mj-ea"/>
              <a:buNone/>
            </a:pPr>
            <a:r>
              <a:rPr lang="en-US" altLang="zh-CN" sz="2000">
                <a:latin typeface="Times New Roman" panose="02020603050405020304" pitchFamily="18" charset="0"/>
                <a:cs typeface="Times New Roman" panose="02020603050405020304" pitchFamily="18" charset="0"/>
              </a:rPr>
              <a:t>      individualism and “</a:t>
            </a:r>
            <a:r>
              <a:rPr lang="zh-CN" altLang="en-US">
                <a:latin typeface="华文宋体" panose="02010600040101010101" charset="-122"/>
                <a:ea typeface="华文宋体" panose="02010600040101010101" charset="-122"/>
                <a:cs typeface="Times New Roman" panose="02020603050405020304" pitchFamily="18" charset="0"/>
              </a:rPr>
              <a:t>个人主义</a:t>
            </a:r>
            <a:r>
              <a:rPr lang="en-US" altLang="zh-CN" sz="2000">
                <a:latin typeface="Times New Roman" panose="02020603050405020304" pitchFamily="18" charset="0"/>
                <a:cs typeface="Times New Roman" panose="02020603050405020304" pitchFamily="18" charset="0"/>
              </a:rPr>
              <a:t>” in Chinese are two different things.</a:t>
            </a:r>
            <a:r>
              <a:rPr lang="en-US" altLang="zh-CN" sz="2000">
                <a:latin typeface="Times New Roman" panose="02020603050405020304" pitchFamily="18" charset="0"/>
                <a:cs typeface="Times New Roman" panose="02020603050405020304" pitchFamily="18" charset="0"/>
              </a:rPr>
              <a:t> </a:t>
            </a:r>
            <a:endParaRPr lang="en-US" altLang="zh-CN" sz="2000">
              <a:latin typeface="Times New Roman" panose="02020603050405020304" pitchFamily="18" charset="0"/>
              <a:cs typeface="Times New Roman" panose="02020603050405020304" pitchFamily="18" charset="0"/>
            </a:endParaRPr>
          </a:p>
          <a:p>
            <a:pPr indent="0">
              <a:buFont typeface="Wingdings" panose="05000000000000000000" charset="0"/>
              <a:buNone/>
            </a:pPr>
            <a:endParaRPr lang="zh-CN" altLang="en-US" sz="2000">
              <a:latin typeface="Times New Roman" panose="02020603050405020304" pitchFamily="18" charset="0"/>
              <a:cs typeface="Times New Roman" panose="02020603050405020304" pitchFamily="18" charset="0"/>
            </a:endParaRPr>
          </a:p>
          <a:p>
            <a:pPr marL="342900" indent="-342900">
              <a:buFont typeface="Wingdings" panose="05000000000000000000" charset="0"/>
              <a:buChar char="u"/>
            </a:pPr>
            <a:r>
              <a:rPr lang="zh-CN" altLang="en-US" sz="2400">
                <a:latin typeface="Times New Roman" panose="02020603050405020304" pitchFamily="18" charset="0"/>
                <a:cs typeface="Times New Roman" panose="02020603050405020304" pitchFamily="18" charset="0"/>
              </a:rPr>
              <a:t>The theory of equivalence ignores cultural differences between different languages</a:t>
            </a:r>
            <a:r>
              <a:rPr lang="en-US" altLang="zh-CN" sz="2400">
                <a:latin typeface="Times New Roman" panose="02020603050405020304" pitchFamily="18" charset="0"/>
                <a:cs typeface="Times New Roman" panose="02020603050405020304" pitchFamily="18" charset="0"/>
              </a:rPr>
              <a:t>.</a:t>
            </a:r>
            <a:endParaRPr lang="en-US" altLang="zh-CN" sz="2400">
              <a:latin typeface="Times New Roman" panose="02020603050405020304" pitchFamily="18" charset="0"/>
              <a:cs typeface="Times New Roman" panose="02020603050405020304" pitchFamily="18" charset="0"/>
            </a:endParaRPr>
          </a:p>
          <a:p>
            <a:pPr indent="0">
              <a:buFont typeface="Wingdings" panose="05000000000000000000" charset="0"/>
              <a:buNone/>
            </a:pPr>
            <a:r>
              <a:rPr lang="zh-CN" altLang="en-US" sz="2000">
                <a:latin typeface="Times New Roman" panose="02020603050405020304" pitchFamily="18" charset="0"/>
                <a:cs typeface="Times New Roman" panose="02020603050405020304" pitchFamily="18" charset="0"/>
              </a:rPr>
              <a:t>  </a:t>
            </a:r>
            <a:r>
              <a:rPr lang="en-US" altLang="zh-CN" sz="2000">
                <a:latin typeface="Times New Roman" panose="02020603050405020304" pitchFamily="18" charset="0"/>
                <a:cs typeface="Times New Roman" panose="02020603050405020304" pitchFamily="18" charset="0"/>
                <a:sym typeface="+mn-ea"/>
              </a:rPr>
              <a:t>    “</a:t>
            </a:r>
            <a:r>
              <a:rPr lang="zh-CN" altLang="en-US">
                <a:latin typeface="华文宋体" panose="02010600040101010101" charset="-122"/>
                <a:ea typeface="华文宋体" panose="02010600040101010101" charset="-122"/>
                <a:cs typeface="Times New Roman" panose="02020603050405020304" pitchFamily="18" charset="0"/>
                <a:sym typeface="+mn-ea"/>
              </a:rPr>
              <a:t>雨后春笋</a:t>
            </a:r>
            <a:r>
              <a:rPr lang="en-US" altLang="zh-CN" sz="2000">
                <a:latin typeface="Times New Roman" panose="02020603050405020304" pitchFamily="18" charset="0"/>
                <a:cs typeface="Times New Roman" panose="02020603050405020304" pitchFamily="18" charset="0"/>
                <a:sym typeface="+mn-ea"/>
              </a:rPr>
              <a:t>” and</a:t>
            </a:r>
            <a:r>
              <a:rPr lang="zh-CN" altLang="en-US" sz="2000">
                <a:latin typeface="Times New Roman" panose="02020603050405020304" pitchFamily="18" charset="0"/>
                <a:cs typeface="Times New Roman" panose="02020603050405020304" pitchFamily="18" charset="0"/>
                <a:sym typeface="+mn-ea"/>
              </a:rPr>
              <a:t> </a:t>
            </a:r>
            <a:r>
              <a:rPr lang="en-US" altLang="zh-CN" sz="2000">
                <a:latin typeface="Times New Roman" panose="02020603050405020304" pitchFamily="18" charset="0"/>
                <a:cs typeface="Times New Roman" panose="02020603050405020304" pitchFamily="18" charset="0"/>
                <a:sym typeface="+mn-ea"/>
              </a:rPr>
              <a:t>“</a:t>
            </a:r>
            <a:r>
              <a:rPr lang="zh-CN" altLang="en-US" sz="2000">
                <a:latin typeface="Times New Roman" panose="02020603050405020304" pitchFamily="18" charset="0"/>
                <a:cs typeface="Times New Roman" panose="02020603050405020304" pitchFamily="18" charset="0"/>
                <a:sym typeface="+mn-ea"/>
              </a:rPr>
              <a:t>grow like mushroom</a:t>
            </a:r>
            <a:r>
              <a:rPr lang="en-US" altLang="zh-CN" sz="2000">
                <a:latin typeface="Times New Roman" panose="02020603050405020304" pitchFamily="18" charset="0"/>
                <a:cs typeface="Times New Roman" panose="02020603050405020304" pitchFamily="18" charset="0"/>
                <a:sym typeface="+mn-ea"/>
              </a:rPr>
              <a:t>”</a:t>
            </a:r>
            <a:r>
              <a:rPr lang="zh-CN" altLang="en-US" sz="2000">
                <a:latin typeface="Times New Roman" panose="02020603050405020304" pitchFamily="18" charset="0"/>
                <a:cs typeface="Times New Roman" panose="02020603050405020304" pitchFamily="18" charset="0"/>
              </a:rPr>
              <a:t>   </a:t>
            </a:r>
            <a:endParaRPr lang="zh-CN" altLang="en-US" sz="2000">
              <a:latin typeface="Times New Roman" panose="02020603050405020304" pitchFamily="18" charset="0"/>
              <a:cs typeface="Times New Roman" panose="02020603050405020304" pitchFamily="18" charset="0"/>
            </a:endParaRPr>
          </a:p>
          <a:p>
            <a:pPr indent="0">
              <a:buFont typeface="Wingdings" panose="05000000000000000000" charset="0"/>
              <a:buNone/>
            </a:pPr>
            <a:r>
              <a:rPr lang="zh-CN" altLang="en-US" sz="2000">
                <a:latin typeface="Times New Roman" panose="02020603050405020304" pitchFamily="18" charset="0"/>
                <a:cs typeface="Times New Roman" panose="02020603050405020304" pitchFamily="18" charset="0"/>
              </a:rPr>
              <a:t> </a:t>
            </a:r>
            <a:endParaRPr lang="zh-CN" altLang="en-US" sz="2000">
              <a:latin typeface="Times New Roman" panose="02020603050405020304" pitchFamily="18" charset="0"/>
              <a:cs typeface="Times New Roman" panose="02020603050405020304" pitchFamily="18" charset="0"/>
            </a:endParaRPr>
          </a:p>
          <a:p>
            <a:pPr marL="342900" indent="-342900" algn="l">
              <a:buClrTx/>
              <a:buSzTx/>
              <a:buFont typeface="Wingdings" panose="05000000000000000000" charset="0"/>
              <a:buChar char="u"/>
            </a:pPr>
            <a:r>
              <a:rPr lang="zh-CN" altLang="en-US" sz="2400">
                <a:latin typeface="Times New Roman" panose="02020603050405020304" pitchFamily="18" charset="0"/>
                <a:cs typeface="Times New Roman" panose="02020603050405020304" pitchFamily="18" charset="0"/>
              </a:rPr>
              <a:t>The equivalence theory ignores the original form and discourse diversity.</a:t>
            </a:r>
            <a:endParaRPr lang="zh-CN" altLang="en-US" sz="2400">
              <a:latin typeface="Times New Roman" panose="02020603050405020304" pitchFamily="18" charset="0"/>
              <a:cs typeface="Times New Roman" panose="02020603050405020304" pitchFamily="18" charset="0"/>
            </a:endParaRPr>
          </a:p>
          <a:p>
            <a:pPr indent="0" algn="l">
              <a:buFont typeface="Wingdings" panose="05000000000000000000" charset="0"/>
              <a:buNone/>
            </a:pPr>
            <a:r>
              <a:rPr lang="en-US" altLang="zh-CN" sz="2000">
                <a:latin typeface="Times New Roman" panose="02020603050405020304" pitchFamily="18" charset="0"/>
                <a:cs typeface="Times New Roman" panose="02020603050405020304" pitchFamily="18" charset="0"/>
                <a:sym typeface="+mn-ea"/>
              </a:rPr>
              <a:t>      translations of technology, history and philosophy </a:t>
            </a:r>
            <a:endParaRPr lang="en-US" altLang="zh-CN" sz="2000">
              <a:latin typeface="Times New Roman" panose="02020603050405020304" pitchFamily="18" charset="0"/>
              <a:cs typeface="Times New Roman" panose="02020603050405020304" pitchFamily="18" charset="0"/>
              <a:sym typeface="+mn-ea"/>
            </a:endParaRPr>
          </a:p>
          <a:p>
            <a:pPr indent="0" algn="l">
              <a:buFont typeface="Wingdings" panose="05000000000000000000" charset="0"/>
              <a:buNone/>
            </a:pPr>
            <a:endParaRPr lang="en-US" altLang="zh-CN" sz="2000">
              <a:latin typeface="Times New Roman" panose="02020603050405020304" pitchFamily="18" charset="0"/>
              <a:cs typeface="Times New Roman" panose="02020603050405020304" pitchFamily="18" charset="0"/>
            </a:endParaRPr>
          </a:p>
          <a:p>
            <a:pPr marL="342900" indent="-342900" algn="l">
              <a:buFont typeface="Wingdings" panose="05000000000000000000" charset="0"/>
              <a:buChar char="u"/>
            </a:pPr>
            <a:r>
              <a:rPr lang="en-US" altLang="zh-CN" sz="2000">
                <a:latin typeface="Times New Roman" panose="02020603050405020304" pitchFamily="18" charset="0"/>
                <a:cs typeface="Times New Roman" panose="02020603050405020304" pitchFamily="18" charset="0"/>
              </a:rPr>
              <a:t>......</a:t>
            </a:r>
            <a:endParaRPr lang="en-US" altLang="zh-CN" sz="20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4492</Words>
  <Application>WPS 演示</Application>
  <PresentationFormat>宽屏</PresentationFormat>
  <Paragraphs>138</Paragraphs>
  <Slides>11</Slides>
  <Notes>6</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11</vt:i4>
      </vt:variant>
    </vt:vector>
  </HeadingPairs>
  <TitlesOfParts>
    <vt:vector size="22" baseType="lpstr">
      <vt:lpstr>Arial</vt:lpstr>
      <vt:lpstr>宋体</vt:lpstr>
      <vt:lpstr>Wingdings</vt:lpstr>
      <vt:lpstr>Times New Roman</vt:lpstr>
      <vt:lpstr>华文宋体</vt:lpstr>
      <vt:lpstr>Impact MT Std</vt:lpstr>
      <vt:lpstr>Wingdings</vt:lpstr>
      <vt:lpstr>Calibri</vt:lpstr>
      <vt:lpstr>微软雅黑</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Manager>www.51p ptmo ban.com</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StephenZhu</dc:creator>
  <cp:keywords>51PPT模板网</cp:keywords>
  <dc:description>www.51p ptmob an.com</dc:description>
  <cp:lastModifiedBy>甜热热</cp:lastModifiedBy>
  <cp:revision>46</cp:revision>
  <dcterms:created xsi:type="dcterms:W3CDTF">2019-11-02T01:51:00Z</dcterms:created>
  <dcterms:modified xsi:type="dcterms:W3CDTF">2020-11-01T15:20:53Z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2052-11.1.0.9999</vt:lpwstr>
  </property>
</Properties>
</file>