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67" r:id="rId5"/>
    <p:sldId id="259" r:id="rId6"/>
    <p:sldId id="260" r:id="rId7"/>
    <p:sldId id="262" r:id="rId8"/>
    <p:sldId id="261" r:id="rId9"/>
    <p:sldId id="264" r:id="rId10"/>
    <p:sldId id="265" r:id="rId11"/>
    <p:sldId id="266" r:id="rId12"/>
    <p:sldId id="268"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5" autoAdjust="0"/>
    <p:restoredTop sz="94689" autoAdjust="0"/>
  </p:normalViewPr>
  <p:slideViewPr>
    <p:cSldViewPr>
      <p:cViewPr>
        <p:scale>
          <a:sx n="90" d="100"/>
          <a:sy n="90" d="100"/>
        </p:scale>
        <p:origin x="-816" y="-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288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485607-0D12-4FEC-BF44-E9967507B0FC}" type="doc">
      <dgm:prSet loTypeId="urn:microsoft.com/office/officeart/2005/8/layout/vList3" loCatId="list" qsTypeId="urn:microsoft.com/office/officeart/2005/8/quickstyle/3d1" qsCatId="3D" csTypeId="urn:microsoft.com/office/officeart/2005/8/colors/accent1_2" csCatId="accent1" phldr="1"/>
      <dgm:spPr/>
      <dgm:t>
        <a:bodyPr/>
        <a:lstStyle/>
        <a:p>
          <a:endParaRPr lang="zh-CN" altLang="en-US"/>
        </a:p>
      </dgm:t>
    </dgm:pt>
    <dgm:pt modelId="{EC314604-CE46-47D9-90BA-D78E843A9E0A}">
      <dgm:prSet/>
      <dgm:spPr/>
      <dgm:t>
        <a:bodyPr/>
        <a:lstStyle/>
        <a:p>
          <a:pPr rtl="0"/>
          <a:r>
            <a:rPr lang="en-US" dirty="0" smtClean="0"/>
            <a:t> Definition</a:t>
          </a:r>
          <a:endParaRPr lang="zh-CN" dirty="0"/>
        </a:p>
      </dgm:t>
    </dgm:pt>
    <dgm:pt modelId="{EE9A15A0-3901-4B25-92B5-93B80AC58A0E}" type="parTrans" cxnId="{1A9B8B76-798E-4E28-876F-9D0A52304FBA}">
      <dgm:prSet/>
      <dgm:spPr/>
      <dgm:t>
        <a:bodyPr/>
        <a:lstStyle/>
        <a:p>
          <a:endParaRPr lang="zh-CN" altLang="en-US"/>
        </a:p>
      </dgm:t>
    </dgm:pt>
    <dgm:pt modelId="{2D8A3053-7ADF-4A60-8514-D869EFB5689A}" type="sibTrans" cxnId="{1A9B8B76-798E-4E28-876F-9D0A52304FBA}">
      <dgm:prSet/>
      <dgm:spPr/>
      <dgm:t>
        <a:bodyPr/>
        <a:lstStyle/>
        <a:p>
          <a:endParaRPr lang="zh-CN" altLang="en-US"/>
        </a:p>
      </dgm:t>
    </dgm:pt>
    <dgm:pt modelId="{6266FA49-4326-43DB-9820-2CAB2549E112}">
      <dgm:prSet/>
      <dgm:spPr/>
      <dgm:t>
        <a:bodyPr/>
        <a:lstStyle/>
        <a:p>
          <a:pPr rtl="0"/>
          <a:r>
            <a:rPr lang="en-US" dirty="0" smtClean="0"/>
            <a:t>Three purposes</a:t>
          </a:r>
          <a:endParaRPr lang="zh-CN" dirty="0"/>
        </a:p>
      </dgm:t>
    </dgm:pt>
    <dgm:pt modelId="{BE796E26-C44D-4AFD-8D9E-47FB6E528E79}" type="parTrans" cxnId="{578BD7C1-9F9A-491C-8DB0-EE3C7AC68F35}">
      <dgm:prSet/>
      <dgm:spPr/>
      <dgm:t>
        <a:bodyPr/>
        <a:lstStyle/>
        <a:p>
          <a:endParaRPr lang="zh-CN" altLang="en-US"/>
        </a:p>
      </dgm:t>
    </dgm:pt>
    <dgm:pt modelId="{49C3C447-C1EB-4D1E-9CCB-36E483417E85}" type="sibTrans" cxnId="{578BD7C1-9F9A-491C-8DB0-EE3C7AC68F35}">
      <dgm:prSet/>
      <dgm:spPr/>
      <dgm:t>
        <a:bodyPr/>
        <a:lstStyle/>
        <a:p>
          <a:endParaRPr lang="zh-CN" altLang="en-US"/>
        </a:p>
      </dgm:t>
    </dgm:pt>
    <dgm:pt modelId="{D2D9BEFC-EEAC-4CCB-973A-4AC00B32E1DC}">
      <dgm:prSet/>
      <dgm:spPr/>
      <dgm:t>
        <a:bodyPr/>
        <a:lstStyle/>
        <a:p>
          <a:pPr rtl="0"/>
          <a:r>
            <a:rPr lang="en-US" smtClean="0"/>
            <a:t>Three main rules</a:t>
          </a:r>
          <a:endParaRPr lang="zh-CN"/>
        </a:p>
      </dgm:t>
    </dgm:pt>
    <dgm:pt modelId="{615C0A73-E8CB-4BAB-B639-7A77511C4AF3}" type="parTrans" cxnId="{EFA5E870-91B6-4CBD-B87E-2630538AD965}">
      <dgm:prSet/>
      <dgm:spPr/>
      <dgm:t>
        <a:bodyPr/>
        <a:lstStyle/>
        <a:p>
          <a:endParaRPr lang="zh-CN" altLang="en-US"/>
        </a:p>
      </dgm:t>
    </dgm:pt>
    <dgm:pt modelId="{38E62F5E-73CA-48F5-B5B2-C3B43EBE34F0}" type="sibTrans" cxnId="{EFA5E870-91B6-4CBD-B87E-2630538AD965}">
      <dgm:prSet/>
      <dgm:spPr/>
      <dgm:t>
        <a:bodyPr/>
        <a:lstStyle/>
        <a:p>
          <a:endParaRPr lang="zh-CN" altLang="en-US"/>
        </a:p>
      </dgm:t>
    </dgm:pt>
    <dgm:pt modelId="{EBAE4AE9-4D80-4F65-9DFA-2DCB58A99D2F}">
      <dgm:prSet/>
      <dgm:spPr/>
      <dgm:t>
        <a:bodyPr/>
        <a:lstStyle/>
        <a:p>
          <a:pPr rtl="0"/>
          <a:r>
            <a:rPr lang="en-US" smtClean="0"/>
            <a:t>Application</a:t>
          </a:r>
          <a:endParaRPr lang="zh-CN"/>
        </a:p>
      </dgm:t>
    </dgm:pt>
    <dgm:pt modelId="{9A60618B-7BEE-4A65-ABA7-4128B158F022}" type="parTrans" cxnId="{62CFAF02-BB37-4BE3-A801-0CB06D97E40E}">
      <dgm:prSet/>
      <dgm:spPr/>
      <dgm:t>
        <a:bodyPr/>
        <a:lstStyle/>
        <a:p>
          <a:endParaRPr lang="zh-CN" altLang="en-US"/>
        </a:p>
      </dgm:t>
    </dgm:pt>
    <dgm:pt modelId="{368A1956-EA16-4854-A7BC-F85802F3E42A}" type="sibTrans" cxnId="{62CFAF02-BB37-4BE3-A801-0CB06D97E40E}">
      <dgm:prSet/>
      <dgm:spPr/>
      <dgm:t>
        <a:bodyPr/>
        <a:lstStyle/>
        <a:p>
          <a:endParaRPr lang="zh-CN" altLang="en-US"/>
        </a:p>
      </dgm:t>
    </dgm:pt>
    <dgm:pt modelId="{C299ADF8-3E57-40E4-B99A-6C981045D528}">
      <dgm:prSet/>
      <dgm:spPr/>
      <dgm:t>
        <a:bodyPr/>
        <a:lstStyle/>
        <a:p>
          <a:pPr rtl="0"/>
          <a:r>
            <a:rPr lang="en-US" dirty="0" smtClean="0"/>
            <a:t>Merits and criticisms</a:t>
          </a:r>
          <a:endParaRPr lang="zh-CN" dirty="0"/>
        </a:p>
      </dgm:t>
    </dgm:pt>
    <dgm:pt modelId="{3CE9BFB6-47A1-4161-A299-E1EB5A423365}" type="parTrans" cxnId="{09ADF1E0-6B8E-4941-A0D8-67C6354DE346}">
      <dgm:prSet/>
      <dgm:spPr/>
      <dgm:t>
        <a:bodyPr/>
        <a:lstStyle/>
        <a:p>
          <a:endParaRPr lang="zh-CN" altLang="en-US"/>
        </a:p>
      </dgm:t>
    </dgm:pt>
    <dgm:pt modelId="{92D24A7D-A5E9-46B8-A497-CCBDF1FA0792}" type="sibTrans" cxnId="{09ADF1E0-6B8E-4941-A0D8-67C6354DE346}">
      <dgm:prSet/>
      <dgm:spPr/>
      <dgm:t>
        <a:bodyPr/>
        <a:lstStyle/>
        <a:p>
          <a:endParaRPr lang="zh-CN" altLang="en-US"/>
        </a:p>
      </dgm:t>
    </dgm:pt>
    <dgm:pt modelId="{BB274194-481F-4880-856C-C7D61093CE29}" type="pres">
      <dgm:prSet presAssocID="{22485607-0D12-4FEC-BF44-E9967507B0FC}" presName="linearFlow" presStyleCnt="0">
        <dgm:presLayoutVars>
          <dgm:dir/>
          <dgm:resizeHandles val="exact"/>
        </dgm:presLayoutVars>
      </dgm:prSet>
      <dgm:spPr/>
      <dgm:t>
        <a:bodyPr/>
        <a:lstStyle/>
        <a:p>
          <a:endParaRPr lang="zh-CN" altLang="en-US"/>
        </a:p>
      </dgm:t>
    </dgm:pt>
    <dgm:pt modelId="{45F4CD8B-82D4-4E79-BB7F-8BBADCB12D37}" type="pres">
      <dgm:prSet presAssocID="{EC314604-CE46-47D9-90BA-D78E843A9E0A}" presName="composite" presStyleCnt="0"/>
      <dgm:spPr/>
    </dgm:pt>
    <dgm:pt modelId="{F9D69828-FE9C-49E0-80F3-BDD9BC9D8886}" type="pres">
      <dgm:prSet presAssocID="{EC314604-CE46-47D9-90BA-D78E843A9E0A}"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t>
        <a:bodyPr/>
        <a:lstStyle/>
        <a:p>
          <a:endParaRPr lang="zh-CN" altLang="en-US"/>
        </a:p>
      </dgm:t>
    </dgm:pt>
    <dgm:pt modelId="{0ABFE6B1-58BE-4C7C-B396-59AB9AE85920}" type="pres">
      <dgm:prSet presAssocID="{EC314604-CE46-47D9-90BA-D78E843A9E0A}" presName="txShp" presStyleLbl="node1" presStyleIdx="0" presStyleCnt="3">
        <dgm:presLayoutVars>
          <dgm:bulletEnabled val="1"/>
        </dgm:presLayoutVars>
      </dgm:prSet>
      <dgm:spPr/>
      <dgm:t>
        <a:bodyPr/>
        <a:lstStyle/>
        <a:p>
          <a:endParaRPr lang="zh-CN" altLang="en-US"/>
        </a:p>
      </dgm:t>
    </dgm:pt>
    <dgm:pt modelId="{0DF2B470-C9DC-437A-98E0-0188F18ED3FF}" type="pres">
      <dgm:prSet presAssocID="{2D8A3053-7ADF-4A60-8514-D869EFB5689A}" presName="spacing" presStyleCnt="0"/>
      <dgm:spPr/>
    </dgm:pt>
    <dgm:pt modelId="{4D11FFD1-0798-41CF-B644-25D6A5B5B277}" type="pres">
      <dgm:prSet presAssocID="{EBAE4AE9-4D80-4F65-9DFA-2DCB58A99D2F}" presName="composite" presStyleCnt="0"/>
      <dgm:spPr/>
    </dgm:pt>
    <dgm:pt modelId="{9907237D-10E5-4C6F-9DC4-C5C2C3843B56}" type="pres">
      <dgm:prSet presAssocID="{EBAE4AE9-4D80-4F65-9DFA-2DCB58A99D2F}" presName="imgShp"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34000" r="-34000"/>
          </a:stretch>
        </a:blipFill>
      </dgm:spPr>
    </dgm:pt>
    <dgm:pt modelId="{CBBE3EF5-FE4E-48F9-A0E0-7086F8EE7513}" type="pres">
      <dgm:prSet presAssocID="{EBAE4AE9-4D80-4F65-9DFA-2DCB58A99D2F}" presName="txShp" presStyleLbl="node1" presStyleIdx="1" presStyleCnt="3">
        <dgm:presLayoutVars>
          <dgm:bulletEnabled val="1"/>
        </dgm:presLayoutVars>
      </dgm:prSet>
      <dgm:spPr/>
      <dgm:t>
        <a:bodyPr/>
        <a:lstStyle/>
        <a:p>
          <a:endParaRPr lang="zh-CN" altLang="en-US"/>
        </a:p>
      </dgm:t>
    </dgm:pt>
    <dgm:pt modelId="{02A2BB55-E6B7-47A6-92EF-0716EF5D8242}" type="pres">
      <dgm:prSet presAssocID="{368A1956-EA16-4854-A7BC-F85802F3E42A}" presName="spacing" presStyleCnt="0"/>
      <dgm:spPr/>
    </dgm:pt>
    <dgm:pt modelId="{87B40251-050C-4DDD-BDDC-5A8C7C2E171E}" type="pres">
      <dgm:prSet presAssocID="{C299ADF8-3E57-40E4-B99A-6C981045D528}" presName="composite" presStyleCnt="0"/>
      <dgm:spPr/>
    </dgm:pt>
    <dgm:pt modelId="{E92839A2-7165-4977-A21B-A6A4E593A673}" type="pres">
      <dgm:prSet presAssocID="{C299ADF8-3E57-40E4-B99A-6C981045D528}" presName="imgShp"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39000" b="-39000"/>
          </a:stretch>
        </a:blipFill>
      </dgm:spPr>
      <dgm:t>
        <a:bodyPr/>
        <a:lstStyle/>
        <a:p>
          <a:endParaRPr lang="zh-CN" altLang="en-US"/>
        </a:p>
      </dgm:t>
    </dgm:pt>
    <dgm:pt modelId="{E23CE308-D36C-457F-86D6-8F7727D8794A}" type="pres">
      <dgm:prSet presAssocID="{C299ADF8-3E57-40E4-B99A-6C981045D528}" presName="txShp" presStyleLbl="node1" presStyleIdx="2" presStyleCnt="3">
        <dgm:presLayoutVars>
          <dgm:bulletEnabled val="1"/>
        </dgm:presLayoutVars>
      </dgm:prSet>
      <dgm:spPr/>
      <dgm:t>
        <a:bodyPr/>
        <a:lstStyle/>
        <a:p>
          <a:endParaRPr lang="zh-CN" altLang="en-US"/>
        </a:p>
      </dgm:t>
    </dgm:pt>
  </dgm:ptLst>
  <dgm:cxnLst>
    <dgm:cxn modelId="{02B91F75-0C75-4548-8A06-6191C7A69AA5}" type="presOf" srcId="{6266FA49-4326-43DB-9820-2CAB2549E112}" destId="{0ABFE6B1-58BE-4C7C-B396-59AB9AE85920}" srcOrd="0" destOrd="1" presId="urn:microsoft.com/office/officeart/2005/8/layout/vList3"/>
    <dgm:cxn modelId="{578BD7C1-9F9A-491C-8DB0-EE3C7AC68F35}" srcId="{EC314604-CE46-47D9-90BA-D78E843A9E0A}" destId="{6266FA49-4326-43DB-9820-2CAB2549E112}" srcOrd="0" destOrd="0" parTransId="{BE796E26-C44D-4AFD-8D9E-47FB6E528E79}" sibTransId="{49C3C447-C1EB-4D1E-9CCB-36E483417E85}"/>
    <dgm:cxn modelId="{845EA0C3-9ED9-4A16-9CD0-AF71DDA5B58B}" type="presOf" srcId="{C299ADF8-3E57-40E4-B99A-6C981045D528}" destId="{E23CE308-D36C-457F-86D6-8F7727D8794A}" srcOrd="0" destOrd="0" presId="urn:microsoft.com/office/officeart/2005/8/layout/vList3"/>
    <dgm:cxn modelId="{F75F1BC8-CC9E-4E81-BF96-D75A099463BA}" type="presOf" srcId="{EC314604-CE46-47D9-90BA-D78E843A9E0A}" destId="{0ABFE6B1-58BE-4C7C-B396-59AB9AE85920}" srcOrd="0" destOrd="0" presId="urn:microsoft.com/office/officeart/2005/8/layout/vList3"/>
    <dgm:cxn modelId="{09ADF1E0-6B8E-4941-A0D8-67C6354DE346}" srcId="{22485607-0D12-4FEC-BF44-E9967507B0FC}" destId="{C299ADF8-3E57-40E4-B99A-6C981045D528}" srcOrd="2" destOrd="0" parTransId="{3CE9BFB6-47A1-4161-A299-E1EB5A423365}" sibTransId="{92D24A7D-A5E9-46B8-A497-CCBDF1FA0792}"/>
    <dgm:cxn modelId="{FCF09704-A187-452A-864D-8137A7F694AF}" type="presOf" srcId="{EBAE4AE9-4D80-4F65-9DFA-2DCB58A99D2F}" destId="{CBBE3EF5-FE4E-48F9-A0E0-7086F8EE7513}" srcOrd="0" destOrd="0" presId="urn:microsoft.com/office/officeart/2005/8/layout/vList3"/>
    <dgm:cxn modelId="{95AEB56F-01E0-4C4E-B002-CC30A1E99323}" type="presOf" srcId="{22485607-0D12-4FEC-BF44-E9967507B0FC}" destId="{BB274194-481F-4880-856C-C7D61093CE29}" srcOrd="0" destOrd="0" presId="urn:microsoft.com/office/officeart/2005/8/layout/vList3"/>
    <dgm:cxn modelId="{EFA5E870-91B6-4CBD-B87E-2630538AD965}" srcId="{EC314604-CE46-47D9-90BA-D78E843A9E0A}" destId="{D2D9BEFC-EEAC-4CCB-973A-4AC00B32E1DC}" srcOrd="1" destOrd="0" parTransId="{615C0A73-E8CB-4BAB-B639-7A77511C4AF3}" sibTransId="{38E62F5E-73CA-48F5-B5B2-C3B43EBE34F0}"/>
    <dgm:cxn modelId="{1A9B8B76-798E-4E28-876F-9D0A52304FBA}" srcId="{22485607-0D12-4FEC-BF44-E9967507B0FC}" destId="{EC314604-CE46-47D9-90BA-D78E843A9E0A}" srcOrd="0" destOrd="0" parTransId="{EE9A15A0-3901-4B25-92B5-93B80AC58A0E}" sibTransId="{2D8A3053-7ADF-4A60-8514-D869EFB5689A}"/>
    <dgm:cxn modelId="{E8F28954-2294-40A9-A06E-77C507154339}" type="presOf" srcId="{D2D9BEFC-EEAC-4CCB-973A-4AC00B32E1DC}" destId="{0ABFE6B1-58BE-4C7C-B396-59AB9AE85920}" srcOrd="0" destOrd="2" presId="urn:microsoft.com/office/officeart/2005/8/layout/vList3"/>
    <dgm:cxn modelId="{62CFAF02-BB37-4BE3-A801-0CB06D97E40E}" srcId="{22485607-0D12-4FEC-BF44-E9967507B0FC}" destId="{EBAE4AE9-4D80-4F65-9DFA-2DCB58A99D2F}" srcOrd="1" destOrd="0" parTransId="{9A60618B-7BEE-4A65-ABA7-4128B158F022}" sibTransId="{368A1956-EA16-4854-A7BC-F85802F3E42A}"/>
    <dgm:cxn modelId="{C77CE097-2B33-4146-879B-ABC8347E26BB}" type="presParOf" srcId="{BB274194-481F-4880-856C-C7D61093CE29}" destId="{45F4CD8B-82D4-4E79-BB7F-8BBADCB12D37}" srcOrd="0" destOrd="0" presId="urn:microsoft.com/office/officeart/2005/8/layout/vList3"/>
    <dgm:cxn modelId="{DCA3A75F-099D-444B-BC45-80F7C9331621}" type="presParOf" srcId="{45F4CD8B-82D4-4E79-BB7F-8BBADCB12D37}" destId="{F9D69828-FE9C-49E0-80F3-BDD9BC9D8886}" srcOrd="0" destOrd="0" presId="urn:microsoft.com/office/officeart/2005/8/layout/vList3"/>
    <dgm:cxn modelId="{2C079760-8A4B-4788-A4AE-8B60EBE693D0}" type="presParOf" srcId="{45F4CD8B-82D4-4E79-BB7F-8BBADCB12D37}" destId="{0ABFE6B1-58BE-4C7C-B396-59AB9AE85920}" srcOrd="1" destOrd="0" presId="urn:microsoft.com/office/officeart/2005/8/layout/vList3"/>
    <dgm:cxn modelId="{C303B099-D2B7-4E3F-963A-487936334FB8}" type="presParOf" srcId="{BB274194-481F-4880-856C-C7D61093CE29}" destId="{0DF2B470-C9DC-437A-98E0-0188F18ED3FF}" srcOrd="1" destOrd="0" presId="urn:microsoft.com/office/officeart/2005/8/layout/vList3"/>
    <dgm:cxn modelId="{FC6AC9FD-47ED-4A1F-A87C-2944FF419972}" type="presParOf" srcId="{BB274194-481F-4880-856C-C7D61093CE29}" destId="{4D11FFD1-0798-41CF-B644-25D6A5B5B277}" srcOrd="2" destOrd="0" presId="urn:microsoft.com/office/officeart/2005/8/layout/vList3"/>
    <dgm:cxn modelId="{6653905C-5AB7-4C5F-A296-60DE1D45420F}" type="presParOf" srcId="{4D11FFD1-0798-41CF-B644-25D6A5B5B277}" destId="{9907237D-10E5-4C6F-9DC4-C5C2C3843B56}" srcOrd="0" destOrd="0" presId="urn:microsoft.com/office/officeart/2005/8/layout/vList3"/>
    <dgm:cxn modelId="{3B88F4C0-279F-4ED6-BDFB-6BB8AD1CD970}" type="presParOf" srcId="{4D11FFD1-0798-41CF-B644-25D6A5B5B277}" destId="{CBBE3EF5-FE4E-48F9-A0E0-7086F8EE7513}" srcOrd="1" destOrd="0" presId="urn:microsoft.com/office/officeart/2005/8/layout/vList3"/>
    <dgm:cxn modelId="{A3A88DE3-EA20-442C-ABFD-146869DE5A44}" type="presParOf" srcId="{BB274194-481F-4880-856C-C7D61093CE29}" destId="{02A2BB55-E6B7-47A6-92EF-0716EF5D8242}" srcOrd="3" destOrd="0" presId="urn:microsoft.com/office/officeart/2005/8/layout/vList3"/>
    <dgm:cxn modelId="{FBB74AA5-D645-40DB-A86F-22C6EE73CB23}" type="presParOf" srcId="{BB274194-481F-4880-856C-C7D61093CE29}" destId="{87B40251-050C-4DDD-BDDC-5A8C7C2E171E}" srcOrd="4" destOrd="0" presId="urn:microsoft.com/office/officeart/2005/8/layout/vList3"/>
    <dgm:cxn modelId="{79E8B21D-0363-43DA-8CE2-5F16D77DDB1C}" type="presParOf" srcId="{87B40251-050C-4DDD-BDDC-5A8C7C2E171E}" destId="{E92839A2-7165-4977-A21B-A6A4E593A673}" srcOrd="0" destOrd="0" presId="urn:microsoft.com/office/officeart/2005/8/layout/vList3"/>
    <dgm:cxn modelId="{9907223E-630B-428D-8E14-FBFFC76C2268}" type="presParOf" srcId="{87B40251-050C-4DDD-BDDC-5A8C7C2E171E}" destId="{E23CE308-D36C-457F-86D6-8F7727D8794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5EF082-4724-4465-8407-4CC4156A8D4E}"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zh-CN" altLang="en-US"/>
        </a:p>
      </dgm:t>
    </dgm:pt>
    <dgm:pt modelId="{F4EADB39-3E9A-48C5-BDE9-21CADAE5FFA3}">
      <dgm:prSet/>
      <dgm:spPr/>
      <dgm:t>
        <a:bodyPr/>
        <a:lstStyle/>
        <a:p>
          <a:pPr rtl="0"/>
          <a:r>
            <a:rPr lang="en-US" i="1" dirty="0" smtClean="0"/>
            <a:t>The </a:t>
          </a:r>
          <a:r>
            <a:rPr lang="en-US" i="1" dirty="0" err="1" smtClean="0"/>
            <a:t>Skopos</a:t>
          </a:r>
          <a:r>
            <a:rPr lang="en-US" i="1" dirty="0" smtClean="0"/>
            <a:t> rule</a:t>
          </a:r>
          <a:endParaRPr lang="zh-CN" dirty="0"/>
        </a:p>
      </dgm:t>
    </dgm:pt>
    <dgm:pt modelId="{CD6087CD-FBDA-4638-B20D-C7D682D8C6E1}" type="parTrans" cxnId="{1058C875-84F9-40A4-9007-A6C396A062AA}">
      <dgm:prSet/>
      <dgm:spPr/>
      <dgm:t>
        <a:bodyPr/>
        <a:lstStyle/>
        <a:p>
          <a:endParaRPr lang="zh-CN" altLang="en-US"/>
        </a:p>
      </dgm:t>
    </dgm:pt>
    <dgm:pt modelId="{600A1870-2C43-4007-9C27-37996ED2B110}" type="sibTrans" cxnId="{1058C875-84F9-40A4-9007-A6C396A062AA}">
      <dgm:prSet/>
      <dgm:spPr/>
      <dgm:t>
        <a:bodyPr/>
        <a:lstStyle/>
        <a:p>
          <a:endParaRPr lang="zh-CN" altLang="en-US"/>
        </a:p>
      </dgm:t>
    </dgm:pt>
    <dgm:pt modelId="{67BD6B2E-1D19-4AEC-8E9F-B920E86092C2}">
      <dgm:prSet/>
      <dgm:spPr/>
      <dgm:t>
        <a:bodyPr/>
        <a:lstStyle/>
        <a:p>
          <a:pPr rtl="0"/>
          <a:r>
            <a:rPr lang="en-US" i="1" dirty="0" smtClean="0"/>
            <a:t>The Coherence rule</a:t>
          </a:r>
          <a:endParaRPr lang="zh-CN" i="1" dirty="0"/>
        </a:p>
      </dgm:t>
    </dgm:pt>
    <dgm:pt modelId="{BC44A18D-C458-4368-9C42-718CD47E00BF}" type="parTrans" cxnId="{028C1724-3955-44D1-9629-E408B3ACA7CF}">
      <dgm:prSet/>
      <dgm:spPr/>
      <dgm:t>
        <a:bodyPr/>
        <a:lstStyle/>
        <a:p>
          <a:endParaRPr lang="zh-CN" altLang="en-US"/>
        </a:p>
      </dgm:t>
    </dgm:pt>
    <dgm:pt modelId="{3CD37D16-4E47-4D75-A6E9-6EFB7D434B3D}" type="sibTrans" cxnId="{028C1724-3955-44D1-9629-E408B3ACA7CF}">
      <dgm:prSet/>
      <dgm:spPr/>
      <dgm:t>
        <a:bodyPr/>
        <a:lstStyle/>
        <a:p>
          <a:endParaRPr lang="zh-CN" altLang="en-US"/>
        </a:p>
      </dgm:t>
    </dgm:pt>
    <dgm:pt modelId="{53D4F282-FD74-4A82-B5C1-95C2FEBC5A62}">
      <dgm:prSet/>
      <dgm:spPr/>
      <dgm:t>
        <a:bodyPr/>
        <a:lstStyle/>
        <a:p>
          <a:pPr rtl="0"/>
          <a:r>
            <a:rPr lang="en-US" i="1" smtClean="0"/>
            <a:t>The Fidelity rule</a:t>
          </a:r>
          <a:endParaRPr lang="zh-CN"/>
        </a:p>
      </dgm:t>
    </dgm:pt>
    <dgm:pt modelId="{D30C9E7E-5308-4F75-A532-D5494215BA5D}" type="parTrans" cxnId="{0F64E9DE-F31A-46D1-85D3-F90D69FE8151}">
      <dgm:prSet/>
      <dgm:spPr/>
      <dgm:t>
        <a:bodyPr/>
        <a:lstStyle/>
        <a:p>
          <a:endParaRPr lang="zh-CN" altLang="en-US"/>
        </a:p>
      </dgm:t>
    </dgm:pt>
    <dgm:pt modelId="{59CA5521-FBAD-4853-96AB-42EB2A75EBCB}" type="sibTrans" cxnId="{0F64E9DE-F31A-46D1-85D3-F90D69FE8151}">
      <dgm:prSet/>
      <dgm:spPr/>
      <dgm:t>
        <a:bodyPr/>
        <a:lstStyle/>
        <a:p>
          <a:endParaRPr lang="zh-CN" altLang="en-US"/>
        </a:p>
      </dgm:t>
    </dgm:pt>
    <dgm:pt modelId="{FE4BCD3C-05BE-4AA2-BBE3-6D45AABEB12F}" type="pres">
      <dgm:prSet presAssocID="{705EF082-4724-4465-8407-4CC4156A8D4E}" presName="composite" presStyleCnt="0">
        <dgm:presLayoutVars>
          <dgm:chMax val="5"/>
          <dgm:dir/>
          <dgm:animLvl val="ctr"/>
          <dgm:resizeHandles val="exact"/>
        </dgm:presLayoutVars>
      </dgm:prSet>
      <dgm:spPr/>
      <dgm:t>
        <a:bodyPr/>
        <a:lstStyle/>
        <a:p>
          <a:endParaRPr lang="zh-CN" altLang="en-US"/>
        </a:p>
      </dgm:t>
    </dgm:pt>
    <dgm:pt modelId="{302C6E17-8823-48CD-A9EF-546451BEA783}" type="pres">
      <dgm:prSet presAssocID="{705EF082-4724-4465-8407-4CC4156A8D4E}" presName="cycle" presStyleCnt="0"/>
      <dgm:spPr/>
    </dgm:pt>
    <dgm:pt modelId="{1EFC3BCC-4317-4995-A704-B97B8FCF4CA8}" type="pres">
      <dgm:prSet presAssocID="{705EF082-4724-4465-8407-4CC4156A8D4E}" presName="centerShape" presStyleCnt="0"/>
      <dgm:spPr/>
    </dgm:pt>
    <dgm:pt modelId="{0C58AE17-AFD2-455C-8673-F2EC14E8A3F8}" type="pres">
      <dgm:prSet presAssocID="{705EF082-4724-4465-8407-4CC4156A8D4E}" presName="connSite" presStyleLbl="node1" presStyleIdx="0" presStyleCnt="4"/>
      <dgm:spPr/>
    </dgm:pt>
    <dgm:pt modelId="{FB4708EF-5A49-4000-B6B4-D75FE8643C55}" type="pres">
      <dgm:prSet presAssocID="{705EF082-4724-4465-8407-4CC4156A8D4E}" presName="visible" presStyleLbl="node1" presStyleIdx="0" presStyleCnt="4" custScaleX="126625" custScaleY="121999" custLinFactNeighborX="-738" custLinFactNeighborY="3248"/>
      <dgm:spPr>
        <a:solidFill>
          <a:schemeClr val="accent1">
            <a:hueOff val="0"/>
            <a:satOff val="0"/>
            <a:lumOff val="0"/>
          </a:schemeClr>
        </a:solidFill>
      </dgm:spPr>
    </dgm:pt>
    <dgm:pt modelId="{EB6979AF-6981-4567-8190-E5721A7E4F5F}" type="pres">
      <dgm:prSet presAssocID="{CD6087CD-FBDA-4638-B20D-C7D682D8C6E1}" presName="Name25" presStyleLbl="parChTrans1D1" presStyleIdx="0" presStyleCnt="3"/>
      <dgm:spPr/>
      <dgm:t>
        <a:bodyPr/>
        <a:lstStyle/>
        <a:p>
          <a:endParaRPr lang="zh-CN" altLang="en-US"/>
        </a:p>
      </dgm:t>
    </dgm:pt>
    <dgm:pt modelId="{F964DD70-3E18-45A9-A8DD-3A25D1771687}" type="pres">
      <dgm:prSet presAssocID="{F4EADB39-3E9A-48C5-BDE9-21CADAE5FFA3}" presName="node" presStyleCnt="0"/>
      <dgm:spPr/>
    </dgm:pt>
    <dgm:pt modelId="{58ABA48C-4FB0-45CC-9B13-BD470EDF60F1}" type="pres">
      <dgm:prSet presAssocID="{F4EADB39-3E9A-48C5-BDE9-21CADAE5FFA3}" presName="parentNode" presStyleLbl="node1" presStyleIdx="1" presStyleCnt="4">
        <dgm:presLayoutVars>
          <dgm:chMax val="1"/>
          <dgm:bulletEnabled val="1"/>
        </dgm:presLayoutVars>
      </dgm:prSet>
      <dgm:spPr/>
      <dgm:t>
        <a:bodyPr/>
        <a:lstStyle/>
        <a:p>
          <a:endParaRPr lang="zh-CN" altLang="en-US"/>
        </a:p>
      </dgm:t>
    </dgm:pt>
    <dgm:pt modelId="{DDF90FEC-E83B-4BC8-ACA0-25BF28BF6A0B}" type="pres">
      <dgm:prSet presAssocID="{F4EADB39-3E9A-48C5-BDE9-21CADAE5FFA3}" presName="childNode" presStyleLbl="revTx" presStyleIdx="0" presStyleCnt="0">
        <dgm:presLayoutVars>
          <dgm:bulletEnabled val="1"/>
        </dgm:presLayoutVars>
      </dgm:prSet>
      <dgm:spPr/>
    </dgm:pt>
    <dgm:pt modelId="{BE3DE293-4202-4908-B358-F94CFE6C087B}" type="pres">
      <dgm:prSet presAssocID="{BC44A18D-C458-4368-9C42-718CD47E00BF}" presName="Name25" presStyleLbl="parChTrans1D1" presStyleIdx="1" presStyleCnt="3"/>
      <dgm:spPr/>
      <dgm:t>
        <a:bodyPr/>
        <a:lstStyle/>
        <a:p>
          <a:endParaRPr lang="zh-CN" altLang="en-US"/>
        </a:p>
      </dgm:t>
    </dgm:pt>
    <dgm:pt modelId="{E2FE5EFF-E2EC-41EE-8793-0919074FF422}" type="pres">
      <dgm:prSet presAssocID="{67BD6B2E-1D19-4AEC-8E9F-B920E86092C2}" presName="node" presStyleCnt="0"/>
      <dgm:spPr/>
    </dgm:pt>
    <dgm:pt modelId="{4776B750-2FB5-4A31-B372-C5ED5AE18AB6}" type="pres">
      <dgm:prSet presAssocID="{67BD6B2E-1D19-4AEC-8E9F-B920E86092C2}" presName="parentNode" presStyleLbl="node1" presStyleIdx="2" presStyleCnt="4">
        <dgm:presLayoutVars>
          <dgm:chMax val="1"/>
          <dgm:bulletEnabled val="1"/>
        </dgm:presLayoutVars>
      </dgm:prSet>
      <dgm:spPr/>
      <dgm:t>
        <a:bodyPr/>
        <a:lstStyle/>
        <a:p>
          <a:endParaRPr lang="zh-CN" altLang="en-US"/>
        </a:p>
      </dgm:t>
    </dgm:pt>
    <dgm:pt modelId="{36556245-5E36-470D-AD73-F8019E024DF1}" type="pres">
      <dgm:prSet presAssocID="{67BD6B2E-1D19-4AEC-8E9F-B920E86092C2}" presName="childNode" presStyleLbl="revTx" presStyleIdx="0" presStyleCnt="0">
        <dgm:presLayoutVars>
          <dgm:bulletEnabled val="1"/>
        </dgm:presLayoutVars>
      </dgm:prSet>
      <dgm:spPr/>
    </dgm:pt>
    <dgm:pt modelId="{6846DA38-8A33-4B71-8B98-7B08726E0BAF}" type="pres">
      <dgm:prSet presAssocID="{D30C9E7E-5308-4F75-A532-D5494215BA5D}" presName="Name25" presStyleLbl="parChTrans1D1" presStyleIdx="2" presStyleCnt="3"/>
      <dgm:spPr/>
      <dgm:t>
        <a:bodyPr/>
        <a:lstStyle/>
        <a:p>
          <a:endParaRPr lang="zh-CN" altLang="en-US"/>
        </a:p>
      </dgm:t>
    </dgm:pt>
    <dgm:pt modelId="{192C139D-78B3-4EF4-8F2A-E215F822EAF7}" type="pres">
      <dgm:prSet presAssocID="{53D4F282-FD74-4A82-B5C1-95C2FEBC5A62}" presName="node" presStyleCnt="0"/>
      <dgm:spPr/>
    </dgm:pt>
    <dgm:pt modelId="{042CA895-3C2B-4511-86CF-B914FCC1642A}" type="pres">
      <dgm:prSet presAssocID="{53D4F282-FD74-4A82-B5C1-95C2FEBC5A62}" presName="parentNode" presStyleLbl="node1" presStyleIdx="3" presStyleCnt="4">
        <dgm:presLayoutVars>
          <dgm:chMax val="1"/>
          <dgm:bulletEnabled val="1"/>
        </dgm:presLayoutVars>
      </dgm:prSet>
      <dgm:spPr/>
      <dgm:t>
        <a:bodyPr/>
        <a:lstStyle/>
        <a:p>
          <a:endParaRPr lang="zh-CN" altLang="en-US"/>
        </a:p>
      </dgm:t>
    </dgm:pt>
    <dgm:pt modelId="{CA543931-0463-4839-B394-6EF2EC99128A}" type="pres">
      <dgm:prSet presAssocID="{53D4F282-FD74-4A82-B5C1-95C2FEBC5A62}" presName="childNode" presStyleLbl="revTx" presStyleIdx="0" presStyleCnt="0">
        <dgm:presLayoutVars>
          <dgm:bulletEnabled val="1"/>
        </dgm:presLayoutVars>
      </dgm:prSet>
      <dgm:spPr/>
    </dgm:pt>
  </dgm:ptLst>
  <dgm:cxnLst>
    <dgm:cxn modelId="{160D766B-6B56-4ECC-B3BF-E4EBB3DF73BD}" type="presOf" srcId="{BC44A18D-C458-4368-9C42-718CD47E00BF}" destId="{BE3DE293-4202-4908-B358-F94CFE6C087B}" srcOrd="0" destOrd="0" presId="urn:microsoft.com/office/officeart/2005/8/layout/radial2"/>
    <dgm:cxn modelId="{65976821-3553-4456-B8D3-1DD7A07364AB}" type="presOf" srcId="{53D4F282-FD74-4A82-B5C1-95C2FEBC5A62}" destId="{042CA895-3C2B-4511-86CF-B914FCC1642A}" srcOrd="0" destOrd="0" presId="urn:microsoft.com/office/officeart/2005/8/layout/radial2"/>
    <dgm:cxn modelId="{7D2E4F24-6485-4AD8-954E-BB0FCDE952F0}" type="presOf" srcId="{67BD6B2E-1D19-4AEC-8E9F-B920E86092C2}" destId="{4776B750-2FB5-4A31-B372-C5ED5AE18AB6}" srcOrd="0" destOrd="0" presId="urn:microsoft.com/office/officeart/2005/8/layout/radial2"/>
    <dgm:cxn modelId="{309CC349-20DA-4599-984F-0956BCFB0C6F}" type="presOf" srcId="{705EF082-4724-4465-8407-4CC4156A8D4E}" destId="{FE4BCD3C-05BE-4AA2-BBE3-6D45AABEB12F}" srcOrd="0" destOrd="0" presId="urn:microsoft.com/office/officeart/2005/8/layout/radial2"/>
    <dgm:cxn modelId="{028C1724-3955-44D1-9629-E408B3ACA7CF}" srcId="{705EF082-4724-4465-8407-4CC4156A8D4E}" destId="{67BD6B2E-1D19-4AEC-8E9F-B920E86092C2}" srcOrd="1" destOrd="0" parTransId="{BC44A18D-C458-4368-9C42-718CD47E00BF}" sibTransId="{3CD37D16-4E47-4D75-A6E9-6EFB7D434B3D}"/>
    <dgm:cxn modelId="{5E6E9397-F4A7-4550-9659-164C6A56803D}" type="presOf" srcId="{D30C9E7E-5308-4F75-A532-D5494215BA5D}" destId="{6846DA38-8A33-4B71-8B98-7B08726E0BAF}" srcOrd="0" destOrd="0" presId="urn:microsoft.com/office/officeart/2005/8/layout/radial2"/>
    <dgm:cxn modelId="{90B92171-1059-496F-8115-AA37ADEF4B31}" type="presOf" srcId="{F4EADB39-3E9A-48C5-BDE9-21CADAE5FFA3}" destId="{58ABA48C-4FB0-45CC-9B13-BD470EDF60F1}" srcOrd="0" destOrd="0" presId="urn:microsoft.com/office/officeart/2005/8/layout/radial2"/>
    <dgm:cxn modelId="{1058C875-84F9-40A4-9007-A6C396A062AA}" srcId="{705EF082-4724-4465-8407-4CC4156A8D4E}" destId="{F4EADB39-3E9A-48C5-BDE9-21CADAE5FFA3}" srcOrd="0" destOrd="0" parTransId="{CD6087CD-FBDA-4638-B20D-C7D682D8C6E1}" sibTransId="{600A1870-2C43-4007-9C27-37996ED2B110}"/>
    <dgm:cxn modelId="{0F64E9DE-F31A-46D1-85D3-F90D69FE8151}" srcId="{705EF082-4724-4465-8407-4CC4156A8D4E}" destId="{53D4F282-FD74-4A82-B5C1-95C2FEBC5A62}" srcOrd="2" destOrd="0" parTransId="{D30C9E7E-5308-4F75-A532-D5494215BA5D}" sibTransId="{59CA5521-FBAD-4853-96AB-42EB2A75EBCB}"/>
    <dgm:cxn modelId="{D5194B72-A39B-40FB-9B8E-78FD0262324E}" type="presOf" srcId="{CD6087CD-FBDA-4638-B20D-C7D682D8C6E1}" destId="{EB6979AF-6981-4567-8190-E5721A7E4F5F}" srcOrd="0" destOrd="0" presId="urn:microsoft.com/office/officeart/2005/8/layout/radial2"/>
    <dgm:cxn modelId="{79D01858-8BFE-43E6-A130-76F394AC025F}" type="presParOf" srcId="{FE4BCD3C-05BE-4AA2-BBE3-6D45AABEB12F}" destId="{302C6E17-8823-48CD-A9EF-546451BEA783}" srcOrd="0" destOrd="0" presId="urn:microsoft.com/office/officeart/2005/8/layout/radial2"/>
    <dgm:cxn modelId="{1CE0640D-CEAC-4433-BCA2-53FCB93285A9}" type="presParOf" srcId="{302C6E17-8823-48CD-A9EF-546451BEA783}" destId="{1EFC3BCC-4317-4995-A704-B97B8FCF4CA8}" srcOrd="0" destOrd="0" presId="urn:microsoft.com/office/officeart/2005/8/layout/radial2"/>
    <dgm:cxn modelId="{77B4A861-7233-4F07-A997-1B37A6D8BB06}" type="presParOf" srcId="{1EFC3BCC-4317-4995-A704-B97B8FCF4CA8}" destId="{0C58AE17-AFD2-455C-8673-F2EC14E8A3F8}" srcOrd="0" destOrd="0" presId="urn:microsoft.com/office/officeart/2005/8/layout/radial2"/>
    <dgm:cxn modelId="{FF90D2DE-BC70-418A-B44D-82BCB5D35BCB}" type="presParOf" srcId="{1EFC3BCC-4317-4995-A704-B97B8FCF4CA8}" destId="{FB4708EF-5A49-4000-B6B4-D75FE8643C55}" srcOrd="1" destOrd="0" presId="urn:microsoft.com/office/officeart/2005/8/layout/radial2"/>
    <dgm:cxn modelId="{58611842-CF82-40A5-8373-A94CB09750D7}" type="presParOf" srcId="{302C6E17-8823-48CD-A9EF-546451BEA783}" destId="{EB6979AF-6981-4567-8190-E5721A7E4F5F}" srcOrd="1" destOrd="0" presId="urn:microsoft.com/office/officeart/2005/8/layout/radial2"/>
    <dgm:cxn modelId="{3485E04A-F87C-4BFB-B17E-4D4724457AE7}" type="presParOf" srcId="{302C6E17-8823-48CD-A9EF-546451BEA783}" destId="{F964DD70-3E18-45A9-A8DD-3A25D1771687}" srcOrd="2" destOrd="0" presId="urn:microsoft.com/office/officeart/2005/8/layout/radial2"/>
    <dgm:cxn modelId="{6429746A-940B-41F9-ACAA-15E34967B070}" type="presParOf" srcId="{F964DD70-3E18-45A9-A8DD-3A25D1771687}" destId="{58ABA48C-4FB0-45CC-9B13-BD470EDF60F1}" srcOrd="0" destOrd="0" presId="urn:microsoft.com/office/officeart/2005/8/layout/radial2"/>
    <dgm:cxn modelId="{1308ACC4-80E9-4267-894F-0202BA92DBC0}" type="presParOf" srcId="{F964DD70-3E18-45A9-A8DD-3A25D1771687}" destId="{DDF90FEC-E83B-4BC8-ACA0-25BF28BF6A0B}" srcOrd="1" destOrd="0" presId="urn:microsoft.com/office/officeart/2005/8/layout/radial2"/>
    <dgm:cxn modelId="{A6E3C316-88EB-42B1-9FC4-F53135822C6F}" type="presParOf" srcId="{302C6E17-8823-48CD-A9EF-546451BEA783}" destId="{BE3DE293-4202-4908-B358-F94CFE6C087B}" srcOrd="3" destOrd="0" presId="urn:microsoft.com/office/officeart/2005/8/layout/radial2"/>
    <dgm:cxn modelId="{023E1F46-DCC1-4C4A-9CBE-A069AB72E6FC}" type="presParOf" srcId="{302C6E17-8823-48CD-A9EF-546451BEA783}" destId="{E2FE5EFF-E2EC-41EE-8793-0919074FF422}" srcOrd="4" destOrd="0" presId="urn:microsoft.com/office/officeart/2005/8/layout/radial2"/>
    <dgm:cxn modelId="{B9B68252-3F71-4712-A889-C0787F59142C}" type="presParOf" srcId="{E2FE5EFF-E2EC-41EE-8793-0919074FF422}" destId="{4776B750-2FB5-4A31-B372-C5ED5AE18AB6}" srcOrd="0" destOrd="0" presId="urn:microsoft.com/office/officeart/2005/8/layout/radial2"/>
    <dgm:cxn modelId="{B46D68DF-A22A-4377-87F5-7A91909AB416}" type="presParOf" srcId="{E2FE5EFF-E2EC-41EE-8793-0919074FF422}" destId="{36556245-5E36-470D-AD73-F8019E024DF1}" srcOrd="1" destOrd="0" presId="urn:microsoft.com/office/officeart/2005/8/layout/radial2"/>
    <dgm:cxn modelId="{C7D7F252-F87F-49C2-98A7-711D63E8966A}" type="presParOf" srcId="{302C6E17-8823-48CD-A9EF-546451BEA783}" destId="{6846DA38-8A33-4B71-8B98-7B08726E0BAF}" srcOrd="5" destOrd="0" presId="urn:microsoft.com/office/officeart/2005/8/layout/radial2"/>
    <dgm:cxn modelId="{2C57E4F4-C734-4700-AF56-FAA65CD2BD24}" type="presParOf" srcId="{302C6E17-8823-48CD-A9EF-546451BEA783}" destId="{192C139D-78B3-4EF4-8F2A-E215F822EAF7}" srcOrd="6" destOrd="0" presId="urn:microsoft.com/office/officeart/2005/8/layout/radial2"/>
    <dgm:cxn modelId="{8816842C-2005-42C2-AB90-18644AD2AD4A}" type="presParOf" srcId="{192C139D-78B3-4EF4-8F2A-E215F822EAF7}" destId="{042CA895-3C2B-4511-86CF-B914FCC1642A}" srcOrd="0" destOrd="0" presId="urn:microsoft.com/office/officeart/2005/8/layout/radial2"/>
    <dgm:cxn modelId="{D5ADC0CC-0D8B-4D74-AE3C-6DE51FC4865E}" type="presParOf" srcId="{192C139D-78B3-4EF4-8F2A-E215F822EAF7}" destId="{CA543931-0463-4839-B394-6EF2EC9912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FE6B1-58BE-4C7C-B396-59AB9AE85920}">
      <dsp:nvSpPr>
        <dsp:cNvPr id="0" name=""/>
        <dsp:cNvSpPr/>
      </dsp:nvSpPr>
      <dsp:spPr>
        <a:xfrm rot="10800000">
          <a:off x="1589534" y="328"/>
          <a:ext cx="4986223" cy="1334423"/>
        </a:xfrm>
        <a:prstGeom prst="homePlate">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88444" tIns="102870" rIns="192024" bIns="102870" numCol="1" spcCol="1270" anchor="t" anchorCtr="0">
          <a:noAutofit/>
        </a:bodyPr>
        <a:lstStyle/>
        <a:p>
          <a:pPr lvl="0" algn="l" defTabSz="1200150" rtl="0">
            <a:lnSpc>
              <a:spcPct val="90000"/>
            </a:lnSpc>
            <a:spcBef>
              <a:spcPct val="0"/>
            </a:spcBef>
            <a:spcAft>
              <a:spcPct val="35000"/>
            </a:spcAft>
          </a:pPr>
          <a:r>
            <a:rPr lang="en-US" sz="2700" kern="1200" dirty="0" smtClean="0"/>
            <a:t> Definition</a:t>
          </a:r>
          <a:endParaRPr lang="zh-CN" sz="2700" kern="1200" dirty="0"/>
        </a:p>
        <a:p>
          <a:pPr marL="228600" lvl="1" indent="-228600" algn="l" defTabSz="933450" rtl="0">
            <a:lnSpc>
              <a:spcPct val="90000"/>
            </a:lnSpc>
            <a:spcBef>
              <a:spcPct val="0"/>
            </a:spcBef>
            <a:spcAft>
              <a:spcPct val="15000"/>
            </a:spcAft>
            <a:buChar char="••"/>
          </a:pPr>
          <a:r>
            <a:rPr lang="en-US" sz="2100" kern="1200" dirty="0" smtClean="0"/>
            <a:t>Three purposes</a:t>
          </a:r>
          <a:endParaRPr lang="zh-CN" sz="2100" kern="1200" dirty="0"/>
        </a:p>
        <a:p>
          <a:pPr marL="228600" lvl="1" indent="-228600" algn="l" defTabSz="933450" rtl="0">
            <a:lnSpc>
              <a:spcPct val="90000"/>
            </a:lnSpc>
            <a:spcBef>
              <a:spcPct val="0"/>
            </a:spcBef>
            <a:spcAft>
              <a:spcPct val="15000"/>
            </a:spcAft>
            <a:buChar char="••"/>
          </a:pPr>
          <a:r>
            <a:rPr lang="en-US" sz="2100" kern="1200" smtClean="0"/>
            <a:t>Three main rules</a:t>
          </a:r>
          <a:endParaRPr lang="zh-CN" sz="2100" kern="1200"/>
        </a:p>
      </dsp:txBody>
      <dsp:txXfrm rot="10800000">
        <a:off x="1923140" y="328"/>
        <a:ext cx="4652617" cy="1334423"/>
      </dsp:txXfrm>
    </dsp:sp>
    <dsp:sp modelId="{F9D69828-FE9C-49E0-80F3-BDD9BC9D8886}">
      <dsp:nvSpPr>
        <dsp:cNvPr id="0" name=""/>
        <dsp:cNvSpPr/>
      </dsp:nvSpPr>
      <dsp:spPr>
        <a:xfrm>
          <a:off x="922322" y="328"/>
          <a:ext cx="1334423" cy="133442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a:effectLst>
          <a:outerShdw blurRad="40005" dist="22984"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BE3EF5-FE4E-48F9-A0E0-7086F8EE7513}">
      <dsp:nvSpPr>
        <dsp:cNvPr id="0" name=""/>
        <dsp:cNvSpPr/>
      </dsp:nvSpPr>
      <dsp:spPr>
        <a:xfrm rot="10800000">
          <a:off x="1589534" y="1733088"/>
          <a:ext cx="4986223" cy="1334423"/>
        </a:xfrm>
        <a:prstGeom prst="homePlate">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88444" tIns="102870" rIns="192024" bIns="102870" numCol="1" spcCol="1270" anchor="ctr" anchorCtr="0">
          <a:noAutofit/>
        </a:bodyPr>
        <a:lstStyle/>
        <a:p>
          <a:pPr lvl="0" algn="ctr" defTabSz="1200150" rtl="0">
            <a:lnSpc>
              <a:spcPct val="90000"/>
            </a:lnSpc>
            <a:spcBef>
              <a:spcPct val="0"/>
            </a:spcBef>
            <a:spcAft>
              <a:spcPct val="35000"/>
            </a:spcAft>
          </a:pPr>
          <a:r>
            <a:rPr lang="en-US" sz="2700" kern="1200" smtClean="0"/>
            <a:t>Application</a:t>
          </a:r>
          <a:endParaRPr lang="zh-CN" sz="2700" kern="1200"/>
        </a:p>
      </dsp:txBody>
      <dsp:txXfrm rot="10800000">
        <a:off x="1923140" y="1733088"/>
        <a:ext cx="4652617" cy="1334423"/>
      </dsp:txXfrm>
    </dsp:sp>
    <dsp:sp modelId="{9907237D-10E5-4C6F-9DC4-C5C2C3843B56}">
      <dsp:nvSpPr>
        <dsp:cNvPr id="0" name=""/>
        <dsp:cNvSpPr/>
      </dsp:nvSpPr>
      <dsp:spPr>
        <a:xfrm>
          <a:off x="922322" y="1733088"/>
          <a:ext cx="1334423" cy="1334423"/>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34000" r="-34000"/>
          </a:stretch>
        </a:blipFill>
        <a:ln>
          <a:noFill/>
        </a:ln>
        <a:effectLst>
          <a:outerShdw blurRad="40005" dist="22984"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23CE308-D36C-457F-86D6-8F7727D8794A}">
      <dsp:nvSpPr>
        <dsp:cNvPr id="0" name=""/>
        <dsp:cNvSpPr/>
      </dsp:nvSpPr>
      <dsp:spPr>
        <a:xfrm rot="10800000">
          <a:off x="1589534" y="3465847"/>
          <a:ext cx="4986223" cy="1334423"/>
        </a:xfrm>
        <a:prstGeom prst="homePlate">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88444" tIns="102870" rIns="192024" bIns="102870" numCol="1" spcCol="1270" anchor="ctr" anchorCtr="0">
          <a:noAutofit/>
        </a:bodyPr>
        <a:lstStyle/>
        <a:p>
          <a:pPr lvl="0" algn="ctr" defTabSz="1200150" rtl="0">
            <a:lnSpc>
              <a:spcPct val="90000"/>
            </a:lnSpc>
            <a:spcBef>
              <a:spcPct val="0"/>
            </a:spcBef>
            <a:spcAft>
              <a:spcPct val="35000"/>
            </a:spcAft>
          </a:pPr>
          <a:r>
            <a:rPr lang="en-US" sz="2700" kern="1200" dirty="0" smtClean="0"/>
            <a:t>Merits and criticisms</a:t>
          </a:r>
          <a:endParaRPr lang="zh-CN" sz="2700" kern="1200" dirty="0"/>
        </a:p>
      </dsp:txBody>
      <dsp:txXfrm rot="10800000">
        <a:off x="1923140" y="3465847"/>
        <a:ext cx="4652617" cy="1334423"/>
      </dsp:txXfrm>
    </dsp:sp>
    <dsp:sp modelId="{E92839A2-7165-4977-A21B-A6A4E593A673}">
      <dsp:nvSpPr>
        <dsp:cNvPr id="0" name=""/>
        <dsp:cNvSpPr/>
      </dsp:nvSpPr>
      <dsp:spPr>
        <a:xfrm>
          <a:off x="922322" y="3465847"/>
          <a:ext cx="1334423" cy="1334423"/>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9000" b="-39000"/>
          </a:stretch>
        </a:blipFill>
        <a:ln>
          <a:noFill/>
        </a:ln>
        <a:effectLst>
          <a:outerShdw blurRad="40005" dist="22984"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46DA38-8A33-4B71-8B98-7B08726E0BAF}">
      <dsp:nvSpPr>
        <dsp:cNvPr id="0" name=""/>
        <dsp:cNvSpPr/>
      </dsp:nvSpPr>
      <dsp:spPr>
        <a:xfrm rot="2561529">
          <a:off x="2570828" y="3350365"/>
          <a:ext cx="736159" cy="55898"/>
        </a:xfrm>
        <a:custGeom>
          <a:avLst/>
          <a:gdLst/>
          <a:ahLst/>
          <a:cxnLst/>
          <a:rect l="0" t="0" r="0" b="0"/>
          <a:pathLst>
            <a:path>
              <a:moveTo>
                <a:pt x="0" y="27949"/>
              </a:moveTo>
              <a:lnTo>
                <a:pt x="736159" y="2794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3DE293-4202-4908-B358-F94CFE6C087B}">
      <dsp:nvSpPr>
        <dsp:cNvPr id="0" name=""/>
        <dsp:cNvSpPr/>
      </dsp:nvSpPr>
      <dsp:spPr>
        <a:xfrm>
          <a:off x="2668366" y="2348953"/>
          <a:ext cx="818090" cy="55898"/>
        </a:xfrm>
        <a:custGeom>
          <a:avLst/>
          <a:gdLst/>
          <a:ahLst/>
          <a:cxnLst/>
          <a:rect l="0" t="0" r="0" b="0"/>
          <a:pathLst>
            <a:path>
              <a:moveTo>
                <a:pt x="0" y="27949"/>
              </a:moveTo>
              <a:lnTo>
                <a:pt x="818090" y="2794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6979AF-6981-4567-8190-E5721A7E4F5F}">
      <dsp:nvSpPr>
        <dsp:cNvPr id="0" name=""/>
        <dsp:cNvSpPr/>
      </dsp:nvSpPr>
      <dsp:spPr>
        <a:xfrm rot="19105625">
          <a:off x="2560318" y="1341431"/>
          <a:ext cx="857901" cy="55898"/>
        </a:xfrm>
        <a:custGeom>
          <a:avLst/>
          <a:gdLst/>
          <a:ahLst/>
          <a:cxnLst/>
          <a:rect l="0" t="0" r="0" b="0"/>
          <a:pathLst>
            <a:path>
              <a:moveTo>
                <a:pt x="0" y="27949"/>
              </a:moveTo>
              <a:lnTo>
                <a:pt x="857901" y="2794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4708EF-5A49-4000-B6B4-D75FE8643C55}">
      <dsp:nvSpPr>
        <dsp:cNvPr id="0" name=""/>
        <dsp:cNvSpPr/>
      </dsp:nvSpPr>
      <dsp:spPr>
        <a:xfrm>
          <a:off x="361970" y="1032156"/>
          <a:ext cx="2948469" cy="2840753"/>
        </a:xfrm>
        <a:prstGeom prst="ellipse">
          <a:avLst/>
        </a:prstGeom>
        <a:solidFill>
          <a:schemeClr val="accent1">
            <a:hueOff val="0"/>
            <a:satOff val="0"/>
            <a:lum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ABA48C-4FB0-45CC-9B13-BD470EDF60F1}">
      <dsp:nvSpPr>
        <dsp:cNvPr id="0" name=""/>
        <dsp:cNvSpPr/>
      </dsp:nvSpPr>
      <dsp:spPr>
        <a:xfrm>
          <a:off x="3146002" y="494"/>
          <a:ext cx="1303514" cy="130351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i="1" kern="1200" dirty="0" smtClean="0"/>
            <a:t>The </a:t>
          </a:r>
          <a:r>
            <a:rPr lang="en-US" sz="1600" i="1" kern="1200" dirty="0" err="1" smtClean="0"/>
            <a:t>Skopos</a:t>
          </a:r>
          <a:r>
            <a:rPr lang="en-US" sz="1600" i="1" kern="1200" dirty="0" smtClean="0"/>
            <a:t> rule</a:t>
          </a:r>
          <a:endParaRPr lang="zh-CN" sz="1600" kern="1200" dirty="0"/>
        </a:p>
      </dsp:txBody>
      <dsp:txXfrm>
        <a:off x="3336897" y="191389"/>
        <a:ext cx="921724" cy="921724"/>
      </dsp:txXfrm>
    </dsp:sp>
    <dsp:sp modelId="{4776B750-2FB5-4A31-B372-C5ED5AE18AB6}">
      <dsp:nvSpPr>
        <dsp:cNvPr id="0" name=""/>
        <dsp:cNvSpPr/>
      </dsp:nvSpPr>
      <dsp:spPr>
        <a:xfrm>
          <a:off x="3486456" y="1678351"/>
          <a:ext cx="1397103" cy="1397103"/>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i="1" kern="1200" dirty="0" smtClean="0"/>
            <a:t>The Coherence rule</a:t>
          </a:r>
          <a:endParaRPr lang="zh-CN" sz="1600" i="1" kern="1200" dirty="0"/>
        </a:p>
      </dsp:txBody>
      <dsp:txXfrm>
        <a:off x="3691057" y="1882952"/>
        <a:ext cx="987901" cy="987901"/>
      </dsp:txXfrm>
    </dsp:sp>
    <dsp:sp modelId="{042CA895-3C2B-4511-86CF-B914FCC1642A}">
      <dsp:nvSpPr>
        <dsp:cNvPr id="0" name=""/>
        <dsp:cNvSpPr/>
      </dsp:nvSpPr>
      <dsp:spPr>
        <a:xfrm>
          <a:off x="3024338" y="3403002"/>
          <a:ext cx="1397103" cy="1397103"/>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i="1" kern="1200" smtClean="0"/>
            <a:t>The Fidelity rule</a:t>
          </a:r>
          <a:endParaRPr lang="zh-CN" sz="1600" kern="1200"/>
        </a:p>
      </dsp:txBody>
      <dsp:txXfrm>
        <a:off x="3228939" y="3607603"/>
        <a:ext cx="987901" cy="987901"/>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2DA12C-5BE2-41DD-9F1F-65A79AA23C11}" type="datetimeFigureOut">
              <a:rPr lang="zh-CN" altLang="en-US" smtClean="0"/>
              <a:t>2020/11/2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653E29-7847-4AF6-ABCE-E25837E69E70}" type="slidenum">
              <a:rPr lang="zh-CN" altLang="en-US" smtClean="0"/>
              <a:t>‹#›</a:t>
            </a:fld>
            <a:endParaRPr lang="zh-CN" altLang="en-US"/>
          </a:p>
        </p:txBody>
      </p:sp>
    </p:spTree>
    <p:extLst>
      <p:ext uri="{BB962C8B-B14F-4D97-AF65-F5344CB8AC3E}">
        <p14:creationId xmlns:p14="http://schemas.microsoft.com/office/powerpoint/2010/main" val="3383176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B653E29-7847-4AF6-ABCE-E25837E69E70}" type="slidenum">
              <a:rPr lang="zh-CN" altLang="en-US" smtClean="0"/>
              <a:t>1</a:t>
            </a:fld>
            <a:endParaRPr lang="zh-CN" altLang="en-US"/>
          </a:p>
        </p:txBody>
      </p:sp>
    </p:spTree>
    <p:extLst>
      <p:ext uri="{BB962C8B-B14F-4D97-AF65-F5344CB8AC3E}">
        <p14:creationId xmlns:p14="http://schemas.microsoft.com/office/powerpoint/2010/main" val="945422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DFC9A4-FDDD-4A31-9FD6-8D229A5916C3}" type="slidenum">
              <a:rPr lang="zh-CN" altLang="en-US" smtClean="0"/>
              <a:t>‹#›</a:t>
            </a:fld>
            <a:endParaRPr lang="zh-CN"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DFC9A4-FDDD-4A31-9FD6-8D229A5916C3}" type="slidenum">
              <a:rPr lang="zh-CN" altLang="en-US" smtClean="0"/>
              <a:t>‹#›</a:t>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DFC9A4-FDDD-4A31-9FD6-8D229A5916C3}" type="slidenum">
              <a:rPr lang="zh-CN" altLang="en-US" smtClean="0"/>
              <a:t>‹#›</a:t>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zh-CN" altLang="en-US" smtClean="0"/>
              <a:t>单击此处编辑母版文本样式</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DFC9A4-FDDD-4A31-9FD6-8D229A5916C3}" type="slidenum">
              <a:rPr lang="zh-CN" altLang="en-US" smtClean="0"/>
              <a:t>‹#›</a:t>
            </a:fld>
            <a:endParaRPr lang="zh-CN" altLang="en-US"/>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DFC9A4-FDDD-4A31-9FD6-8D229A5916C3}"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99ED2E2-C3CB-4F42-8FED-D6EEFC2F82EA}"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DFC9A4-FDDD-4A31-9FD6-8D229A5916C3}" type="slidenum">
              <a:rPr lang="zh-CN" altLang="en-US" smtClean="0"/>
              <a:t>‹#›</a:t>
            </a:fld>
            <a:endParaRPr lang="zh-CN"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99ED2E2-C3CB-4F42-8FED-D6EEFC2F82EA}" type="datetimeFigureOut">
              <a:rPr lang="zh-CN" altLang="en-US" smtClean="0"/>
              <a:t>2020/11/2</a:t>
            </a:fld>
            <a:endParaRPr lang="zh-CN"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zh-CN"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ADFC9A4-FDDD-4A31-9FD6-8D229A5916C3}"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s://wikimili.com/en/Hans_Verme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1547664" y="3933056"/>
            <a:ext cx="7406640" cy="1752600"/>
          </a:xfrm>
        </p:spPr>
        <p:txBody>
          <a:bodyPr>
            <a:normAutofit/>
            <a:scene3d>
              <a:camera prst="orthographicFront"/>
              <a:lightRig rig="balanced" dir="t">
                <a:rot lat="0" lon="0" rev="2100000"/>
              </a:lightRig>
            </a:scene3d>
            <a:sp3d extrusionH="57150" prstMaterial="metal">
              <a:bevelT w="38100" h="25400"/>
              <a:contourClr>
                <a:schemeClr val="bg2"/>
              </a:contourClr>
            </a:sp3d>
          </a:bodyPr>
          <a:lstStyle/>
          <a:p>
            <a:pPr algn="r"/>
            <a:r>
              <a:rPr lang="en-US" altLang="zh-CN" sz="1800" b="1" dirty="0" smtClean="0">
                <a:ln w="50800"/>
                <a:solidFill>
                  <a:schemeClr val="accent1">
                    <a:lumMod val="75000"/>
                  </a:schemeClr>
                </a:solidFill>
              </a:rPr>
              <a:t>——</a:t>
            </a:r>
            <a:r>
              <a:rPr lang="zh-CN" altLang="en-US" sz="1800" b="1" dirty="0" smtClean="0">
                <a:ln w="50800"/>
                <a:solidFill>
                  <a:schemeClr val="accent1">
                    <a:lumMod val="75000"/>
                  </a:schemeClr>
                </a:solidFill>
              </a:rPr>
              <a:t>王轩 </a:t>
            </a:r>
            <a:endParaRPr lang="en-US" altLang="zh-CN" sz="1800" b="1" dirty="0" smtClean="0">
              <a:ln w="50800"/>
              <a:solidFill>
                <a:schemeClr val="accent1">
                  <a:lumMod val="75000"/>
                </a:schemeClr>
              </a:solidFill>
            </a:endParaRPr>
          </a:p>
          <a:p>
            <a:pPr algn="r"/>
            <a:r>
              <a:rPr lang="zh-CN" altLang="en-US" sz="1800" b="1" dirty="0" smtClean="0">
                <a:ln w="50800"/>
                <a:solidFill>
                  <a:schemeClr val="accent1">
                    <a:lumMod val="75000"/>
                  </a:schemeClr>
                </a:solidFill>
              </a:rPr>
              <a:t>肖双玲</a:t>
            </a:r>
            <a:endParaRPr lang="en-US" altLang="zh-CN" sz="1800" b="1" dirty="0" smtClean="0">
              <a:ln w="50800"/>
              <a:solidFill>
                <a:schemeClr val="accent1">
                  <a:lumMod val="75000"/>
                </a:schemeClr>
              </a:solidFill>
            </a:endParaRPr>
          </a:p>
          <a:p>
            <a:pPr algn="r"/>
            <a:r>
              <a:rPr lang="en-US" altLang="zh-CN" sz="1800" b="1" dirty="0" smtClean="0">
                <a:ln w="50800"/>
                <a:solidFill>
                  <a:schemeClr val="accent1">
                    <a:lumMod val="75000"/>
                  </a:schemeClr>
                </a:solidFill>
              </a:rPr>
              <a:t>By Wang Xuan, </a:t>
            </a:r>
          </a:p>
          <a:p>
            <a:pPr algn="r"/>
            <a:r>
              <a:rPr lang="en-US" altLang="zh-CN" sz="1800" b="1" dirty="0" smtClean="0">
                <a:ln w="50800"/>
                <a:solidFill>
                  <a:schemeClr val="accent1">
                    <a:lumMod val="75000"/>
                  </a:schemeClr>
                </a:solidFill>
              </a:rPr>
              <a:t>Xiao </a:t>
            </a:r>
            <a:r>
              <a:rPr lang="en-US" altLang="zh-CN" sz="1800" b="1" dirty="0" err="1" smtClean="0">
                <a:ln w="50800"/>
                <a:solidFill>
                  <a:schemeClr val="accent1">
                    <a:lumMod val="75000"/>
                  </a:schemeClr>
                </a:solidFill>
              </a:rPr>
              <a:t>Shuangling</a:t>
            </a:r>
            <a:endParaRPr lang="zh-CN" altLang="en-US" sz="1800" b="1" dirty="0">
              <a:ln w="50800"/>
              <a:solidFill>
                <a:schemeClr val="accent1">
                  <a:lumMod val="75000"/>
                </a:schemeClr>
              </a:solidFill>
            </a:endParaRPr>
          </a:p>
        </p:txBody>
      </p:sp>
      <p:sp>
        <p:nvSpPr>
          <p:cNvPr id="2" name="标题 1"/>
          <p:cNvSpPr>
            <a:spLocks noGrp="1"/>
          </p:cNvSpPr>
          <p:nvPr>
            <p:ph type="ctrTitle"/>
          </p:nvPr>
        </p:nvSpPr>
        <p:spPr>
          <a:xfrm>
            <a:off x="1403648" y="1772816"/>
            <a:ext cx="7406640" cy="1400176"/>
          </a:xfrm>
        </p:spPr>
        <p:txBody>
          <a:bodyPr>
            <a:prstTxWarp prst="textCurveDown">
              <a:avLst/>
            </a:prstTxWarp>
          </a:bodyPr>
          <a:lstStyle/>
          <a:p>
            <a:r>
              <a:rPr lang="en-US" altLang="zh-CN" b="1" dirty="0" err="1" smtClean="0">
                <a:ln w="12700">
                  <a:solidFill>
                    <a:schemeClr val="tx2">
                      <a:satMod val="155000"/>
                    </a:schemeClr>
                  </a:solidFill>
                  <a:prstDash val="solid"/>
                </a:ln>
                <a:solidFill>
                  <a:schemeClr val="bg2">
                    <a:tint val="85000"/>
                    <a:satMod val="155000"/>
                  </a:schemeClr>
                </a:solidFill>
                <a:effectLst>
                  <a:glow rad="63500">
                    <a:schemeClr val="accent3">
                      <a:satMod val="175000"/>
                      <a:alpha val="40000"/>
                    </a:schemeClr>
                  </a:glow>
                  <a:outerShdw blurRad="63500" sx="102000" sy="102000" algn="ctr" rotWithShape="0">
                    <a:prstClr val="black">
                      <a:alpha val="40000"/>
                    </a:prstClr>
                  </a:outerShdw>
                </a:effectLst>
              </a:rPr>
              <a:t>Skopos</a:t>
            </a:r>
            <a:r>
              <a:rPr lang="en-US" altLang="zh-CN" b="1" dirty="0" smtClean="0">
                <a:ln w="12700">
                  <a:solidFill>
                    <a:schemeClr val="tx2">
                      <a:satMod val="155000"/>
                    </a:schemeClr>
                  </a:solidFill>
                  <a:prstDash val="solid"/>
                </a:ln>
                <a:solidFill>
                  <a:schemeClr val="bg2">
                    <a:tint val="85000"/>
                    <a:satMod val="155000"/>
                  </a:schemeClr>
                </a:solidFill>
                <a:effectLst>
                  <a:glow rad="63500">
                    <a:schemeClr val="accent3">
                      <a:satMod val="175000"/>
                      <a:alpha val="40000"/>
                    </a:schemeClr>
                  </a:glow>
                  <a:outerShdw blurRad="63500" sx="102000" sy="102000" algn="ctr" rotWithShape="0">
                    <a:prstClr val="black">
                      <a:alpha val="40000"/>
                    </a:prstClr>
                  </a:outerShdw>
                </a:effectLst>
              </a:rPr>
              <a:t> Theory</a:t>
            </a:r>
            <a:endParaRPr lang="zh-CN" altLang="en-US" b="1" dirty="0">
              <a:ln w="12700">
                <a:solidFill>
                  <a:schemeClr val="tx2">
                    <a:satMod val="155000"/>
                  </a:schemeClr>
                </a:solidFill>
                <a:prstDash val="solid"/>
              </a:ln>
              <a:solidFill>
                <a:schemeClr val="bg2">
                  <a:tint val="85000"/>
                  <a:satMod val="155000"/>
                </a:schemeClr>
              </a:solidFill>
              <a:effectLst>
                <a:glow rad="63500">
                  <a:schemeClr val="accent3">
                    <a:satMod val="175000"/>
                    <a:alpha val="40000"/>
                  </a:schemeClr>
                </a:glow>
                <a:outerShdw blurRad="63500" sx="102000" sy="102000" algn="ctr" rotWithShape="0">
                  <a:prstClr val="black">
                    <a:alpha val="40000"/>
                  </a:prstClr>
                </a:outerShdw>
              </a:effectLst>
            </a:endParaRPr>
          </a:p>
        </p:txBody>
      </p:sp>
    </p:spTree>
    <p:extLst>
      <p:ext uri="{BB962C8B-B14F-4D97-AF65-F5344CB8AC3E}">
        <p14:creationId xmlns:p14="http://schemas.microsoft.com/office/powerpoint/2010/main" val="558861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Benifits</a:t>
            </a:r>
            <a:endParaRPr lang="zh-CN" altLang="en-US" dirty="0"/>
          </a:p>
        </p:txBody>
      </p:sp>
      <p:sp>
        <p:nvSpPr>
          <p:cNvPr id="3" name="内容占位符 2"/>
          <p:cNvSpPr>
            <a:spLocks noGrp="1"/>
          </p:cNvSpPr>
          <p:nvPr>
            <p:ph sz="quarter" idx="13"/>
          </p:nvPr>
        </p:nvSpPr>
        <p:spPr>
          <a:xfrm>
            <a:off x="1043608" y="1268760"/>
            <a:ext cx="7498080" cy="4800600"/>
          </a:xfrm>
        </p:spPr>
        <p:txBody>
          <a:bodyPr>
            <a:normAutofit/>
          </a:bodyPr>
          <a:lstStyle/>
          <a:p>
            <a:pPr lvl="1"/>
            <a:r>
              <a:rPr lang="en-US" altLang="zh-CN" dirty="0">
                <a:solidFill>
                  <a:schemeClr val="accent1">
                    <a:lumMod val="75000"/>
                  </a:schemeClr>
                </a:solidFill>
              </a:rPr>
              <a:t>Streamlining the complications derived from translators and clients</a:t>
            </a:r>
            <a:endParaRPr lang="zh-CN" altLang="zh-CN" dirty="0">
              <a:solidFill>
                <a:schemeClr val="accent1">
                  <a:lumMod val="75000"/>
                </a:schemeClr>
              </a:solidFill>
            </a:endParaRPr>
          </a:p>
          <a:p>
            <a:pPr lvl="1"/>
            <a:r>
              <a:rPr lang="en-US" altLang="zh-CN" dirty="0">
                <a:solidFill>
                  <a:schemeClr val="accent1">
                    <a:lumMod val="75000"/>
                  </a:schemeClr>
                </a:solidFill>
              </a:rPr>
              <a:t>Providing translators with an explicit guideline discussed with the client</a:t>
            </a:r>
            <a:endParaRPr lang="zh-CN" altLang="zh-CN" dirty="0">
              <a:solidFill>
                <a:schemeClr val="accent1">
                  <a:lumMod val="75000"/>
                </a:schemeClr>
              </a:solidFill>
            </a:endParaRPr>
          </a:p>
          <a:p>
            <a:pPr lvl="1"/>
            <a:r>
              <a:rPr lang="en-US" altLang="zh-CN" dirty="0">
                <a:solidFill>
                  <a:schemeClr val="accent1">
                    <a:lumMod val="75000"/>
                  </a:schemeClr>
                </a:solidFill>
              </a:rPr>
              <a:t>Establishing new statuses of the source and target text</a:t>
            </a:r>
            <a:endParaRPr lang="zh-CN" altLang="zh-CN" dirty="0">
              <a:solidFill>
                <a:schemeClr val="accent1">
                  <a:lumMod val="75000"/>
                </a:schemeClr>
              </a:solidFill>
            </a:endParaRPr>
          </a:p>
          <a:p>
            <a:pPr lvl="1"/>
            <a:r>
              <a:rPr lang="en-US" altLang="zh-CN" dirty="0">
                <a:solidFill>
                  <a:schemeClr val="accent1">
                    <a:lumMod val="75000"/>
                  </a:schemeClr>
                </a:solidFill>
              </a:rPr>
              <a:t>Promoting </a:t>
            </a:r>
            <a:r>
              <a:rPr lang="en-US" altLang="zh-CN" dirty="0" smtClean="0">
                <a:solidFill>
                  <a:schemeClr val="accent1">
                    <a:lumMod val="75000"/>
                  </a:schemeClr>
                </a:solidFill>
              </a:rPr>
              <a:t>innovations</a:t>
            </a:r>
            <a:endParaRPr lang="zh-CN" altLang="zh-CN" dirty="0">
              <a:solidFill>
                <a:schemeClr val="accent1">
                  <a:lumMod val="75000"/>
                </a:schemeClr>
              </a:solidFill>
            </a:endParaRPr>
          </a:p>
        </p:txBody>
      </p:sp>
    </p:spTree>
    <p:extLst>
      <p:ext uri="{BB962C8B-B14F-4D97-AF65-F5344CB8AC3E}">
        <p14:creationId xmlns:p14="http://schemas.microsoft.com/office/powerpoint/2010/main" val="3259201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Criticism</a:t>
            </a:r>
            <a:endParaRPr lang="zh-CN" altLang="en-US" dirty="0"/>
          </a:p>
        </p:txBody>
      </p:sp>
      <p:sp>
        <p:nvSpPr>
          <p:cNvPr id="3" name="内容占位符 2"/>
          <p:cNvSpPr>
            <a:spLocks noGrp="1"/>
          </p:cNvSpPr>
          <p:nvPr>
            <p:ph sz="quarter" idx="13"/>
          </p:nvPr>
        </p:nvSpPr>
        <p:spPr>
          <a:xfrm>
            <a:off x="1043608" y="1412776"/>
            <a:ext cx="7498080" cy="4800600"/>
          </a:xfrm>
        </p:spPr>
        <p:txBody>
          <a:bodyPr>
            <a:normAutofit/>
          </a:bodyPr>
          <a:lstStyle/>
          <a:p>
            <a:pPr lvl="1"/>
            <a:r>
              <a:rPr lang="en-US" altLang="zh-CN" dirty="0">
                <a:solidFill>
                  <a:schemeClr val="accent1">
                    <a:lumMod val="75000"/>
                  </a:schemeClr>
                </a:solidFill>
              </a:rPr>
              <a:t>Posing additional pressure and responsibilities on the translator to seek an adequate translation strategy</a:t>
            </a:r>
            <a:endParaRPr lang="zh-CN" altLang="zh-CN" dirty="0">
              <a:solidFill>
                <a:schemeClr val="accent1">
                  <a:lumMod val="75000"/>
                </a:schemeClr>
              </a:solidFill>
            </a:endParaRPr>
          </a:p>
          <a:p>
            <a:pPr lvl="1"/>
            <a:r>
              <a:rPr lang="en-US" altLang="zh-CN" dirty="0">
                <a:solidFill>
                  <a:schemeClr val="accent1">
                    <a:lumMod val="75000"/>
                  </a:schemeClr>
                </a:solidFill>
              </a:rPr>
              <a:t>O</a:t>
            </a:r>
            <a:r>
              <a:rPr lang="en-US" altLang="zh-CN" dirty="0" smtClean="0">
                <a:solidFill>
                  <a:schemeClr val="accent1">
                    <a:lumMod val="75000"/>
                  </a:schemeClr>
                </a:solidFill>
              </a:rPr>
              <a:t>versimplifying </a:t>
            </a:r>
            <a:r>
              <a:rPr lang="en-US" altLang="zh-CN" dirty="0">
                <a:solidFill>
                  <a:schemeClr val="accent1">
                    <a:lumMod val="75000"/>
                  </a:schemeClr>
                </a:solidFill>
              </a:rPr>
              <a:t>the linguistic situation of a text and thus posing some difficulty in surveying contexts comprehensively</a:t>
            </a:r>
            <a:endParaRPr lang="zh-CN" altLang="zh-CN" dirty="0">
              <a:solidFill>
                <a:schemeClr val="accent1">
                  <a:lumMod val="75000"/>
                </a:schemeClr>
              </a:solidFill>
            </a:endParaRPr>
          </a:p>
          <a:p>
            <a:pPr lvl="1"/>
            <a:r>
              <a:rPr lang="en-US" altLang="zh-CN" dirty="0" smtClean="0">
                <a:solidFill>
                  <a:schemeClr val="accent1">
                    <a:lumMod val="75000"/>
                  </a:schemeClr>
                </a:solidFill>
              </a:rPr>
              <a:t>Bringing </a:t>
            </a:r>
            <a:r>
              <a:rPr lang="en-US" altLang="zh-CN" dirty="0">
                <a:solidFill>
                  <a:schemeClr val="accent1">
                    <a:lumMod val="75000"/>
                  </a:schemeClr>
                </a:solidFill>
              </a:rPr>
              <a:t>about inconsistences</a:t>
            </a:r>
            <a:endParaRPr lang="zh-CN" altLang="zh-CN" dirty="0">
              <a:solidFill>
                <a:schemeClr val="accent1">
                  <a:lumMod val="75000"/>
                </a:schemeClr>
              </a:solidFill>
            </a:endParaRPr>
          </a:p>
          <a:p>
            <a:endParaRPr lang="zh-CN" altLang="en-US" dirty="0"/>
          </a:p>
        </p:txBody>
      </p:sp>
    </p:spTree>
    <p:extLst>
      <p:ext uri="{BB962C8B-B14F-4D97-AF65-F5344CB8AC3E}">
        <p14:creationId xmlns:p14="http://schemas.microsoft.com/office/powerpoint/2010/main" val="7883094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1844824"/>
            <a:ext cx="7498080" cy="1935088"/>
          </a:xfrm>
        </p:spPr>
        <p:txBody>
          <a:bodyPr>
            <a:prstTxWarp prst="textChevronInverted">
              <a:avLst/>
            </a:prstTxWarp>
            <a:noAutofit/>
            <a:scene3d>
              <a:camera prst="perspectiveRelaxed"/>
              <a:lightRig rig="threePt" dir="t"/>
            </a:scene3d>
          </a:bodyPr>
          <a:lstStyle/>
          <a:p>
            <a:r>
              <a:rPr lang="en-US" altLang="zh-CN" sz="6000" b="1" dirty="0" smtClean="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63500" sx="102000" sy="102000" algn="ctr" rotWithShape="0">
                    <a:prstClr val="black">
                      <a:alpha val="40000"/>
                    </a:prstClr>
                  </a:outerShdw>
                  <a:reflection blurRad="6350" stA="55000" endA="300" endPos="45500" dir="5400000" sy="-100000" algn="bl" rotWithShape="0"/>
                </a:effectLst>
              </a:rPr>
              <a:t>Thanks for watching.</a:t>
            </a:r>
            <a:endParaRPr lang="zh-CN" altLang="en-US" sz="6000" b="1" dirty="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63500" sx="102000" sy="102000" algn="ctr" rotWithShape="0">
                  <a:prstClr val="black">
                    <a:alpha val="40000"/>
                  </a:prstClr>
                </a:outerShdw>
                <a:reflection blurRad="6350" stA="55000" endA="300" endPos="45500" dir="5400000" sy="-100000" algn="bl" rotWithShape="0"/>
              </a:effectLst>
            </a:endParaRPr>
          </a:p>
        </p:txBody>
      </p:sp>
    </p:spTree>
    <p:extLst>
      <p:ext uri="{BB962C8B-B14F-4D97-AF65-F5344CB8AC3E}">
        <p14:creationId xmlns:p14="http://schemas.microsoft.com/office/powerpoint/2010/main" val="591200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sz="quarter" idx="13"/>
            <p:extLst>
              <p:ext uri="{D42A27DB-BD31-4B8C-83A1-F6EECF244321}">
                <p14:modId xmlns:p14="http://schemas.microsoft.com/office/powerpoint/2010/main" val="3470361213"/>
              </p:ext>
            </p:extLst>
          </p:nvPr>
        </p:nvGraphicFramePr>
        <p:xfrm>
          <a:off x="1259632" y="836712"/>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751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03648" y="692696"/>
            <a:ext cx="7498080" cy="490066"/>
          </a:xfrm>
        </p:spPr>
        <p:txBody>
          <a:bodyPr>
            <a:normAutofit fontScale="90000"/>
          </a:bodyPr>
          <a:lstStyle/>
          <a:p>
            <a:r>
              <a:rPr lang="en-US" altLang="zh-CN"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50800" dist="38100" dir="16200000" rotWithShape="0">
                    <a:prstClr val="black">
                      <a:alpha val="40000"/>
                    </a:prstClr>
                  </a:outerShdw>
                </a:effectLst>
              </a:rPr>
              <a:t>Definition</a:t>
            </a:r>
            <a:endParaRPr lang="zh-CN" altLang="en-US" i="1" dirty="0">
              <a:effectLst>
                <a:outerShdw blurRad="50800" dist="38100" dir="16200000" rotWithShape="0">
                  <a:prstClr val="black">
                    <a:alpha val="40000"/>
                  </a:prstClr>
                </a:outerShdw>
              </a:effectLst>
            </a:endParaRPr>
          </a:p>
        </p:txBody>
      </p:sp>
      <p:sp>
        <p:nvSpPr>
          <p:cNvPr id="3" name="内容占位符 2"/>
          <p:cNvSpPr>
            <a:spLocks noGrp="1"/>
          </p:cNvSpPr>
          <p:nvPr>
            <p:ph sz="quarter" idx="13"/>
          </p:nvPr>
        </p:nvSpPr>
        <p:spPr>
          <a:xfrm>
            <a:off x="5148064" y="1340768"/>
            <a:ext cx="3600400" cy="4800600"/>
          </a:xfrm>
        </p:spPr>
        <p:txBody>
          <a:bodyPr>
            <a:normAutofit fontScale="62500" lnSpcReduction="20000"/>
          </a:bodyPr>
          <a:lstStyle/>
          <a:p>
            <a:pPr marL="285750" indent="-285750">
              <a:buFont typeface="Arial" panose="020B0604020202020204" pitchFamily="34" charset="0"/>
              <a:buChar char="•"/>
            </a:pPr>
            <a:r>
              <a:rPr lang="en-US" altLang="zh-CN" sz="3300" dirty="0" err="1">
                <a:solidFill>
                  <a:schemeClr val="accent1">
                    <a:lumMod val="75000"/>
                  </a:schemeClr>
                </a:solidFill>
                <a:latin typeface="Times New Roman" panose="02020603050405020304" pitchFamily="18" charset="0"/>
                <a:cs typeface="Times New Roman" panose="02020603050405020304" pitchFamily="18" charset="0"/>
              </a:rPr>
              <a:t>Skopos</a:t>
            </a:r>
            <a:r>
              <a:rPr lang="en-US" altLang="zh-CN" sz="3300" dirty="0">
                <a:solidFill>
                  <a:schemeClr val="accent1">
                    <a:lumMod val="75000"/>
                  </a:schemeClr>
                </a:solidFill>
                <a:latin typeface="Times New Roman" panose="02020603050405020304" pitchFamily="18" charset="0"/>
                <a:cs typeface="Times New Roman" panose="02020603050405020304" pitchFamily="18" charset="0"/>
              </a:rPr>
              <a:t> theory focuses on the purpose of the translation, which determines the methods and strategies of translating, which are employed to produce functionally adequate result. </a:t>
            </a:r>
          </a:p>
          <a:p>
            <a:pPr marL="285750" indent="-285750">
              <a:buFont typeface="Arial" panose="020B0604020202020204" pitchFamily="34" charset="0"/>
              <a:buChar char="•"/>
            </a:pPr>
            <a:endParaRPr lang="en-US" altLang="zh-CN" sz="3300" dirty="0" smtClean="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sz="3300" dirty="0" smtClean="0">
                <a:solidFill>
                  <a:schemeClr val="accent1">
                    <a:lumMod val="75000"/>
                  </a:schemeClr>
                </a:solidFill>
                <a:latin typeface="Times New Roman" panose="02020603050405020304" pitchFamily="18" charset="0"/>
                <a:cs typeface="Times New Roman" panose="02020603050405020304" pitchFamily="18" charset="0"/>
              </a:rPr>
              <a:t>That </a:t>
            </a:r>
            <a:r>
              <a:rPr lang="en-US" altLang="zh-CN" sz="3300" dirty="0">
                <a:solidFill>
                  <a:schemeClr val="accent1">
                    <a:lumMod val="75000"/>
                  </a:schemeClr>
                </a:solidFill>
                <a:latin typeface="Times New Roman" panose="02020603050405020304" pitchFamily="18" charset="0"/>
                <a:cs typeface="Times New Roman" panose="02020603050405020304" pitchFamily="18" charset="0"/>
              </a:rPr>
              <a:t>is to say, it centers on the purpose of the translation and the function that TT (Target Text)will fulfill in the target culture, which may not be necessarily the same as the purpose of ST(Source Text) in the source culture.</a:t>
            </a:r>
          </a:p>
          <a:p>
            <a:endParaRPr lang="zh-CN" altLang="en-US" dirty="0"/>
          </a:p>
        </p:txBody>
      </p:sp>
      <p:sp>
        <p:nvSpPr>
          <p:cNvPr id="4" name="TextBox 3"/>
          <p:cNvSpPr txBox="1"/>
          <p:nvPr/>
        </p:nvSpPr>
        <p:spPr>
          <a:xfrm>
            <a:off x="1403648" y="1340768"/>
            <a:ext cx="3456384" cy="3416320"/>
          </a:xfrm>
          <a:prstGeom prst="rect">
            <a:avLst/>
          </a:prstGeom>
          <a:noFill/>
        </p:spPr>
        <p:txBody>
          <a:bodyPr wrap="square" rtlCol="0">
            <a:spAutoFit/>
          </a:bodyPr>
          <a:lstStyle/>
          <a:p>
            <a:pPr marL="285750" indent="-285750">
              <a:buFont typeface="Arial" panose="020B0604020202020204" pitchFamily="34" charset="0"/>
              <a:buChar char="•"/>
            </a:pPr>
            <a:r>
              <a:rPr lang="en-US" altLang="zh-CN" i="1" dirty="0" err="1">
                <a:solidFill>
                  <a:schemeClr val="accent1">
                    <a:lumMod val="75000"/>
                  </a:schemeClr>
                </a:solidFill>
                <a:latin typeface="Times New Roman" panose="02020603050405020304" pitchFamily="18" charset="0"/>
                <a:cs typeface="Times New Roman" panose="02020603050405020304" pitchFamily="18" charset="0"/>
              </a:rPr>
              <a:t>Skopos</a:t>
            </a:r>
            <a:r>
              <a:rPr lang="en-US" altLang="zh-CN" dirty="0">
                <a:solidFill>
                  <a:schemeClr val="accent1">
                    <a:lumMod val="75000"/>
                  </a:schemeClr>
                </a:solidFill>
                <a:latin typeface="Times New Roman" panose="02020603050405020304" pitchFamily="18" charset="0"/>
                <a:cs typeface="Times New Roman" panose="02020603050405020304" pitchFamily="18" charset="0"/>
              </a:rPr>
              <a:t> is a Greek word defined as "purpose".</a:t>
            </a:r>
            <a:r>
              <a:rPr lang="en-US" altLang="zh-CN" baseline="30000" dirty="0">
                <a:solidFill>
                  <a:schemeClr val="accent1">
                    <a:lumMod val="75000"/>
                  </a:schemeClr>
                </a:solidFill>
                <a:latin typeface="Times New Roman" panose="02020603050405020304" pitchFamily="18" charset="0"/>
                <a:cs typeface="Times New Roman" panose="02020603050405020304" pitchFamily="18" charset="0"/>
              </a:rPr>
              <a:t>  </a:t>
            </a:r>
            <a:r>
              <a:rPr lang="en-US" altLang="zh-CN" dirty="0">
                <a:solidFill>
                  <a:schemeClr val="accent1">
                    <a:lumMod val="75000"/>
                  </a:schemeClr>
                </a:solidFill>
                <a:latin typeface="Times New Roman" panose="02020603050405020304" pitchFamily="18" charset="0"/>
                <a:cs typeface="Times New Roman" panose="02020603050405020304" pitchFamily="18" charset="0"/>
              </a:rPr>
              <a:t>It is a technical term, coined by </a:t>
            </a:r>
            <a:r>
              <a:rPr lang="en-US" altLang="zh-CN" dirty="0">
                <a:solidFill>
                  <a:schemeClr val="accent1">
                    <a:lumMod val="75000"/>
                  </a:schemeClr>
                </a:solidFill>
                <a:latin typeface="Times New Roman" panose="02020603050405020304" pitchFamily="18" charset="0"/>
                <a:cs typeface="Times New Roman" panose="02020603050405020304" pitchFamily="18" charset="0"/>
                <a:hlinkClick r:id="rId2" tooltip="Hans Vermeer"/>
              </a:rPr>
              <a:t>Hans Vermeer</a:t>
            </a:r>
            <a:r>
              <a:rPr lang="en-US" altLang="zh-CN" dirty="0">
                <a:solidFill>
                  <a:schemeClr val="accent1">
                    <a:lumMod val="75000"/>
                  </a:schemeClr>
                </a:solidFill>
                <a:latin typeface="Times New Roman" panose="02020603050405020304" pitchFamily="18" charset="0"/>
                <a:cs typeface="Times New Roman" panose="02020603050405020304" pitchFamily="18" charset="0"/>
              </a:rPr>
              <a:t>,  that represents the aim of a translation.</a:t>
            </a:r>
            <a:r>
              <a:rPr lang="en-US" altLang="zh-CN" baseline="30000" dirty="0">
                <a:solidFill>
                  <a:schemeClr val="accent1">
                    <a:lumMod val="75000"/>
                  </a:schemeClr>
                </a:solidFill>
                <a:latin typeface="Times New Roman" panose="02020603050405020304" pitchFamily="18" charset="0"/>
                <a:cs typeface="Times New Roman" panose="02020603050405020304" pitchFamily="18" charset="0"/>
              </a:rPr>
              <a:t> </a:t>
            </a:r>
            <a:endParaRPr lang="zh-CN" altLang="zh-CN" dirty="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accent1">
                    <a:lumMod val="75000"/>
                  </a:schemeClr>
                </a:solidFill>
                <a:latin typeface="Times New Roman" panose="02020603050405020304" pitchFamily="18" charset="0"/>
                <a:cs typeface="Times New Roman" panose="02020603050405020304" pitchFamily="18" charset="0"/>
              </a:rPr>
              <a:t>In 1984 K. Reiss and </a:t>
            </a:r>
            <a:r>
              <a:rPr lang="en-US" altLang="zh-CN" dirty="0" err="1">
                <a:solidFill>
                  <a:schemeClr val="accent1">
                    <a:lumMod val="75000"/>
                  </a:schemeClr>
                </a:solidFill>
                <a:latin typeface="Times New Roman" panose="02020603050405020304" pitchFamily="18" charset="0"/>
                <a:cs typeface="Times New Roman" panose="02020603050405020304" pitchFamily="18" charset="0"/>
              </a:rPr>
              <a:t>H.J.Vermeer</a:t>
            </a:r>
            <a:r>
              <a:rPr lang="en-US" altLang="zh-CN" dirty="0">
                <a:solidFill>
                  <a:schemeClr val="accent1">
                    <a:lumMod val="75000"/>
                  </a:schemeClr>
                </a:solidFill>
                <a:latin typeface="Times New Roman" panose="02020603050405020304" pitchFamily="18" charset="0"/>
                <a:cs typeface="Times New Roman" panose="02020603050405020304" pitchFamily="18" charset="0"/>
              </a:rPr>
              <a:t> co-authored “Foundation for a General Theory of Translation”, which formulated “</a:t>
            </a:r>
            <a:r>
              <a:rPr lang="en-US" altLang="zh-CN" dirty="0" err="1">
                <a:solidFill>
                  <a:schemeClr val="accent1">
                    <a:lumMod val="75000"/>
                  </a:schemeClr>
                </a:solidFill>
                <a:latin typeface="Times New Roman" panose="02020603050405020304" pitchFamily="18" charset="0"/>
                <a:cs typeface="Times New Roman" panose="02020603050405020304" pitchFamily="18" charset="0"/>
              </a:rPr>
              <a:t>skopos</a:t>
            </a:r>
            <a:r>
              <a:rPr lang="en-US" altLang="zh-CN" dirty="0">
                <a:solidFill>
                  <a:schemeClr val="accent1">
                    <a:lumMod val="75000"/>
                  </a:schemeClr>
                </a:solidFill>
                <a:latin typeface="Times New Roman" panose="02020603050405020304" pitchFamily="18" charset="0"/>
                <a:cs typeface="Times New Roman" panose="02020603050405020304" pitchFamily="18" charset="0"/>
              </a:rPr>
              <a:t>” theory principles.</a:t>
            </a:r>
            <a:endParaRPr lang="zh-CN" altLang="zh-CN" dirty="0">
              <a:solidFill>
                <a:schemeClr val="accent1">
                  <a:lumMod val="75000"/>
                </a:schemeClr>
              </a:solidFill>
              <a:latin typeface="Times New Roman" panose="02020603050405020304" pitchFamily="18" charset="0"/>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1532270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1547664" y="476672"/>
            <a:ext cx="7056784" cy="1512168"/>
          </a:xfrm>
          <a:prstGeom prst="homePlat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zh-CN" altLang="en-US"/>
          </a:p>
        </p:txBody>
      </p:sp>
      <p:sp>
        <p:nvSpPr>
          <p:cNvPr id="3" name="内容占位符 2"/>
          <p:cNvSpPr>
            <a:spLocks noGrp="1"/>
          </p:cNvSpPr>
          <p:nvPr>
            <p:ph sz="quarter" idx="13"/>
          </p:nvPr>
        </p:nvSpPr>
        <p:spPr>
          <a:xfrm>
            <a:off x="1403648" y="404664"/>
            <a:ext cx="7530040" cy="5843736"/>
          </a:xfrm>
        </p:spPr>
        <p:txBody>
          <a:bodyPr/>
          <a:lstStyle/>
          <a:p>
            <a:pPr marL="82296" indent="0">
              <a:buNone/>
            </a:pPr>
            <a:r>
              <a:rPr lang="en-US" altLang="zh-CN" dirty="0">
                <a:solidFill>
                  <a:schemeClr val="accent6">
                    <a:lumMod val="75000"/>
                  </a:schemeClr>
                </a:solidFill>
              </a:rPr>
              <a:t>Three purposes: </a:t>
            </a:r>
            <a:endParaRPr lang="en-US" altLang="zh-CN" dirty="0" smtClean="0">
              <a:solidFill>
                <a:schemeClr val="accent6">
                  <a:lumMod val="75000"/>
                </a:schemeClr>
              </a:solidFill>
            </a:endParaRPr>
          </a:p>
          <a:p>
            <a:pPr marL="82296" indent="0">
              <a:buNone/>
            </a:pPr>
            <a:r>
              <a:rPr lang="en-US" altLang="zh-CN" sz="2800" dirty="0" smtClean="0">
                <a:solidFill>
                  <a:schemeClr val="accent6">
                    <a:lumMod val="75000"/>
                  </a:schemeClr>
                </a:solidFill>
              </a:rPr>
              <a:t>general, communicative, and strategic purposes.</a:t>
            </a:r>
            <a:endParaRPr lang="zh-CN" altLang="zh-CN" sz="2800" dirty="0">
              <a:solidFill>
                <a:schemeClr val="accent6">
                  <a:lumMod val="75000"/>
                </a:schemeClr>
              </a:solidFill>
            </a:endParaRPr>
          </a:p>
          <a:p>
            <a:pPr marL="82296" indent="0">
              <a:buNone/>
            </a:pPr>
            <a:endParaRPr lang="zh-CN" altLang="en-US" dirty="0"/>
          </a:p>
        </p:txBody>
      </p:sp>
      <p:pic>
        <p:nvPicPr>
          <p:cNvPr id="4" name="图片 3"/>
          <p:cNvPicPr/>
          <p:nvPr/>
        </p:nvPicPr>
        <p:blipFill rotWithShape="1">
          <a:blip r:embed="rId2">
            <a:extLst>
              <a:ext uri="{28A0092B-C50C-407E-A947-70E740481C1C}">
                <a14:useLocalDpi xmlns:a14="http://schemas.microsoft.com/office/drawing/2010/main" val="0"/>
              </a:ext>
            </a:extLst>
          </a:blip>
          <a:srcRect l="3229" t="4923" r="3049" b="25776"/>
          <a:stretch/>
        </p:blipFill>
        <p:spPr>
          <a:xfrm>
            <a:off x="1547664" y="2291868"/>
            <a:ext cx="6768752" cy="3312368"/>
          </a:xfrm>
          <a:prstGeom prst="rect">
            <a:avLst/>
          </a:prstGeom>
        </p:spPr>
      </p:pic>
    </p:spTree>
    <p:extLst>
      <p:ext uri="{BB962C8B-B14F-4D97-AF65-F5344CB8AC3E}">
        <p14:creationId xmlns:p14="http://schemas.microsoft.com/office/powerpoint/2010/main" val="2809067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内容占位符 5"/>
          <p:cNvGraphicFramePr>
            <a:graphicFrameLocks noGrp="1"/>
          </p:cNvGraphicFramePr>
          <p:nvPr>
            <p:ph sz="quarter" idx="13"/>
            <p:extLst>
              <p:ext uri="{D42A27DB-BD31-4B8C-83A1-F6EECF244321}">
                <p14:modId xmlns:p14="http://schemas.microsoft.com/office/powerpoint/2010/main" val="1680775460"/>
              </p:ext>
            </p:extLst>
          </p:nvPr>
        </p:nvGraphicFramePr>
        <p:xfrm>
          <a:off x="2051720" y="43057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555776" y="2276872"/>
            <a:ext cx="2448272" cy="1477328"/>
          </a:xfrm>
          <a:prstGeom prst="rect">
            <a:avLst/>
          </a:prstGeom>
          <a:noFill/>
        </p:spPr>
        <p:txBody>
          <a:bodyPr wrap="square" rtlCol="0">
            <a:spAutoFit/>
          </a:bodyPr>
          <a:lstStyle/>
          <a:p>
            <a:pPr lvl="0"/>
            <a:r>
              <a:rPr lang="en-US" altLang="zh-CN" sz="2400" b="1" i="1" dirty="0">
                <a:solidFill>
                  <a:schemeClr val="bg1"/>
                </a:solidFill>
              </a:rPr>
              <a:t>Three main rules of </a:t>
            </a:r>
            <a:r>
              <a:rPr lang="en-US" altLang="zh-CN" sz="2400" b="1" i="1" dirty="0" err="1">
                <a:solidFill>
                  <a:schemeClr val="bg1"/>
                </a:solidFill>
              </a:rPr>
              <a:t>Skopos</a:t>
            </a:r>
            <a:r>
              <a:rPr lang="en-US" altLang="zh-CN" sz="2400" b="1" i="1" dirty="0">
                <a:solidFill>
                  <a:schemeClr val="bg1"/>
                </a:solidFill>
              </a:rPr>
              <a:t> Theory </a:t>
            </a:r>
            <a:endParaRPr lang="zh-CN" altLang="zh-CN" sz="2400" b="1" i="1" dirty="0">
              <a:solidFill>
                <a:schemeClr val="bg1"/>
              </a:solidFill>
            </a:endParaRPr>
          </a:p>
          <a:p>
            <a:endParaRPr lang="zh-CN" altLang="en-US" dirty="0"/>
          </a:p>
        </p:txBody>
      </p:sp>
    </p:spTree>
    <p:extLst>
      <p:ext uri="{BB962C8B-B14F-4D97-AF65-F5344CB8AC3E}">
        <p14:creationId xmlns:p14="http://schemas.microsoft.com/office/powerpoint/2010/main" val="1414148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03648" y="692696"/>
            <a:ext cx="7570088" cy="1152128"/>
          </a:xfrm>
        </p:spPr>
        <p:txBody>
          <a:bodyPr>
            <a:normAutofit fontScale="90000"/>
          </a:bodyPr>
          <a:lstStyle/>
          <a:p>
            <a:r>
              <a:rPr lang="en-US" altLang="zh-CN" i="1" dirty="0"/>
              <a:t>The </a:t>
            </a:r>
            <a:r>
              <a:rPr lang="en-US" altLang="zh-CN" i="1" dirty="0" err="1"/>
              <a:t>Skopos</a:t>
            </a:r>
            <a:r>
              <a:rPr lang="en-US" altLang="zh-CN" i="1" dirty="0"/>
              <a:t> rule</a:t>
            </a:r>
            <a:r>
              <a:rPr lang="zh-CN" altLang="zh-CN" b="1" dirty="0"/>
              <a:t/>
            </a:r>
            <a:br>
              <a:rPr lang="zh-CN" altLang="zh-CN" b="1" dirty="0"/>
            </a:br>
            <a:endParaRPr lang="zh-CN" altLang="en-US" dirty="0"/>
          </a:p>
        </p:txBody>
      </p:sp>
      <p:sp>
        <p:nvSpPr>
          <p:cNvPr id="3" name="内容占位符 2"/>
          <p:cNvSpPr>
            <a:spLocks noGrp="1"/>
          </p:cNvSpPr>
          <p:nvPr>
            <p:ph sz="quarter" idx="13"/>
          </p:nvPr>
        </p:nvSpPr>
        <p:spPr>
          <a:xfrm>
            <a:off x="1115616" y="1556792"/>
            <a:ext cx="7498080" cy="4656584"/>
          </a:xfrm>
        </p:spPr>
        <p:txBody>
          <a:bodyPr>
            <a:normAutofit/>
          </a:bodyPr>
          <a:lstStyle/>
          <a:p>
            <a:pPr lvl="1"/>
            <a:r>
              <a:rPr lang="en-US" altLang="zh-CN" dirty="0">
                <a:solidFill>
                  <a:schemeClr val="accent1">
                    <a:lumMod val="75000"/>
                  </a:schemeClr>
                </a:solidFill>
              </a:rPr>
              <a:t>The first rule to obey in the process of translation is the purpose of an overall translational action, which can also be interpreted as “the end justifies the means”.</a:t>
            </a:r>
            <a:r>
              <a:rPr lang="en-US" altLang="zh-CN" baseline="30000" dirty="0">
                <a:solidFill>
                  <a:schemeClr val="accent1">
                    <a:lumMod val="75000"/>
                  </a:schemeClr>
                </a:solidFill>
              </a:rPr>
              <a:t>  </a:t>
            </a:r>
            <a:endParaRPr lang="en-US" altLang="zh-CN" baseline="30000" dirty="0" smtClean="0">
              <a:solidFill>
                <a:schemeClr val="accent1">
                  <a:lumMod val="75000"/>
                </a:schemeClr>
              </a:solidFill>
            </a:endParaRPr>
          </a:p>
          <a:p>
            <a:pPr lvl="1"/>
            <a:r>
              <a:rPr lang="en-US" altLang="zh-CN" dirty="0" smtClean="0">
                <a:solidFill>
                  <a:schemeClr val="accent1">
                    <a:lumMod val="75000"/>
                  </a:schemeClr>
                </a:solidFill>
              </a:rPr>
              <a:t>As </a:t>
            </a:r>
            <a:r>
              <a:rPr lang="en-US" altLang="zh-CN" dirty="0">
                <a:solidFill>
                  <a:schemeClr val="accent1">
                    <a:lumMod val="75000"/>
                  </a:schemeClr>
                </a:solidFill>
              </a:rPr>
              <a:t>defined by Vermeer and translated by Nord, the </a:t>
            </a:r>
            <a:r>
              <a:rPr lang="en-US" altLang="zh-CN" dirty="0" err="1">
                <a:solidFill>
                  <a:schemeClr val="accent1">
                    <a:lumMod val="75000"/>
                  </a:schemeClr>
                </a:solidFill>
              </a:rPr>
              <a:t>Skopos</a:t>
            </a:r>
            <a:r>
              <a:rPr lang="en-US" altLang="zh-CN" dirty="0">
                <a:solidFill>
                  <a:schemeClr val="accent1">
                    <a:lumMod val="75000"/>
                  </a:schemeClr>
                </a:solidFill>
              </a:rPr>
              <a:t> rule </a:t>
            </a:r>
            <a:r>
              <a:rPr lang="en-US" altLang="zh-CN" dirty="0" smtClean="0">
                <a:solidFill>
                  <a:schemeClr val="accent1">
                    <a:lumMod val="75000"/>
                  </a:schemeClr>
                </a:solidFill>
              </a:rPr>
              <a:t>states: </a:t>
            </a:r>
            <a:r>
              <a:rPr lang="en-US" altLang="zh-CN" dirty="0">
                <a:solidFill>
                  <a:schemeClr val="accent1">
                    <a:lumMod val="75000"/>
                  </a:schemeClr>
                </a:solidFill>
              </a:rPr>
              <a:t>e</a:t>
            </a:r>
            <a:r>
              <a:rPr lang="en-US" altLang="zh-CN" dirty="0" smtClean="0">
                <a:solidFill>
                  <a:schemeClr val="accent1">
                    <a:lumMod val="75000"/>
                  </a:schemeClr>
                </a:solidFill>
              </a:rPr>
              <a:t>ach </a:t>
            </a:r>
            <a:r>
              <a:rPr lang="en-US" altLang="zh-CN" dirty="0">
                <a:solidFill>
                  <a:schemeClr val="accent1">
                    <a:lumMod val="75000"/>
                  </a:schemeClr>
                </a:solidFill>
              </a:rPr>
              <a:t>text is produced for a given purpose and should serve this purpose</a:t>
            </a:r>
            <a:r>
              <a:rPr lang="en-US" altLang="zh-CN" i="1" dirty="0">
                <a:solidFill>
                  <a:schemeClr val="accent1">
                    <a:lumMod val="75000"/>
                  </a:schemeClr>
                </a:solidFill>
              </a:rPr>
              <a:t>. </a:t>
            </a:r>
            <a:endParaRPr lang="en-US" altLang="zh-CN" i="1" dirty="0" smtClean="0">
              <a:solidFill>
                <a:schemeClr val="accent1">
                  <a:lumMod val="75000"/>
                </a:schemeClr>
              </a:solidFill>
            </a:endParaRPr>
          </a:p>
        </p:txBody>
      </p:sp>
    </p:spTree>
    <p:extLst>
      <p:ext uri="{BB962C8B-B14F-4D97-AF65-F5344CB8AC3E}">
        <p14:creationId xmlns:p14="http://schemas.microsoft.com/office/powerpoint/2010/main" val="4286599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908720"/>
            <a:ext cx="7498080" cy="490066"/>
          </a:xfrm>
        </p:spPr>
        <p:txBody>
          <a:bodyPr>
            <a:normAutofit fontScale="90000"/>
          </a:bodyPr>
          <a:lstStyle/>
          <a:p>
            <a:r>
              <a:rPr lang="en-US" altLang="zh-CN" sz="3100" i="1" dirty="0"/>
              <a:t>The Fidelity rule</a:t>
            </a:r>
            <a:r>
              <a:rPr lang="zh-CN" altLang="zh-CN" b="1" dirty="0"/>
              <a:t/>
            </a:r>
            <a:br>
              <a:rPr lang="zh-CN" altLang="zh-CN" b="1" dirty="0"/>
            </a:br>
            <a:endParaRPr lang="zh-CN" altLang="en-US" dirty="0"/>
          </a:p>
        </p:txBody>
      </p:sp>
      <p:sp>
        <p:nvSpPr>
          <p:cNvPr id="3" name="内容占位符 2"/>
          <p:cNvSpPr>
            <a:spLocks noGrp="1"/>
          </p:cNvSpPr>
          <p:nvPr>
            <p:ph sz="quarter" idx="13"/>
          </p:nvPr>
        </p:nvSpPr>
        <p:spPr>
          <a:xfrm>
            <a:off x="1187624" y="1556792"/>
            <a:ext cx="7498080" cy="4800600"/>
          </a:xfrm>
        </p:spPr>
        <p:txBody>
          <a:bodyPr>
            <a:normAutofit fontScale="92500" lnSpcReduction="10000"/>
          </a:bodyPr>
          <a:lstStyle/>
          <a:p>
            <a:r>
              <a:rPr lang="en-US" altLang="zh-CN" dirty="0" smtClean="0">
                <a:solidFill>
                  <a:schemeClr val="accent1">
                    <a:lumMod val="60000"/>
                    <a:lumOff val="40000"/>
                  </a:schemeClr>
                </a:solidFill>
              </a:rPr>
              <a:t>This is a further principle, also known as the “inter-textual coherence” by Reiss and Vermeer in 1984. </a:t>
            </a:r>
          </a:p>
          <a:p>
            <a:r>
              <a:rPr lang="en-US" altLang="zh-CN" dirty="0" smtClean="0">
                <a:solidFill>
                  <a:schemeClr val="accent1">
                    <a:lumMod val="60000"/>
                    <a:lumOff val="40000"/>
                  </a:schemeClr>
                </a:solidFill>
              </a:rPr>
              <a:t>The fidelity rule states that there must be coherence between the translated version and the source text. </a:t>
            </a:r>
          </a:p>
          <a:p>
            <a:endParaRPr lang="en-US" altLang="zh-CN" sz="41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en-US" altLang="zh-CN" sz="41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Attention!!!</a:t>
            </a:r>
            <a:endParaRPr lang="zh-CN" altLang="zh-CN"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lvl="1"/>
            <a:r>
              <a:rPr lang="en-US" altLang="zh-CN" i="1" dirty="0" smtClean="0">
                <a:solidFill>
                  <a:schemeClr val="accent6">
                    <a:lumMod val="75000"/>
                  </a:schemeClr>
                </a:solidFill>
              </a:rPr>
              <a:t>While this rule is highly similar to the ‘faithfulness’ aspect in previous equivalence translation theories, </a:t>
            </a:r>
            <a:r>
              <a:rPr lang="en-US" altLang="zh-CN" dirty="0" smtClean="0">
                <a:solidFill>
                  <a:schemeClr val="accent6">
                    <a:lumMod val="75000"/>
                  </a:schemeClr>
                </a:solidFill>
              </a:rPr>
              <a:t>it is different from ‘faithfulness’. </a:t>
            </a:r>
          </a:p>
          <a:p>
            <a:pPr lvl="1"/>
            <a:r>
              <a:rPr lang="en-US" altLang="zh-CN" i="1" dirty="0" smtClean="0">
                <a:solidFill>
                  <a:schemeClr val="accent6">
                    <a:lumMod val="75000"/>
                  </a:schemeClr>
                </a:solidFill>
              </a:rPr>
              <a:t>‘faithfulness’ is static and unchanging, it necessitates </a:t>
            </a:r>
            <a:r>
              <a:rPr lang="en-US" altLang="zh-CN" i="1" dirty="0">
                <a:solidFill>
                  <a:schemeClr val="accent6">
                    <a:lumMod val="75000"/>
                  </a:schemeClr>
                </a:solidFill>
              </a:rPr>
              <a:t>the maximum equivalence </a:t>
            </a:r>
            <a:r>
              <a:rPr lang="en-US" altLang="zh-CN" i="1" dirty="0" smtClean="0">
                <a:solidFill>
                  <a:schemeClr val="accent6">
                    <a:lumMod val="75000"/>
                  </a:schemeClr>
                </a:solidFill>
              </a:rPr>
              <a:t>possible. While ‘fidelity’ is dynamic; t</a:t>
            </a:r>
            <a:r>
              <a:rPr lang="en-US" altLang="zh-CN" dirty="0" smtClean="0">
                <a:solidFill>
                  <a:schemeClr val="accent6">
                    <a:lumMod val="75000"/>
                  </a:schemeClr>
                </a:solidFill>
              </a:rPr>
              <a:t>he </a:t>
            </a:r>
            <a:r>
              <a:rPr lang="en-US" altLang="zh-CN" dirty="0">
                <a:solidFill>
                  <a:schemeClr val="accent6">
                    <a:lumMod val="75000"/>
                  </a:schemeClr>
                </a:solidFill>
              </a:rPr>
              <a:t>extent of faithfulness depends on the purpose of the text and the understanding of the source text by the translator</a:t>
            </a:r>
            <a:r>
              <a:rPr lang="en-US" altLang="zh-CN" dirty="0" smtClean="0">
                <a:solidFill>
                  <a:schemeClr val="accent6">
                    <a:lumMod val="75000"/>
                  </a:schemeClr>
                </a:solidFill>
              </a:rPr>
              <a:t>.</a:t>
            </a:r>
            <a:endParaRPr lang="en-US" altLang="zh-CN" i="1" dirty="0">
              <a:solidFill>
                <a:schemeClr val="accent6">
                  <a:lumMod val="75000"/>
                </a:schemeClr>
              </a:solidFill>
            </a:endParaRPr>
          </a:p>
          <a:p>
            <a:endParaRPr lang="zh-CN" altLang="zh-CN" dirty="0" smtClean="0">
              <a:solidFill>
                <a:srgbClr val="FF0000"/>
              </a:solidFill>
            </a:endParaRPr>
          </a:p>
          <a:p>
            <a:endParaRPr lang="zh-CN" altLang="en-US" dirty="0"/>
          </a:p>
        </p:txBody>
      </p:sp>
    </p:spTree>
    <p:extLst>
      <p:ext uri="{BB962C8B-B14F-4D97-AF65-F5344CB8AC3E}">
        <p14:creationId xmlns:p14="http://schemas.microsoft.com/office/powerpoint/2010/main" val="3579699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03648" y="1268760"/>
            <a:ext cx="7498080" cy="45719"/>
          </a:xfrm>
        </p:spPr>
        <p:txBody>
          <a:bodyPr>
            <a:normAutofit fontScale="90000"/>
          </a:bodyPr>
          <a:lstStyle/>
          <a:p>
            <a:r>
              <a:rPr lang="en-US" altLang="zh-CN" i="1" dirty="0"/>
              <a:t>The Coherence rule</a:t>
            </a:r>
            <a:r>
              <a:rPr lang="zh-CN" altLang="zh-CN" b="1" dirty="0"/>
              <a:t/>
            </a:r>
            <a:br>
              <a:rPr lang="zh-CN" altLang="zh-CN" b="1" dirty="0"/>
            </a:br>
            <a:endParaRPr lang="zh-CN" altLang="en-US" dirty="0"/>
          </a:p>
        </p:txBody>
      </p:sp>
      <p:sp>
        <p:nvSpPr>
          <p:cNvPr id="3" name="内容占位符 2"/>
          <p:cNvSpPr>
            <a:spLocks noGrp="1"/>
          </p:cNvSpPr>
          <p:nvPr>
            <p:ph sz="quarter" idx="13"/>
          </p:nvPr>
        </p:nvSpPr>
        <p:spPr>
          <a:xfrm>
            <a:off x="971600" y="2492896"/>
            <a:ext cx="7498080" cy="4800600"/>
          </a:xfrm>
        </p:spPr>
        <p:txBody>
          <a:bodyPr>
            <a:normAutofit/>
          </a:bodyPr>
          <a:lstStyle/>
          <a:p>
            <a:pPr lvl="1"/>
            <a:r>
              <a:rPr lang="en-US" altLang="zh-CN" dirty="0" smtClean="0">
                <a:solidFill>
                  <a:schemeClr val="accent1">
                    <a:lumMod val="75000"/>
                  </a:schemeClr>
                </a:solidFill>
              </a:rPr>
              <a:t>The </a:t>
            </a:r>
            <a:r>
              <a:rPr lang="en-US" altLang="zh-CN" dirty="0">
                <a:solidFill>
                  <a:schemeClr val="accent1">
                    <a:lumMod val="75000"/>
                  </a:schemeClr>
                </a:solidFill>
              </a:rPr>
              <a:t>second rule, the Coherence rule, imposes </a:t>
            </a:r>
            <a:r>
              <a:rPr lang="en-US" altLang="zh-CN" dirty="0" smtClean="0">
                <a:solidFill>
                  <a:schemeClr val="accent1">
                    <a:lumMod val="75000"/>
                  </a:schemeClr>
                </a:solidFill>
              </a:rPr>
              <a:t>on </a:t>
            </a:r>
            <a:r>
              <a:rPr lang="en-US" altLang="zh-CN" dirty="0">
                <a:solidFill>
                  <a:schemeClr val="accent1">
                    <a:lumMod val="75000"/>
                  </a:schemeClr>
                </a:solidFill>
              </a:rPr>
              <a:t>translators the requirement that any target text should make sense according to the target culture of the target language so that the receivers can make sense of it.</a:t>
            </a:r>
            <a:r>
              <a:rPr lang="en-US" altLang="zh-CN" baseline="30000" dirty="0">
                <a:solidFill>
                  <a:schemeClr val="accent1">
                    <a:lumMod val="75000"/>
                  </a:schemeClr>
                </a:solidFill>
              </a:rPr>
              <a:t> </a:t>
            </a:r>
            <a:r>
              <a:rPr lang="en-US" altLang="zh-CN" baseline="30000" dirty="0" smtClean="0">
                <a:solidFill>
                  <a:schemeClr val="accent1">
                    <a:lumMod val="75000"/>
                  </a:schemeClr>
                </a:solidFill>
              </a:rPr>
              <a:t> </a:t>
            </a:r>
          </a:p>
          <a:p>
            <a:pPr lvl="1"/>
            <a:r>
              <a:rPr lang="en-US" altLang="zh-CN" dirty="0" smtClean="0">
                <a:solidFill>
                  <a:schemeClr val="accent1">
                    <a:lumMod val="75000"/>
                  </a:schemeClr>
                </a:solidFill>
              </a:rPr>
              <a:t>As </a:t>
            </a:r>
            <a:r>
              <a:rPr lang="en-US" altLang="zh-CN" dirty="0">
                <a:solidFill>
                  <a:schemeClr val="accent1">
                    <a:lumMod val="75000"/>
                  </a:schemeClr>
                </a:solidFill>
              </a:rPr>
              <a:t>quoted from Nord, this rule </a:t>
            </a:r>
            <a:r>
              <a:rPr lang="en-US" altLang="zh-CN" dirty="0" smtClean="0">
                <a:solidFill>
                  <a:schemeClr val="accent1">
                    <a:lumMod val="75000"/>
                  </a:schemeClr>
                </a:solidFill>
              </a:rPr>
              <a:t>states:</a:t>
            </a:r>
            <a:r>
              <a:rPr lang="en-US" altLang="zh-CN" dirty="0">
                <a:solidFill>
                  <a:schemeClr val="accent1">
                    <a:lumMod val="75000"/>
                  </a:schemeClr>
                </a:solidFill>
              </a:rPr>
              <a:t> a</a:t>
            </a:r>
            <a:r>
              <a:rPr lang="en-US" altLang="zh-CN" dirty="0" smtClean="0">
                <a:solidFill>
                  <a:schemeClr val="accent1">
                    <a:lumMod val="75000"/>
                  </a:schemeClr>
                </a:solidFill>
              </a:rPr>
              <a:t> </a:t>
            </a:r>
            <a:r>
              <a:rPr lang="en-US" altLang="zh-CN" dirty="0">
                <a:solidFill>
                  <a:schemeClr val="accent1">
                    <a:lumMod val="75000"/>
                  </a:schemeClr>
                </a:solidFill>
              </a:rPr>
              <a:t>translation should be acceptable in a sense that it is coherent with the receivers’ situation.</a:t>
            </a:r>
            <a:r>
              <a:rPr lang="en-US" altLang="zh-CN" baseline="30000" dirty="0">
                <a:solidFill>
                  <a:schemeClr val="accent1">
                    <a:lumMod val="75000"/>
                  </a:schemeClr>
                </a:solidFill>
              </a:rPr>
              <a:t> </a:t>
            </a:r>
            <a:endParaRPr lang="zh-CN" altLang="zh-CN" dirty="0">
              <a:solidFill>
                <a:schemeClr val="accent1">
                  <a:lumMod val="75000"/>
                </a:schemeClr>
              </a:solidFill>
            </a:endParaRPr>
          </a:p>
          <a:p>
            <a:endParaRPr lang="zh-CN" altLang="en-US" dirty="0"/>
          </a:p>
        </p:txBody>
      </p:sp>
    </p:spTree>
    <p:extLst>
      <p:ext uri="{BB962C8B-B14F-4D97-AF65-F5344CB8AC3E}">
        <p14:creationId xmlns:p14="http://schemas.microsoft.com/office/powerpoint/2010/main" val="615795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Application</a:t>
            </a:r>
            <a:endParaRPr lang="zh-CN" altLang="en-US" dirty="0"/>
          </a:p>
        </p:txBody>
      </p:sp>
      <p:sp>
        <p:nvSpPr>
          <p:cNvPr id="3" name="内容占位符 2"/>
          <p:cNvSpPr>
            <a:spLocks noGrp="1"/>
          </p:cNvSpPr>
          <p:nvPr>
            <p:ph sz="quarter" idx="13"/>
          </p:nvPr>
        </p:nvSpPr>
        <p:spPr/>
        <p:txBody>
          <a:bodyPr>
            <a:normAutofit fontScale="70000" lnSpcReduction="20000"/>
          </a:bodyPr>
          <a:lstStyle/>
          <a:p>
            <a:r>
              <a:rPr lang="zh-CN" altLang="zh-CN" dirty="0">
                <a:latin typeface="楷体" panose="02010609060101010101" pitchFamily="49" charset="-122"/>
                <a:ea typeface="楷体" panose="02010609060101010101" pitchFamily="49" charset="-122"/>
              </a:rPr>
              <a:t>旅游翻译（尤其是营销、推广性质的翻译）有很强的针对性和目的性，翻译要求能直接达到预期的反映，为达到此目的，删减和改</a:t>
            </a:r>
            <a:r>
              <a:rPr lang="zh-CN" altLang="zh-CN" dirty="0" smtClean="0">
                <a:latin typeface="楷体" panose="02010609060101010101" pitchFamily="49" charset="-122"/>
                <a:ea typeface="楷体" panose="02010609060101010101" pitchFamily="49" charset="-122"/>
              </a:rPr>
              <a:t>译</a:t>
            </a:r>
            <a:r>
              <a:rPr lang="zh-CN" altLang="en-US" dirty="0" smtClean="0">
                <a:latin typeface="楷体" panose="02010609060101010101" pitchFamily="49" charset="-122"/>
                <a:ea typeface="楷体" panose="02010609060101010101" pitchFamily="49" charset="-122"/>
              </a:rPr>
              <a:t>及其常见。</a:t>
            </a:r>
            <a:endParaRPr lang="zh-CN" altLang="zh-CN" dirty="0">
              <a:latin typeface="楷体" panose="02010609060101010101" pitchFamily="49" charset="-122"/>
              <a:ea typeface="楷体" panose="02010609060101010101" pitchFamily="49" charset="-122"/>
            </a:endParaRPr>
          </a:p>
          <a:p>
            <a:r>
              <a:rPr lang="zh-CN" altLang="zh-CN" dirty="0" smtClean="0">
                <a:latin typeface="楷体" panose="02010609060101010101" pitchFamily="49" charset="-122"/>
                <a:ea typeface="楷体" panose="02010609060101010101" pitchFamily="49" charset="-122"/>
              </a:rPr>
              <a:t>如</a:t>
            </a:r>
            <a:r>
              <a:rPr lang="zh-CN" altLang="en-US" dirty="0" smtClean="0">
                <a:latin typeface="楷体" panose="02010609060101010101" pitchFamily="49" charset="-122"/>
                <a:ea typeface="楷体" panose="02010609060101010101" pitchFamily="49" charset="-122"/>
              </a:rPr>
              <a:t>：</a:t>
            </a:r>
            <a:r>
              <a:rPr lang="zh-CN" altLang="zh-CN" dirty="0" smtClean="0">
                <a:latin typeface="楷体" panose="02010609060101010101" pitchFamily="49" charset="-122"/>
                <a:ea typeface="楷体" panose="02010609060101010101" pitchFamily="49" charset="-122"/>
              </a:rPr>
              <a:t>这里</a:t>
            </a:r>
            <a:r>
              <a:rPr lang="zh-CN" altLang="zh-CN" dirty="0">
                <a:latin typeface="楷体" panose="02010609060101010101" pitchFamily="49" charset="-122"/>
                <a:ea typeface="楷体" panose="02010609060101010101" pitchFamily="49" charset="-122"/>
              </a:rPr>
              <a:t>三千奇峰拔地而起，形态各异，有的似玉柱神鞭，立地顶天；有的像铜墙铁壁，巍然而立；有的如晃板垒卵，摇摇欲坠；有的如盆景古董，玲珑剔透</a:t>
            </a:r>
            <a:r>
              <a:rPr lang="en-US" altLang="zh-CN"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神奇而真实，迷离又实在，不是艺术创造胜似艺术创造，令人叹为观止。</a:t>
            </a:r>
          </a:p>
          <a:p>
            <a:pPr>
              <a:lnSpc>
                <a:spcPct val="170000"/>
              </a:lnSpc>
            </a:pPr>
            <a:r>
              <a:rPr lang="en-US" altLang="zh-CN" sz="2300" dirty="0"/>
              <a:t>3000 crags rise in various shapes-----pillars, columns, walls, shaky egg stacks and </a:t>
            </a:r>
            <a:r>
              <a:rPr lang="en-US" altLang="zh-CN" sz="2300" dirty="0" err="1"/>
              <a:t>pottedlandscapes</a:t>
            </a:r>
            <a:r>
              <a:rPr lang="en-US" altLang="zh-CN" sz="2300" dirty="0"/>
              <a:t>—conjuring up fantastic and unforgettable images.</a:t>
            </a:r>
            <a:endParaRPr lang="zh-CN" altLang="zh-CN" sz="2300" dirty="0"/>
          </a:p>
          <a:p>
            <a:r>
              <a:rPr lang="zh-CN" altLang="zh-CN" dirty="0">
                <a:latin typeface="楷体" panose="02010609060101010101" pitchFamily="49" charset="-122"/>
                <a:ea typeface="楷体" panose="02010609060101010101" pitchFamily="49" charset="-122"/>
              </a:rPr>
              <a:t>译文着眼于预期功能，摒弃了汉语的行文形式，删减掉有悖英语读者阅读习惯的内容，采取符合读者习惯的表达方式，有效地传达出了原作意图。</a:t>
            </a:r>
          </a:p>
          <a:p>
            <a:endParaRPr lang="zh-CN" altLang="en-US" dirty="0"/>
          </a:p>
        </p:txBody>
      </p:sp>
    </p:spTree>
    <p:extLst>
      <p:ext uri="{BB962C8B-B14F-4D97-AF65-F5344CB8AC3E}">
        <p14:creationId xmlns:p14="http://schemas.microsoft.com/office/powerpoint/2010/main" val="3056196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311</TotalTime>
  <Words>512</Words>
  <Application>Microsoft Office PowerPoint</Application>
  <PresentationFormat>全屏显示(4:3)</PresentationFormat>
  <Paragraphs>51</Paragraphs>
  <Slides>12</Slides>
  <Notes>1</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气流</vt:lpstr>
      <vt:lpstr>Skopos Theory</vt:lpstr>
      <vt:lpstr>PowerPoint 演示文稿</vt:lpstr>
      <vt:lpstr>Definition</vt:lpstr>
      <vt:lpstr>PowerPoint 演示文稿</vt:lpstr>
      <vt:lpstr>PowerPoint 演示文稿</vt:lpstr>
      <vt:lpstr>The Skopos rule </vt:lpstr>
      <vt:lpstr>The Fidelity rule </vt:lpstr>
      <vt:lpstr>The Coherence rule </vt:lpstr>
      <vt:lpstr>Application</vt:lpstr>
      <vt:lpstr>Benifits</vt:lpstr>
      <vt:lpstr>Criticism</vt:lpstr>
      <vt:lpstr>Thanks for watching.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Skopos Theory</dc:title>
  <dc:creator>榴莲味儿的屁</dc:creator>
  <cp:lastModifiedBy>榴莲味儿的屁</cp:lastModifiedBy>
  <cp:revision>34</cp:revision>
  <dcterms:created xsi:type="dcterms:W3CDTF">2020-10-31T06:15:12Z</dcterms:created>
  <dcterms:modified xsi:type="dcterms:W3CDTF">2020-11-02T06:53:19Z</dcterms:modified>
</cp:coreProperties>
</file>