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66" r:id="rId4"/>
    <p:sldId id="267" r:id="rId5"/>
    <p:sldId id="269" r:id="rId6"/>
    <p:sldId id="268" r:id="rId7"/>
    <p:sldId id="271" r:id="rId8"/>
    <p:sldId id="265" r:id="rId9"/>
    <p:sldId id="272" r:id="rId10"/>
    <p:sldId id="273" r:id="rId11"/>
    <p:sldId id="274" r:id="rId12"/>
    <p:sldId id="275" r:id="rId13"/>
    <p:sldId id="264" r:id="rId14"/>
    <p:sldId id="257" r:id="rId15"/>
    <p:sldId id="258" r:id="rId16"/>
    <p:sldId id="259" r:id="rId17"/>
    <p:sldId id="260" r:id="rId18"/>
    <p:sldId id="261" r:id="rId19"/>
    <p:sldId id="262" r:id="rId20"/>
    <p:sldId id="277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33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32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47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17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3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7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84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79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80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20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91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E147-31E4-4314-8B86-849B50AD32A4}" type="datetimeFigureOut">
              <a:rPr lang="de-DE" smtClean="0"/>
              <a:t>25.06.2013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EB41E-3FDB-4A40-8993-C19D99FBCE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9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0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i="1" dirty="0">
                <a:latin typeface="Cambria" pitchFamily="18" charset="0"/>
              </a:rPr>
              <a:t>b</a:t>
            </a:r>
            <a:r>
              <a:rPr lang="de-DE" sz="3600" b="1" i="1" dirty="0" smtClean="0">
                <a:latin typeface="Cambria" pitchFamily="18" charset="0"/>
              </a:rPr>
              <a:t>asic synergistic approach</a:t>
            </a:r>
            <a:endParaRPr lang="de-DE" sz="3600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2287413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 smtClean="0">
                <a:latin typeface="Cambria" pitchFamily="18" charset="0"/>
              </a:rPr>
              <a:t>Describe the situation </a:t>
            </a:r>
            <a:r>
              <a:rPr lang="en-US" sz="2600" dirty="0">
                <a:latin typeface="Cambria" pitchFamily="18" charset="0"/>
              </a:rPr>
              <a:t>from all points of </a:t>
            </a:r>
            <a:r>
              <a:rPr lang="en-US" sz="2600" dirty="0" smtClean="0">
                <a:latin typeface="Cambria" pitchFamily="18" charset="0"/>
              </a:rPr>
              <a:t>view</a:t>
            </a:r>
            <a:br>
              <a:rPr lang="en-US" sz="2600" dirty="0" smtClean="0">
                <a:latin typeface="Cambria" pitchFamily="18" charset="0"/>
              </a:rPr>
            </a:br>
            <a:endParaRPr lang="de-DE" sz="2600" dirty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>
                <a:latin typeface="Cambria" pitchFamily="18" charset="0"/>
              </a:rPr>
              <a:t>I</a:t>
            </a:r>
            <a:r>
              <a:rPr lang="en-US" sz="2600" b="1" dirty="0" smtClean="0">
                <a:latin typeface="Cambria" pitchFamily="18" charset="0"/>
              </a:rPr>
              <a:t>nterpret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>
                <a:latin typeface="Cambria" pitchFamily="18" charset="0"/>
              </a:rPr>
              <a:t>the basic assumptions and values </a:t>
            </a:r>
            <a:r>
              <a:rPr lang="en-US" sz="2600" dirty="0" smtClean="0">
                <a:latin typeface="Cambria" pitchFamily="18" charset="0"/>
              </a:rPr>
              <a:t/>
            </a:r>
            <a:br>
              <a:rPr lang="en-US" sz="2600" dirty="0" smtClean="0">
                <a:latin typeface="Cambria" pitchFamily="18" charset="0"/>
              </a:rPr>
            </a:br>
            <a:endParaRPr lang="de-DE" sz="2600" dirty="0">
              <a:latin typeface="Cambria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22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i="1" dirty="0">
                <a:latin typeface="Cambria" pitchFamily="18" charset="0"/>
              </a:rPr>
              <a:t>b</a:t>
            </a:r>
            <a:r>
              <a:rPr lang="de-DE" sz="3600" b="1" i="1" dirty="0" smtClean="0">
                <a:latin typeface="Cambria" pitchFamily="18" charset="0"/>
              </a:rPr>
              <a:t>asic synergistic approach</a:t>
            </a:r>
            <a:endParaRPr lang="de-DE" sz="3600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2287413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 smtClean="0">
                <a:latin typeface="Cambria" pitchFamily="18" charset="0"/>
              </a:rPr>
              <a:t>Describe the situation </a:t>
            </a:r>
            <a:r>
              <a:rPr lang="en-US" sz="2600" dirty="0">
                <a:latin typeface="Cambria" pitchFamily="18" charset="0"/>
              </a:rPr>
              <a:t>from all points of </a:t>
            </a:r>
            <a:r>
              <a:rPr lang="en-US" sz="2600" dirty="0" smtClean="0">
                <a:latin typeface="Cambria" pitchFamily="18" charset="0"/>
              </a:rPr>
              <a:t>view</a:t>
            </a:r>
            <a:br>
              <a:rPr lang="en-US" sz="2600" dirty="0" smtClean="0">
                <a:latin typeface="Cambria" pitchFamily="18" charset="0"/>
              </a:rPr>
            </a:br>
            <a:endParaRPr lang="de-DE" sz="2600" dirty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latin typeface="Cambria" pitchFamily="18" charset="0"/>
              </a:rPr>
              <a:t>I</a:t>
            </a:r>
            <a:r>
              <a:rPr lang="en-US" sz="2600" dirty="0" smtClean="0">
                <a:latin typeface="Cambria" pitchFamily="18" charset="0"/>
              </a:rPr>
              <a:t>nterpret </a:t>
            </a:r>
            <a:r>
              <a:rPr lang="en-US" sz="2600" dirty="0">
                <a:latin typeface="Cambria" pitchFamily="18" charset="0"/>
              </a:rPr>
              <a:t>the basic assumptions and values </a:t>
            </a:r>
            <a:r>
              <a:rPr lang="en-US" sz="2600" dirty="0" smtClean="0">
                <a:latin typeface="Cambria" pitchFamily="18" charset="0"/>
              </a:rPr>
              <a:t/>
            </a:r>
            <a:br>
              <a:rPr lang="en-US" sz="2600" dirty="0" smtClean="0">
                <a:latin typeface="Cambria" pitchFamily="18" charset="0"/>
              </a:rPr>
            </a:br>
            <a:endParaRPr lang="de-DE" sz="2600" dirty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 smtClean="0">
                <a:latin typeface="Cambria" pitchFamily="18" charset="0"/>
              </a:rPr>
              <a:t>Find  </a:t>
            </a:r>
            <a:r>
              <a:rPr lang="en-US" sz="2600" b="1" dirty="0">
                <a:latin typeface="Cambria" pitchFamily="18" charset="0"/>
              </a:rPr>
              <a:t>new ways</a:t>
            </a:r>
            <a:r>
              <a:rPr lang="en-US" sz="2600" dirty="0">
                <a:latin typeface="Cambria" pitchFamily="18" charset="0"/>
              </a:rPr>
              <a:t>, that fit all the cultures </a:t>
            </a:r>
            <a:r>
              <a:rPr lang="en-US" sz="2600" dirty="0" smtClean="0">
                <a:latin typeface="Cambria" pitchFamily="18" charset="0"/>
              </a:rPr>
              <a:t>involved</a:t>
            </a:r>
            <a:br>
              <a:rPr lang="en-US" sz="2600" dirty="0" smtClean="0">
                <a:latin typeface="Cambria" pitchFamily="18" charset="0"/>
              </a:rPr>
            </a:br>
            <a:endParaRPr lang="de-DE" sz="2600" dirty="0">
              <a:latin typeface="Cambria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4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i="1" dirty="0">
                <a:latin typeface="Cambria" pitchFamily="18" charset="0"/>
              </a:rPr>
              <a:t>b</a:t>
            </a:r>
            <a:r>
              <a:rPr lang="de-DE" sz="3600" b="1" i="1" dirty="0" smtClean="0">
                <a:latin typeface="Cambria" pitchFamily="18" charset="0"/>
              </a:rPr>
              <a:t>asic synergistic approach</a:t>
            </a:r>
            <a:endParaRPr lang="de-DE" sz="3600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2287413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 smtClean="0">
                <a:latin typeface="Cambria" pitchFamily="18" charset="0"/>
              </a:rPr>
              <a:t>Describe the situation </a:t>
            </a:r>
            <a:r>
              <a:rPr lang="en-US" sz="2600" dirty="0">
                <a:latin typeface="Cambria" pitchFamily="18" charset="0"/>
              </a:rPr>
              <a:t>from all points of </a:t>
            </a:r>
            <a:r>
              <a:rPr lang="en-US" sz="2600" dirty="0" smtClean="0">
                <a:latin typeface="Cambria" pitchFamily="18" charset="0"/>
              </a:rPr>
              <a:t>view</a:t>
            </a:r>
            <a:br>
              <a:rPr lang="en-US" sz="2600" dirty="0" smtClean="0">
                <a:latin typeface="Cambria" pitchFamily="18" charset="0"/>
              </a:rPr>
            </a:br>
            <a:endParaRPr lang="de-DE" sz="2600" dirty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latin typeface="Cambria" pitchFamily="18" charset="0"/>
              </a:rPr>
              <a:t>I</a:t>
            </a:r>
            <a:r>
              <a:rPr lang="en-US" sz="2600" dirty="0" smtClean="0">
                <a:latin typeface="Cambria" pitchFamily="18" charset="0"/>
              </a:rPr>
              <a:t>nterpret </a:t>
            </a:r>
            <a:r>
              <a:rPr lang="en-US" sz="2600" dirty="0">
                <a:latin typeface="Cambria" pitchFamily="18" charset="0"/>
              </a:rPr>
              <a:t>the basic assumptions and values </a:t>
            </a:r>
            <a:r>
              <a:rPr lang="en-US" sz="2600" dirty="0" smtClean="0">
                <a:latin typeface="Cambria" pitchFamily="18" charset="0"/>
              </a:rPr>
              <a:t/>
            </a:r>
            <a:br>
              <a:rPr lang="en-US" sz="2600" dirty="0" smtClean="0">
                <a:latin typeface="Cambria" pitchFamily="18" charset="0"/>
              </a:rPr>
            </a:br>
            <a:endParaRPr lang="de-DE" sz="2600" dirty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smtClean="0">
                <a:latin typeface="Cambria" pitchFamily="18" charset="0"/>
              </a:rPr>
              <a:t>Find  </a:t>
            </a:r>
            <a:r>
              <a:rPr lang="en-US" sz="2600" dirty="0">
                <a:latin typeface="Cambria" pitchFamily="18" charset="0"/>
              </a:rPr>
              <a:t>new ways, that fit all the cultures </a:t>
            </a:r>
            <a:r>
              <a:rPr lang="en-US" sz="2600" dirty="0" smtClean="0">
                <a:latin typeface="Cambria" pitchFamily="18" charset="0"/>
              </a:rPr>
              <a:t>involved</a:t>
            </a:r>
            <a:br>
              <a:rPr lang="en-US" sz="2600" dirty="0" smtClean="0">
                <a:latin typeface="Cambria" pitchFamily="18" charset="0"/>
              </a:rPr>
            </a:br>
            <a:endParaRPr lang="de-DE" sz="2600" dirty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>
                <a:latin typeface="Cambria" pitchFamily="18" charset="0"/>
              </a:rPr>
              <a:t>Implement</a:t>
            </a:r>
            <a:r>
              <a:rPr lang="en-US" sz="2600" dirty="0">
                <a:latin typeface="Cambria" pitchFamily="18" charset="0"/>
              </a:rPr>
              <a:t>, </a:t>
            </a:r>
            <a:r>
              <a:rPr lang="en-US" sz="2600" dirty="0" smtClean="0">
                <a:latin typeface="Cambria" pitchFamily="18" charset="0"/>
              </a:rPr>
              <a:t>stay </a:t>
            </a:r>
            <a:r>
              <a:rPr lang="en-US" sz="2600" dirty="0">
                <a:latin typeface="Cambria" pitchFamily="18" charset="0"/>
              </a:rPr>
              <a:t>sensitive for feedback, </a:t>
            </a:r>
            <a:r>
              <a:rPr lang="en-US" sz="2600" b="1" dirty="0">
                <a:latin typeface="Cambria" pitchFamily="18" charset="0"/>
              </a:rPr>
              <a:t>modify</a:t>
            </a:r>
            <a:r>
              <a:rPr lang="en-US" sz="2600" dirty="0">
                <a:latin typeface="Cambria" pitchFamily="18" charset="0"/>
              </a:rPr>
              <a:t> </a:t>
            </a:r>
            <a:r>
              <a:rPr lang="en-US" sz="2600" dirty="0" smtClean="0">
                <a:latin typeface="Cambria" pitchFamily="18" charset="0"/>
              </a:rPr>
              <a:t>if </a:t>
            </a:r>
            <a:r>
              <a:rPr lang="en-US" sz="2600" dirty="0">
                <a:latin typeface="Cambria" pitchFamily="18" charset="0"/>
              </a:rPr>
              <a:t>necessary</a:t>
            </a:r>
            <a:endParaRPr lang="de-DE" sz="2600" dirty="0">
              <a:latin typeface="Cambria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9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i="1" dirty="0" smtClean="0">
                <a:latin typeface="Cambria" pitchFamily="18" charset="0"/>
              </a:rPr>
              <a:t>The </a:t>
            </a:r>
            <a:r>
              <a:rPr lang="de-DE" b="1" i="1" dirty="0" smtClean="0">
                <a:latin typeface="Cambria" pitchFamily="18" charset="0"/>
              </a:rPr>
              <a:t>Growth Process </a:t>
            </a:r>
            <a:r>
              <a:rPr lang="de-DE" i="1" dirty="0" smtClean="0">
                <a:latin typeface="Cambria" pitchFamily="18" charset="0"/>
              </a:rPr>
              <a:t>in Intercultural Sensitivity</a:t>
            </a:r>
            <a:endParaRPr lang="de-DE" i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 smtClean="0">
                <a:latin typeface="Cambria" pitchFamily="18" charset="0"/>
              </a:rPr>
              <a:t>in six stages</a:t>
            </a:r>
          </a:p>
          <a:p>
            <a:r>
              <a:rPr lang="de-DE" i="1" dirty="0">
                <a:latin typeface="Cambria" pitchFamily="18" charset="0"/>
              </a:rPr>
              <a:t>b</a:t>
            </a:r>
            <a:r>
              <a:rPr lang="de-DE" i="1" dirty="0" smtClean="0">
                <a:latin typeface="Cambria" pitchFamily="18" charset="0"/>
              </a:rPr>
              <a:t>y Milton Bennet</a:t>
            </a:r>
            <a:endParaRPr lang="de-DE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1. Denial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570938" cy="5221098"/>
          </a:xfrm>
        </p:spPr>
      </p:pic>
    </p:spTree>
    <p:extLst>
      <p:ext uri="{BB962C8B-B14F-4D97-AF65-F5344CB8AC3E}">
        <p14:creationId xmlns:p14="http://schemas.microsoft.com/office/powerpoint/2010/main" val="33911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Cambria" pitchFamily="18" charset="0"/>
              </a:rPr>
              <a:t>2. Defence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472608" cy="5585330"/>
          </a:xfrm>
        </p:spPr>
      </p:pic>
    </p:spTree>
    <p:extLst>
      <p:ext uri="{BB962C8B-B14F-4D97-AF65-F5344CB8AC3E}">
        <p14:creationId xmlns:p14="http://schemas.microsoft.com/office/powerpoint/2010/main" val="7416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Cambria" pitchFamily="18" charset="0"/>
              </a:rPr>
              <a:t>3. Minimization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400600" cy="5421676"/>
          </a:xfrm>
        </p:spPr>
      </p:pic>
    </p:spTree>
    <p:extLst>
      <p:ext uri="{BB962C8B-B14F-4D97-AF65-F5344CB8AC3E}">
        <p14:creationId xmlns:p14="http://schemas.microsoft.com/office/powerpoint/2010/main" val="13552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4. Acceptance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48" y="1196752"/>
            <a:ext cx="5371756" cy="5616624"/>
          </a:xfrm>
        </p:spPr>
      </p:pic>
    </p:spTree>
    <p:extLst>
      <p:ext uri="{BB962C8B-B14F-4D97-AF65-F5344CB8AC3E}">
        <p14:creationId xmlns:p14="http://schemas.microsoft.com/office/powerpoint/2010/main" val="575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Cambria" pitchFamily="18" charset="0"/>
              </a:rPr>
              <a:t>5. Adaption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07167"/>
            <a:ext cx="5472608" cy="5451085"/>
          </a:xfrm>
        </p:spPr>
      </p:pic>
    </p:spTree>
    <p:extLst>
      <p:ext uri="{BB962C8B-B14F-4D97-AF65-F5344CB8AC3E}">
        <p14:creationId xmlns:p14="http://schemas.microsoft.com/office/powerpoint/2010/main" val="25745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Cambria" pitchFamily="18" charset="0"/>
              </a:rPr>
              <a:t>6. Integration/Intercultural Competence</a:t>
            </a:r>
            <a:endParaRPr lang="de-DE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89781"/>
            <a:ext cx="5616624" cy="5639619"/>
          </a:xfrm>
        </p:spPr>
      </p:pic>
    </p:spTree>
    <p:extLst>
      <p:ext uri="{BB962C8B-B14F-4D97-AF65-F5344CB8AC3E}">
        <p14:creationId xmlns:p14="http://schemas.microsoft.com/office/powerpoint/2010/main" val="31410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de-DE" sz="3200" dirty="0">
                <a:latin typeface="Cambria" pitchFamily="18" charset="0"/>
              </a:rPr>
              <a:t>f</a:t>
            </a:r>
            <a:r>
              <a:rPr lang="de-DE" sz="3200" dirty="0" smtClean="0">
                <a:latin typeface="Cambria" pitchFamily="18" charset="0"/>
              </a:rPr>
              <a:t>rom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Clash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sz="3200" dirty="0" smtClean="0">
                <a:latin typeface="Cambria" pitchFamily="18" charset="0"/>
              </a:rPr>
              <a:t>to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Synergy</a:t>
            </a:r>
            <a:br>
              <a:rPr lang="de-DE" b="1" dirty="0" smtClean="0">
                <a:latin typeface="Cambria" pitchFamily="18" charset="0"/>
              </a:rPr>
            </a:b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Nancy Adler</a:t>
            </a:r>
            <a:endParaRPr lang="de-DE" sz="28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Sources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 smtClean="0">
                <a:latin typeface="Cambria" pitchFamily="18" charset="0"/>
              </a:rPr>
              <a:t>“</a:t>
            </a:r>
            <a:r>
              <a:rPr lang="en-US" sz="3000" dirty="0" smtClean="0">
                <a:latin typeface="Cambria" pitchFamily="18" charset="0"/>
              </a:rPr>
              <a:t>Cultural </a:t>
            </a:r>
            <a:r>
              <a:rPr lang="en-US" sz="3000" dirty="0">
                <a:latin typeface="Cambria" pitchFamily="18" charset="0"/>
              </a:rPr>
              <a:t>Synergy: </a:t>
            </a:r>
            <a:r>
              <a:rPr lang="en-US" sz="3000" dirty="0" smtClean="0">
                <a:latin typeface="Cambria" pitchFamily="18" charset="0"/>
              </a:rPr>
              <a:t>The </a:t>
            </a:r>
            <a:r>
              <a:rPr lang="en-US" sz="3000" dirty="0">
                <a:latin typeface="Cambria" pitchFamily="18" charset="0"/>
              </a:rPr>
              <a:t>Management of Cross-cultural </a:t>
            </a:r>
            <a:r>
              <a:rPr lang="en-US" sz="3000" dirty="0" smtClean="0">
                <a:latin typeface="Cambria" pitchFamily="18" charset="0"/>
              </a:rPr>
              <a:t>Organizations”, </a:t>
            </a:r>
            <a:r>
              <a:rPr lang="en-US" sz="3000" i="1" dirty="0" smtClean="0">
                <a:latin typeface="Cambria" pitchFamily="18" charset="0"/>
              </a:rPr>
              <a:t>by Nancy Adler</a:t>
            </a:r>
            <a:endParaRPr lang="en-US" sz="3000" dirty="0">
              <a:latin typeface="Cambria" pitchFamily="18" charset="0"/>
            </a:endParaRPr>
          </a:p>
          <a:p>
            <a:r>
              <a:rPr lang="en-US" sz="3000" dirty="0" smtClean="0">
                <a:latin typeface="Cambria" pitchFamily="18" charset="0"/>
              </a:rPr>
              <a:t>“Developmental </a:t>
            </a:r>
            <a:r>
              <a:rPr lang="en-US" sz="3000" dirty="0">
                <a:latin typeface="Cambria" pitchFamily="18" charset="0"/>
              </a:rPr>
              <a:t>Model of Intercultural </a:t>
            </a:r>
            <a:r>
              <a:rPr lang="en-US" sz="3000" dirty="0" smtClean="0">
                <a:latin typeface="Cambria" pitchFamily="18" charset="0"/>
              </a:rPr>
              <a:t>Sensitivity”(</a:t>
            </a:r>
            <a:r>
              <a:rPr lang="en-US" sz="3000" dirty="0">
                <a:latin typeface="Cambria" pitchFamily="18" charset="0"/>
              </a:rPr>
              <a:t>DMIS</a:t>
            </a:r>
            <a:r>
              <a:rPr lang="en-US" sz="3000" dirty="0" smtClean="0">
                <a:latin typeface="Cambria" pitchFamily="18" charset="0"/>
              </a:rPr>
              <a:t>), </a:t>
            </a:r>
            <a:r>
              <a:rPr lang="en-US" sz="3000" i="1" dirty="0" smtClean="0">
                <a:latin typeface="Cambria" pitchFamily="18" charset="0"/>
              </a:rPr>
              <a:t>by </a:t>
            </a:r>
            <a:r>
              <a:rPr lang="en-US" sz="3000" i="1" dirty="0">
                <a:latin typeface="Cambria" pitchFamily="18" charset="0"/>
              </a:rPr>
              <a:t>Milton </a:t>
            </a:r>
            <a:r>
              <a:rPr lang="en-US" sz="3000" i="1" dirty="0" smtClean="0">
                <a:latin typeface="Cambria" pitchFamily="18" charset="0"/>
              </a:rPr>
              <a:t>Bennett</a:t>
            </a:r>
          </a:p>
          <a:p>
            <a:r>
              <a:rPr lang="en-US" sz="3000" dirty="0" smtClean="0">
                <a:latin typeface="Cambria" pitchFamily="18" charset="0"/>
              </a:rPr>
              <a:t>“Intercultural Sensitivity”, </a:t>
            </a:r>
            <a:r>
              <a:rPr lang="en-US" sz="3000" i="1" dirty="0" smtClean="0">
                <a:latin typeface="Cambria" pitchFamily="18" charset="0"/>
              </a:rPr>
              <a:t>by Carlos Nunez, Raya Mahdi &amp; Laura </a:t>
            </a:r>
            <a:r>
              <a:rPr lang="en-US" sz="3000" i="1" dirty="0" err="1" smtClean="0">
                <a:latin typeface="Cambria" pitchFamily="18" charset="0"/>
              </a:rPr>
              <a:t>Popma</a:t>
            </a:r>
            <a:endParaRPr lang="de-DE" sz="30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de-DE" sz="3200" dirty="0">
                <a:latin typeface="Cambria" pitchFamily="18" charset="0"/>
              </a:rPr>
              <a:t>f</a:t>
            </a:r>
            <a:r>
              <a:rPr lang="de-DE" sz="3200" dirty="0" smtClean="0">
                <a:latin typeface="Cambria" pitchFamily="18" charset="0"/>
              </a:rPr>
              <a:t>rom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Clash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sz="3200" dirty="0" smtClean="0">
                <a:latin typeface="Cambria" pitchFamily="18" charset="0"/>
              </a:rPr>
              <a:t>to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Synergy</a:t>
            </a:r>
            <a:br>
              <a:rPr lang="de-DE" b="1" dirty="0" smtClean="0">
                <a:latin typeface="Cambria" pitchFamily="18" charset="0"/>
              </a:rPr>
            </a:b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Nancy Adler</a:t>
            </a:r>
            <a:endParaRPr lang="de-DE" sz="28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760153"/>
              </p:ext>
            </p:extLst>
          </p:nvPr>
        </p:nvGraphicFramePr>
        <p:xfrm>
          <a:off x="611559" y="2348881"/>
          <a:ext cx="7920882" cy="3456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0294"/>
                <a:gridCol w="2640294"/>
                <a:gridCol w="2640294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Avoidance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5807005"/>
            <a:ext cx="1889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Low on my way</a:t>
            </a:r>
          </a:p>
          <a:p>
            <a:r>
              <a:rPr lang="de-DE" dirty="0" smtClean="0">
                <a:latin typeface="Cambria" pitchFamily="18" charset="0"/>
              </a:rPr>
              <a:t>Low on their way</a:t>
            </a:r>
            <a:endParaRPr lang="de-DE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de-DE" sz="3200" dirty="0">
                <a:latin typeface="Cambria" pitchFamily="18" charset="0"/>
              </a:rPr>
              <a:t>f</a:t>
            </a:r>
            <a:r>
              <a:rPr lang="de-DE" sz="3200" dirty="0" smtClean="0">
                <a:latin typeface="Cambria" pitchFamily="18" charset="0"/>
              </a:rPr>
              <a:t>rom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Clash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sz="3200" dirty="0" smtClean="0">
                <a:latin typeface="Cambria" pitchFamily="18" charset="0"/>
              </a:rPr>
              <a:t>to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Synergy</a:t>
            </a:r>
            <a:br>
              <a:rPr lang="de-DE" b="1" dirty="0" smtClean="0">
                <a:latin typeface="Cambria" pitchFamily="18" charset="0"/>
              </a:rPr>
            </a:b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Nancy Adler</a:t>
            </a:r>
            <a:endParaRPr lang="de-DE" sz="28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34206"/>
              </p:ext>
            </p:extLst>
          </p:nvPr>
        </p:nvGraphicFramePr>
        <p:xfrm>
          <a:off x="611559" y="2348881"/>
          <a:ext cx="7920882" cy="3456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0294"/>
                <a:gridCol w="2640294"/>
                <a:gridCol w="2640294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Dominance</a:t>
                      </a:r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Avoidance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970749"/>
            <a:ext cx="175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High on my way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07005"/>
            <a:ext cx="1889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Low on my way</a:t>
            </a:r>
          </a:p>
          <a:p>
            <a:r>
              <a:rPr lang="de-DE" dirty="0" smtClean="0">
                <a:latin typeface="Cambria" pitchFamily="18" charset="0"/>
              </a:rPr>
              <a:t>Low on their way</a:t>
            </a:r>
            <a:endParaRPr lang="de-DE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de-DE" sz="3200" dirty="0">
                <a:latin typeface="Cambria" pitchFamily="18" charset="0"/>
              </a:rPr>
              <a:t>f</a:t>
            </a:r>
            <a:r>
              <a:rPr lang="de-DE" sz="3200" dirty="0" smtClean="0">
                <a:latin typeface="Cambria" pitchFamily="18" charset="0"/>
              </a:rPr>
              <a:t>rom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Clash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sz="3200" dirty="0" smtClean="0">
                <a:latin typeface="Cambria" pitchFamily="18" charset="0"/>
              </a:rPr>
              <a:t>to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Synergy</a:t>
            </a:r>
            <a:br>
              <a:rPr lang="de-DE" b="1" dirty="0" smtClean="0">
                <a:latin typeface="Cambria" pitchFamily="18" charset="0"/>
              </a:rPr>
            </a:b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Nancy Adler</a:t>
            </a:r>
            <a:endParaRPr lang="de-DE" sz="28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518436"/>
              </p:ext>
            </p:extLst>
          </p:nvPr>
        </p:nvGraphicFramePr>
        <p:xfrm>
          <a:off x="611559" y="2348881"/>
          <a:ext cx="7920882" cy="3456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0294"/>
                <a:gridCol w="2640294"/>
                <a:gridCol w="2640294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Dominance</a:t>
                      </a:r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Avoidance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 smtClean="0">
                          <a:latin typeface="Cambria" pitchFamily="18" charset="0"/>
                        </a:rPr>
                        <a:t>Accommodation</a:t>
                      </a:r>
                      <a:endParaRPr lang="de-DE" sz="2700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970749"/>
            <a:ext cx="175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High on my way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07005"/>
            <a:ext cx="1889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Low on my way</a:t>
            </a:r>
          </a:p>
          <a:p>
            <a:r>
              <a:rPr lang="de-DE" dirty="0" smtClean="0">
                <a:latin typeface="Cambria" pitchFamily="18" charset="0"/>
              </a:rPr>
              <a:t>Low on their way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4476" y="5805264"/>
            <a:ext cx="192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High on their way</a:t>
            </a:r>
            <a:endParaRPr lang="de-DE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de-DE" sz="3200" dirty="0">
                <a:latin typeface="Cambria" pitchFamily="18" charset="0"/>
              </a:rPr>
              <a:t>f</a:t>
            </a:r>
            <a:r>
              <a:rPr lang="de-DE" sz="3200" dirty="0" smtClean="0">
                <a:latin typeface="Cambria" pitchFamily="18" charset="0"/>
              </a:rPr>
              <a:t>rom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Clash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sz="3200" dirty="0" smtClean="0">
                <a:latin typeface="Cambria" pitchFamily="18" charset="0"/>
              </a:rPr>
              <a:t>to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Synergy</a:t>
            </a:r>
            <a:br>
              <a:rPr lang="de-DE" b="1" dirty="0" smtClean="0">
                <a:latin typeface="Cambria" pitchFamily="18" charset="0"/>
              </a:rPr>
            </a:b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Nancy Adler</a:t>
            </a:r>
            <a:endParaRPr lang="de-DE" sz="28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28074"/>
              </p:ext>
            </p:extLst>
          </p:nvPr>
        </p:nvGraphicFramePr>
        <p:xfrm>
          <a:off x="611559" y="2348881"/>
          <a:ext cx="7920882" cy="3456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0294"/>
                <a:gridCol w="2640294"/>
                <a:gridCol w="2640294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Dominance</a:t>
                      </a:r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Compromise</a:t>
                      </a:r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Avoidance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 smtClean="0">
                          <a:latin typeface="Cambria" pitchFamily="18" charset="0"/>
                        </a:rPr>
                        <a:t>Accommodation</a:t>
                      </a:r>
                      <a:endParaRPr lang="de-DE" sz="2700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970749"/>
            <a:ext cx="175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High on my way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07005"/>
            <a:ext cx="1889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Low on my way</a:t>
            </a:r>
          </a:p>
          <a:p>
            <a:r>
              <a:rPr lang="de-DE" dirty="0" smtClean="0">
                <a:latin typeface="Cambria" pitchFamily="18" charset="0"/>
              </a:rPr>
              <a:t>Low on their way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4476" y="5805264"/>
            <a:ext cx="192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High on their way</a:t>
            </a:r>
            <a:endParaRPr lang="de-DE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de-DE" sz="3200" dirty="0">
                <a:latin typeface="Cambria" pitchFamily="18" charset="0"/>
              </a:rPr>
              <a:t>f</a:t>
            </a:r>
            <a:r>
              <a:rPr lang="de-DE" sz="3200" dirty="0" smtClean="0">
                <a:latin typeface="Cambria" pitchFamily="18" charset="0"/>
              </a:rPr>
              <a:t>rom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Clash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sz="3200" dirty="0" smtClean="0">
                <a:latin typeface="Cambria" pitchFamily="18" charset="0"/>
              </a:rPr>
              <a:t>to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b="1" dirty="0" smtClean="0">
                <a:latin typeface="Cambria" pitchFamily="18" charset="0"/>
              </a:rPr>
              <a:t>Synergy</a:t>
            </a:r>
            <a:br>
              <a:rPr lang="de-DE" b="1" dirty="0" smtClean="0">
                <a:latin typeface="Cambria" pitchFamily="18" charset="0"/>
              </a:rPr>
            </a:br>
            <a:r>
              <a:rPr lang="de-DE" sz="28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Nancy Adler</a:t>
            </a:r>
            <a:endParaRPr lang="de-DE" sz="28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968354"/>
              </p:ext>
            </p:extLst>
          </p:nvPr>
        </p:nvGraphicFramePr>
        <p:xfrm>
          <a:off x="611559" y="2348881"/>
          <a:ext cx="7920882" cy="3456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0294"/>
                <a:gridCol w="2640294"/>
                <a:gridCol w="2640294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Dominance</a:t>
                      </a:r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Synergy</a:t>
                      </a:r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Compromise</a:t>
                      </a:r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Cambria" pitchFamily="18" charset="0"/>
                        </a:rPr>
                        <a:t>Avoidance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7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 smtClean="0">
                          <a:latin typeface="Cambria" pitchFamily="18" charset="0"/>
                        </a:rPr>
                        <a:t>Accommodation</a:t>
                      </a:r>
                      <a:endParaRPr lang="de-DE" sz="2700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970749"/>
            <a:ext cx="175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High on my way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07005"/>
            <a:ext cx="1889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Low on my way</a:t>
            </a:r>
          </a:p>
          <a:p>
            <a:r>
              <a:rPr lang="de-DE" dirty="0" smtClean="0">
                <a:latin typeface="Cambria" pitchFamily="18" charset="0"/>
              </a:rPr>
              <a:t>Low on their way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4476" y="1700808"/>
            <a:ext cx="1927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High on my way</a:t>
            </a:r>
          </a:p>
          <a:p>
            <a:r>
              <a:rPr lang="de-DE" dirty="0" smtClean="0">
                <a:latin typeface="Cambria" pitchFamily="18" charset="0"/>
              </a:rPr>
              <a:t>High on their way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4476" y="5805264"/>
            <a:ext cx="192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mbria" pitchFamily="18" charset="0"/>
              </a:rPr>
              <a:t>High on their way</a:t>
            </a:r>
            <a:endParaRPr lang="de-DE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i="1" dirty="0">
                <a:latin typeface="Cambria" pitchFamily="18" charset="0"/>
              </a:rPr>
              <a:t>b</a:t>
            </a:r>
            <a:r>
              <a:rPr lang="de-DE" sz="3600" b="1" i="1" dirty="0" smtClean="0">
                <a:latin typeface="Cambria" pitchFamily="18" charset="0"/>
              </a:rPr>
              <a:t>asic synergistic approach</a:t>
            </a:r>
            <a:endParaRPr lang="de-DE" sz="36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i="1" dirty="0">
                <a:latin typeface="Cambria" pitchFamily="18" charset="0"/>
              </a:rPr>
              <a:t>b</a:t>
            </a:r>
            <a:r>
              <a:rPr lang="de-DE" sz="3600" b="1" i="1" dirty="0" smtClean="0">
                <a:latin typeface="Cambria" pitchFamily="18" charset="0"/>
              </a:rPr>
              <a:t>asic synergistic approach</a:t>
            </a:r>
            <a:endParaRPr lang="de-DE" sz="3600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2287413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600" b="1" dirty="0" smtClean="0">
                <a:latin typeface="Cambria" pitchFamily="18" charset="0"/>
              </a:rPr>
              <a:t>Describe</a:t>
            </a:r>
            <a:r>
              <a:rPr lang="en-US" sz="2600" dirty="0" smtClean="0">
                <a:latin typeface="Cambria" pitchFamily="18" charset="0"/>
              </a:rPr>
              <a:t> the situation </a:t>
            </a:r>
            <a:r>
              <a:rPr lang="en-US" sz="2600" dirty="0">
                <a:latin typeface="Cambria" pitchFamily="18" charset="0"/>
              </a:rPr>
              <a:t>from all points of </a:t>
            </a:r>
            <a:r>
              <a:rPr lang="en-US" sz="2600" dirty="0" smtClean="0">
                <a:latin typeface="Cambria" pitchFamily="18" charset="0"/>
              </a:rPr>
              <a:t>view</a:t>
            </a:r>
            <a:br>
              <a:rPr lang="en-US" sz="2600" dirty="0" smtClean="0">
                <a:latin typeface="Cambria" pitchFamily="18" charset="0"/>
              </a:rPr>
            </a:br>
            <a:endParaRPr lang="de-DE" sz="2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from Clash to Synergy Nancy Adler</vt:lpstr>
      <vt:lpstr>from Clash to Synergy Nancy Adler</vt:lpstr>
      <vt:lpstr>from Clash to Synergy Nancy Adler</vt:lpstr>
      <vt:lpstr>from Clash to Synergy Nancy Adler</vt:lpstr>
      <vt:lpstr>from Clash to Synergy Nancy Adler</vt:lpstr>
      <vt:lpstr>from Clash to Synergy Nancy Adler</vt:lpstr>
      <vt:lpstr>basic synergistic approach</vt:lpstr>
      <vt:lpstr>basic synergistic approach</vt:lpstr>
      <vt:lpstr>basic synergistic approach</vt:lpstr>
      <vt:lpstr>basic synergistic approach</vt:lpstr>
      <vt:lpstr>basic synergistic approach</vt:lpstr>
      <vt:lpstr>The Growth Process in Intercultural Sensitivity</vt:lpstr>
      <vt:lpstr>1. Denial</vt:lpstr>
      <vt:lpstr>2. Defence</vt:lpstr>
      <vt:lpstr>3. Minimization</vt:lpstr>
      <vt:lpstr>4. Acceptance</vt:lpstr>
      <vt:lpstr>5. Adaption</vt:lpstr>
      <vt:lpstr>6. Integration/Intercultural Competence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Sensitivity</dc:title>
  <dc:creator>Simon Baucks</dc:creator>
  <cp:lastModifiedBy>Simon Baucks</cp:lastModifiedBy>
  <cp:revision>46</cp:revision>
  <dcterms:created xsi:type="dcterms:W3CDTF">2013-06-11T10:36:32Z</dcterms:created>
  <dcterms:modified xsi:type="dcterms:W3CDTF">2013-06-25T19:46:37Z</dcterms:modified>
</cp:coreProperties>
</file>