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1" r:id="rId3"/>
    <p:sldId id="412" r:id="rId5"/>
    <p:sldId id="413" r:id="rId6"/>
    <p:sldId id="414" r:id="rId7"/>
    <p:sldId id="415" r:id="rId8"/>
    <p:sldId id="433" r:id="rId9"/>
    <p:sldId id="417" r:id="rId10"/>
    <p:sldId id="419" r:id="rId11"/>
    <p:sldId id="434" r:id="rId12"/>
    <p:sldId id="421" r:id="rId13"/>
    <p:sldId id="422" r:id="rId14"/>
    <p:sldId id="423" r:id="rId15"/>
    <p:sldId id="425" r:id="rId16"/>
    <p:sldId id="430" r:id="rId17"/>
    <p:sldId id="427" r:id="rId18"/>
    <p:sldId id="42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07201" y="5494075"/>
            <a:ext cx="95775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lang="en-GB" sz="96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267476" y="1571221"/>
            <a:ext cx="1744547" cy="1159078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3" name="Shape 23"/>
          <p:cNvSpPr/>
          <p:nvPr/>
        </p:nvSpPr>
        <p:spPr>
          <a:xfrm>
            <a:off x="5166223" y="1485126"/>
            <a:ext cx="1859552" cy="1302551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0" name="Shape 40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1" name="Shape 41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186940" y="1662430"/>
            <a:ext cx="7818120" cy="15462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GB" dirty="0"/>
              <a:t>A Linguistic Theory of Translation</a:t>
            </a:r>
            <a:endParaRPr lang="en-US" altLang="en-GB" dirty="0"/>
          </a:p>
        </p:txBody>
      </p:sp>
      <p:sp>
        <p:nvSpPr>
          <p:cNvPr id="107" name="Shape 107"/>
          <p:cNvSpPr/>
          <p:nvPr/>
        </p:nvSpPr>
        <p:spPr>
          <a:xfrm>
            <a:off x="4723721" y="3584655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4507235" y="3543509"/>
            <a:ext cx="3177700" cy="414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10" name="Shape 110"/>
          <p:cNvSpPr/>
          <p:nvPr/>
        </p:nvSpPr>
        <p:spPr>
          <a:xfrm>
            <a:off x="1831657" y="1425206"/>
            <a:ext cx="1345200" cy="1025100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文本框 1"/>
          <p:cNvSpPr txBox="1"/>
          <p:nvPr/>
        </p:nvSpPr>
        <p:spPr>
          <a:xfrm>
            <a:off x="5017770" y="4232910"/>
            <a:ext cx="3476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Bradley Hand ITC" panose="03070402050302030203" charset="0"/>
                <a:cs typeface="Bradley Hand ITC" panose="03070402050302030203" charset="0"/>
              </a:rPr>
              <a:t>J.C.Catford</a:t>
            </a:r>
            <a:endParaRPr lang="en-US" altLang="zh-CN" sz="4000" b="1">
              <a:solidFill>
                <a:schemeClr val="bg1"/>
              </a:solidFill>
              <a:latin typeface="Bradley Hand ITC" panose="03070402050302030203" charset="0"/>
              <a:cs typeface="Bradley Hand ITC" panose="0307040205030203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69145" y="5806440"/>
            <a:ext cx="19456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2000" kern="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</a:rPr>
              <a:t>Wen Xiaoyi</a:t>
            </a:r>
            <a:endParaRPr lang="en-US" altLang="zh-CN" sz="2000">
              <a:solidFill>
                <a:schemeClr val="bg1"/>
              </a:solidFill>
            </a:endParaRPr>
          </a:p>
          <a:p>
            <a:r>
              <a:rPr lang="en-US" altLang="en-GB" sz="2000" kern="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</a:rPr>
              <a:t>Wei Honglang</a:t>
            </a:r>
            <a:endParaRPr lang="en-US" altLang="zh-C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8135" y="916305"/>
            <a:ext cx="9196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Level shifts: 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SL item at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one linguistic level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has a TL translation equivalent at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different level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.</a:t>
            </a: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573" t="7171" r="4836" b="-5231"/>
          <a:stretch>
            <a:fillRect/>
          </a:stretch>
        </p:blipFill>
        <p:spPr>
          <a:xfrm>
            <a:off x="1588135" y="2140585"/>
            <a:ext cx="9277350" cy="2793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88135" y="4933950"/>
            <a:ext cx="78263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Eg. 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T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he rubbish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is being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 disposed of.    (有人）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正在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处理这些垃圾。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2720" y="788035"/>
            <a:ext cx="98190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</a:pPr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Category shifts: 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Category shifts are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departures from formal correspondence in translation.</a:t>
            </a:r>
            <a:endParaRPr lang="en-GB" sz="2000" u="sng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42720" y="3557905"/>
            <a:ext cx="3017520" cy="78486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54810" y="3719830"/>
            <a:ext cx="259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Category shifts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450715" y="3910330"/>
            <a:ext cx="1342390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中括号 9"/>
          <p:cNvSpPr/>
          <p:nvPr/>
        </p:nvSpPr>
        <p:spPr>
          <a:xfrm>
            <a:off x="5793105" y="2077085"/>
            <a:ext cx="724535" cy="368173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793105" y="3327400"/>
            <a:ext cx="73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3105" y="4547870"/>
            <a:ext cx="814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6458585" y="1715135"/>
            <a:ext cx="3470910" cy="7842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57670" y="1877060"/>
            <a:ext cx="26485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US" alt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Structure-</a:t>
            </a:r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shift</a:t>
            </a:r>
            <a:r>
              <a:rPr lang="en-US" alt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</a:t>
            </a:r>
            <a:endParaRPr lang="en-US" altLang="en-GB" sz="2400">
              <a:solidFill>
                <a:srgbClr val="FFFFFF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472555" y="2935605"/>
            <a:ext cx="3470910" cy="7842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457950" y="4155440"/>
            <a:ext cx="3470910" cy="7842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472555" y="5321300"/>
            <a:ext cx="3470910" cy="7842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57670" y="3097530"/>
            <a:ext cx="1911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US" alt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Class-</a:t>
            </a:r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shift</a:t>
            </a:r>
            <a:r>
              <a:rPr lang="en-US" alt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</a:t>
            </a:r>
            <a:endParaRPr lang="en-US" altLang="en-GB" sz="2400">
              <a:solidFill>
                <a:srgbClr val="FFFFFF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2430" y="4317365"/>
            <a:ext cx="17125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US" alt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Unit-</a:t>
            </a:r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shift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57670" y="5483225"/>
            <a:ext cx="2901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</a:rPr>
              <a:t>Intra-system shift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7045" y="1085850"/>
            <a:ext cx="8396605" cy="4061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Structure-shifts:</a:t>
            </a:r>
            <a:endParaRPr lang="en-US" altLang="en-GB" sz="2800" b="1">
              <a:solidFill>
                <a:schemeClr val="accent4"/>
              </a:solidFill>
              <a:latin typeface="Shadows Into Light"/>
              <a:ea typeface="Shadows Into Light"/>
              <a:cs typeface="Shadows Into Light"/>
            </a:endParaRPr>
          </a:p>
          <a:p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just"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These are among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the most frequent category shifts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at all ranks in translation; they occur in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phonological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and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graphological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translation as well as in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total translation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.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just"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In grammar, structure-shifts can occur at all ranks. 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Eg. I saw you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yesterday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.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  我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昨天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看见你了。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0550" y="1243965"/>
            <a:ext cx="8470900" cy="4369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Class-shifts: </a:t>
            </a:r>
            <a:endParaRPr lang="en-US" altLang="en-GB" sz="2800" b="1">
              <a:solidFill>
                <a:schemeClr val="accent4"/>
              </a:solidFill>
              <a:latin typeface="Shadows Into Light"/>
              <a:ea typeface="Shadows Into Light"/>
              <a:cs typeface="Shadows Into Light"/>
            </a:endParaRPr>
          </a:p>
          <a:p>
            <a:endParaRPr lang="zh-CN" altLang="en-US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</a:t>
            </a:r>
            <a:r>
              <a:rPr lang="en-US" alt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c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lass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means 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grouping of members of a given unit which is defined by operation in the structure of the unit next above. 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Class-shift occurs when the translation equivalent of a SL item is a member of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different class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from the original item. 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Eg</a:t>
            </a:r>
            <a:r>
              <a:rPr 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. 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“...and that government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of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the people,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by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the people,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for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the people...”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  “民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有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、民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治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、民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享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的政府</a:t>
            </a:r>
            <a:r>
              <a:rPr lang="zh-CN" altLang="en-US"/>
              <a:t>”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0550" y="1289685"/>
            <a:ext cx="8470900" cy="4061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Unit</a:t>
            </a:r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-shifts: </a:t>
            </a:r>
            <a:endParaRPr lang="en-US" altLang="en-GB" sz="2800" b="1">
              <a:solidFill>
                <a:schemeClr val="accent4"/>
              </a:solidFill>
              <a:latin typeface="Shadows Into Light"/>
              <a:ea typeface="Shadows Into Light"/>
              <a:cs typeface="Shadows Into Light"/>
            </a:endParaRPr>
          </a:p>
          <a:p>
            <a:endParaRPr lang="zh-CN" altLang="en-US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US" alt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Changes of rank or rank shift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-that is departures from formal correspondence in which the translation equivalent of a unit at one rank in the SL is a unit at </a:t>
            </a:r>
            <a:r>
              <a:rPr lang="en-US" alt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different rank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in the TL.</a:t>
            </a: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00000"/>
              </a:lnSpc>
            </a:pP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00000"/>
              </a:lnSpc>
            </a:pPr>
            <a:r>
              <a:rPr lang="en-US" alt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Rank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: Sentence-Clause-Phrase/word group-Word-Morpheme </a:t>
            </a: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00000"/>
              </a:lnSpc>
            </a:pP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Eg</a:t>
            </a:r>
            <a:r>
              <a:rPr 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. </a:t>
            </a:r>
            <a:r>
              <a:rPr lang="en-US" alt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Surprisingly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,politics is her favourite subject.</a:t>
            </a:r>
            <a:endParaRPr lang="en-US" alt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    </a:t>
            </a:r>
            <a:r>
              <a:rPr lang="zh-CN" alt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令人惊讶的是</a:t>
            </a:r>
            <a:r>
              <a:rPr lang="zh-CN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，政治课是她最喜欢的课程。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5465" y="1080770"/>
            <a:ext cx="883729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en-GB" sz="2800" b="1">
                <a:solidFill>
                  <a:schemeClr val="accent4"/>
                </a:solidFill>
                <a:latin typeface="Shadows Into Light"/>
                <a:ea typeface="Shadows Into Light"/>
                <a:cs typeface="Shadows Into Light"/>
              </a:rPr>
              <a:t>Intra-system shift：</a:t>
            </a:r>
            <a:endParaRPr lang="en-US" altLang="en-GB" sz="2800" b="1">
              <a:solidFill>
                <a:schemeClr val="accent4"/>
              </a:solidFill>
              <a:latin typeface="Shadows Into Light"/>
              <a:ea typeface="Shadows Into Light"/>
              <a:cs typeface="Shadows Into Light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he term intra-system shift occurs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within a system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;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In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th</a:t>
            </a:r>
            <a:r>
              <a:rPr lang="en-US" alt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e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se cases where SL and TL possess systems which approximately correspond formally as to their constitution, but when translation involves selection of a non-corresponding term in the TL system.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Eg.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How are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you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?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   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你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好吗？/</a:t>
            </a:r>
            <a:r>
              <a:rPr lang="en-GB" sz="2000" b="1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你们</a:t>
            </a: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好吗？</a:t>
            </a:r>
            <a:endParaRPr lang="en-GB" sz="2000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 idx="4294967295"/>
          </p:nvPr>
        </p:nvSpPr>
        <p:spPr>
          <a:xfrm>
            <a:off x="3159025" y="3392640"/>
            <a:ext cx="5804100" cy="73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6000">
                <a:solidFill>
                  <a:schemeClr val="accent4"/>
                </a:solidFill>
              </a:rPr>
              <a:t>Thank </a:t>
            </a:r>
            <a:r>
              <a:rPr lang="en-US" altLang="en-GB" sz="6000">
                <a:solidFill>
                  <a:schemeClr val="accent4"/>
                </a:solidFill>
              </a:rPr>
              <a:t>you</a:t>
            </a:r>
            <a:r>
              <a:rPr lang="en-GB" sz="6000">
                <a:solidFill>
                  <a:schemeClr val="accent4"/>
                </a:solidFill>
              </a:rPr>
              <a:t>!</a:t>
            </a:r>
            <a:endParaRPr lang="en-GB" sz="6000">
              <a:solidFill>
                <a:schemeClr val="accent4"/>
              </a:solidFill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3159125" y="2290445"/>
            <a:ext cx="6048375" cy="2532380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en-GB"/>
              <a:t>Introduction</a:t>
            </a:r>
            <a:endParaRPr lang="en-US" altLang="en-GB"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576695" y="2079625"/>
            <a:ext cx="4042410" cy="30918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en-GB" sz="2000"/>
              <a:t>Scholar contribution </a:t>
            </a:r>
            <a:endParaRPr lang="en-US" altLang="en-GB" sz="2000"/>
          </a:p>
          <a:p>
            <a:pPr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GB" sz="2000"/>
              <a:t> all aspects of phonetics</a:t>
            </a:r>
            <a:endParaRPr lang="en-GB" sz="2000"/>
          </a:p>
          <a:p>
            <a:pPr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GB" sz="2000"/>
              <a:t> the theory of translation</a:t>
            </a:r>
            <a:endParaRPr lang="en-GB" sz="2000"/>
          </a:p>
          <a:p>
            <a:pPr algn="just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GB" sz="2000"/>
              <a:t> the application of linguistic knowledge to methods of second language instruction</a:t>
            </a:r>
            <a:endParaRPr lang="en-GB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2455" y="2079625"/>
            <a:ext cx="3687445" cy="2400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2065" y="4480560"/>
            <a:ext cx="2546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en-GB" sz="18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    J.C.Catford</a:t>
            </a:r>
            <a:endParaRPr lang="en-GB" sz="1800" b="1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18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1917.3-2009.10</a:t>
            </a:r>
            <a:endParaRPr lang="en-GB" sz="1800" b="1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770" y="5402580"/>
            <a:ext cx="560387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50000"/>
              </a:lnSpc>
              <a:buClr>
                <a:srgbClr val="505670"/>
              </a:buClr>
              <a:buSzTx/>
              <a:buFont typeface="Wingdings" panose="05000000000000000000" charset="0"/>
            </a:pPr>
            <a:r>
              <a:rPr lang="en-GB" sz="1800">
                <a:sym typeface="+mn-ea"/>
              </a:rPr>
              <a:t> </a:t>
            </a:r>
            <a:r>
              <a:rPr lang="en-US" altLang="en-GB" sz="1800" b="1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a</a:t>
            </a:r>
            <a:r>
              <a:rPr lang="en-GB" sz="1800" b="1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+mn-ea"/>
              </a:rPr>
              <a:t> linguist and theoretician of translation</a:t>
            </a:r>
            <a:endParaRPr lang="en-GB" sz="1800" b="1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en-GB"/>
              <a:t>Introduction</a:t>
            </a:r>
            <a:endParaRPr lang="en-US" altLang="en-GB"/>
          </a:p>
        </p:txBody>
      </p:sp>
      <p:sp>
        <p:nvSpPr>
          <p:cNvPr id="206" name="Shape 206"/>
          <p:cNvSpPr txBox="1"/>
          <p:nvPr/>
        </p:nvSpPr>
        <p:spPr>
          <a:xfrm>
            <a:off x="9285641" y="3087029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endParaRPr lang="en-GB"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34686" y="517814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45006" y="517814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23473" y="517814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46250"/>
            <a:ext cx="2383155" cy="3365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30" y="1754505"/>
            <a:ext cx="2517140" cy="3357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6239" r="14872"/>
          <a:stretch>
            <a:fillRect/>
          </a:stretch>
        </p:blipFill>
        <p:spPr>
          <a:xfrm>
            <a:off x="8316595" y="1746250"/>
            <a:ext cx="2223135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en-GB"/>
              <a:t>Introduction</a:t>
            </a:r>
            <a:endParaRPr lang="en-US" altLang="en-GB"/>
          </a:p>
        </p:txBody>
      </p:sp>
      <p:sp>
        <p:nvSpPr>
          <p:cNvPr id="187" name="Shape 187"/>
          <p:cNvSpPr/>
          <p:nvPr/>
        </p:nvSpPr>
        <p:spPr>
          <a:xfrm>
            <a:off x="1813560" y="2223135"/>
            <a:ext cx="2742565" cy="24117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en-GB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Translation</a:t>
            </a:r>
            <a:endParaRPr lang="en-US" altLang="en-GB" sz="24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7711440" y="2223135"/>
            <a:ext cx="2847975" cy="24117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en-GB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Linguistics</a:t>
            </a:r>
            <a:endParaRPr lang="en-US" altLang="en-GB" sz="24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6239" r="14872"/>
          <a:stretch>
            <a:fillRect/>
          </a:stretch>
        </p:blipFill>
        <p:spPr>
          <a:xfrm>
            <a:off x="4732020" y="1823720"/>
            <a:ext cx="2727325" cy="3959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 idx="4294967295"/>
          </p:nvPr>
        </p:nvSpPr>
        <p:spPr>
          <a:xfrm>
            <a:off x="4415155" y="1227455"/>
            <a:ext cx="6158230" cy="11772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altLang="en-GB" sz="6000">
                <a:solidFill>
                  <a:srgbClr val="01ABCF"/>
                </a:solidFill>
              </a:rPr>
              <a:t>Contents</a:t>
            </a:r>
            <a:endParaRPr lang="en-US" altLang="en-GB" sz="6000">
              <a:solidFill>
                <a:srgbClr val="01ABCF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1" cstate="screen"/>
          <a:stretch>
            <a:fillRect/>
          </a:stretch>
        </p:blipFill>
        <p:spPr>
          <a:xfrm>
            <a:off x="1261746" y="997351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3168015" y="2404745"/>
            <a:ext cx="6413500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20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en-GB" sz="32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Definition of Translation </a:t>
            </a:r>
            <a:endParaRPr lang="en-GB" sz="3200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en-GB" sz="32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Translation Equivalence</a:t>
            </a:r>
            <a:endParaRPr lang="en-GB" sz="3200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en-GB" sz="32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Translation Shifts</a:t>
            </a:r>
            <a:endParaRPr lang="en-GB" sz="3200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/>
        </p:nvSpPr>
        <p:spPr>
          <a:xfrm>
            <a:off x="3305810" y="666115"/>
            <a:ext cx="5843270" cy="95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48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-GB" sz="2800" b="1">
                <a:solidFill>
                  <a:schemeClr val="accent4"/>
                </a:solidFill>
              </a:rPr>
              <a:t>1.</a:t>
            </a:r>
            <a:r>
              <a:rPr lang="en-US" altLang="en-GB" sz="2800" b="1">
                <a:solidFill>
                  <a:schemeClr val="accent4"/>
                </a:solidFill>
                <a:sym typeface="Shadows Into Light"/>
              </a:rPr>
              <a:t>The Definition of Translation</a:t>
            </a:r>
            <a:endParaRPr lang="en-US" altLang="en-GB" sz="2800" b="1">
              <a:solidFill>
                <a:schemeClr val="accent4"/>
              </a:solidFill>
              <a:sym typeface="Shadows Into Light"/>
            </a:endParaRPr>
          </a:p>
        </p:txBody>
      </p:sp>
      <p:sp>
        <p:nvSpPr>
          <p:cNvPr id="138" name="Shape 138"/>
          <p:cNvSpPr txBox="1">
            <a:spLocks noGrp="1"/>
          </p:cNvSpPr>
          <p:nvPr/>
        </p:nvSpPr>
        <p:spPr>
          <a:xfrm>
            <a:off x="2300605" y="2340610"/>
            <a:ext cx="8074660" cy="245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Char char="▧"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en-GB" sz="2800"/>
              <a:t>T</a:t>
            </a:r>
            <a:r>
              <a:rPr lang="en-GB" sz="2800"/>
              <a:t>ranslation may be defined as follows:</a:t>
            </a:r>
            <a:endParaRPr lang="en-GB" sz="2800"/>
          </a:p>
          <a:p>
            <a:pPr algn="just">
              <a:lnSpc>
                <a:spcPct val="150000"/>
              </a:lnSpc>
              <a:buNone/>
            </a:pPr>
            <a:r>
              <a:rPr lang="en-GB" sz="2800"/>
              <a:t>the replacement of </a:t>
            </a:r>
            <a:r>
              <a:rPr lang="en-GB" sz="2800" b="1"/>
              <a:t>textual material</a:t>
            </a:r>
            <a:r>
              <a:rPr lang="en-GB" sz="2800"/>
              <a:t> in one language(SL) by </a:t>
            </a:r>
            <a:r>
              <a:rPr lang="en-GB" sz="2800" b="1"/>
              <a:t>equivalent</a:t>
            </a:r>
            <a:r>
              <a:rPr lang="en-GB" sz="2800"/>
              <a:t> textual material in another language(TL)</a:t>
            </a:r>
            <a:r>
              <a:rPr lang="en-US" altLang="en-GB" sz="2800"/>
              <a:t>.</a:t>
            </a:r>
            <a:endParaRPr lang="en-US" altLang="en-GB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483360" y="1806575"/>
            <a:ext cx="9225280" cy="196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en-GB" sz="2800" b="1"/>
              <a:t>F</a:t>
            </a:r>
            <a:r>
              <a:rPr lang="en-GB" sz="2800" b="1"/>
              <a:t>ormal correspondence</a:t>
            </a:r>
            <a:endParaRPr lang="en-GB" sz="2800" b="1"/>
          </a:p>
          <a:p>
            <a:pPr algn="just">
              <a:lnSpc>
                <a:spcPct val="150000"/>
              </a:lnSpc>
              <a:buNone/>
            </a:pPr>
            <a:r>
              <a:rPr lang="en-GB" sz="2000"/>
              <a:t>A formal correspondent is </a:t>
            </a:r>
            <a:r>
              <a:rPr lang="en-GB" sz="2000" u="sng"/>
              <a:t>any TL category</a:t>
            </a:r>
            <a:r>
              <a:rPr lang="en-GB" sz="2000"/>
              <a:t> (unit, class, structure, element of structure, etc. ) which can be said to </a:t>
            </a:r>
            <a:r>
              <a:rPr lang="en-GB" sz="2000" u="sng"/>
              <a:t>occupy the same place</a:t>
            </a:r>
            <a:r>
              <a:rPr lang="en-GB" sz="2000"/>
              <a:t> in the economy of the TL as the given SL category occupies in the SL as nearly as possible.</a:t>
            </a:r>
            <a:endParaRPr lang="en-GB" sz="2000"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346450" y="690880"/>
            <a:ext cx="5498465" cy="9105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en-GB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en-GB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en-US" altLang="en-GB" sz="2800" b="1">
                <a:solidFill>
                  <a:schemeClr val="accent4"/>
                </a:solidFill>
                <a:sym typeface="Shadows Into Light"/>
              </a:rPr>
              <a:t>Translation Equivalence</a:t>
            </a:r>
            <a:endParaRPr lang="en-US" altLang="en-GB" sz="2800" b="1">
              <a:solidFill>
                <a:schemeClr val="accent4"/>
              </a:solidFill>
              <a:sym typeface="Shadows Into Light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1482725" y="4159250"/>
            <a:ext cx="9225915" cy="16535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en-GB" sz="2800" b="1"/>
              <a:t>T</a:t>
            </a:r>
            <a:r>
              <a:rPr lang="en-GB" sz="2800" b="1"/>
              <a:t>extual equivalence</a:t>
            </a:r>
            <a:endParaRPr lang="en-GB" sz="2000" b="1"/>
          </a:p>
          <a:p>
            <a:pPr algn="just">
              <a:lnSpc>
                <a:spcPct val="150000"/>
              </a:lnSpc>
              <a:buNone/>
            </a:pPr>
            <a:r>
              <a:rPr lang="en-GB" sz="2000"/>
              <a:t>A textual equivalent is </a:t>
            </a:r>
            <a:r>
              <a:rPr lang="en-GB" sz="2000" u="sng"/>
              <a:t>any TL text or portion of text</a:t>
            </a:r>
            <a:r>
              <a:rPr lang="en-GB" sz="2000"/>
              <a:t> which is observed </a:t>
            </a:r>
            <a:r>
              <a:rPr lang="en-GB" sz="2000" u="sng"/>
              <a:t>on a particular occasion</a:t>
            </a:r>
            <a:r>
              <a:rPr lang="en-GB" sz="2000"/>
              <a:t> to be the </a:t>
            </a:r>
            <a:r>
              <a:rPr lang="en-GB" sz="2000" u="sng"/>
              <a:t>equivalent</a:t>
            </a:r>
            <a:r>
              <a:rPr lang="en-GB" sz="2000"/>
              <a:t> of a given SL text or portion of text. </a:t>
            </a:r>
            <a:endParaRPr lang="en-GB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3"/>
          </p:nvPr>
        </p:nvSpPr>
        <p:spPr>
          <a:xfrm>
            <a:off x="2836545" y="2001520"/>
            <a:ext cx="7887970" cy="15106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en-GB" sz="2400" b="1"/>
              <a:t>Formal correspondence</a:t>
            </a:r>
            <a:endParaRPr lang="en-US" altLang="en-GB" sz="2400" b="1"/>
          </a:p>
          <a:p>
            <a:pPr>
              <a:buNone/>
            </a:pPr>
            <a:endParaRPr lang="en-GB" sz="2000"/>
          </a:p>
          <a:p>
            <a:pPr>
              <a:lnSpc>
                <a:spcPct val="150000"/>
              </a:lnSpc>
              <a:buNone/>
            </a:pPr>
            <a:r>
              <a:rPr lang="en-GB" sz="2000"/>
              <a:t>the </a:t>
            </a:r>
            <a:r>
              <a:rPr lang="en-GB" sz="2000" u="sng"/>
              <a:t>non-specific</a:t>
            </a:r>
            <a:r>
              <a:rPr lang="en-GB" sz="2000"/>
              <a:t> relationship between elements in </a:t>
            </a:r>
            <a:r>
              <a:rPr lang="en-GB" sz="2000" u="sng"/>
              <a:t>two </a:t>
            </a:r>
            <a:r>
              <a:rPr lang="en-GB" sz="2000" u="sng"/>
              <a:t>languages</a:t>
            </a:r>
            <a:endParaRPr lang="en-GB" sz="2000" u="sng"/>
          </a:p>
        </p:txBody>
      </p:sp>
      <p:sp>
        <p:nvSpPr>
          <p:cNvPr id="278" name="Shape 278"/>
          <p:cNvSpPr/>
          <p:nvPr/>
        </p:nvSpPr>
        <p:spPr>
          <a:xfrm>
            <a:off x="2023786" y="2154966"/>
            <a:ext cx="436918" cy="435725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6" name="Shape 278"/>
          <p:cNvSpPr/>
          <p:nvPr/>
        </p:nvSpPr>
        <p:spPr>
          <a:xfrm>
            <a:off x="2023786" y="4159661"/>
            <a:ext cx="436918" cy="435725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p/>
        </p:txBody>
      </p:sp>
      <p:sp>
        <p:nvSpPr>
          <p:cNvPr id="8" name="文本框 7"/>
          <p:cNvSpPr txBox="1"/>
          <p:nvPr/>
        </p:nvSpPr>
        <p:spPr>
          <a:xfrm>
            <a:off x="2836545" y="4159885"/>
            <a:ext cx="720026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 sz="24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Textual equivalence </a:t>
            </a:r>
            <a:endParaRPr lang="en-US" altLang="en-GB" sz="2400" b="1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endParaRPr lang="en-US" altLang="en-GB" sz="1600" b="1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the relations that exist between elements in 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a specific </a:t>
            </a:r>
            <a:r>
              <a:rPr lang="en-US" alt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ST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and </a:t>
            </a:r>
            <a:r>
              <a:rPr lang="en-US" alt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TT</a:t>
            </a:r>
            <a:r>
              <a:rPr lang="en-GB" sz="2000" u="sng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 pair</a:t>
            </a:r>
            <a:endParaRPr lang="en-GB" sz="2000" u="sng">
              <a:solidFill>
                <a:srgbClr val="505670"/>
              </a:solidFill>
              <a:latin typeface="Varela Round"/>
              <a:ea typeface="Varela Round"/>
              <a:cs typeface="Varela Round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03235" y="2155190"/>
            <a:ext cx="2248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Langue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186420" y="4159885"/>
            <a:ext cx="1162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000" b="1">
                <a:solidFill>
                  <a:srgbClr val="505670"/>
                </a:solidFill>
                <a:latin typeface="Varela Round"/>
                <a:ea typeface="Varela Round"/>
                <a:cs typeface="Varela Round"/>
              </a:rPr>
              <a:t>Parole</a:t>
            </a:r>
            <a:endParaRPr lang="en-US" altLang="zh-CN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740525" y="4377690"/>
            <a:ext cx="10864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740525" y="2372995"/>
            <a:ext cx="10864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Shape 158"/>
          <p:cNvSpPr txBox="1">
            <a:spLocks noGrp="1"/>
          </p:cNvSpPr>
          <p:nvPr/>
        </p:nvSpPr>
        <p:spPr>
          <a:xfrm>
            <a:off x="3347085" y="743585"/>
            <a:ext cx="5498465" cy="910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-US" altLang="en-GB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en-GB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en-US" altLang="en-GB" sz="2800" b="1">
                <a:solidFill>
                  <a:schemeClr val="accent4"/>
                </a:solidFill>
                <a:sym typeface="Shadows Into Light"/>
              </a:rPr>
              <a:t>Translation Equivalence</a:t>
            </a:r>
            <a:endParaRPr lang="en-US" altLang="en-GB" sz="2800" b="1">
              <a:solidFill>
                <a:schemeClr val="accent4"/>
              </a:solidFill>
              <a:sym typeface="Shadows In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2"/>
          <p:cNvSpPr txBox="1">
            <a:spLocks noGrp="1"/>
          </p:cNvSpPr>
          <p:nvPr/>
        </p:nvSpPr>
        <p:spPr>
          <a:xfrm>
            <a:off x="3841750" y="716915"/>
            <a:ext cx="4757420" cy="95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48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-US" altLang="en-GB" sz="2800" b="1" kern="1200">
                <a:solidFill>
                  <a:schemeClr val="accent4"/>
                </a:solidFill>
              </a:rPr>
              <a:t>3.Translation Shifts</a:t>
            </a:r>
            <a:endParaRPr lang="en-US" altLang="en-GB" sz="2800" b="1" kern="1200">
              <a:solidFill>
                <a:schemeClr val="accent4"/>
              </a:solidFill>
            </a:endParaRPr>
          </a:p>
        </p:txBody>
      </p:sp>
      <p:sp>
        <p:nvSpPr>
          <p:cNvPr id="3" name="Shape 138"/>
          <p:cNvSpPr txBox="1">
            <a:spLocks noGrp="1"/>
          </p:cNvSpPr>
          <p:nvPr/>
        </p:nvSpPr>
        <p:spPr>
          <a:xfrm>
            <a:off x="2113280" y="2073275"/>
            <a:ext cx="8430260" cy="1577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Char char="▧"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sz="2400"/>
              <a:t>By “shifts” we mean </a:t>
            </a:r>
            <a:r>
              <a:rPr sz="2400" u="sng"/>
              <a:t>departures from formal correspondence</a:t>
            </a:r>
            <a:r>
              <a:rPr sz="2400"/>
              <a:t> in the process of going from the SL to the TL. </a:t>
            </a:r>
            <a:endParaRPr sz="2400"/>
          </a:p>
          <a:p>
            <a:pPr algn="just">
              <a:buNone/>
            </a:pPr>
            <a:endParaRPr sz="2400"/>
          </a:p>
        </p:txBody>
      </p:sp>
      <p:sp>
        <p:nvSpPr>
          <p:cNvPr id="100" name="文本框 99"/>
          <p:cNvSpPr txBox="1"/>
          <p:nvPr/>
        </p:nvSpPr>
        <p:spPr>
          <a:xfrm>
            <a:off x="2113280" y="4027805"/>
            <a:ext cx="85947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</a:pPr>
            <a:r>
              <a:rPr sz="24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</a:rPr>
              <a:t>Two major types of “shift”: </a:t>
            </a:r>
            <a:r>
              <a:rPr sz="2400" u="sng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</a:rPr>
              <a:t>level shifts</a:t>
            </a:r>
            <a:r>
              <a:rPr sz="24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</a:rPr>
              <a:t> and </a:t>
            </a:r>
            <a:r>
              <a:rPr sz="2400" u="sng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</a:rPr>
              <a:t>category shifts</a:t>
            </a:r>
            <a:r>
              <a:rPr sz="24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</a:rPr>
              <a:t>.</a:t>
            </a:r>
            <a:endParaRPr sz="2400">
              <a:solidFill>
                <a:srgbClr val="505670"/>
              </a:solidFill>
              <a:latin typeface="Shadows Into Light"/>
              <a:ea typeface="Shadows Into Light"/>
              <a:cs typeface="Shadows In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 www.1ppt.c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3033</Words>
  <Application>WPS 演示</Application>
  <PresentationFormat>宽屏</PresentationFormat>
  <Paragraphs>120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Shadows Into Light</vt:lpstr>
      <vt:lpstr>Segoe Print</vt:lpstr>
      <vt:lpstr>Varela Round</vt:lpstr>
      <vt:lpstr>Arial</vt:lpstr>
      <vt:lpstr>Bradley Hand ITC</vt:lpstr>
      <vt:lpstr>Wingdings</vt:lpstr>
      <vt:lpstr>微软雅黑</vt:lpstr>
      <vt:lpstr>Arial Unicode MS</vt:lpstr>
      <vt:lpstr>Calibri</vt:lpstr>
      <vt:lpstr>第一PPT www.1ppt.com</vt:lpstr>
      <vt:lpstr>A Linguistic Theory of Translation</vt:lpstr>
      <vt:lpstr>Introduction</vt:lpstr>
      <vt:lpstr>Introduction</vt:lpstr>
      <vt:lpstr>Introduction</vt:lpstr>
      <vt:lpstr>Contents</vt:lpstr>
      <vt:lpstr>PowerPoint 演示文稿</vt:lpstr>
      <vt:lpstr>2.Translation Equivalence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念青</cp:lastModifiedBy>
  <cp:revision>180</cp:revision>
  <dcterms:created xsi:type="dcterms:W3CDTF">2019-06-19T02:08:00Z</dcterms:created>
  <dcterms:modified xsi:type="dcterms:W3CDTF">2020-10-25T10:14:55Z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