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4" r:id="rId6"/>
    <p:sldId id="265" r:id="rId7"/>
    <p:sldId id="260" r:id="rId8"/>
    <p:sldId id="263"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639396DA-62D0-4DFF-AF54-D5E264E2ADF5}" type="datetimeFigureOut">
              <a:rPr lang="en-US" smtClean="0"/>
              <a:t>10/15/2012</a:t>
            </a:fld>
            <a:endParaRPr lang="en-US"/>
          </a:p>
        </p:txBody>
      </p:sp>
      <p:sp>
        <p:nvSpPr>
          <p:cNvPr id="23" name="Slide Number Placeholder 22"/>
          <p:cNvSpPr>
            <a:spLocks noGrp="1"/>
          </p:cNvSpPr>
          <p:nvPr>
            <p:ph type="sldNum" sz="quarter" idx="11"/>
          </p:nvPr>
        </p:nvSpPr>
        <p:spPr/>
        <p:txBody>
          <a:bodyPr/>
          <a:lstStyle/>
          <a:p>
            <a:fld id="{533D4A30-D60F-4448-9099-992A5C5C22E1}"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96DA-62D0-4DFF-AF54-D5E264E2ADF5}" type="datetimeFigureOut">
              <a:rPr lang="en-US" smtClean="0"/>
              <a:t>10/15/2012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D4A30-D60F-4448-9099-992A5C5C22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96DA-62D0-4DFF-AF54-D5E264E2ADF5}" type="datetimeFigureOut">
              <a:rPr lang="en-US" smtClean="0"/>
              <a:t>10/15/2012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D4A30-D60F-4448-9099-992A5C5C22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639396DA-62D0-4DFF-AF54-D5E264E2ADF5}" type="datetimeFigureOut">
              <a:rPr lang="en-US" smtClean="0"/>
              <a:t>10/15/2012</a:t>
            </a:fld>
            <a:endParaRPr lang="en-US"/>
          </a:p>
        </p:txBody>
      </p:sp>
      <p:sp>
        <p:nvSpPr>
          <p:cNvPr id="19" name="Slide Number Placeholder 18"/>
          <p:cNvSpPr>
            <a:spLocks noGrp="1"/>
          </p:cNvSpPr>
          <p:nvPr>
            <p:ph type="sldNum" sz="quarter" idx="15"/>
          </p:nvPr>
        </p:nvSpPr>
        <p:spPr/>
        <p:txBody>
          <a:bodyPr/>
          <a:lstStyle/>
          <a:p>
            <a:fld id="{533D4A30-D60F-4448-9099-992A5C5C22E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639396DA-62D0-4DFF-AF54-D5E264E2ADF5}" type="datetimeFigureOut">
              <a:rPr lang="en-US" smtClean="0"/>
              <a:t>10/15/2012</a:t>
            </a:fld>
            <a:endParaRPr lang="en-US"/>
          </a:p>
        </p:txBody>
      </p:sp>
      <p:sp>
        <p:nvSpPr>
          <p:cNvPr id="20" name="Slide Number Placeholder 19"/>
          <p:cNvSpPr>
            <a:spLocks noGrp="1"/>
          </p:cNvSpPr>
          <p:nvPr>
            <p:ph type="sldNum" sz="quarter" idx="11"/>
          </p:nvPr>
        </p:nvSpPr>
        <p:spPr/>
        <p:txBody>
          <a:bodyPr/>
          <a:lstStyle/>
          <a:p>
            <a:fld id="{533D4A30-D60F-4448-9099-992A5C5C22E1}"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639396DA-62D0-4DFF-AF54-D5E264E2ADF5}" type="datetimeFigureOut">
              <a:rPr lang="en-US" smtClean="0"/>
              <a:t>10/15/2012</a:t>
            </a:fld>
            <a:endParaRPr lang="en-US"/>
          </a:p>
        </p:txBody>
      </p:sp>
      <p:sp>
        <p:nvSpPr>
          <p:cNvPr id="25" name="Slide Number Placeholder 24"/>
          <p:cNvSpPr>
            <a:spLocks noGrp="1"/>
          </p:cNvSpPr>
          <p:nvPr>
            <p:ph type="sldNum" sz="quarter" idx="16"/>
          </p:nvPr>
        </p:nvSpPr>
        <p:spPr/>
        <p:txBody>
          <a:bodyPr/>
          <a:lstStyle/>
          <a:p>
            <a:fld id="{533D4A30-D60F-4448-9099-992A5C5C22E1}"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639396DA-62D0-4DFF-AF54-D5E264E2ADF5}" type="datetimeFigureOut">
              <a:rPr lang="en-US" smtClean="0"/>
              <a:t>10/15/2012</a:t>
            </a:fld>
            <a:endParaRPr lang="en-US"/>
          </a:p>
        </p:txBody>
      </p:sp>
      <p:sp>
        <p:nvSpPr>
          <p:cNvPr id="24" name="Slide Number Placeholder 23"/>
          <p:cNvSpPr>
            <a:spLocks noGrp="1"/>
          </p:cNvSpPr>
          <p:nvPr>
            <p:ph type="sldNum" sz="quarter" idx="17"/>
          </p:nvPr>
        </p:nvSpPr>
        <p:spPr/>
        <p:txBody>
          <a:bodyPr/>
          <a:lstStyle/>
          <a:p>
            <a:fld id="{533D4A30-D60F-4448-9099-992A5C5C22E1}"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639396DA-62D0-4DFF-AF54-D5E264E2ADF5}" type="datetimeFigureOut">
              <a:rPr lang="en-US" smtClean="0"/>
              <a:t>10/15/2012</a:t>
            </a:fld>
            <a:endParaRPr lang="en-US"/>
          </a:p>
        </p:txBody>
      </p:sp>
      <p:sp>
        <p:nvSpPr>
          <p:cNvPr id="14" name="Slide Number Placeholder 13"/>
          <p:cNvSpPr>
            <a:spLocks noGrp="1"/>
          </p:cNvSpPr>
          <p:nvPr>
            <p:ph type="sldNum" sz="quarter" idx="11"/>
          </p:nvPr>
        </p:nvSpPr>
        <p:spPr/>
        <p:txBody>
          <a:bodyPr/>
          <a:lstStyle/>
          <a:p>
            <a:fld id="{533D4A30-D60F-4448-9099-992A5C5C22E1}"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639396DA-62D0-4DFF-AF54-D5E264E2ADF5}" type="datetimeFigureOut">
              <a:rPr lang="en-US" smtClean="0"/>
              <a:t>10/15/2012</a:t>
            </a:fld>
            <a:endParaRPr lang="en-US"/>
          </a:p>
        </p:txBody>
      </p:sp>
      <p:sp>
        <p:nvSpPr>
          <p:cNvPr id="12" name="Slide Number Placeholder 11"/>
          <p:cNvSpPr>
            <a:spLocks noGrp="1"/>
          </p:cNvSpPr>
          <p:nvPr>
            <p:ph type="sldNum" sz="quarter" idx="11"/>
          </p:nvPr>
        </p:nvSpPr>
        <p:spPr/>
        <p:txBody>
          <a:bodyPr/>
          <a:lstStyle/>
          <a:p>
            <a:fld id="{533D4A30-D60F-4448-9099-992A5C5C22E1}"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639396DA-62D0-4DFF-AF54-D5E264E2ADF5}" type="datetimeFigureOut">
              <a:rPr lang="en-US" smtClean="0"/>
              <a:t>10/15/2012</a:t>
            </a:fld>
            <a:endParaRPr lang="en-US"/>
          </a:p>
        </p:txBody>
      </p:sp>
      <p:sp>
        <p:nvSpPr>
          <p:cNvPr id="18" name="Slide Number Placeholder 17"/>
          <p:cNvSpPr>
            <a:spLocks noGrp="1"/>
          </p:cNvSpPr>
          <p:nvPr>
            <p:ph type="sldNum" sz="quarter" idx="16"/>
          </p:nvPr>
        </p:nvSpPr>
        <p:spPr/>
        <p:txBody>
          <a:bodyPr/>
          <a:lstStyle/>
          <a:p>
            <a:fld id="{533D4A30-D60F-4448-9099-992A5C5C22E1}"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639396DA-62D0-4DFF-AF54-D5E264E2ADF5}" type="datetimeFigureOut">
              <a:rPr lang="en-US" smtClean="0"/>
              <a:t>10/15/2012</a:t>
            </a:fld>
            <a:endParaRPr lang="en-US"/>
          </a:p>
        </p:txBody>
      </p:sp>
      <p:sp>
        <p:nvSpPr>
          <p:cNvPr id="20" name="Slide Number Placeholder 19"/>
          <p:cNvSpPr>
            <a:spLocks noGrp="1"/>
          </p:cNvSpPr>
          <p:nvPr>
            <p:ph type="sldNum" sz="quarter" idx="15"/>
          </p:nvPr>
        </p:nvSpPr>
        <p:spPr/>
        <p:txBody>
          <a:bodyPr/>
          <a:lstStyle/>
          <a:p>
            <a:fld id="{533D4A30-D60F-4448-9099-992A5C5C22E1}"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639396DA-62D0-4DFF-AF54-D5E264E2ADF5}" type="datetimeFigureOut">
              <a:rPr lang="en-US" smtClean="0"/>
              <a:t>10/15/2012</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533D4A30-D60F-4448-9099-992A5C5C22E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236" y="3886200"/>
            <a:ext cx="4572000" cy="1676400"/>
          </a:xfrm>
        </p:spPr>
        <p:txBody>
          <a:bodyPr>
            <a:normAutofit/>
          </a:bodyPr>
          <a:lstStyle/>
          <a:p>
            <a:r>
              <a:rPr lang="en-US" sz="2800" b="1" i="0" dirty="0" smtClean="0"/>
              <a:t>1904-2005</a:t>
            </a:r>
          </a:p>
          <a:p>
            <a:endParaRPr lang="en-US" sz="2800" b="1" dirty="0" smtClean="0"/>
          </a:p>
          <a:p>
            <a:r>
              <a:rPr lang="en-US" dirty="0" smtClean="0"/>
              <a:t>By Philip Harding</a:t>
            </a:r>
            <a:endParaRPr lang="en-US" dirty="0"/>
          </a:p>
        </p:txBody>
      </p:sp>
      <p:sp>
        <p:nvSpPr>
          <p:cNvPr id="2" name="Title 1"/>
          <p:cNvSpPr>
            <a:spLocks noGrp="1"/>
          </p:cNvSpPr>
          <p:nvPr>
            <p:ph type="title"/>
          </p:nvPr>
        </p:nvSpPr>
        <p:spPr>
          <a:xfrm>
            <a:off x="284018" y="1398443"/>
            <a:ext cx="7680960" cy="2438399"/>
          </a:xfrm>
        </p:spPr>
        <p:txBody>
          <a:bodyPr>
            <a:normAutofit/>
          </a:bodyPr>
          <a:lstStyle/>
          <a:p>
            <a:r>
              <a:rPr lang="en-US" sz="7200" dirty="0" smtClean="0"/>
              <a:t>Ba Jin</a:t>
            </a:r>
            <a:endParaRPr lang="en-US" sz="7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3544" y="1398443"/>
            <a:ext cx="2971667" cy="387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3236" y="1405370"/>
            <a:ext cx="2886075" cy="1314450"/>
          </a:xfrm>
          <a:prstGeom prst="rect">
            <a:avLst/>
          </a:prstGeom>
        </p:spPr>
      </p:pic>
    </p:spTree>
    <p:extLst>
      <p:ext uri="{BB962C8B-B14F-4D97-AF65-F5344CB8AC3E}">
        <p14:creationId xmlns:p14="http://schemas.microsoft.com/office/powerpoint/2010/main" val="1254947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285750" indent="-285750">
              <a:buFont typeface="Arial" pitchFamily="34" charset="0"/>
              <a:buChar char="•"/>
            </a:pPr>
            <a:r>
              <a:rPr lang="en-US" dirty="0" smtClean="0"/>
              <a:t>Emma Goldman, an anarchist writer, who started a correspondence with him which lasted for many years. He referred to her as his “spiritual mother.”</a:t>
            </a:r>
          </a:p>
          <a:p>
            <a:pPr marL="285750" indent="-285750">
              <a:buFont typeface="Arial" pitchFamily="34" charset="0"/>
              <a:buChar char="•"/>
            </a:pPr>
            <a:r>
              <a:rPr lang="en-US" dirty="0" smtClean="0"/>
              <a:t>He chose his pen name from </a:t>
            </a:r>
            <a:r>
              <a:rPr lang="en-US" dirty="0"/>
              <a:t>the Chinese transliterations of </a:t>
            </a:r>
            <a:r>
              <a:rPr lang="en-US" b="1" dirty="0" smtClean="0"/>
              <a:t>Ba</a:t>
            </a:r>
            <a:r>
              <a:rPr lang="en-US" dirty="0" smtClean="0"/>
              <a:t> in  </a:t>
            </a:r>
            <a:r>
              <a:rPr lang="en-US" u="sng" dirty="0" smtClean="0"/>
              <a:t>Bakunin </a:t>
            </a:r>
            <a:r>
              <a:rPr lang="en-US" dirty="0" smtClean="0"/>
              <a:t>(Mikhail), and </a:t>
            </a:r>
            <a:r>
              <a:rPr lang="en-US" dirty="0"/>
              <a:t>of the last syllable of the name </a:t>
            </a:r>
            <a:r>
              <a:rPr lang="en-US" dirty="0" smtClean="0"/>
              <a:t> </a:t>
            </a:r>
            <a:r>
              <a:rPr lang="en-US" u="sng" dirty="0"/>
              <a:t>Kropotkin </a:t>
            </a:r>
            <a:r>
              <a:rPr lang="en-US" dirty="0" smtClean="0"/>
              <a:t>(</a:t>
            </a:r>
            <a:r>
              <a:rPr lang="en-US" dirty="0" err="1" smtClean="0"/>
              <a:t>Pyotr</a:t>
            </a:r>
            <a:r>
              <a:rPr lang="en-US" dirty="0" smtClean="0"/>
              <a:t>), </a:t>
            </a:r>
            <a:r>
              <a:rPr lang="en-US" dirty="0"/>
              <a:t>two </a:t>
            </a:r>
            <a:r>
              <a:rPr lang="en-US" dirty="0" smtClean="0"/>
              <a:t>Russian anarchist writers </a:t>
            </a:r>
            <a:r>
              <a:rPr lang="en-US" dirty="0"/>
              <a:t>that he </a:t>
            </a:r>
            <a:r>
              <a:rPr lang="en-US" dirty="0" smtClean="0"/>
              <a:t>admired. </a:t>
            </a:r>
          </a:p>
          <a:p>
            <a:pPr marL="285750" indent="-285750">
              <a:buFont typeface="Arial" pitchFamily="34" charset="0"/>
              <a:buChar char="•"/>
            </a:pPr>
            <a:r>
              <a:rPr lang="en-US" dirty="0" smtClean="0"/>
              <a:t>It </a:t>
            </a:r>
            <a:r>
              <a:rPr lang="en-US" dirty="0"/>
              <a:t>was during this time </a:t>
            </a:r>
            <a:r>
              <a:rPr lang="en-US" dirty="0" smtClean="0"/>
              <a:t>in France that </a:t>
            </a:r>
            <a:r>
              <a:rPr lang="en-US" dirty="0"/>
              <a:t>he heard of two Italian men, </a:t>
            </a:r>
            <a:r>
              <a:rPr lang="en-US" dirty="0" err="1"/>
              <a:t>Ferdinando</a:t>
            </a:r>
            <a:r>
              <a:rPr lang="en-US" dirty="0"/>
              <a:t> Sacco and </a:t>
            </a:r>
            <a:r>
              <a:rPr lang="en-US" dirty="0" err="1"/>
              <a:t>Bartolomeo</a:t>
            </a:r>
            <a:r>
              <a:rPr lang="en-US" dirty="0"/>
              <a:t> </a:t>
            </a:r>
            <a:r>
              <a:rPr lang="en-US" dirty="0" smtClean="0"/>
              <a:t>Vanzetti, who were in prison, and members of the anarchist movement. He was touched by their story and the details of their imprisonment. He wrote to them, and kept correspondence with them until they were executed. In memory of them he wrote a short story  called “The Electric Chair” (</a:t>
            </a:r>
            <a:r>
              <a:rPr lang="ja-JP" altLang="en-US" dirty="0"/>
              <a:t>电椅</a:t>
            </a:r>
            <a:r>
              <a:rPr lang="en-US" dirty="0" smtClean="0"/>
              <a:t>) .</a:t>
            </a:r>
          </a:p>
          <a:p>
            <a:pPr marL="285750" indent="-285750">
              <a:buFont typeface="Arial" pitchFamily="34" charset="0"/>
              <a:buChar char="•"/>
            </a:pPr>
            <a:endParaRPr lang="en-US" dirty="0"/>
          </a:p>
          <a:p>
            <a:pPr marL="285750" indent="-285750">
              <a:buFont typeface="Arial" pitchFamily="34" charset="0"/>
              <a:buChar char="•"/>
            </a:pPr>
            <a:endParaRPr lang="en-US" dirty="0" smtClean="0"/>
          </a:p>
          <a:p>
            <a:pPr marL="285750" indent="-285750">
              <a:buFont typeface="Arial" pitchFamily="34" charset="0"/>
              <a:buChar char="•"/>
            </a:pPr>
            <a:endParaRPr lang="en-US" dirty="0" smtClean="0"/>
          </a:p>
        </p:txBody>
      </p:sp>
      <p:sp>
        <p:nvSpPr>
          <p:cNvPr id="3" name="Title 2"/>
          <p:cNvSpPr>
            <a:spLocks noGrp="1"/>
          </p:cNvSpPr>
          <p:nvPr>
            <p:ph type="title"/>
          </p:nvPr>
        </p:nvSpPr>
        <p:spPr/>
        <p:txBody>
          <a:bodyPr/>
          <a:lstStyle/>
          <a:p>
            <a:r>
              <a:rPr lang="en-US" dirty="0" smtClean="0"/>
              <a:t>Inspiration</a:t>
            </a:r>
            <a:endParaRPr lang="en-US" dirty="0"/>
          </a:p>
        </p:txBody>
      </p:sp>
    </p:spTree>
    <p:extLst>
      <p:ext uri="{BB962C8B-B14F-4D97-AF65-F5344CB8AC3E}">
        <p14:creationId xmlns:p14="http://schemas.microsoft.com/office/powerpoint/2010/main" val="1238847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285750" indent="-285750">
              <a:buFont typeface="Arial" pitchFamily="34" charset="0"/>
              <a:buChar char="•"/>
            </a:pPr>
            <a:r>
              <a:rPr lang="en-US" altLang="ja-JP" dirty="0" smtClean="0"/>
              <a:t>His real name is</a:t>
            </a:r>
            <a:r>
              <a:rPr lang="ja-JP" altLang="en-US" dirty="0"/>
              <a:t> 李尧</a:t>
            </a:r>
            <a:r>
              <a:rPr lang="ja-JP" altLang="en-US" dirty="0" smtClean="0"/>
              <a:t>棠</a:t>
            </a:r>
            <a:r>
              <a:rPr lang="en-US" altLang="ja-JP" dirty="0" smtClean="0"/>
              <a:t>, (Li  Yao </a:t>
            </a:r>
            <a:r>
              <a:rPr lang="en-US" altLang="ja-JP" dirty="0"/>
              <a:t>T</a:t>
            </a:r>
            <a:r>
              <a:rPr lang="en-US" altLang="ja-JP" dirty="0" smtClean="0"/>
              <a:t>ang) Ba Jin is just a pseudonym he wrote under. He was born on November 25, 1904 in Chengdu, Sichuan. </a:t>
            </a:r>
          </a:p>
          <a:p>
            <a:pPr marL="285750" indent="-285750">
              <a:buFont typeface="Arial" pitchFamily="34" charset="0"/>
              <a:buChar char="•"/>
            </a:pPr>
            <a:r>
              <a:rPr lang="en-US" dirty="0" smtClean="0"/>
              <a:t>Li Yao Tang’s childhood and upbringing is much like his story, “Family”.</a:t>
            </a:r>
            <a:r>
              <a:rPr lang="en-US" dirty="0"/>
              <a:t> He lived in a large </a:t>
            </a:r>
            <a:r>
              <a:rPr lang="en-US" dirty="0" smtClean="0"/>
              <a:t>estate. His parents died when he was young, so most of his upbringing was arranged by his grandfather, who was the domineering head of the house, and it was not until his grandfather’s death that Ba Jin was free to start pursuing his own goals and ambitions.</a:t>
            </a:r>
          </a:p>
          <a:p>
            <a:pPr marL="285750" indent="-285750">
              <a:buFont typeface="Arial" pitchFamily="34" charset="0"/>
              <a:buChar char="•"/>
            </a:pPr>
            <a:r>
              <a:rPr lang="en-US" dirty="0" smtClean="0"/>
              <a:t>When he was sixteen he enrolled in the </a:t>
            </a:r>
            <a:r>
              <a:rPr lang="en-US" dirty="0"/>
              <a:t>Chengdu Foreign Language Specialist </a:t>
            </a:r>
            <a:r>
              <a:rPr lang="en-US" dirty="0" smtClean="0"/>
              <a:t>School with his older brother. There he began to broaden his horizons and started writing in the school’s literary journal, “ Crescent”, for which he wrote some free verse poetry. He also joined an anarchist group called  “The Equality Society”.</a:t>
            </a:r>
          </a:p>
          <a:p>
            <a:endParaRPr lang="en-US" dirty="0"/>
          </a:p>
        </p:txBody>
      </p:sp>
      <p:sp>
        <p:nvSpPr>
          <p:cNvPr id="3" name="Title 2"/>
          <p:cNvSpPr>
            <a:spLocks noGrp="1"/>
          </p:cNvSpPr>
          <p:nvPr>
            <p:ph type="title"/>
          </p:nvPr>
        </p:nvSpPr>
        <p:spPr/>
        <p:txBody>
          <a:bodyPr/>
          <a:lstStyle/>
          <a:p>
            <a:r>
              <a:rPr lang="en-US" dirty="0" smtClean="0"/>
              <a:t>Early Life</a:t>
            </a:r>
            <a:endParaRPr lang="en-US" dirty="0"/>
          </a:p>
        </p:txBody>
      </p:sp>
    </p:spTree>
    <p:extLst>
      <p:ext uri="{BB962C8B-B14F-4D97-AF65-F5344CB8AC3E}">
        <p14:creationId xmlns:p14="http://schemas.microsoft.com/office/powerpoint/2010/main" val="1612060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5279076"/>
            <a:ext cx="2438400" cy="1525125"/>
          </a:xfrm>
          <a:prstGeom prst="rect">
            <a:avLst/>
          </a:prstGeom>
        </p:spPr>
      </p:pic>
      <p:sp>
        <p:nvSpPr>
          <p:cNvPr id="2" name="Content Placeholder 1"/>
          <p:cNvSpPr>
            <a:spLocks noGrp="1"/>
          </p:cNvSpPr>
          <p:nvPr>
            <p:ph sz="quarter" idx="13"/>
          </p:nvPr>
        </p:nvSpPr>
        <p:spPr/>
        <p:txBody>
          <a:bodyPr/>
          <a:lstStyle/>
          <a:p>
            <a:pPr marL="285750" indent="-285750">
              <a:buFont typeface="Arial" pitchFamily="34" charset="0"/>
              <a:buChar char="•"/>
            </a:pPr>
            <a:r>
              <a:rPr lang="en-US" dirty="0" smtClean="0"/>
              <a:t>In the years following his studies in Chengdu, he first moved to Shanghai, and then to Nanjing to study at the Southeast University (</a:t>
            </a:r>
            <a:r>
              <a:rPr lang="ja-JP" altLang="en-US" dirty="0"/>
              <a:t>东南大学</a:t>
            </a:r>
            <a:r>
              <a:rPr lang="en-US" dirty="0" smtClean="0"/>
              <a:t>).</a:t>
            </a:r>
          </a:p>
          <a:p>
            <a:pPr marL="285750" indent="-285750">
              <a:buFont typeface="Arial" pitchFamily="34" charset="0"/>
              <a:buChar char="•"/>
            </a:pPr>
            <a:r>
              <a:rPr lang="en-US" dirty="0" smtClean="0"/>
              <a:t>While studying in Nanjing he continued to support  the </a:t>
            </a:r>
            <a:r>
              <a:rPr lang="en-US" dirty="0" err="1" smtClean="0"/>
              <a:t>Equalist</a:t>
            </a:r>
            <a:r>
              <a:rPr lang="en-US" dirty="0" smtClean="0"/>
              <a:t> Society and actively voiced his opinions in writing as well as publicly demonstrating in strikes, etc.</a:t>
            </a:r>
          </a:p>
          <a:p>
            <a:pPr marL="285750" indent="-285750">
              <a:buFont typeface="Arial" pitchFamily="34" charset="0"/>
              <a:buChar char="•"/>
            </a:pPr>
            <a:r>
              <a:rPr lang="en-US" dirty="0" smtClean="0"/>
              <a:t>His first and foremost reason for leaving home to study was not for education, although he did study.  The primary reason was  to get away from his controlling family.</a:t>
            </a:r>
          </a:p>
          <a:p>
            <a:pPr marL="285750" indent="-285750">
              <a:buFont typeface="Arial" pitchFamily="34" charset="0"/>
              <a:buChar char="•"/>
            </a:pPr>
            <a:r>
              <a:rPr lang="en-US" dirty="0" smtClean="0"/>
              <a:t>In 1927 he found an opportunity to study abroad, which led him to Paris, France . Here he continued his correspondence with the anarchist movement, and branched to international correspondence to others in America. His living circumstances and a longing for home brought him back to China one year later in 1928.</a:t>
            </a:r>
            <a:endParaRPr lang="en-US" dirty="0"/>
          </a:p>
        </p:txBody>
      </p:sp>
      <p:sp>
        <p:nvSpPr>
          <p:cNvPr id="3" name="Title 2"/>
          <p:cNvSpPr>
            <a:spLocks noGrp="1"/>
          </p:cNvSpPr>
          <p:nvPr>
            <p:ph type="title"/>
          </p:nvPr>
        </p:nvSpPr>
        <p:spPr/>
        <p:txBody>
          <a:bodyPr/>
          <a:lstStyle/>
          <a:p>
            <a:r>
              <a:rPr lang="en-US" dirty="0" smtClean="0"/>
              <a:t>College  and Studying Abroad</a:t>
            </a:r>
            <a:endParaRPr lang="en-US" dirty="0"/>
          </a:p>
        </p:txBody>
      </p:sp>
      <p:sp>
        <p:nvSpPr>
          <p:cNvPr id="5" name="TextBox 4"/>
          <p:cNvSpPr txBox="1"/>
          <p:nvPr/>
        </p:nvSpPr>
        <p:spPr>
          <a:xfrm>
            <a:off x="6949566" y="5279076"/>
            <a:ext cx="1188467" cy="369332"/>
          </a:xfrm>
          <a:prstGeom prst="rect">
            <a:avLst/>
          </a:prstGeom>
          <a:noFill/>
        </p:spPr>
        <p:txBody>
          <a:bodyPr wrap="none" rtlCol="0">
            <a:spAutoFit/>
          </a:bodyPr>
          <a:lstStyle/>
          <a:p>
            <a:r>
              <a:rPr lang="en-US" b="1" dirty="0" smtClean="0">
                <a:solidFill>
                  <a:schemeClr val="bg1"/>
                </a:solidFill>
              </a:rPr>
              <a:t>Paris 1927</a:t>
            </a:r>
            <a:endParaRPr lang="en-US" b="1" dirty="0">
              <a:solidFill>
                <a:schemeClr val="bg1"/>
              </a:solidFill>
            </a:endParaRPr>
          </a:p>
        </p:txBody>
      </p:sp>
    </p:spTree>
    <p:extLst>
      <p:ext uri="{BB962C8B-B14F-4D97-AF65-F5344CB8AC3E}">
        <p14:creationId xmlns:p14="http://schemas.microsoft.com/office/powerpoint/2010/main" val="3424007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285750" indent="-285750">
              <a:buFont typeface="Arial" pitchFamily="34" charset="0"/>
              <a:buChar char="•"/>
            </a:pPr>
            <a:r>
              <a:rPr lang="en-US" dirty="0" smtClean="0"/>
              <a:t>Upon returning to Shanghai, he dove into his writing career, writing novels, short stories, as well as translating foreign works into Chinese.</a:t>
            </a:r>
          </a:p>
          <a:p>
            <a:pPr marL="285750" indent="-285750">
              <a:buFont typeface="Arial" pitchFamily="34" charset="0"/>
              <a:buChar char="•"/>
            </a:pPr>
            <a:r>
              <a:rPr lang="en-US" dirty="0" smtClean="0"/>
              <a:t>It was at this time that he wrote his most influential novel “Family” (</a:t>
            </a:r>
            <a:r>
              <a:rPr lang="ja-JP" altLang="en-US" dirty="0"/>
              <a:t>家</a:t>
            </a:r>
            <a:r>
              <a:rPr lang="en-US" dirty="0" smtClean="0"/>
              <a:t>)</a:t>
            </a:r>
            <a:r>
              <a:rPr lang="en-US" dirty="0"/>
              <a:t> </a:t>
            </a:r>
            <a:r>
              <a:rPr lang="en-US" dirty="0" smtClean="0"/>
              <a:t>which became part of a trilogy called “The Torrents Trilogy” also including “Spring” and “Autumn”.</a:t>
            </a:r>
          </a:p>
          <a:p>
            <a:pPr marL="285750" indent="-285750">
              <a:buFont typeface="Arial" pitchFamily="34" charset="0"/>
              <a:buChar char="•"/>
            </a:pPr>
            <a:r>
              <a:rPr lang="en-US" dirty="0" smtClean="0"/>
              <a:t>By 1934, some of his writing received some negative attention and was blacklisted, which forced him to flee to Japan, using a fake name. He returned to China two years later, when things had cooled down.</a:t>
            </a:r>
          </a:p>
          <a:p>
            <a:pPr marL="285750" indent="-285750">
              <a:buFont typeface="Arial" pitchFamily="34" charset="0"/>
              <a:buChar char="•"/>
            </a:pPr>
            <a:r>
              <a:rPr lang="en-US" dirty="0" smtClean="0"/>
              <a:t>From 1937-1941 he moved a lot, trying to escape the conflict of the war with Japan. He slowly made his way back to his ancestral home in Chengdu. There he saw the final results of his family’s traditions fade into history.</a:t>
            </a:r>
          </a:p>
          <a:p>
            <a:pPr marL="285750" indent="-285750">
              <a:buFont typeface="Arial" pitchFamily="34" charset="0"/>
              <a:buChar char="•"/>
            </a:pPr>
            <a:r>
              <a:rPr lang="en-US" dirty="0" smtClean="0"/>
              <a:t>When the war ended he moved back to Shanghai, where he continued writing.</a:t>
            </a:r>
          </a:p>
        </p:txBody>
      </p:sp>
      <p:sp>
        <p:nvSpPr>
          <p:cNvPr id="3" name="Title 2"/>
          <p:cNvSpPr>
            <a:spLocks noGrp="1"/>
          </p:cNvSpPr>
          <p:nvPr>
            <p:ph type="title"/>
          </p:nvPr>
        </p:nvSpPr>
        <p:spPr/>
        <p:txBody>
          <a:bodyPr/>
          <a:lstStyle/>
          <a:p>
            <a:r>
              <a:rPr lang="en-US" dirty="0" smtClean="0"/>
              <a:t>Settling down in Shanghai, or not.</a:t>
            </a:r>
            <a:endParaRPr lang="en-US" dirty="0"/>
          </a:p>
        </p:txBody>
      </p:sp>
    </p:spTree>
    <p:extLst>
      <p:ext uri="{BB962C8B-B14F-4D97-AF65-F5344CB8AC3E}">
        <p14:creationId xmlns:p14="http://schemas.microsoft.com/office/powerpoint/2010/main" val="3084521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t>The novel “Family” is a story of a broken home. The family relationship is the complete opposite of what a family should be like. It makes perfectly clear the injustices of the time, and the senile traditions of the Kao family. </a:t>
            </a:r>
          </a:p>
          <a:p>
            <a:r>
              <a:rPr lang="en-US" dirty="0" smtClean="0"/>
              <a:t>There are 3 main protagonists in the story. They are three brothers, </a:t>
            </a:r>
            <a:r>
              <a:rPr lang="en-US" dirty="0" err="1" smtClean="0"/>
              <a:t>Cheuh</a:t>
            </a:r>
            <a:r>
              <a:rPr lang="en-US" dirty="0" smtClean="0"/>
              <a:t> </a:t>
            </a:r>
            <a:r>
              <a:rPr lang="en-US" dirty="0" err="1" smtClean="0"/>
              <a:t>Hsin</a:t>
            </a:r>
            <a:r>
              <a:rPr lang="en-US" dirty="0" smtClean="0"/>
              <a:t>, </a:t>
            </a:r>
            <a:r>
              <a:rPr lang="en-US" dirty="0" err="1"/>
              <a:t>Cheuh</a:t>
            </a:r>
            <a:r>
              <a:rPr lang="en-US" dirty="0"/>
              <a:t> </a:t>
            </a:r>
            <a:r>
              <a:rPr lang="en-US" dirty="0" err="1" smtClean="0"/>
              <a:t>Hui</a:t>
            </a:r>
            <a:r>
              <a:rPr lang="en-US" dirty="0" smtClean="0"/>
              <a:t>, and </a:t>
            </a:r>
            <a:r>
              <a:rPr lang="en-US" dirty="0" err="1" smtClean="0"/>
              <a:t>Cheuh</a:t>
            </a:r>
            <a:r>
              <a:rPr lang="en-US" dirty="0" smtClean="0"/>
              <a:t> Min. They each have their own ambitions and love interests, however each is muddled up and ruined by the elders of the family, particularly the grandfather, who is the head of the house, and has the final say on everything. </a:t>
            </a:r>
            <a:endParaRPr lang="en-US" dirty="0"/>
          </a:p>
          <a:p>
            <a:r>
              <a:rPr lang="en-US" dirty="0" smtClean="0"/>
              <a:t>The oldest brother, </a:t>
            </a:r>
            <a:r>
              <a:rPr lang="en-US" dirty="0" err="1" smtClean="0"/>
              <a:t>Cheuh</a:t>
            </a:r>
            <a:r>
              <a:rPr lang="en-US" dirty="0" smtClean="0"/>
              <a:t> </a:t>
            </a:r>
            <a:r>
              <a:rPr lang="en-US" dirty="0" err="1" smtClean="0"/>
              <a:t>Hsin</a:t>
            </a:r>
            <a:r>
              <a:rPr lang="en-US" dirty="0" smtClean="0"/>
              <a:t>, (whom I think perfectly represents Ba Jin) is very good academically, and has plans to study abroad. He also has his heart set on marrying Mei </a:t>
            </a:r>
            <a:r>
              <a:rPr lang="en-US" dirty="0" err="1" smtClean="0"/>
              <a:t>Mei</a:t>
            </a:r>
            <a:r>
              <a:rPr lang="en-US" dirty="0" smtClean="0"/>
              <a:t>. His hopes are shattered, however, when his father arranges for him to marry a complete stranger, and also his dreams of continuing his education when his father sends him to work at a local, family-owned business, to support his new family.</a:t>
            </a:r>
          </a:p>
        </p:txBody>
      </p:sp>
      <p:sp>
        <p:nvSpPr>
          <p:cNvPr id="3" name="Title 2"/>
          <p:cNvSpPr>
            <a:spLocks noGrp="1"/>
          </p:cNvSpPr>
          <p:nvPr>
            <p:ph type="title"/>
          </p:nvPr>
        </p:nvSpPr>
        <p:spPr/>
        <p:txBody>
          <a:bodyPr/>
          <a:lstStyle/>
          <a:p>
            <a:r>
              <a:rPr lang="en-US" dirty="0" smtClean="0"/>
              <a:t>Family</a:t>
            </a:r>
            <a:endParaRPr lang="en-US" dirty="0"/>
          </a:p>
        </p:txBody>
      </p:sp>
    </p:spTree>
    <p:extLst>
      <p:ext uri="{BB962C8B-B14F-4D97-AF65-F5344CB8AC3E}">
        <p14:creationId xmlns:p14="http://schemas.microsoft.com/office/powerpoint/2010/main" val="1361973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04800" y="1295400"/>
            <a:ext cx="7728586" cy="4892040"/>
          </a:xfrm>
        </p:spPr>
        <p:txBody>
          <a:bodyPr>
            <a:normAutofit/>
          </a:bodyPr>
          <a:lstStyle/>
          <a:p>
            <a:pPr marL="285750" indent="-285750">
              <a:buFont typeface="Arial" pitchFamily="34" charset="0"/>
              <a:buChar char="•"/>
            </a:pPr>
            <a:r>
              <a:rPr lang="en-US" dirty="0" err="1" smtClean="0"/>
              <a:t>Cheuh</a:t>
            </a:r>
            <a:r>
              <a:rPr lang="en-US" dirty="0" smtClean="0"/>
              <a:t> </a:t>
            </a:r>
            <a:r>
              <a:rPr lang="en-US" dirty="0" err="1" smtClean="0"/>
              <a:t>Hui</a:t>
            </a:r>
            <a:r>
              <a:rPr lang="en-US" dirty="0" smtClean="0"/>
              <a:t> loves Ming </a:t>
            </a:r>
            <a:r>
              <a:rPr lang="en-US" dirty="0" err="1" smtClean="0"/>
              <a:t>Feng</a:t>
            </a:r>
            <a:r>
              <a:rPr lang="en-US" dirty="0" smtClean="0"/>
              <a:t>, a servant in their house. He feels strongly about going forward with their relationship but he can’t bring himself to tell his relatives about it. Without his knowledge, the grandfather arranges for her to become a concubine to one of the grandpa’s friends. She is so dejected and frightened by the prospect, that she drowns herself. This sends </a:t>
            </a:r>
            <a:r>
              <a:rPr lang="en-US" dirty="0" err="1" smtClean="0"/>
              <a:t>Cheuh</a:t>
            </a:r>
            <a:r>
              <a:rPr lang="en-US" dirty="0" smtClean="0"/>
              <a:t> </a:t>
            </a:r>
            <a:r>
              <a:rPr lang="en-US" dirty="0" err="1" smtClean="0"/>
              <a:t>Hui</a:t>
            </a:r>
            <a:r>
              <a:rPr lang="en-US" dirty="0" smtClean="0"/>
              <a:t> into severe depression.</a:t>
            </a:r>
          </a:p>
          <a:p>
            <a:pPr marL="285750" indent="-285750">
              <a:buFont typeface="Arial" pitchFamily="34" charset="0"/>
              <a:buChar char="•"/>
            </a:pPr>
            <a:r>
              <a:rPr lang="en-US" dirty="0" err="1" smtClean="0"/>
              <a:t>Chueh</a:t>
            </a:r>
            <a:r>
              <a:rPr lang="en-US" dirty="0" smtClean="0"/>
              <a:t> Min is perhaps the only character that may achieve his own ambition. He loves Chin, a cousin who has similar goals for her education. But they are equally afraid let anyone find out about any of this.</a:t>
            </a:r>
          </a:p>
          <a:p>
            <a:pPr marL="285750" indent="-285750">
              <a:buFont typeface="Arial" pitchFamily="34" charset="0"/>
              <a:buChar char="•"/>
            </a:pPr>
            <a:r>
              <a:rPr lang="en-US" dirty="0" smtClean="0"/>
              <a:t>The final blow on the characters is struck when the grandfather dies. There is a tradition in this part of china, that when a corpse is in a house, and a woman is giving birth, it causes the corpse to be desecrated and spurt blood or something like that.  So, </a:t>
            </a:r>
            <a:r>
              <a:rPr lang="en-US" dirty="0" err="1" smtClean="0"/>
              <a:t>Cheuh</a:t>
            </a:r>
            <a:r>
              <a:rPr lang="en-US" dirty="0" smtClean="0"/>
              <a:t> </a:t>
            </a:r>
            <a:r>
              <a:rPr lang="en-US" dirty="0" err="1" smtClean="0"/>
              <a:t>Hsin’s</a:t>
            </a:r>
            <a:r>
              <a:rPr lang="en-US" dirty="0" smtClean="0"/>
              <a:t> wife is giving birth, and in order to keep with tradition, she is forced to go somewhere else to have her baby, in the dead of winter, all to protect the dead grandpa and she dies in childbirth.</a:t>
            </a:r>
            <a:endParaRPr lang="en-US" dirty="0"/>
          </a:p>
        </p:txBody>
      </p:sp>
      <p:sp>
        <p:nvSpPr>
          <p:cNvPr id="3" name="Title 2"/>
          <p:cNvSpPr>
            <a:spLocks noGrp="1"/>
          </p:cNvSpPr>
          <p:nvPr>
            <p:ph type="title"/>
          </p:nvPr>
        </p:nvSpPr>
        <p:spPr/>
        <p:txBody>
          <a:bodyPr/>
          <a:lstStyle/>
          <a:p>
            <a:r>
              <a:rPr lang="en-US" dirty="0" smtClean="0"/>
              <a:t>Family continued</a:t>
            </a:r>
            <a:endParaRPr lang="en-US" dirty="0"/>
          </a:p>
        </p:txBody>
      </p:sp>
    </p:spTree>
    <p:extLst>
      <p:ext uri="{BB962C8B-B14F-4D97-AF65-F5344CB8AC3E}">
        <p14:creationId xmlns:p14="http://schemas.microsoft.com/office/powerpoint/2010/main" val="2385095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2749" t="2239" r="12483" b="2771"/>
          <a:stretch/>
        </p:blipFill>
        <p:spPr>
          <a:xfrm>
            <a:off x="7699072" y="152400"/>
            <a:ext cx="1444928" cy="1835728"/>
          </a:xfrm>
          <a:prstGeom prst="rect">
            <a:avLst/>
          </a:prstGeom>
        </p:spPr>
      </p:pic>
      <p:sp>
        <p:nvSpPr>
          <p:cNvPr id="2" name="Content Placeholder 1"/>
          <p:cNvSpPr>
            <a:spLocks noGrp="1"/>
          </p:cNvSpPr>
          <p:nvPr>
            <p:ph sz="quarter" idx="13"/>
          </p:nvPr>
        </p:nvSpPr>
        <p:spPr/>
        <p:txBody>
          <a:bodyPr>
            <a:normAutofit lnSpcReduction="10000"/>
          </a:bodyPr>
          <a:lstStyle/>
          <a:p>
            <a:pPr marL="285750" indent="-285750">
              <a:buFont typeface="Arial" pitchFamily="34" charset="0"/>
              <a:buChar char="•"/>
            </a:pPr>
            <a:r>
              <a:rPr lang="en-US" dirty="0" smtClean="0"/>
              <a:t>When the communist party assumed power in 1949, Ba Jin was hopeful for a better future. He believed communism could be the answer to the problems China was facing, However he soon began to see that life did not improve under the communist regime.</a:t>
            </a:r>
            <a:endParaRPr lang="en-US" dirty="0"/>
          </a:p>
          <a:p>
            <a:pPr marL="285750" indent="-285750">
              <a:buFont typeface="Arial" pitchFamily="34" charset="0"/>
              <a:buChar char="•"/>
            </a:pPr>
            <a:r>
              <a:rPr lang="en-US" dirty="0" smtClean="0"/>
              <a:t>In the 1950’s he still continued to write, but was compelled to write under the communist theme, which he conformed to. He stopped writing fiction, and strictly wrote nonfiction. </a:t>
            </a:r>
          </a:p>
          <a:p>
            <a:pPr marL="285750" indent="-285750">
              <a:buFont typeface="Arial" pitchFamily="34" charset="0"/>
              <a:buChar char="•"/>
            </a:pPr>
            <a:r>
              <a:rPr lang="en-US" dirty="0" smtClean="0"/>
              <a:t>He was also forced to “edit” his past and deny all connection to the Anarchist Movement</a:t>
            </a:r>
            <a:r>
              <a:rPr lang="en-US" dirty="0"/>
              <a:t>. </a:t>
            </a:r>
            <a:r>
              <a:rPr lang="en-US" dirty="0" smtClean="0"/>
              <a:t>In 1961 he said </a:t>
            </a:r>
            <a:r>
              <a:rPr lang="en-US" dirty="0"/>
              <a:t>'I am not satisfied either by the quantity or quality of my works</a:t>
            </a:r>
            <a:r>
              <a:rPr lang="en-US" dirty="0" smtClean="0"/>
              <a:t>.‘ The attention given to him, proved to be a curse, not a blessing, when he was appointed him to be </a:t>
            </a:r>
            <a:r>
              <a:rPr lang="en-US" dirty="0"/>
              <a:t>vice-chairman of the official China Writers' </a:t>
            </a:r>
            <a:r>
              <a:rPr lang="en-US" dirty="0" smtClean="0"/>
              <a:t>Association.</a:t>
            </a:r>
          </a:p>
          <a:p>
            <a:pPr marL="285750" indent="-285750">
              <a:buFont typeface="Arial" pitchFamily="34" charset="0"/>
              <a:buChar char="•"/>
            </a:pPr>
            <a:r>
              <a:rPr lang="en-US" dirty="0" smtClean="0"/>
              <a:t>He regretted his forced actions and when allowed to, he  began expressing his true opinions and criticized the </a:t>
            </a:r>
            <a:r>
              <a:rPr lang="en-US" dirty="0"/>
              <a:t>government. </a:t>
            </a:r>
            <a:r>
              <a:rPr lang="en-US" dirty="0" smtClean="0"/>
              <a:t>He even wrote </a:t>
            </a:r>
            <a:r>
              <a:rPr lang="en-US" dirty="0"/>
              <a:t>a letter of support to the students of the 1989 Tiananmen protests on May </a:t>
            </a:r>
            <a:r>
              <a:rPr lang="en-US" dirty="0" smtClean="0"/>
              <a:t>18. (before the massacre had started.)</a:t>
            </a:r>
          </a:p>
        </p:txBody>
      </p:sp>
      <p:sp>
        <p:nvSpPr>
          <p:cNvPr id="3" name="Title 2"/>
          <p:cNvSpPr>
            <a:spLocks noGrp="1"/>
          </p:cNvSpPr>
          <p:nvPr>
            <p:ph type="title"/>
          </p:nvPr>
        </p:nvSpPr>
        <p:spPr/>
        <p:txBody>
          <a:bodyPr/>
          <a:lstStyle/>
          <a:p>
            <a:r>
              <a:rPr lang="en-US" dirty="0" smtClean="0"/>
              <a:t>Life Under Communist Rule</a:t>
            </a:r>
            <a:endParaRPr lang="en-US" dirty="0"/>
          </a:p>
        </p:txBody>
      </p:sp>
    </p:spTree>
    <p:extLst>
      <p:ext uri="{BB962C8B-B14F-4D97-AF65-F5344CB8AC3E}">
        <p14:creationId xmlns:p14="http://schemas.microsoft.com/office/powerpoint/2010/main" val="594845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285750" indent="-285750">
              <a:buFont typeface="Arial" pitchFamily="34" charset="0"/>
              <a:buChar char="•"/>
            </a:pPr>
            <a:r>
              <a:rPr lang="en-US" dirty="0" smtClean="0"/>
              <a:t>During the Cultural Revolution (1966-76</a:t>
            </a:r>
            <a:r>
              <a:rPr lang="en-US" dirty="0"/>
              <a:t>). </a:t>
            </a:r>
            <a:r>
              <a:rPr lang="en-US" dirty="0" smtClean="0"/>
              <a:t>Terror was unleashed on all non-supporters of Mao Zedong. The Red Guards attacked many writers, </a:t>
            </a:r>
            <a:r>
              <a:rPr lang="en-US" dirty="0"/>
              <a:t>including Ba </a:t>
            </a:r>
            <a:r>
              <a:rPr lang="en-US" dirty="0" smtClean="0"/>
              <a:t>Jin. They made </a:t>
            </a:r>
            <a:r>
              <a:rPr lang="en-US" dirty="0"/>
              <a:t>a </a:t>
            </a:r>
            <a:r>
              <a:rPr lang="en-US" dirty="0" smtClean="0"/>
              <a:t>big fuss about his </a:t>
            </a:r>
            <a:r>
              <a:rPr lang="en-US" dirty="0"/>
              <a:t>anarchist past. </a:t>
            </a:r>
            <a:r>
              <a:rPr lang="en-US" dirty="0" smtClean="0"/>
              <a:t> They saw his independent thinking was dangerous, and claimed he was being  a traitor to his country.</a:t>
            </a:r>
            <a:endParaRPr lang="en-US" dirty="0"/>
          </a:p>
          <a:p>
            <a:endParaRPr lang="en-US" dirty="0"/>
          </a:p>
          <a:p>
            <a:pPr marL="285750" indent="-285750">
              <a:buFont typeface="Arial" pitchFamily="34" charset="0"/>
              <a:buChar char="•"/>
            </a:pPr>
            <a:r>
              <a:rPr lang="en-US" dirty="0" smtClean="0"/>
              <a:t>For a while he was imprisoned, and was also forced to work in a Labor camp. Finally, on June </a:t>
            </a:r>
            <a:r>
              <a:rPr lang="en-US" dirty="0"/>
              <a:t>20, 1968, </a:t>
            </a:r>
            <a:r>
              <a:rPr lang="en-US" dirty="0" smtClean="0"/>
              <a:t>Ba Jin </a:t>
            </a:r>
            <a:r>
              <a:rPr lang="en-US" dirty="0"/>
              <a:t>was dragged to the People's Stadium of Shanghai. </a:t>
            </a:r>
            <a:r>
              <a:rPr lang="en-US" dirty="0" smtClean="0"/>
              <a:t>It was a televised humiliating spectacle with </a:t>
            </a:r>
            <a:r>
              <a:rPr lang="en-US" dirty="0"/>
              <a:t>him kneeling on broken </a:t>
            </a:r>
            <a:r>
              <a:rPr lang="en-US" dirty="0" smtClean="0"/>
              <a:t>glass, with the </a:t>
            </a:r>
            <a:r>
              <a:rPr lang="en-US" dirty="0"/>
              <a:t>shouts </a:t>
            </a:r>
            <a:r>
              <a:rPr lang="en-US" dirty="0" smtClean="0"/>
              <a:t>from the crowd, accusing </a:t>
            </a:r>
            <a:r>
              <a:rPr lang="en-US" dirty="0"/>
              <a:t>him of being a traitor and enemy of </a:t>
            </a:r>
            <a:r>
              <a:rPr lang="en-US" dirty="0" smtClean="0"/>
              <a:t>Mao Zedong. At the end of the demonstration Ba Jin shouted, “You </a:t>
            </a:r>
            <a:r>
              <a:rPr lang="en-US" dirty="0"/>
              <a:t>have your thoughts and I have mine. This is the fact and you can't change it even if you kill me</a:t>
            </a:r>
            <a:r>
              <a:rPr lang="en-US" dirty="0" smtClean="0"/>
              <a:t>.”</a:t>
            </a:r>
            <a:endParaRPr lang="en-US" dirty="0"/>
          </a:p>
        </p:txBody>
      </p:sp>
      <p:sp>
        <p:nvSpPr>
          <p:cNvPr id="3" name="Title 2"/>
          <p:cNvSpPr>
            <a:spLocks noGrp="1"/>
          </p:cNvSpPr>
          <p:nvPr>
            <p:ph type="title"/>
          </p:nvPr>
        </p:nvSpPr>
        <p:spPr/>
        <p:txBody>
          <a:bodyPr/>
          <a:lstStyle/>
          <a:p>
            <a:r>
              <a:rPr lang="en-US" dirty="0" smtClean="0"/>
              <a:t>The Price of Honesty</a:t>
            </a:r>
            <a:endParaRPr lang="en-US" dirty="0"/>
          </a:p>
        </p:txBody>
      </p:sp>
    </p:spTree>
    <p:extLst>
      <p:ext uri="{BB962C8B-B14F-4D97-AF65-F5344CB8AC3E}">
        <p14:creationId xmlns:p14="http://schemas.microsoft.com/office/powerpoint/2010/main" val="3251525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944"/>
          <a:stretch/>
        </p:blipFill>
        <p:spPr>
          <a:xfrm>
            <a:off x="7315200" y="0"/>
            <a:ext cx="1828800" cy="2493818"/>
          </a:xfrm>
          <a:prstGeom prst="rect">
            <a:avLst/>
          </a:prstGeom>
        </p:spPr>
      </p:pic>
      <p:sp>
        <p:nvSpPr>
          <p:cNvPr id="2" name="Content Placeholder 1"/>
          <p:cNvSpPr>
            <a:spLocks noGrp="1"/>
          </p:cNvSpPr>
          <p:nvPr>
            <p:ph sz="quarter" idx="13"/>
          </p:nvPr>
        </p:nvSpPr>
        <p:spPr>
          <a:xfrm>
            <a:off x="381000" y="1600200"/>
            <a:ext cx="7680960" cy="4724400"/>
          </a:xfrm>
        </p:spPr>
        <p:txBody>
          <a:bodyPr>
            <a:normAutofit/>
          </a:bodyPr>
          <a:lstStyle/>
          <a:p>
            <a:pPr marL="285750" indent="-285750">
              <a:buFont typeface="Arial" pitchFamily="34" charset="0"/>
              <a:buChar char="•"/>
            </a:pPr>
            <a:r>
              <a:rPr lang="en-US" dirty="0" smtClean="0"/>
              <a:t>He married Xiao Shan in 1944</a:t>
            </a:r>
          </a:p>
          <a:p>
            <a:pPr marL="285750" indent="-285750">
              <a:buFont typeface="Arial" pitchFamily="34" charset="0"/>
              <a:buChar char="•"/>
            </a:pPr>
            <a:r>
              <a:rPr lang="en-US" dirty="0" smtClean="0"/>
              <a:t>They had </a:t>
            </a:r>
            <a:r>
              <a:rPr lang="en-US" dirty="0"/>
              <a:t>two children</a:t>
            </a:r>
            <a:r>
              <a:rPr lang="en-US" dirty="0" smtClean="0"/>
              <a:t>, A daughter and a son, both of whom had the freedom filled upbringing he wanted himself to have. They each choose their own careers and their own spouses.   </a:t>
            </a:r>
            <a:r>
              <a:rPr lang="en-US" dirty="0"/>
              <a:t>His daughter is now a leading member of the editorial department of a big Chinese literary magazine while his son is a rising </a:t>
            </a:r>
            <a:r>
              <a:rPr lang="en-US" dirty="0" smtClean="0"/>
              <a:t>novelist</a:t>
            </a:r>
            <a:r>
              <a:rPr lang="en-US" dirty="0"/>
              <a:t>. </a:t>
            </a:r>
            <a:endParaRPr lang="en-US" dirty="0" smtClean="0"/>
          </a:p>
          <a:p>
            <a:pPr marL="285750" indent="-285750">
              <a:buFont typeface="Arial" pitchFamily="34" charset="0"/>
              <a:buChar char="•"/>
            </a:pPr>
            <a:r>
              <a:rPr lang="en-US" dirty="0" smtClean="0"/>
              <a:t>Xiao Shan died in 1973 from cancer, which affected him deeply. </a:t>
            </a:r>
            <a:r>
              <a:rPr lang="en-US" dirty="0"/>
              <a:t>He said, "When I lose my ability to work, I hope there will be several copies of fictions translated by Xiao Shan on my sickbed. After I close my eyes, please let my ashes be mixed with hers." </a:t>
            </a:r>
            <a:endParaRPr lang="en-US" dirty="0" smtClean="0"/>
          </a:p>
          <a:p>
            <a:pPr marL="285750" indent="-285750">
              <a:buFont typeface="Arial" pitchFamily="34" charset="0"/>
              <a:buChar char="•"/>
            </a:pPr>
            <a:r>
              <a:rPr lang="en-US" dirty="0" smtClean="0"/>
              <a:t>In 1983 he contracted Parkinson’s disease, which </a:t>
            </a:r>
            <a:r>
              <a:rPr lang="en-US" dirty="0"/>
              <a:t>in his final </a:t>
            </a:r>
            <a:r>
              <a:rPr lang="en-US" dirty="0" smtClean="0"/>
              <a:t>years left him mute and unable to walk. He spent most of that time in a hospital in Shanghai, where he died in 2005 at the age of 100.</a:t>
            </a:r>
            <a:endParaRPr lang="en-US" dirty="0"/>
          </a:p>
        </p:txBody>
      </p:sp>
      <p:sp>
        <p:nvSpPr>
          <p:cNvPr id="3" name="Title 2"/>
          <p:cNvSpPr>
            <a:spLocks noGrp="1"/>
          </p:cNvSpPr>
          <p:nvPr>
            <p:ph type="title"/>
          </p:nvPr>
        </p:nvSpPr>
        <p:spPr/>
        <p:txBody>
          <a:bodyPr/>
          <a:lstStyle/>
          <a:p>
            <a:r>
              <a:rPr lang="en-US" dirty="0" smtClean="0"/>
              <a:t>His Own </a:t>
            </a:r>
            <a:r>
              <a:rPr lang="en-US" dirty="0"/>
              <a:t>F</a:t>
            </a:r>
            <a:r>
              <a:rPr lang="en-US" dirty="0" smtClean="0"/>
              <a:t>amily and Old Age</a:t>
            </a:r>
            <a:endParaRPr lang="en-US" dirty="0"/>
          </a:p>
        </p:txBody>
      </p:sp>
    </p:spTree>
    <p:extLst>
      <p:ext uri="{BB962C8B-B14F-4D97-AF65-F5344CB8AC3E}">
        <p14:creationId xmlns:p14="http://schemas.microsoft.com/office/powerpoint/2010/main" val="10416792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TC101790491[[fn=Mylar]]</Template>
  <TotalTime>654</TotalTime>
  <Words>1452</Words>
  <Application>Microsoft Office PowerPoint</Application>
  <PresentationFormat>On-screen Show (4:3)</PresentationFormat>
  <Paragraphs>47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Mylar</vt:lpstr>
      <vt:lpstr>Ba Jin</vt:lpstr>
      <vt:lpstr>Early Life</vt:lpstr>
      <vt:lpstr>College  and Studying Abroad</vt:lpstr>
      <vt:lpstr>Settling down in Shanghai, or not.</vt:lpstr>
      <vt:lpstr>Family</vt:lpstr>
      <vt:lpstr>Family continued</vt:lpstr>
      <vt:lpstr>Life Under Communist Rule</vt:lpstr>
      <vt:lpstr>The Price of Honesty</vt:lpstr>
      <vt:lpstr>His Own Family and Old Age</vt:lpstr>
      <vt:lpstr>Inspiration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 Jin</dc:title>
  <dc:creator>Philip</dc:creator>
  <cp:lastModifiedBy>Philip</cp:lastModifiedBy>
  <cp:revision>38</cp:revision>
  <dcterms:created xsi:type="dcterms:W3CDTF">2012-10-15T21:33:34Z</dcterms:created>
  <dcterms:modified xsi:type="dcterms:W3CDTF">2012-10-16T08:28:31Z</dcterms:modified>
</cp:coreProperties>
</file>