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6">
  <p:sldMasterIdLst>
    <p:sldMasterId id="2147483648" r:id="rId1"/>
  </p:sldMasterIdLst>
  <p:notesMasterIdLst>
    <p:notesMasterId r:id="rId77"/>
  </p:notesMasterIdLst>
  <p:sldIdLst>
    <p:sldId id="256" r:id="rId2"/>
    <p:sldId id="540" r:id="rId3"/>
    <p:sldId id="490" r:id="rId4"/>
    <p:sldId id="542" r:id="rId5"/>
    <p:sldId id="533" r:id="rId6"/>
    <p:sldId id="395" r:id="rId7"/>
    <p:sldId id="424" r:id="rId8"/>
    <p:sldId id="425" r:id="rId9"/>
    <p:sldId id="528" r:id="rId10"/>
    <p:sldId id="257" r:id="rId11"/>
    <p:sldId id="258" r:id="rId12"/>
    <p:sldId id="290" r:id="rId13"/>
    <p:sldId id="273" r:id="rId14"/>
    <p:sldId id="259" r:id="rId15"/>
    <p:sldId id="264" r:id="rId16"/>
    <p:sldId id="265" r:id="rId17"/>
    <p:sldId id="269" r:id="rId18"/>
    <p:sldId id="308" r:id="rId19"/>
    <p:sldId id="267" r:id="rId20"/>
    <p:sldId id="312" r:id="rId21"/>
    <p:sldId id="313" r:id="rId22"/>
    <p:sldId id="314" r:id="rId23"/>
    <p:sldId id="261" r:id="rId24"/>
    <p:sldId id="315" r:id="rId25"/>
    <p:sldId id="316" r:id="rId26"/>
    <p:sldId id="277" r:id="rId27"/>
    <p:sldId id="280" r:id="rId28"/>
    <p:sldId id="282" r:id="rId29"/>
    <p:sldId id="276" r:id="rId30"/>
    <p:sldId id="281" r:id="rId31"/>
    <p:sldId id="278" r:id="rId32"/>
    <p:sldId id="283" r:id="rId33"/>
    <p:sldId id="279" r:id="rId34"/>
    <p:sldId id="284" r:id="rId35"/>
    <p:sldId id="529" r:id="rId36"/>
    <p:sldId id="530" r:id="rId37"/>
    <p:sldId id="546" r:id="rId38"/>
    <p:sldId id="547" r:id="rId39"/>
    <p:sldId id="266" r:id="rId40"/>
    <p:sldId id="548" r:id="rId41"/>
    <p:sldId id="378" r:id="rId42"/>
    <p:sldId id="549" r:id="rId43"/>
    <p:sldId id="326" r:id="rId44"/>
    <p:sldId id="362" r:id="rId45"/>
    <p:sldId id="550" r:id="rId46"/>
    <p:sldId id="551" r:id="rId47"/>
    <p:sldId id="263" r:id="rId48"/>
    <p:sldId id="376" r:id="rId49"/>
    <p:sldId id="377" r:id="rId50"/>
    <p:sldId id="374" r:id="rId51"/>
    <p:sldId id="328" r:id="rId52"/>
    <p:sldId id="375" r:id="rId53"/>
    <p:sldId id="357" r:id="rId54"/>
    <p:sldId id="329" r:id="rId55"/>
    <p:sldId id="379" r:id="rId56"/>
    <p:sldId id="330" r:id="rId57"/>
    <p:sldId id="380" r:id="rId58"/>
    <p:sldId id="331" r:id="rId59"/>
    <p:sldId id="381" r:id="rId60"/>
    <p:sldId id="531" r:id="rId61"/>
    <p:sldId id="543" r:id="rId62"/>
    <p:sldId id="260" r:id="rId63"/>
    <p:sldId id="292" r:id="rId64"/>
    <p:sldId id="544" r:id="rId65"/>
    <p:sldId id="545" r:id="rId66"/>
    <p:sldId id="293" r:id="rId67"/>
    <p:sldId id="298" r:id="rId68"/>
    <p:sldId id="294" r:id="rId69"/>
    <p:sldId id="297" r:id="rId70"/>
    <p:sldId id="295" r:id="rId71"/>
    <p:sldId id="299" r:id="rId72"/>
    <p:sldId id="270" r:id="rId73"/>
    <p:sldId id="487" r:id="rId74"/>
    <p:sldId id="443" r:id="rId75"/>
    <p:sldId id="403" r:id="rId7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90" autoAdjust="0"/>
  </p:normalViewPr>
  <p:slideViewPr>
    <p:cSldViewPr>
      <p:cViewPr varScale="1">
        <p:scale>
          <a:sx n="83" d="100"/>
          <a:sy n="83" d="100"/>
        </p:scale>
        <p:origin x="1478"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25.03.2022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CCFA3-54DC-42CF-9BFE-7492351F46B7}" type="slidenum">
              <a:rPr lang="zh-CN" altLang="en-US" smtClean="0"/>
              <a:t>38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39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26</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48</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49</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52</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53</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54</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55</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56</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27</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58</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A70DE4AC-6885-5641-8E69-315334AC16AB}" type="slidenum">
              <a:rPr lang="es-ES_tradnl" smtClean="0"/>
              <a:t>62</a:t>
            </a:fld>
            <a:endParaRPr lang="es-ES_tradnl"/>
          </a:p>
        </p:txBody>
      </p:sp>
    </p:spTree>
    <p:extLst>
      <p:ext uri="{BB962C8B-B14F-4D97-AF65-F5344CB8AC3E}">
        <p14:creationId xmlns:p14="http://schemas.microsoft.com/office/powerpoint/2010/main" val="3545082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A70DE4AC-6885-5641-8E69-315334AC16AB}" type="slidenum">
              <a:rPr lang="es-ES_tradnl" smtClean="0"/>
              <a:t>64</a:t>
            </a:fld>
            <a:endParaRPr lang="es-ES_tradnl"/>
          </a:p>
        </p:txBody>
      </p:sp>
    </p:spTree>
    <p:extLst>
      <p:ext uri="{BB962C8B-B14F-4D97-AF65-F5344CB8AC3E}">
        <p14:creationId xmlns:p14="http://schemas.microsoft.com/office/powerpoint/2010/main" val="2915981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461278-7C26-423C-AB26-7B336397DF22}" type="slidenum">
              <a:rPr lang="zh-CN" altLang="en-US" smtClean="0"/>
              <a:t>65</a:t>
            </a:fld>
            <a:endParaRPr lang="zh-CN" altLang="en-US"/>
          </a:p>
        </p:txBody>
      </p:sp>
    </p:spTree>
    <p:extLst>
      <p:ext uri="{BB962C8B-B14F-4D97-AF65-F5344CB8AC3E}">
        <p14:creationId xmlns:p14="http://schemas.microsoft.com/office/powerpoint/2010/main" val="3936514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284C95-AC36-47D7-BA46-D13F2CF6C509}" type="slidenum">
              <a:rPr lang="ru-RU" smtClean="0"/>
              <a:t>67</a:t>
            </a:fld>
            <a:endParaRPr lang="ru-RU" dirty="0"/>
          </a:p>
        </p:txBody>
      </p:sp>
    </p:spTree>
    <p:extLst>
      <p:ext uri="{BB962C8B-B14F-4D97-AF65-F5344CB8AC3E}">
        <p14:creationId xmlns:p14="http://schemas.microsoft.com/office/powerpoint/2010/main" val="202991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71</a:t>
            </a:fld>
            <a:endParaRPr lang="ru-RU" dirty="0"/>
          </a:p>
        </p:txBody>
      </p:sp>
    </p:spTree>
    <p:extLst>
      <p:ext uri="{BB962C8B-B14F-4D97-AF65-F5344CB8AC3E}">
        <p14:creationId xmlns:p14="http://schemas.microsoft.com/office/powerpoint/2010/main" val="1320486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72</a:t>
            </a:fld>
            <a:endParaRPr lang="zh-CN" altLang="en-US"/>
          </a:p>
        </p:txBody>
      </p:sp>
    </p:spTree>
    <p:extLst>
      <p:ext uri="{BB962C8B-B14F-4D97-AF65-F5344CB8AC3E}">
        <p14:creationId xmlns:p14="http://schemas.microsoft.com/office/powerpoint/2010/main" val="1071922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75</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28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29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25.03.2022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25.03.2022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25.03.2022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Simple title with background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36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271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1_Image Background with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2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34">
          <p15:clr>
            <a:srgbClr val="FBAE40"/>
          </p15:clr>
        </p15:guide>
        <p15:guide id="2" pos="7469">
          <p15:clr>
            <a:srgbClr val="FBAE40"/>
          </p15:clr>
        </p15:guide>
        <p15:guide id="3" orient="horz" pos="368">
          <p15:clr>
            <a:srgbClr val="FBAE40"/>
          </p15:clr>
        </p15:guide>
        <p15:guide id="4" orient="horz" pos="3997">
          <p15:clr>
            <a:srgbClr val="FBAE40"/>
          </p15:clr>
        </p15:guide>
        <p15:guide id="5" orient="horz" pos="1366">
          <p15:clr>
            <a:srgbClr val="FBAE40"/>
          </p15:clr>
        </p15:guide>
        <p15:guide id="6" pos="7083">
          <p15:clr>
            <a:srgbClr val="FBAE40"/>
          </p15:clr>
        </p15:guide>
        <p15:guide id="7" pos="61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Image Backgroun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953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1">
          <p15:clr>
            <a:srgbClr val="FBAE40"/>
          </p15:clr>
        </p15:guide>
        <p15:guide id="2" pos="7469">
          <p15:clr>
            <a:srgbClr val="FBAE40"/>
          </p15:clr>
        </p15:guide>
        <p15:guide id="3" orient="horz" pos="346">
          <p15:clr>
            <a:srgbClr val="FBAE40"/>
          </p15:clr>
        </p15:guide>
        <p15:guide id="4" orient="horz" pos="399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Только заголовок">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45527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9421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25.03.2022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25.03.2022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25.03.2022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25.03.2022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25.03.2022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25.03.2022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25.03.2022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25.03.2022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25.03.2022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tags" Target="../tags/tag9.xml"/><Relationship Id="rId7" Type="http://schemas.openxmlformats.org/officeDocument/2006/relationships/image" Target="../media/image4.jpeg"/><Relationship Id="rId12" Type="http://schemas.microsoft.com/office/2007/relationships/hdphoto" Target="../media/hdphoto1.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tags" Target="../tags/tag10.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3.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tags" Target="../tags/tag14.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7.xml"/><Relationship Id="rId7" Type="http://schemas.openxmlformats.org/officeDocument/2006/relationships/image" Target="../media/image18.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0.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tags" Target="../tags/tag21.xm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8.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tags" Target="../tags/tag27.xml"/><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tags" Target="../tags/tag26.xml"/><Relationship Id="rId16" Type="http://schemas.openxmlformats.org/officeDocument/2006/relationships/image" Target="../media/image28.png"/><Relationship Id="rId1" Type="http://schemas.openxmlformats.org/officeDocument/2006/relationships/tags" Target="../tags/tag25.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4.jpe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slideLayout" Target="../slideLayouts/slideLayout1.xml"/><Relationship Id="rId9" Type="http://schemas.openxmlformats.org/officeDocument/2006/relationships/image" Target="../media/image21.png"/><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0.xml"/><Relationship Id="rId7" Type="http://schemas.openxmlformats.org/officeDocument/2006/relationships/image" Target="../media/image18.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4.jpeg"/><Relationship Id="rId10" Type="http://schemas.openxmlformats.org/officeDocument/2006/relationships/image" Target="../media/image23.png"/><Relationship Id="rId4" Type="http://schemas.openxmlformats.org/officeDocument/2006/relationships/slideLayout" Target="../slideLayouts/slideLayout1.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3.xml"/><Relationship Id="rId7" Type="http://schemas.openxmlformats.org/officeDocument/2006/relationships/image" Target="../media/image1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4.jpeg"/><Relationship Id="rId10" Type="http://schemas.openxmlformats.org/officeDocument/2006/relationships/image" Target="../media/image23.png"/><Relationship Id="rId4" Type="http://schemas.openxmlformats.org/officeDocument/2006/relationships/slideLayout" Target="../slideLayouts/slideLayout1.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6.xml"/><Relationship Id="rId7" Type="http://schemas.openxmlformats.org/officeDocument/2006/relationships/image" Target="../media/image1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9.xml"/><Relationship Id="rId7" Type="http://schemas.openxmlformats.org/officeDocument/2006/relationships/image" Target="../media/image18.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42.xml"/><Relationship Id="rId7" Type="http://schemas.openxmlformats.org/officeDocument/2006/relationships/image" Target="../media/image18.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45.xml"/><Relationship Id="rId7" Type="http://schemas.openxmlformats.org/officeDocument/2006/relationships/image" Target="../media/image18.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8.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4.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tags" Target="../tags/tag49.xml"/><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18.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8.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hyperlink" Target="https://bit.ly/ZOOMCOURS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notesSlide" Target="../notesSlides/notesSlide13.xml"/><Relationship Id="rId4"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file:///C:\Users\86158\AppData\Local\Temp\wps\INetCache\a8a17367b250e11763db34e5047305c1" TargetMode="External"/><Relationship Id="rId7" Type="http://schemas.openxmlformats.org/officeDocument/2006/relationships/image" Target="file:///C:\Users\86158\AppData\Local\Temp\wps\INetCache\e09664999c79f33a3252377ccc07df40" TargetMode="External"/><Relationship Id="rId2" Type="http://schemas.openxmlformats.org/officeDocument/2006/relationships/image" Target="../media/image55.jpeg"/><Relationship Id="rId1" Type="http://schemas.openxmlformats.org/officeDocument/2006/relationships/slideLayout" Target="../slideLayouts/slideLayout17.xml"/><Relationship Id="rId6" Type="http://schemas.openxmlformats.org/officeDocument/2006/relationships/image" Target="../media/image57.jpeg"/><Relationship Id="rId11" Type="http://schemas.openxmlformats.org/officeDocument/2006/relationships/image" Target="file:///C:\Users\86158\AppData\Local\Temp\wps\INetCache\ddd0ab659de553cd4cc3763b89b7f337" TargetMode="External"/><Relationship Id="rId5" Type="http://schemas.openxmlformats.org/officeDocument/2006/relationships/image" Target="file:///C:\Users\86158\AppData\Local\Temp\wps\INetCache\6a1b7fa1d6192959abc5490f949b34d5" TargetMode="External"/><Relationship Id="rId10" Type="http://schemas.openxmlformats.org/officeDocument/2006/relationships/image" Target="../media/image59.jpeg"/><Relationship Id="rId4" Type="http://schemas.openxmlformats.org/officeDocument/2006/relationships/image" Target="../media/image56.jpeg"/><Relationship Id="rId9" Type="http://schemas.openxmlformats.org/officeDocument/2006/relationships/image" Target="file:///C:\Users\86158\AppData\Local\Temp\wps\INetCache\8e05886ef50aea956758008fb9757803"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file:///C:\Users\86158\AppData\Local\Temp\wps\INetCache\a13620787d41df77585d59e917770010" TargetMode="External"/><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file:///C:\Users\86158\AppData\Local\Temp\wps\INetCache\4657450cc1d1641d14ec1902464f47f0" TargetMode="External"/><Relationship Id="rId5" Type="http://schemas.openxmlformats.org/officeDocument/2006/relationships/image" Target="../media/image61.jpeg"/><Relationship Id="rId4" Type="http://schemas.openxmlformats.org/officeDocument/2006/relationships/image" Target="file:///C:\Users\86158\AppData\Local\Temp\wps\INetCache\ea77c4d05f417296075303d8849f250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file:///C:\Users\86158\AppData\Local\Temp\wps\INetCache\d22f77254f9f780bdaeb215a81750ff4" TargetMode="External"/><Relationship Id="rId3" Type="http://schemas.openxmlformats.org/officeDocument/2006/relationships/image" Target="../media/image63.jpeg"/><Relationship Id="rId7"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file:///C:\Users\86158\AppData\Local\Temp\wps\INetCache\bf066b676cf08b9f9279ebf0781cf412" TargetMode="External"/><Relationship Id="rId5" Type="http://schemas.openxmlformats.org/officeDocument/2006/relationships/image" Target="../media/image64.jpeg"/><Relationship Id="rId10" Type="http://schemas.openxmlformats.org/officeDocument/2006/relationships/image" Target="file:///C:\Users\86158\AppData\Local\Temp\wps\INetCache\8f1149576a84c3ef134de8b1582fe835" TargetMode="External"/><Relationship Id="rId4" Type="http://schemas.openxmlformats.org/officeDocument/2006/relationships/image" Target="file:///C:\Users\86158\AppData\Local\Temp\wps\INetCache\f98c6e7e8674321c656786a2bb8ec24e" TargetMode="External"/><Relationship Id="rId9" Type="http://schemas.openxmlformats.org/officeDocument/2006/relationships/image" Target="../media/image6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file:///C:\Users\86158\AppData\Local\Temp\wps\INetCache\4ae37381f1cce1c4ff9bce48f26b2c9e" TargetMode="External"/><Relationship Id="rId5" Type="http://schemas.openxmlformats.org/officeDocument/2006/relationships/image" Target="../media/image68.jpeg"/><Relationship Id="rId4" Type="http://schemas.openxmlformats.org/officeDocument/2006/relationships/image" Target="file:///C:\Users\86158\AppData\Local\Temp\wps\INetCache\f8ca33bd035345baaffa5e4e83c7ee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file:///C:\Users\86158\AppData\Local\Temp\wps\INetCache\4a6ceac3ec65f3a847159768fc63ee4f" TargetMode="External"/><Relationship Id="rId7" Type="http://schemas.openxmlformats.org/officeDocument/2006/relationships/image" Target="file:///C:\Users\86158\AppData\Local\Temp\wps\INetCache\a0d6e1e7184f2a958f81b1a311821e7f" TargetMode="External"/><Relationship Id="rId2" Type="http://schemas.openxmlformats.org/officeDocument/2006/relationships/image" Target="../media/image69.jpeg"/><Relationship Id="rId1" Type="http://schemas.openxmlformats.org/officeDocument/2006/relationships/slideLayout" Target="../slideLayouts/slideLayout17.xml"/><Relationship Id="rId6" Type="http://schemas.openxmlformats.org/officeDocument/2006/relationships/image" Target="../media/image71.jpeg"/><Relationship Id="rId11" Type="http://schemas.openxmlformats.org/officeDocument/2006/relationships/image" Target="file:///C:\Users\86158\AppData\Local\Temp\wps\INetCache\0872dce303247ff98782caa6a42de1fa" TargetMode="External"/><Relationship Id="rId5" Type="http://schemas.openxmlformats.org/officeDocument/2006/relationships/image" Target="file:///C:\Users\86158\AppData\Local\Temp\wps\INetCache\70c55c07c775a199ffdc905422c410ed" TargetMode="External"/><Relationship Id="rId10" Type="http://schemas.openxmlformats.org/officeDocument/2006/relationships/image" Target="../media/image73.jpeg"/><Relationship Id="rId4" Type="http://schemas.openxmlformats.org/officeDocument/2006/relationships/image" Target="../media/image70.jpeg"/><Relationship Id="rId9" Type="http://schemas.openxmlformats.org/officeDocument/2006/relationships/image" Target="file:///C:\Users\86158\AppData\Local\Temp\wps\INetCache\1a66176b1547709c3d2fb5ff97fe725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file:///C:\Users\86158\AppData\Local\Temp\wps\INetCache\6cb9534737feb76aa941b8906316c326"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file:///C:\Users\86158\AppData\Local\Temp\wps\INetCache\603002ead3773699b12e291d77fe6b00" TargetMode="External"/><Relationship Id="rId3" Type="http://schemas.openxmlformats.org/officeDocument/2006/relationships/image" Target="../media/image74.jpeg"/><Relationship Id="rId7" Type="http://schemas.openxmlformats.org/officeDocument/2006/relationships/image" Target="../media/image76.jpeg"/><Relationship Id="rId12" Type="http://schemas.openxmlformats.org/officeDocument/2006/relationships/image" Target="file:///C:\Users\86158\AppData\Local\Temp\wps\INetCache\28bf25c286fd710be06fe7c88e41ec9c"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file:///C:\Users\86158\AppData\Local\Temp\wps\INetCache\e4b7a0a41f6f7baed64ca081505a1cfc" TargetMode="External"/><Relationship Id="rId11" Type="http://schemas.openxmlformats.org/officeDocument/2006/relationships/image" Target="../media/image78.jpeg"/><Relationship Id="rId5" Type="http://schemas.openxmlformats.org/officeDocument/2006/relationships/image" Target="../media/image75.jpeg"/><Relationship Id="rId10" Type="http://schemas.openxmlformats.org/officeDocument/2006/relationships/image" Target="file:///C:\Users\86158\AppData\Local\Temp\wps\INetCache\d340c56f40caca1cb35381ada1be16fe" TargetMode="External"/><Relationship Id="rId4" Type="http://schemas.openxmlformats.org/officeDocument/2006/relationships/image" Target="file:///C:\Users\86158\AppData\Local\Temp\wps\INetCache\6cb9534737feb76aa941b8906316c326" TargetMode="External"/><Relationship Id="rId9" Type="http://schemas.openxmlformats.org/officeDocument/2006/relationships/image" Target="../media/image77.jpeg"/></Relationships>
</file>

<file path=ppt/slides/_rels/slide56.xml.rels><?xml version="1.0" encoding="UTF-8" standalone="yes"?>
<Relationships xmlns="http://schemas.openxmlformats.org/package/2006/relationships"><Relationship Id="rId8" Type="http://schemas.openxmlformats.org/officeDocument/2006/relationships/image" Target="file:///C:\Users\86158\AppData\Local\Temp\wps\INetCache\8c926bd937f4de378629f4ee7b9465b5" TargetMode="External"/><Relationship Id="rId3" Type="http://schemas.openxmlformats.org/officeDocument/2006/relationships/image" Target="../media/image79.jpeg"/><Relationship Id="rId7"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file:///C:\Users\86158\AppData\Local\Temp\wps\INetCache\20fc3e66bf32b221a3cfe4853dafc10c" TargetMode="External"/><Relationship Id="rId5" Type="http://schemas.openxmlformats.org/officeDocument/2006/relationships/image" Target="../media/image80.jpeg"/><Relationship Id="rId10" Type="http://schemas.openxmlformats.org/officeDocument/2006/relationships/image" Target="file:///C:\Users\86158\AppData\Local\Temp\wps\INetCache\833e930a404fffc0163ac437062a89c5" TargetMode="External"/><Relationship Id="rId4" Type="http://schemas.openxmlformats.org/officeDocument/2006/relationships/image" Target="file:///C:\Users\86158\AppData\Local\Temp\wps\INetCache\00e9b5a24634be685328c9fe1963ee5b" TargetMode="External"/><Relationship Id="rId9" Type="http://schemas.openxmlformats.org/officeDocument/2006/relationships/image" Target="../media/image8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jpeg"/><Relationship Id="rId7" Type="http://schemas.openxmlformats.org/officeDocument/2006/relationships/image" Target="../media/image85.GIF"/><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file:///C:\Users\86158\AppData\Local\Temp\wps\INetCache\8a585cc4ec991e1393897868fb2344bb" TargetMode="External"/><Relationship Id="rId5" Type="http://schemas.openxmlformats.org/officeDocument/2006/relationships/image" Target="../media/image84.jpeg"/><Relationship Id="rId4" Type="http://schemas.openxmlformats.org/officeDocument/2006/relationships/image" Target="file:///C:\Users\86158\AppData\Local\Temp\wps\INetCache\9a0760ac5fba95a11fe9e0b6d56a53c2"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file:///C:\Users\86158\AppData\Local\Temp\wps\INetCache\7e0b0b56f0064f3ad737b6e8fab9ed88" TargetMode="External"/><Relationship Id="rId7" Type="http://schemas.openxmlformats.org/officeDocument/2006/relationships/image" Target="file:///C:\Users\86158\AppData\Local\Temp\wps\INetCache\fb365b0f2eff535d66ebea6ce25f6c6c" TargetMode="External"/><Relationship Id="rId2" Type="http://schemas.openxmlformats.org/officeDocument/2006/relationships/image" Target="../media/image87.jpeg"/><Relationship Id="rId1" Type="http://schemas.openxmlformats.org/officeDocument/2006/relationships/slideLayout" Target="../slideLayouts/slideLayout17.xml"/><Relationship Id="rId6" Type="http://schemas.openxmlformats.org/officeDocument/2006/relationships/image" Target="../media/image89.jpeg"/><Relationship Id="rId5" Type="http://schemas.openxmlformats.org/officeDocument/2006/relationships/image" Target="file:///C:\Users\86158\AppData\Local\Temp\wps\INetCache\c2518081c197d902bb40fe63814b2a76" TargetMode="Externa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90.jpeg"/><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90.jpeg"/><Relationship Id="rId4"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7.png"/><Relationship Id="rId5" Type="http://schemas.openxmlformats.org/officeDocument/2006/relationships/tags" Target="../tags/tag5.xml"/><Relationship Id="rId10" Type="http://schemas.openxmlformats.org/officeDocument/2006/relationships/image" Target="../media/image6.png"/><Relationship Id="rId4" Type="http://schemas.openxmlformats.org/officeDocument/2006/relationships/tags" Target="../tags/tag4.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3508375"/>
          </a:xfrm>
        </p:spPr>
        <p:txBody>
          <a:bodyPr>
            <a:noAutofit/>
          </a:bodyPr>
          <a:lstStyle/>
          <a:p>
            <a:r>
              <a:rPr lang="zh-CN" altLang="de-DE" sz="9600" b="1" dirty="0">
                <a:ea typeface="KaiTi" panose="02010609060101010101" pitchFamily="49" charset="-122"/>
              </a:rPr>
              <a:t>中国语言文化</a:t>
            </a:r>
            <a:br>
              <a:rPr lang="de-DE" altLang="zh-CN" sz="59500" b="1" dirty="0">
                <a:latin typeface="KaiTi" panose="02010609060101010101" pitchFamily="49" charset="-122"/>
                <a:ea typeface="KaiTi" panose="02010609060101010101" pitchFamily="49" charset="-122"/>
              </a:rPr>
            </a:br>
            <a:r>
              <a:rPr lang="de-DE" altLang="zh-CN" sz="4800" b="1" i="1" dirty="0"/>
              <a:t>Chinese Language &amp; Culture</a:t>
            </a:r>
            <a:br>
              <a:rPr lang="de-DE" altLang="zh-CN" sz="4800" b="1" i="1" dirty="0"/>
            </a:br>
            <a:r>
              <a:rPr lang="de-DE" altLang="zh-CN" sz="2800" b="1" i="1" dirty="0" err="1"/>
              <a:t>for</a:t>
            </a:r>
            <a:r>
              <a:rPr lang="de-DE" altLang="zh-CN" sz="2800" b="1" i="1" dirty="0"/>
              <a:t> Master </a:t>
            </a:r>
            <a:r>
              <a:rPr lang="de-DE" altLang="zh-CN" sz="2800" b="1" i="1" dirty="0" err="1"/>
              <a:t>Students</a:t>
            </a:r>
            <a:r>
              <a:rPr lang="de-DE" altLang="zh-CN" sz="2800" b="1" i="1" dirty="0"/>
              <a:t> </a:t>
            </a:r>
            <a:r>
              <a:rPr lang="de-DE" altLang="zh-CN" sz="2800" b="1" i="1" dirty="0" err="1"/>
              <a:t>of</a:t>
            </a:r>
            <a:r>
              <a:rPr lang="de-DE" altLang="zh-CN" sz="2800" b="1" i="1" dirty="0"/>
              <a:t> Translation Studies</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3717032"/>
            <a:ext cx="8280920" cy="3024336"/>
          </a:xfrm>
        </p:spPr>
        <p:txBody>
          <a:bodyPr>
            <a:noAutofit/>
          </a:bodyPr>
          <a:lstStyle/>
          <a:p>
            <a:r>
              <a:rPr lang="zh-CN" altLang="de-DE" sz="2400" dirty="0">
                <a:solidFill>
                  <a:schemeClr val="tx1"/>
                </a:solidFill>
                <a:latin typeface="楷体" panose="02010609060101010101" pitchFamily="49" charset="-122"/>
                <a:ea typeface="楷体" panose="02010609060101010101" pitchFamily="49" charset="-122"/>
              </a:rPr>
              <a:t>湖南师范大学 </a:t>
            </a:r>
            <a:r>
              <a:rPr lang="de-DE" altLang="zh-CN" sz="2400" dirty="0">
                <a:solidFill>
                  <a:schemeClr val="tx1"/>
                </a:solidFill>
                <a:latin typeface="楷体" panose="02010609060101010101" pitchFamily="49" charset="-122"/>
                <a:ea typeface="楷体" panose="02010609060101010101" pitchFamily="49" charset="-122"/>
              </a:rPr>
              <a:t>2022</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2</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25</a:t>
            </a:r>
            <a:r>
              <a:rPr lang="zh-CN" altLang="de-DE" sz="2400" dirty="0">
                <a:solidFill>
                  <a:schemeClr val="tx1"/>
                </a:solidFill>
                <a:latin typeface="楷体" panose="02010609060101010101" pitchFamily="49" charset="-122"/>
                <a:ea typeface="楷体" panose="02010609060101010101" pitchFamily="49" charset="-122"/>
              </a:rPr>
              <a:t>日</a:t>
            </a:r>
            <a:r>
              <a:rPr lang="de-DE" altLang="zh-CN" sz="2400" dirty="0">
                <a:solidFill>
                  <a:schemeClr val="tx1"/>
                </a:solidFill>
                <a:latin typeface="楷体" panose="02010609060101010101" pitchFamily="49" charset="-122"/>
                <a:ea typeface="楷体" panose="02010609060101010101" pitchFamily="49" charset="-122"/>
              </a:rPr>
              <a:t>-2021</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6</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10</a:t>
            </a:r>
            <a:r>
              <a:rPr lang="zh-CN" altLang="de-DE" sz="2400" dirty="0">
                <a:solidFill>
                  <a:schemeClr val="tx1"/>
                </a:solidFill>
                <a:latin typeface="楷体" panose="02010609060101010101" pitchFamily="49" charset="-122"/>
                <a:ea typeface="楷体" panose="02010609060101010101" pitchFamily="49" charset="-122"/>
              </a:rPr>
              <a:t>日</a:t>
            </a:r>
            <a:br>
              <a:rPr lang="de-DE" altLang="zh-CN" sz="2400" dirty="0">
                <a:solidFill>
                  <a:schemeClr val="tx1"/>
                </a:solidFill>
                <a:latin typeface="楷体" panose="02010609060101010101" pitchFamily="49" charset="-122"/>
                <a:ea typeface="楷体" panose="02010609060101010101" pitchFamily="49" charset="-122"/>
              </a:rPr>
            </a:br>
            <a:r>
              <a:rPr lang="zh-CN" altLang="de-DE" sz="2400" b="1" dirty="0">
                <a:solidFill>
                  <a:schemeClr val="tx1"/>
                </a:solidFill>
                <a:latin typeface="Arial" panose="020B0604020202020204" pitchFamily="34" charset="0"/>
                <a:cs typeface="Arial" panose="020B0604020202020204" pitchFamily="34" charset="0"/>
              </a:rPr>
              <a:t>中国文化基础 周五第九和第十节课</a:t>
            </a:r>
            <a:r>
              <a:rPr lang="de-DE" altLang="zh-CN" sz="2400" b="1" dirty="0">
                <a:solidFill>
                  <a:schemeClr val="tx1"/>
                </a:solidFill>
                <a:latin typeface="Arial" panose="020B0604020202020204" pitchFamily="34" charset="0"/>
                <a:cs typeface="Arial" panose="020B0604020202020204" pitchFamily="34" charset="0"/>
              </a:rPr>
              <a:t>16:30-18:10</a:t>
            </a:r>
            <a:r>
              <a:rPr lang="zh-CN" altLang="de-DE" sz="2400" b="1" dirty="0">
                <a:solidFill>
                  <a:schemeClr val="tx1"/>
                </a:solidFill>
                <a:latin typeface="Arial" panose="020B0604020202020204" pitchFamily="34" charset="0"/>
                <a:cs typeface="Arial" panose="020B0604020202020204" pitchFamily="34" charset="0"/>
              </a:rPr>
              <a:t>，</a:t>
            </a:r>
            <a:endParaRPr lang="de-DE" altLang="zh-CN" sz="2400" b="1" dirty="0">
              <a:solidFill>
                <a:schemeClr val="tx1"/>
              </a:solidFill>
              <a:latin typeface="Arial" panose="020B0604020202020204" pitchFamily="34" charset="0"/>
              <a:cs typeface="Arial" panose="020B0604020202020204" pitchFamily="34" charset="0"/>
            </a:endParaRPr>
          </a:p>
          <a:p>
            <a:r>
              <a:rPr lang="zh-CN" altLang="de-DE" sz="2400" b="1" dirty="0">
                <a:solidFill>
                  <a:schemeClr val="tx1"/>
                </a:solidFill>
                <a:latin typeface="Arial" panose="020B0604020202020204" pitchFamily="34" charset="0"/>
                <a:cs typeface="Arial" panose="020B0604020202020204" pitchFamily="34" charset="0"/>
              </a:rPr>
              <a:t>上课地点：</a:t>
            </a:r>
            <a:r>
              <a:rPr lang="zh-CN" altLang="de-DE" sz="2400" b="0" i="0" dirty="0">
                <a:solidFill>
                  <a:srgbClr val="000000"/>
                </a:solidFill>
                <a:effectLst/>
                <a:latin typeface="Arial" panose="020B0604020202020204" pitchFamily="34" charset="0"/>
              </a:rPr>
              <a:t>外国语学院大楼</a:t>
            </a:r>
            <a:r>
              <a:rPr lang="de-DE" altLang="zh-CN" sz="2400" b="0" i="0" dirty="0">
                <a:solidFill>
                  <a:srgbClr val="000000"/>
                </a:solidFill>
                <a:effectLst/>
                <a:latin typeface="Arial" panose="020B0604020202020204" pitchFamily="34" charset="0"/>
              </a:rPr>
              <a:t>613</a:t>
            </a:r>
            <a:r>
              <a:rPr lang="zh-CN" altLang="de-DE" sz="2400" b="0" i="0" dirty="0">
                <a:solidFill>
                  <a:srgbClr val="000000"/>
                </a:solidFill>
                <a:effectLst/>
                <a:latin typeface="Arial" panose="020B0604020202020204" pitchFamily="34" charset="0"/>
              </a:rPr>
              <a:t>室</a:t>
            </a:r>
            <a:endParaRPr lang="de-DE" altLang="zh-CN" sz="2400" b="1" dirty="0">
              <a:solidFill>
                <a:schemeClr val="tx1"/>
              </a:solidFill>
              <a:latin typeface="Arial" panose="020B0604020202020204" pitchFamily="34" charset="0"/>
              <a:cs typeface="Arial" panose="020B0604020202020204" pitchFamily="34" charset="0"/>
            </a:endParaRPr>
          </a:p>
          <a:p>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助教：</a:t>
            </a:r>
            <a:r>
              <a:rPr lang="de-DE" sz="2400" b="0" i="0" dirty="0">
                <a:solidFill>
                  <a:srgbClr val="000000"/>
                </a:solidFill>
                <a:effectLst/>
                <a:latin typeface="Calibri" panose="020F0502020204030204" pitchFamily="34" charset="0"/>
                <a:cs typeface="Calibri" panose="020F0502020204030204" pitchFamily="34" charset="0"/>
              </a:rPr>
              <a:t>Lan Qi </a:t>
            </a:r>
            <a:r>
              <a:rPr lang="zh-CN" altLang="de-DE" sz="2400" b="0" i="0" dirty="0">
                <a:solidFill>
                  <a:srgbClr val="000000"/>
                </a:solidFill>
                <a:effectLst/>
                <a:latin typeface="Arial" panose="020B0604020202020204" pitchFamily="34" charset="0"/>
              </a:rPr>
              <a:t>兰綺</a:t>
            </a:r>
            <a:endParaRPr lang="de-DE" altLang="zh-CN" sz="2400" dirty="0">
              <a:solidFill>
                <a:schemeClr val="tx1"/>
              </a:solidFill>
              <a:latin typeface="楷体" panose="02010609060101010101" pitchFamily="49" charset="-122"/>
              <a:ea typeface="楷体" panose="02010609060101010101" pitchFamily="49" charset="-122"/>
            </a:endParaRPr>
          </a:p>
          <a:p>
            <a:r>
              <a:rPr lang="zh-CN" altLang="en-US" sz="2400" dirty="0">
                <a:solidFill>
                  <a:schemeClr val="tx1"/>
                </a:solidFill>
                <a:latin typeface="楷体" panose="02010609060101010101" pitchFamily="49" charset="-122"/>
                <a:ea typeface="楷体" panose="02010609060101010101" pitchFamily="49" charset="-122"/>
              </a:rPr>
              <a:t>吴漠汀</a:t>
            </a:r>
            <a:r>
              <a:rPr lang="zh-CN" altLang="de-DE" sz="2400" dirty="0">
                <a:solidFill>
                  <a:schemeClr val="tx1"/>
                </a:solidFill>
                <a:latin typeface="楷体" panose="02010609060101010101" pitchFamily="49" charset="-122"/>
                <a:ea typeface="楷体" panose="02010609060101010101" pitchFamily="49" charset="-122"/>
              </a:rPr>
              <a:t>特聘</a:t>
            </a:r>
            <a:r>
              <a:rPr lang="zh-CN" altLang="en-US" sz="2400" dirty="0">
                <a:solidFill>
                  <a:schemeClr val="tx1"/>
                </a:solidFill>
                <a:latin typeface="楷体" panose="02010609060101010101" pitchFamily="49" charset="-122"/>
                <a:ea typeface="楷体" panose="02010609060101010101" pitchFamily="49" charset="-122"/>
              </a:rPr>
              <a:t>教授</a:t>
            </a:r>
            <a:r>
              <a:rPr lang="zh-CN" altLang="de-DE" sz="24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2400" dirty="0" err="1">
                <a:solidFill>
                  <a:schemeClr val="tx1"/>
                </a:solidFill>
                <a:latin typeface="Calibri" panose="020F0502020204030204" pitchFamily="34" charset="0"/>
                <a:ea typeface="楷体" panose="02010609060101010101" pitchFamily="49" charset="-122"/>
                <a:cs typeface="Calibri" panose="020F0502020204030204" pitchFamily="34" charset="0"/>
              </a:rPr>
              <a:t>Distinguished</a:t>
            </a:r>
            <a:r>
              <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Woesler</a:t>
            </a:r>
          </a:p>
          <a:p>
            <a:r>
              <a:rPr lang="zh-CN" altLang="de-DE" sz="2400" dirty="0">
                <a:solidFill>
                  <a:schemeClr val="tx1"/>
                </a:solidFill>
                <a:latin typeface="Calibri" panose="020F0502020204030204" pitchFamily="34" charset="0"/>
                <a:ea typeface="楷体" panose="02010609060101010101" pitchFamily="49" charset="-122"/>
                <a:cs typeface="Calibri" panose="020F0502020204030204" pitchFamily="34" charset="0"/>
              </a:rPr>
              <a:t>培高德 教授 </a:t>
            </a:r>
            <a:r>
              <a:rPr lang="de-DE" sz="2400" dirty="0">
                <a:solidFill>
                  <a:schemeClr val="tx1"/>
                </a:solidFill>
                <a:latin typeface="Calibri" panose="020F0502020204030204" pitchFamily="34" charset="0"/>
                <a:ea typeface="楷体" panose="02010609060101010101" pitchFamily="49" charset="-122"/>
                <a:cs typeface="Calibri" panose="020F0502020204030204" pitchFamily="34" charset="0"/>
              </a:rPr>
              <a:t>Professor Dr. </a:t>
            </a:r>
            <a:r>
              <a:rPr lang="de-DE" sz="2400">
                <a:solidFill>
                  <a:schemeClr val="tx1"/>
                </a:solidFill>
                <a:latin typeface="Calibri" panose="020F0502020204030204" pitchFamily="34" charset="0"/>
                <a:ea typeface="楷体" panose="02010609060101010101" pitchFamily="49" charset="-122"/>
                <a:cs typeface="Calibri" panose="020F0502020204030204" pitchFamily="34" charset="0"/>
              </a:rPr>
              <a:t>Cord Eberspächer</a:t>
            </a:r>
            <a:endParaRPr lang="de-DE"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a:p>
            <a:r>
              <a:rPr lang="zh-CN" altLang="de-DE" sz="2400" dirty="0">
                <a:solidFill>
                  <a:schemeClr val="tx1"/>
                </a:solidFill>
                <a:latin typeface="楷体" panose="02010609060101010101" pitchFamily="49" charset="-122"/>
                <a:ea typeface="楷体" panose="02010609060101010101" pitchFamily="49" charset="-122"/>
              </a:rPr>
              <a:t>湖南师范大学外国学院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Foreign</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Studies College, Hunan Normal University</a:t>
            </a:r>
            <a:endPar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pic>
        <p:nvPicPr>
          <p:cNvPr id="6" name="Grafik 5">
            <a:extLst>
              <a:ext uri="{FF2B5EF4-FFF2-40B4-BE49-F238E27FC236}">
                <a16:creationId xmlns:a16="http://schemas.microsoft.com/office/drawing/2014/main" id="{40C36C67-2549-44F5-AD11-07422BCBC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15616" cy="1115616"/>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6754" r="7821" b="33897"/>
          <a:stretch>
            <a:fillRect/>
          </a:stretch>
        </p:blipFill>
        <p:spPr>
          <a:xfrm>
            <a:off x="873633" y="3822192"/>
            <a:ext cx="3136392" cy="2071117"/>
          </a:xfrm>
          <a:prstGeom prst="rect">
            <a:avLst/>
          </a:prstGeom>
        </p:spPr>
      </p:pic>
      <p:pic>
        <p:nvPicPr>
          <p:cNvPr id="4" name="图片 4"/>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6" name="图片 1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8096" y="691039"/>
            <a:ext cx="9144000" cy="2857500"/>
          </a:xfrm>
          <a:prstGeom prst="rect">
            <a:avLst/>
          </a:prstGeom>
        </p:spPr>
      </p:pic>
      <p:pic>
        <p:nvPicPr>
          <p:cNvPr id="7" name="图片 1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 y="857251"/>
            <a:ext cx="1516697" cy="1516697"/>
          </a:xfrm>
          <a:prstGeom prst="rect">
            <a:avLst/>
          </a:prstGeom>
        </p:spPr>
      </p:pic>
      <p:grpSp>
        <p:nvGrpSpPr>
          <p:cNvPr id="2" name="组合 1"/>
          <p:cNvGrpSpPr/>
          <p:nvPr/>
        </p:nvGrpSpPr>
        <p:grpSpPr>
          <a:xfrm>
            <a:off x="1516698" y="1621281"/>
            <a:ext cx="1729544" cy="1610974"/>
            <a:chOff x="3900962" y="1232024"/>
            <a:chExt cx="2306059" cy="2147965"/>
          </a:xfrm>
        </p:grpSpPr>
        <p:pic>
          <p:nvPicPr>
            <p:cNvPr id="23" name="Picture 3" descr="C:\Users\Thinkpad\Desktop\PNG\1_0002_图层-5-副本.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25" name="文本框 24"/>
            <p:cNvSpPr txBox="1"/>
            <p:nvPr/>
          </p:nvSpPr>
          <p:spPr>
            <a:xfrm>
              <a:off x="4371167" y="1232024"/>
              <a:ext cx="900017" cy="1477328"/>
            </a:xfrm>
            <a:prstGeom prst="rect">
              <a:avLst/>
            </a:prstGeom>
            <a:noFill/>
          </p:spPr>
          <p:txBody>
            <a:bodyPr wrap="square" rtlCol="0">
              <a:spAutoFit/>
            </a:bodyPr>
            <a:lstStyle/>
            <a:p>
              <a:pPr algn="ctr" defTabSz="685800">
                <a:defRPr/>
              </a:pPr>
              <a:r>
                <a:rPr lang="zh-CN" altLang="en-US" sz="6600" dirty="0">
                  <a:solidFill>
                    <a:srgbClr val="811B1F"/>
                  </a:solidFill>
                  <a:latin typeface="庞门正道粗书体" panose="02010600030101010101" pitchFamily="2" charset="-122"/>
                  <a:ea typeface="庞门正道粗书体" panose="02010600030101010101" pitchFamily="2" charset="-122"/>
                </a:rPr>
                <a:t>目</a:t>
              </a:r>
            </a:p>
          </p:txBody>
        </p:sp>
        <p:sp>
          <p:nvSpPr>
            <p:cNvPr id="26" name="文本框 25"/>
            <p:cNvSpPr txBox="1"/>
            <p:nvPr/>
          </p:nvSpPr>
          <p:spPr>
            <a:xfrm>
              <a:off x="5176352" y="1955417"/>
              <a:ext cx="900017" cy="1231106"/>
            </a:xfrm>
            <a:prstGeom prst="rect">
              <a:avLst/>
            </a:prstGeom>
            <a:noFill/>
          </p:spPr>
          <p:txBody>
            <a:bodyPr wrap="square" rtlCol="0">
              <a:spAutoFit/>
            </a:bodyPr>
            <a:lstStyle/>
            <a:p>
              <a:pPr algn="ctr" defTabSz="685800">
                <a:defRPr/>
              </a:pPr>
              <a:r>
                <a:rPr lang="zh-CN" altLang="en-US" sz="5400" dirty="0">
                  <a:solidFill>
                    <a:srgbClr val="811B1F"/>
                  </a:solidFill>
                  <a:latin typeface="庞门正道粗书体" panose="02010600030101010101" pitchFamily="2" charset="-122"/>
                  <a:ea typeface="庞门正道粗书体" panose="02010600030101010101" pitchFamily="2" charset="-122"/>
                </a:rPr>
                <a:t>录</a:t>
              </a:r>
            </a:p>
          </p:txBody>
        </p:sp>
        <p:sp>
          <p:nvSpPr>
            <p:cNvPr id="27" name="矩形 26"/>
            <p:cNvSpPr/>
            <p:nvPr/>
          </p:nvSpPr>
          <p:spPr>
            <a:xfrm>
              <a:off x="3900962" y="2423270"/>
              <a:ext cx="1305202" cy="492443"/>
            </a:xfrm>
            <a:prstGeom prst="rect">
              <a:avLst/>
            </a:prstGeom>
          </p:spPr>
          <p:txBody>
            <a:bodyPr wrap="square">
              <a:spAutoFit/>
            </a:bodyPr>
            <a:lstStyle/>
            <a:p>
              <a:pPr algn="dist" defTabSz="685800">
                <a:defRPr/>
              </a:pPr>
              <a:r>
                <a:rPr lang="en-US" altLang="zh-CN" sz="900" spc="225" dirty="0">
                  <a:solidFill>
                    <a:prstClr val="black">
                      <a:lumMod val="75000"/>
                      <a:lumOff val="25000"/>
                    </a:prstClr>
                  </a:solidFill>
                  <a:effectLst>
                    <a:outerShdw blurRad="12700" dist="25400" dir="2700000" algn="tl" rotWithShape="0">
                      <a:prstClr val="black">
                        <a:alpha val="40000"/>
                      </a:prstClr>
                    </a:outerShdw>
                  </a:effectLst>
                  <a:latin typeface="思源黑体 CN Light" panose="020B0300000000000000" pitchFamily="34" charset="-122"/>
                  <a:ea typeface="思源黑体 CN Light" panose="020B0300000000000000" pitchFamily="34" charset="-122"/>
                </a:rPr>
                <a:t>CONTENTS</a:t>
              </a:r>
              <a:endParaRPr lang="zh-CN" altLang="en-US" sz="900" spc="225" dirty="0">
                <a:solidFill>
                  <a:prstClr val="black">
                    <a:lumMod val="75000"/>
                    <a:lumOff val="25000"/>
                  </a:prstClr>
                </a:solidFill>
                <a:effectLst>
                  <a:outerShdw blurRad="12700" dist="25400" dir="2700000" algn="tl" rotWithShape="0">
                    <a:prstClr val="black">
                      <a:alpha val="40000"/>
                    </a:prstClr>
                  </a:outerShdw>
                </a:effectLst>
                <a:latin typeface="思源黑体 CN Light" panose="020B0300000000000000" pitchFamily="34" charset="-122"/>
                <a:ea typeface="思源黑体 CN Light" panose="020B0300000000000000" pitchFamily="34" charset="-122"/>
              </a:endParaRPr>
            </a:p>
          </p:txBody>
        </p:sp>
        <p:sp>
          <p:nvSpPr>
            <p:cNvPr id="28" name="Freeform 682"/>
            <p:cNvSpPr>
              <a:spLocks noEditPoints="1"/>
            </p:cNvSpPr>
            <p:nvPr/>
          </p:nvSpPr>
          <p:spPr bwMode="auto">
            <a:xfrm rot="333008">
              <a:off x="4678008" y="2805488"/>
              <a:ext cx="634666" cy="256374"/>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68580" tIns="34290" rIns="68580" bIns="34290" numCol="1" anchor="t" anchorCtr="0" compatLnSpc="1"/>
            <a:lstStyle/>
            <a:p>
              <a:pPr defTabSz="685800">
                <a:defRPr/>
              </a:pPr>
              <a:endParaRPr lang="zh-CN" altLang="en-US" sz="1350" dirty="0">
                <a:solidFill>
                  <a:prstClr val="black"/>
                </a:solidFill>
                <a:latin typeface="阿里巴巴普惠体 R" panose="00020600040101010101" pitchFamily="18" charset="-122"/>
                <a:ea typeface="阿里巴巴普惠体 R" panose="00020600040101010101" pitchFamily="18" charset="-122"/>
              </a:endParaRPr>
            </a:p>
          </p:txBody>
        </p:sp>
      </p:grpSp>
      <p:grpSp>
        <p:nvGrpSpPr>
          <p:cNvPr id="8" name="组合 7"/>
          <p:cNvGrpSpPr/>
          <p:nvPr/>
        </p:nvGrpSpPr>
        <p:grpSpPr>
          <a:xfrm>
            <a:off x="2849404" y="1517332"/>
            <a:ext cx="6669405" cy="1204913"/>
            <a:chOff x="5821273" y="3107893"/>
            <a:chExt cx="4954165" cy="513396"/>
          </a:xfrm>
        </p:grpSpPr>
        <p:pic>
          <p:nvPicPr>
            <p:cNvPr id="12" name="图片 11"/>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6105525" y="3107893"/>
              <a:ext cx="4385489" cy="513396"/>
            </a:xfrm>
            <a:prstGeom prst="rect">
              <a:avLst/>
            </a:prstGeom>
            <a:effectLst>
              <a:outerShdw blurRad="12700" dist="12700" dir="2700000" algn="tl" rotWithShape="0">
                <a:prstClr val="black">
                  <a:alpha val="20000"/>
                </a:prstClr>
              </a:outerShdw>
            </a:effectLst>
          </p:spPr>
        </p:pic>
        <p:sp>
          <p:nvSpPr>
            <p:cNvPr id="17" name="文本框 16"/>
            <p:cNvSpPr txBox="1"/>
            <p:nvPr/>
          </p:nvSpPr>
          <p:spPr>
            <a:xfrm>
              <a:off x="5821273" y="3216665"/>
              <a:ext cx="4954165" cy="196709"/>
            </a:xfrm>
            <a:prstGeom prst="rect">
              <a:avLst/>
            </a:prstGeom>
            <a:noFill/>
          </p:spPr>
          <p:txBody>
            <a:bodyPr wrap="square" rtlCol="0">
              <a:spAutoFit/>
            </a:bodyPr>
            <a:lstStyle/>
            <a:p>
              <a:pPr lvl="0" algn="ctr">
                <a:defRPr/>
              </a:pPr>
              <a:r>
                <a:rPr lang="en-US" altLang="zh-CN" sz="2400" b="1" spc="225" dirty="0">
                  <a:solidFill>
                    <a:schemeClr val="tx1">
                      <a:lumMod val="85000"/>
                      <a:lumOff val="15000"/>
                    </a:schemeClr>
                  </a:solidFill>
                  <a:latin typeface="庞门正道粗书体" panose="02010600030101010101" pitchFamily="2" charset="-122"/>
                  <a:ea typeface="庞门正道粗书体" panose="02010600030101010101" pitchFamily="2" charset="-122"/>
                </a:rPr>
                <a:t>A brief introduction of celadon</a:t>
              </a:r>
            </a:p>
          </p:txBody>
        </p:sp>
      </p:grpSp>
      <p:grpSp>
        <p:nvGrpSpPr>
          <p:cNvPr id="9" name="组合 8"/>
          <p:cNvGrpSpPr/>
          <p:nvPr/>
        </p:nvGrpSpPr>
        <p:grpSpPr>
          <a:xfrm>
            <a:off x="3138011" y="4700588"/>
            <a:ext cx="6450330" cy="1193006"/>
            <a:chOff x="5796570" y="4011511"/>
            <a:chExt cx="4954165" cy="513396"/>
          </a:xfrm>
        </p:grpSpPr>
        <p:pic>
          <p:nvPicPr>
            <p:cNvPr id="10" name="图片 9"/>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6018549" y="4011511"/>
              <a:ext cx="4385489" cy="513396"/>
            </a:xfrm>
            <a:prstGeom prst="rect">
              <a:avLst/>
            </a:prstGeom>
            <a:effectLst>
              <a:outerShdw blurRad="12700" dist="12700" dir="2700000" algn="tl" rotWithShape="0">
                <a:prstClr val="black">
                  <a:alpha val="20000"/>
                </a:prstClr>
              </a:outerShdw>
            </a:effectLst>
          </p:spPr>
        </p:pic>
        <p:sp>
          <p:nvSpPr>
            <p:cNvPr id="11" name="文本框 10"/>
            <p:cNvSpPr txBox="1"/>
            <p:nvPr/>
          </p:nvSpPr>
          <p:spPr>
            <a:xfrm>
              <a:off x="5796570" y="4094459"/>
              <a:ext cx="4954165" cy="198672"/>
            </a:xfrm>
            <a:prstGeom prst="rect">
              <a:avLst/>
            </a:prstGeom>
            <a:noFill/>
          </p:spPr>
          <p:txBody>
            <a:bodyPr wrap="square" rtlCol="0">
              <a:spAutoFit/>
            </a:bodyPr>
            <a:lstStyle/>
            <a:p>
              <a:pPr lvl="0" algn="ctr">
                <a:defRPr/>
              </a:pPr>
              <a:r>
                <a:rPr lang="en-US" altLang="zh-CN" sz="2400" b="1" spc="225" dirty="0">
                  <a:solidFill>
                    <a:schemeClr val="tx1">
                      <a:lumMod val="85000"/>
                      <a:lumOff val="15000"/>
                    </a:schemeClr>
                  </a:solidFill>
                  <a:latin typeface="庞门正道粗书体" panose="02010600030101010101" pitchFamily="2" charset="-122"/>
                  <a:ea typeface="庞门正道粗书体" panose="02010600030101010101" pitchFamily="2" charset="-122"/>
                </a:rPr>
                <a:t>Translation difficulties and skills</a:t>
              </a:r>
            </a:p>
          </p:txBody>
        </p:sp>
      </p:grpSp>
      <p:grpSp>
        <p:nvGrpSpPr>
          <p:cNvPr id="13" name="组合 12"/>
          <p:cNvGrpSpPr/>
          <p:nvPr/>
        </p:nvGrpSpPr>
        <p:grpSpPr>
          <a:xfrm>
            <a:off x="2849404" y="3063716"/>
            <a:ext cx="6669405" cy="1204913"/>
            <a:chOff x="5821273" y="3107893"/>
            <a:chExt cx="4954165" cy="513396"/>
          </a:xfrm>
        </p:grpSpPr>
        <p:pic>
          <p:nvPicPr>
            <p:cNvPr id="14" name="图片 13"/>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6105525" y="3107893"/>
              <a:ext cx="4385489" cy="513396"/>
            </a:xfrm>
            <a:prstGeom prst="rect">
              <a:avLst/>
            </a:prstGeom>
            <a:effectLst>
              <a:outerShdw blurRad="12700" dist="12700" dir="2700000" algn="tl" rotWithShape="0">
                <a:prstClr val="black">
                  <a:alpha val="20000"/>
                </a:prstClr>
              </a:outerShdw>
            </a:effectLst>
          </p:spPr>
        </p:pic>
        <p:sp>
          <p:nvSpPr>
            <p:cNvPr id="15" name="文本框 14"/>
            <p:cNvSpPr txBox="1"/>
            <p:nvPr/>
          </p:nvSpPr>
          <p:spPr>
            <a:xfrm>
              <a:off x="5821273" y="3216665"/>
              <a:ext cx="4954165" cy="196709"/>
            </a:xfrm>
            <a:prstGeom prst="rect">
              <a:avLst/>
            </a:prstGeom>
            <a:noFill/>
          </p:spPr>
          <p:txBody>
            <a:bodyPr wrap="square" rtlCol="0">
              <a:spAutoFit/>
            </a:bodyPr>
            <a:lstStyle/>
            <a:p>
              <a:pPr lvl="0" algn="ctr">
                <a:defRPr/>
              </a:pPr>
              <a:r>
                <a:rPr lang="en-US" altLang="zh-CN" sz="2400" b="1" spc="225" dirty="0">
                  <a:solidFill>
                    <a:schemeClr val="tx1">
                      <a:lumMod val="85000"/>
                      <a:lumOff val="15000"/>
                    </a:schemeClr>
                  </a:solidFill>
                  <a:latin typeface="庞门正道粗书体" panose="02010600030101010101" pitchFamily="2" charset="-122"/>
                  <a:ea typeface="庞门正道粗书体" panose="02010600030101010101" pitchFamily="2" charset="-122"/>
                </a:rPr>
                <a:t>Longquan celadon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anim calcmode="lin" valueType="num">
                                      <p:cBhvr>
                                        <p:cTn id="36" dur="500" fill="hold"/>
                                        <p:tgtEl>
                                          <p:spTgt spid="2"/>
                                        </p:tgtEl>
                                        <p:attrNameLst>
                                          <p:attrName>ppt_x</p:attrName>
                                        </p:attrNameLst>
                                      </p:cBhvr>
                                      <p:tavLst>
                                        <p:tav tm="0">
                                          <p:val>
                                            <p:strVal val="#ppt_x"/>
                                          </p:val>
                                        </p:tav>
                                        <p:tav tm="100000">
                                          <p:val>
                                            <p:strVal val="#ppt_x"/>
                                          </p:val>
                                        </p:tav>
                                      </p:tavLst>
                                    </p:anim>
                                    <p:anim calcmode="lin" valueType="num">
                                      <p:cBhvr>
                                        <p:cTn id="37" dur="5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42"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anim calcmode="lin" valueType="num">
                                      <p:cBhvr>
                                        <p:cTn id="54" dur="500" fill="hold"/>
                                        <p:tgtEl>
                                          <p:spTgt spid="13"/>
                                        </p:tgtEl>
                                        <p:attrNameLst>
                                          <p:attrName>ppt_x</p:attrName>
                                        </p:attrNameLst>
                                      </p:cBhvr>
                                      <p:tavLst>
                                        <p:tav tm="0">
                                          <p:val>
                                            <p:strVal val="#ppt_x"/>
                                          </p:val>
                                        </p:tav>
                                        <p:tav tm="100000">
                                          <p:val>
                                            <p:strVal val="#ppt_x"/>
                                          </p:val>
                                        </p:tav>
                                      </p:tavLst>
                                    </p:anim>
                                    <p:anim calcmode="lin" valueType="num">
                                      <p:cBhvr>
                                        <p:cTn id="5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5" name="图片 6"/>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t="6754" r="7821" b="33897"/>
          <a:stretch>
            <a:fillRect/>
          </a:stretch>
        </p:blipFill>
        <p:spPr>
          <a:xfrm flipH="1">
            <a:off x="7522470" y="4764881"/>
            <a:ext cx="1416742" cy="935546"/>
          </a:xfrm>
          <a:prstGeom prst="rect">
            <a:avLst/>
          </a:prstGeom>
        </p:spPr>
      </p:pic>
      <p:pic>
        <p:nvPicPr>
          <p:cNvPr id="6" name="图片 1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7" name="图片 1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flipH="1">
            <a:off x="5699922" y="871299"/>
            <a:ext cx="3493294" cy="3493294"/>
          </a:xfrm>
          <a:prstGeom prst="rect">
            <a:avLst/>
          </a:prstGeom>
        </p:spPr>
      </p:pic>
      <p:grpSp>
        <p:nvGrpSpPr>
          <p:cNvPr id="38" name="组合 37"/>
          <p:cNvGrpSpPr/>
          <p:nvPr/>
        </p:nvGrpSpPr>
        <p:grpSpPr>
          <a:xfrm>
            <a:off x="1028400" y="2063515"/>
            <a:ext cx="2174081" cy="2336798"/>
            <a:chOff x="3820293" y="758695"/>
            <a:chExt cx="2438768" cy="2621294"/>
          </a:xfrm>
        </p:grpSpPr>
        <p:pic>
          <p:nvPicPr>
            <p:cNvPr id="39" name="Picture 3" descr="C:\Users\Thinkpad\Desktop\PNG\1_0002_图层-5-副本.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41" name="文本框 40"/>
            <p:cNvSpPr txBox="1"/>
            <p:nvPr/>
          </p:nvSpPr>
          <p:spPr>
            <a:xfrm>
              <a:off x="3900509" y="758695"/>
              <a:ext cx="900018" cy="1592452"/>
            </a:xfrm>
            <a:prstGeom prst="rect">
              <a:avLst/>
            </a:prstGeom>
            <a:noFill/>
          </p:spPr>
          <p:txBody>
            <a:bodyPr wrap="square" rtlCol="0">
              <a:spAutoFit/>
            </a:bodyPr>
            <a:lstStyle/>
            <a:p>
              <a:pPr algn="ctr" defTabSz="685800">
                <a:defRPr/>
              </a:pPr>
              <a:endParaRPr lang="zh-CN" altLang="en-US" sz="8625" dirty="0">
                <a:solidFill>
                  <a:srgbClr val="811B1F"/>
                </a:solidFill>
                <a:latin typeface="庞门正道粗书体" panose="02010600030101010101" pitchFamily="2" charset="-122"/>
                <a:ea typeface="庞门正道粗书体" panose="02010600030101010101" pitchFamily="2" charset="-122"/>
              </a:endParaRPr>
            </a:p>
          </p:txBody>
        </p:sp>
        <p:sp>
          <p:nvSpPr>
            <p:cNvPr id="42" name="文本框 41"/>
            <p:cNvSpPr txBox="1"/>
            <p:nvPr/>
          </p:nvSpPr>
          <p:spPr>
            <a:xfrm>
              <a:off x="4906032" y="1326626"/>
              <a:ext cx="900018" cy="1242890"/>
            </a:xfrm>
            <a:prstGeom prst="rect">
              <a:avLst/>
            </a:prstGeom>
            <a:noFill/>
          </p:spPr>
          <p:txBody>
            <a:bodyPr wrap="square" rtlCol="0">
              <a:spAutoFit/>
            </a:bodyPr>
            <a:lstStyle/>
            <a:p>
              <a:pPr algn="ctr" defTabSz="685800">
                <a:defRPr/>
              </a:pPr>
              <a:endParaRPr lang="zh-CN" altLang="en-US" sz="6600" dirty="0">
                <a:solidFill>
                  <a:srgbClr val="811B1F"/>
                </a:solidFill>
                <a:latin typeface="庞门正道粗书体" panose="02010600030101010101" pitchFamily="2" charset="-122"/>
                <a:ea typeface="庞门正道粗书体" panose="02010600030101010101" pitchFamily="2" charset="-122"/>
              </a:endParaRPr>
            </a:p>
          </p:txBody>
        </p:sp>
        <p:sp>
          <p:nvSpPr>
            <p:cNvPr id="43" name="矩形 42"/>
            <p:cNvSpPr/>
            <p:nvPr/>
          </p:nvSpPr>
          <p:spPr>
            <a:xfrm>
              <a:off x="3820293" y="1243243"/>
              <a:ext cx="2438768" cy="569657"/>
            </a:xfrm>
            <a:prstGeom prst="rect">
              <a:avLst/>
            </a:prstGeom>
          </p:spPr>
          <p:txBody>
            <a:bodyPr wrap="square">
              <a:spAutoFit/>
            </a:bodyPr>
            <a:lstStyle/>
            <a:p>
              <a:pPr algn="dist" defTabSz="685800">
                <a:defRPr/>
              </a:pPr>
              <a:r>
                <a:rPr lang="en-US" altLang="zh-CN" sz="2700" spc="225" dirty="0">
                  <a:solidFill>
                    <a:prstClr val="black">
                      <a:lumMod val="75000"/>
                      <a:lumOff val="25000"/>
                    </a:prstClr>
                  </a:solidFill>
                  <a:latin typeface="思源黑体 CN Light" panose="020B0300000000000000" pitchFamily="34" charset="-122"/>
                  <a:ea typeface="思源黑体 CN Light" panose="020B0300000000000000" pitchFamily="34" charset="-122"/>
                </a:rPr>
                <a:t>PART 01</a:t>
              </a:r>
              <a:endParaRPr lang="zh-CN" altLang="en-US" sz="2700" spc="225"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54" name="Freeform 682"/>
            <p:cNvSpPr>
              <a:spLocks noEditPoints="1"/>
            </p:cNvSpPr>
            <p:nvPr/>
          </p:nvSpPr>
          <p:spPr bwMode="auto">
            <a:xfrm rot="333008">
              <a:off x="4552191" y="1854404"/>
              <a:ext cx="828059" cy="449289"/>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68580" tIns="34290" rIns="68580" bIns="34290" numCol="1" anchor="t" anchorCtr="0" compatLnSpc="1"/>
            <a:lstStyle/>
            <a:p>
              <a:pPr defTabSz="685800">
                <a:defRPr/>
              </a:pPr>
              <a:endParaRPr lang="zh-CN" altLang="en-US" dirty="0">
                <a:solidFill>
                  <a:prstClr val="black"/>
                </a:solidFill>
                <a:latin typeface="阿里巴巴普惠体 R" panose="00020600040101010101" pitchFamily="18" charset="-122"/>
                <a:ea typeface="阿里巴巴普惠体 R" panose="00020600040101010101" pitchFamily="18" charset="-122"/>
              </a:endParaRPr>
            </a:p>
          </p:txBody>
        </p:sp>
      </p:grpSp>
      <p:sp>
        <p:nvSpPr>
          <p:cNvPr id="10" name="矩形 9"/>
          <p:cNvSpPr/>
          <p:nvPr/>
        </p:nvSpPr>
        <p:spPr>
          <a:xfrm>
            <a:off x="2065020" y="3459481"/>
            <a:ext cx="5881688" cy="1200329"/>
          </a:xfrm>
          <a:prstGeom prst="rect">
            <a:avLst/>
          </a:prstGeom>
        </p:spPr>
        <p:txBody>
          <a:bodyPr wrap="square">
            <a:spAutoFit/>
          </a:bodyPr>
          <a:lstStyle/>
          <a:p>
            <a:r>
              <a:rPr lang="en-US" altLang="zh-CN" sz="3600" dirty="0">
                <a:solidFill>
                  <a:schemeClr val="tx1">
                    <a:lumMod val="85000"/>
                    <a:lumOff val="15000"/>
                  </a:schemeClr>
                </a:solidFill>
              </a:rPr>
              <a:t>A brief introduction of celadon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270635"/>
            <a:ext cx="7886700" cy="4219575"/>
          </a:xfrm>
        </p:spPr>
        <p:txBody>
          <a:bodyPr/>
          <a:lstStyle/>
          <a:p>
            <a:r>
              <a:rPr lang="zh-CN" altLang="en-US"/>
              <a:t>Celadon is a term for ceramics denoting both wares glazed in the jade green celadon color, also known as greenware (the term specialists tend to use) and a type of transparent glaze, often with small cracks, that was first used on greenware, but later used on other porcelains. </a:t>
            </a:r>
          </a:p>
        </p:txBody>
      </p:sp>
      <p:pic>
        <p:nvPicPr>
          <p:cNvPr id="5" name="图片 4"/>
          <p:cNvPicPr>
            <a:picLocks noChangeAspect="1"/>
          </p:cNvPicPr>
          <p:nvPr/>
        </p:nvPicPr>
        <p:blipFill>
          <a:blip r:embed="rId2"/>
          <a:stretch>
            <a:fillRect/>
          </a:stretch>
        </p:blipFill>
        <p:spPr>
          <a:xfrm>
            <a:off x="1233487" y="2630806"/>
            <a:ext cx="2572703" cy="3178016"/>
          </a:xfrm>
          <a:prstGeom prst="rect">
            <a:avLst/>
          </a:prstGeom>
        </p:spPr>
      </p:pic>
      <p:pic>
        <p:nvPicPr>
          <p:cNvPr id="2" name="图片 1"/>
          <p:cNvPicPr>
            <a:picLocks noChangeAspect="1"/>
          </p:cNvPicPr>
          <p:nvPr/>
        </p:nvPicPr>
        <p:blipFill>
          <a:blip r:embed="rId3"/>
          <a:stretch>
            <a:fillRect/>
          </a:stretch>
        </p:blipFill>
        <p:spPr>
          <a:xfrm>
            <a:off x="5624513" y="2787492"/>
            <a:ext cx="3066574" cy="313610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23"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4"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grpSp>
        <p:nvGrpSpPr>
          <p:cNvPr id="19" name="组合 18"/>
          <p:cNvGrpSpPr/>
          <p:nvPr/>
        </p:nvGrpSpPr>
        <p:grpSpPr>
          <a:xfrm>
            <a:off x="3281567" y="1730673"/>
            <a:ext cx="2954655" cy="3586490"/>
            <a:chOff x="4696577" y="1945750"/>
            <a:chExt cx="3939540" cy="4781986"/>
          </a:xfrm>
        </p:grpSpPr>
        <p:sp>
          <p:nvSpPr>
            <p:cNvPr id="9" name="文本框 8"/>
            <p:cNvSpPr txBox="1"/>
            <p:nvPr/>
          </p:nvSpPr>
          <p:spPr>
            <a:xfrm>
              <a:off x="4757537" y="3326875"/>
              <a:ext cx="3878580" cy="553997"/>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ctr">
                <a:buClrTx/>
                <a:buSzTx/>
                <a:buFontTx/>
              </a:pPr>
              <a:r>
                <a:rPr lang="en-US" altLang="zh-CN" sz="2100" b="1" dirty="0">
                  <a:solidFill>
                    <a:srgbClr val="1C1E18"/>
                  </a:solidFill>
                  <a:latin typeface="+mj-ea"/>
                  <a:ea typeface="+mj-ea"/>
                </a:rPr>
                <a:t>Eastern Han Dynasty</a:t>
              </a:r>
            </a:p>
          </p:txBody>
        </p:sp>
        <p:sp>
          <p:nvSpPr>
            <p:cNvPr id="10" name="矩形 9"/>
            <p:cNvSpPr/>
            <p:nvPr/>
          </p:nvSpPr>
          <p:spPr>
            <a:xfrm>
              <a:off x="4696577" y="4450190"/>
              <a:ext cx="3609340" cy="2277546"/>
            </a:xfrm>
            <a:prstGeom prst="rect">
              <a:avLst/>
            </a:prstGeom>
          </p:spPr>
          <p:txBody>
            <a:bodyPr vert="horz" wrap="square">
              <a:spAutoFit/>
            </a:bodyPr>
            <a:lstStyle/>
            <a:p>
              <a:pPr algn="ctr" fontAlgn="auto">
                <a:lnSpc>
                  <a:spcPct val="100000"/>
                </a:lnSpc>
                <a:buClrTx/>
                <a:buSzTx/>
                <a:buFontTx/>
              </a:pPr>
              <a:r>
                <a:rPr lang="en-US" altLang="zh-CN" dirty="0">
                  <a:solidFill>
                    <a:sysClr val="windowText" lastClr="000000"/>
                  </a:solidFill>
                  <a:ea typeface="思源黑体 CN Light" panose="020B0300000000000000" pitchFamily="34" charset="-122"/>
                  <a:cs typeface="+mn-lt"/>
                </a:rPr>
                <a:t> </a:t>
              </a:r>
              <a:r>
                <a:rPr lang="zh-CN" altLang="en-US" sz="2100"/>
                <a:t>The celadon firing technology in the Eastern Han Dynasty has reached a mature stage.</a:t>
              </a:r>
            </a:p>
          </p:txBody>
        </p:sp>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1697" y="1945750"/>
              <a:ext cx="2792186" cy="1480593"/>
            </a:xfrm>
            <a:prstGeom prst="rect">
              <a:avLst/>
            </a:prstGeom>
          </p:spPr>
        </p:pic>
      </p:grpSp>
      <p:grpSp>
        <p:nvGrpSpPr>
          <p:cNvPr id="20" name="组合 19"/>
          <p:cNvGrpSpPr/>
          <p:nvPr/>
        </p:nvGrpSpPr>
        <p:grpSpPr>
          <a:xfrm>
            <a:off x="6147790" y="1722597"/>
            <a:ext cx="2786063" cy="4056281"/>
            <a:chOff x="8453489" y="1138693"/>
            <a:chExt cx="3714750" cy="5408375"/>
          </a:xfrm>
        </p:grpSpPr>
        <p:sp>
          <p:nvSpPr>
            <p:cNvPr id="11" name="文本框 10"/>
            <p:cNvSpPr txBox="1"/>
            <p:nvPr/>
          </p:nvSpPr>
          <p:spPr>
            <a:xfrm>
              <a:off x="8453489" y="2411233"/>
              <a:ext cx="3714750" cy="1415772"/>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ctr">
                <a:buClrTx/>
                <a:buSzTx/>
                <a:buFontTx/>
              </a:pPr>
              <a:r>
                <a:rPr lang="en-US" altLang="zh-CN" sz="2100" b="1" dirty="0">
                  <a:solidFill>
                    <a:srgbClr val="1C1E18"/>
                  </a:solidFill>
                  <a:latin typeface="+mj-ea"/>
                  <a:ea typeface="+mj-ea"/>
                </a:rPr>
                <a:t>Three Kingdoms,Jin and Southern and Northern Dynasties</a:t>
              </a:r>
            </a:p>
          </p:txBody>
        </p:sp>
        <p:sp>
          <p:nvSpPr>
            <p:cNvPr id="12" name="矩形 11"/>
            <p:cNvSpPr/>
            <p:nvPr/>
          </p:nvSpPr>
          <p:spPr>
            <a:xfrm>
              <a:off x="8741144" y="4700408"/>
              <a:ext cx="3327399" cy="1846660"/>
            </a:xfrm>
            <a:prstGeom prst="rect">
              <a:avLst/>
            </a:prstGeom>
          </p:spPr>
          <p:txBody>
            <a:bodyPr vert="horz" wrap="square">
              <a:spAutoFit/>
            </a:bodyPr>
            <a:lstStyle/>
            <a:p>
              <a:pPr algn="ctr" fontAlgn="auto">
                <a:lnSpc>
                  <a:spcPct val="100000"/>
                </a:lnSpc>
              </a:pPr>
              <a:r>
                <a:rPr lang="zh-CN" altLang="en-US" sz="2100"/>
                <a:t>The celadon fired in the south and the north had their own characteristics.</a:t>
              </a:r>
            </a:p>
          </p:txBody>
        </p:sp>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0964" y="1138693"/>
              <a:ext cx="2792186" cy="1480593"/>
            </a:xfrm>
            <a:prstGeom prst="rect">
              <a:avLst/>
            </a:prstGeom>
          </p:spPr>
        </p:pic>
      </p:grpSp>
      <p:grpSp>
        <p:nvGrpSpPr>
          <p:cNvPr id="5" name="组合 4"/>
          <p:cNvGrpSpPr/>
          <p:nvPr/>
        </p:nvGrpSpPr>
        <p:grpSpPr>
          <a:xfrm>
            <a:off x="348193" y="1730694"/>
            <a:ext cx="2710815" cy="3867745"/>
            <a:chOff x="743553" y="1242198"/>
            <a:chExt cx="3614420" cy="5156994"/>
          </a:xfrm>
        </p:grpSpPr>
        <p:sp>
          <p:nvSpPr>
            <p:cNvPr id="7" name="文本框 6"/>
            <p:cNvSpPr txBox="1"/>
            <p:nvPr/>
          </p:nvSpPr>
          <p:spPr>
            <a:xfrm>
              <a:off x="820388" y="2408058"/>
              <a:ext cx="3461385" cy="984885"/>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ctr"/>
              <a:r>
                <a:rPr lang="en-US" altLang="zh-CN" sz="2100" b="1" dirty="0">
                  <a:solidFill>
                    <a:srgbClr val="1C1E18"/>
                  </a:solidFill>
                  <a:latin typeface="+mj-ea"/>
                  <a:ea typeface="+mj-ea"/>
                </a:rPr>
                <a:t>Shang and Zhou Dynasties</a:t>
              </a:r>
            </a:p>
          </p:txBody>
        </p:sp>
        <p:sp>
          <p:nvSpPr>
            <p:cNvPr id="8" name="矩形 7"/>
            <p:cNvSpPr/>
            <p:nvPr/>
          </p:nvSpPr>
          <p:spPr>
            <a:xfrm>
              <a:off x="743553" y="3690758"/>
              <a:ext cx="3614420" cy="2708434"/>
            </a:xfrm>
            <a:prstGeom prst="rect">
              <a:avLst/>
            </a:prstGeom>
          </p:spPr>
          <p:txBody>
            <a:bodyPr vert="horz" wrap="square">
              <a:spAutoFit/>
            </a:bodyPr>
            <a:lstStyle/>
            <a:p>
              <a:pPr algn="ctr" fontAlgn="auto">
                <a:lnSpc>
                  <a:spcPct val="100000"/>
                </a:lnSpc>
              </a:pPr>
              <a:r>
                <a:rPr lang="zh-CN" altLang="en-US" sz="2100"/>
                <a:t>Greenwares are found in earthernware from the Shang dynasty onwards and was called primitive celadon. </a:t>
              </a:r>
              <a:endParaRPr lang="zh-CN" altLang="en-US" sz="900" dirty="0">
                <a:solidFill>
                  <a:sysClr val="windowText" lastClr="000000"/>
                </a:solidFill>
                <a:latin typeface="思源黑体 CN Light" panose="020B0300000000000000" pitchFamily="34" charset="-122"/>
                <a:ea typeface="思源黑体 CN Light" panose="020B0300000000000000" pitchFamily="34" charset="-122"/>
              </a:endParaRPr>
            </a:p>
          </p:txBody>
        </p:sp>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1723" y="1242198"/>
              <a:ext cx="2792186" cy="148059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filter="fade">
                                      <p:cBhvr>
                                        <p:cTn id="7" dur="500">
                                          <p:stCondLst>
                                            <p:cond delay="0"/>
                                          </p:stCondLst>
                                        </p:cTn>
                                        <p:tgtEl>
                                          <p:spTgt spid="22"/>
                                        </p:tgtEl>
                                      </p:cBhvr>
                                    </p:animEffect>
                                    <p:animScale>
                                      <p:cBhvr>
                                        <p:cTn id="8" dur="500" fill="hold">
                                          <p:stCondLst>
                                            <p:cond delay="0"/>
                                          </p:stCondLst>
                                        </p:cTn>
                                        <p:tgtEl>
                                          <p:spTgt spid="22"/>
                                        </p:tgtEl>
                                      </p:cBhvr>
                                      <p:from x="150000" y="150000"/>
                                      <p:to x="100000" y="100000"/>
                                    </p:animScale>
                                    <p:anim to="" calcmode="lin" valueType="num">
                                      <p:cBhvr>
                                        <p:cTn id="9" dur="500" fill="hold">
                                          <p:stCondLst>
                                            <p:cond delay="0"/>
                                          </p:stCondLst>
                                        </p:cTn>
                                        <p:tgtEl>
                                          <p:spTgt spid="22"/>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22"/>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filter="fade">
                                      <p:cBhvr>
                                        <p:cTn id="14" dur="500">
                                          <p:stCondLst>
                                            <p:cond delay="0"/>
                                          </p:stCondLst>
                                        </p:cTn>
                                        <p:tgtEl>
                                          <p:spTgt spid="23"/>
                                        </p:tgtEl>
                                      </p:cBhvr>
                                    </p:animEffect>
                                    <p:animScale>
                                      <p:cBhvr>
                                        <p:cTn id="15" dur="500" fill="hold">
                                          <p:stCondLst>
                                            <p:cond delay="0"/>
                                          </p:stCondLst>
                                        </p:cTn>
                                        <p:tgtEl>
                                          <p:spTgt spid="23"/>
                                        </p:tgtEl>
                                      </p:cBhvr>
                                      <p:from x="150000" y="150000"/>
                                      <p:to x="100000" y="100000"/>
                                    </p:animScale>
                                    <p:anim to="" calcmode="lin" valueType="num">
                                      <p:cBhvr>
                                        <p:cTn id="16" dur="500" fill="hold">
                                          <p:stCondLst>
                                            <p:cond delay="0"/>
                                          </p:stCondLst>
                                        </p:cTn>
                                        <p:tgtEl>
                                          <p:spTgt spid="23"/>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23"/>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filter="fade">
                                      <p:cBhvr>
                                        <p:cTn id="21" dur="500">
                                          <p:stCondLst>
                                            <p:cond delay="0"/>
                                          </p:stCondLst>
                                        </p:cTn>
                                        <p:tgtEl>
                                          <p:spTgt spid="24"/>
                                        </p:tgtEl>
                                      </p:cBhvr>
                                    </p:animEffect>
                                    <p:animScale>
                                      <p:cBhvr>
                                        <p:cTn id="22" dur="500" fill="hold">
                                          <p:stCondLst>
                                            <p:cond delay="0"/>
                                          </p:stCondLst>
                                        </p:cTn>
                                        <p:tgtEl>
                                          <p:spTgt spid="24"/>
                                        </p:tgtEl>
                                      </p:cBhvr>
                                      <p:from x="150000" y="150000"/>
                                      <p:to x="100000" y="100000"/>
                                    </p:animScale>
                                    <p:anim to="" calcmode="lin" valueType="num">
                                      <p:cBhvr>
                                        <p:cTn id="23" dur="500" fill="hold">
                                          <p:stCondLst>
                                            <p:cond delay="0"/>
                                          </p:stCondLst>
                                        </p:cTn>
                                        <p:tgtEl>
                                          <p:spTgt spid="24"/>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24"/>
                                        </p:tgtEl>
                                        <p:attrNameLst>
                                          <p:attrName>ppt_y</p:attrName>
                                        </p:attrNameLst>
                                      </p:cBhvr>
                                      <p:tavLst>
                                        <p:tav tm="0">
                                          <p:val>
                                            <p:strVal val="#ppt_y+sin(rand(10))/10"/>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900" decel="100000" fill="hold"/>
                                        <p:tgtEl>
                                          <p:spTgt spid="1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ppt_x</p:attrName>
                                        </p:attrNameLst>
                                      </p:cBhvr>
                                      <p:tavLst>
                                        <p:tav tm="0">
                                          <p:val>
                                            <p:strVal val="#ppt_x-.2"/>
                                          </p:val>
                                        </p:tav>
                                        <p:tav tm="100000">
                                          <p:val>
                                            <p:strVal val="#ppt_x"/>
                                          </p:val>
                                        </p:tav>
                                      </p:tavLst>
                                    </p:anim>
                                    <p:anim calcmode="lin" valueType="num">
                                      <p:cBhvr>
                                        <p:cTn id="44"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15" name="图片 6"/>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t="6754" r="7821" b="33897"/>
          <a:stretch>
            <a:fillRect/>
          </a:stretch>
        </p:blipFill>
        <p:spPr>
          <a:xfrm flipH="1">
            <a:off x="7522470" y="4764881"/>
            <a:ext cx="1416742" cy="935546"/>
          </a:xfrm>
          <a:prstGeom prst="rect">
            <a:avLst/>
          </a:prstGeom>
        </p:spPr>
      </p:pic>
      <p:pic>
        <p:nvPicPr>
          <p:cNvPr id="16" name="图片 1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17" name="图片 1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flipH="1">
            <a:off x="5699922" y="871299"/>
            <a:ext cx="3493294" cy="3493294"/>
          </a:xfrm>
          <a:prstGeom prst="rect">
            <a:avLst/>
          </a:prstGeom>
        </p:spPr>
      </p:pic>
      <p:grpSp>
        <p:nvGrpSpPr>
          <p:cNvPr id="38" name="组合 37"/>
          <p:cNvGrpSpPr/>
          <p:nvPr/>
        </p:nvGrpSpPr>
        <p:grpSpPr>
          <a:xfrm>
            <a:off x="1032209" y="2452054"/>
            <a:ext cx="2198370" cy="1803955"/>
            <a:chOff x="3861429" y="1356409"/>
            <a:chExt cx="2466014" cy="2023580"/>
          </a:xfrm>
        </p:grpSpPr>
        <p:pic>
          <p:nvPicPr>
            <p:cNvPr id="39" name="Picture 3" descr="C:\Users\Thinkpad\Desktop\PNG\1_0002_图层-5-副本.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43" name="矩形 42"/>
            <p:cNvSpPr/>
            <p:nvPr/>
          </p:nvSpPr>
          <p:spPr>
            <a:xfrm>
              <a:off x="3861429" y="1356409"/>
              <a:ext cx="2466014" cy="621445"/>
            </a:xfrm>
            <a:prstGeom prst="rect">
              <a:avLst/>
            </a:prstGeom>
          </p:spPr>
          <p:txBody>
            <a:bodyPr wrap="square">
              <a:spAutoFit/>
            </a:bodyPr>
            <a:lstStyle/>
            <a:p>
              <a:pPr algn="dist" defTabSz="685800">
                <a:defRPr/>
              </a:pPr>
              <a:r>
                <a:rPr lang="en-US" altLang="zh-CN" sz="3000" spc="225" dirty="0">
                  <a:solidFill>
                    <a:prstClr val="black">
                      <a:lumMod val="75000"/>
                      <a:lumOff val="25000"/>
                    </a:prstClr>
                  </a:solidFill>
                  <a:latin typeface="思源黑体 CN Light" panose="020B0300000000000000" pitchFamily="34" charset="-122"/>
                  <a:ea typeface="思源黑体 CN Light" panose="020B0300000000000000" pitchFamily="34" charset="-122"/>
                </a:rPr>
                <a:t>PART 02</a:t>
              </a:r>
              <a:endParaRPr lang="zh-CN" altLang="en-US" sz="3000" spc="225"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54" name="Freeform 682"/>
            <p:cNvSpPr>
              <a:spLocks noEditPoints="1"/>
            </p:cNvSpPr>
            <p:nvPr/>
          </p:nvSpPr>
          <p:spPr bwMode="auto">
            <a:xfrm rot="333008">
              <a:off x="4743980" y="2044500"/>
              <a:ext cx="896441" cy="475466"/>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68580" tIns="34290" rIns="68580" bIns="34290" numCol="1" anchor="t" anchorCtr="0" compatLnSpc="1"/>
            <a:lstStyle/>
            <a:p>
              <a:pPr defTabSz="685800">
                <a:defRPr/>
              </a:pPr>
              <a:endParaRPr lang="zh-CN" altLang="en-US" dirty="0">
                <a:solidFill>
                  <a:prstClr val="black"/>
                </a:solidFill>
                <a:latin typeface="阿里巴巴普惠体 R" panose="00020600040101010101" pitchFamily="18" charset="-122"/>
                <a:ea typeface="阿里巴巴普惠体 R" panose="00020600040101010101" pitchFamily="18" charset="-122"/>
              </a:endParaRPr>
            </a:p>
          </p:txBody>
        </p:sp>
      </p:grpSp>
      <p:sp>
        <p:nvSpPr>
          <p:cNvPr id="10" name="矩形 9"/>
          <p:cNvSpPr/>
          <p:nvPr/>
        </p:nvSpPr>
        <p:spPr>
          <a:xfrm>
            <a:off x="3078319" y="3027959"/>
            <a:ext cx="5024132" cy="854080"/>
          </a:xfrm>
          <a:prstGeom prst="rect">
            <a:avLst/>
          </a:prstGeom>
        </p:spPr>
        <p:txBody>
          <a:bodyPr wrap="none">
            <a:spAutoFit/>
          </a:bodyPr>
          <a:lstStyle/>
          <a:p>
            <a:r>
              <a:rPr lang="en-US" altLang="zh-CN" sz="4950" dirty="0">
                <a:solidFill>
                  <a:schemeClr val="tx1">
                    <a:lumMod val="85000"/>
                    <a:lumOff val="15000"/>
                  </a:schemeClr>
                </a:solidFill>
              </a:rPr>
              <a:t>Longquan celadon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filter="fade">
                                      <p:cBhvr>
                                        <p:cTn id="19" dur="500">
                                          <p:stCondLst>
                                            <p:cond delay="0"/>
                                          </p:stCondLst>
                                        </p:cTn>
                                        <p:tgtEl>
                                          <p:spTgt spid="14"/>
                                        </p:tgtEl>
                                      </p:cBhvr>
                                    </p:animEffect>
                                    <p:animScale>
                                      <p:cBhvr>
                                        <p:cTn id="20" dur="500" fill="hold">
                                          <p:stCondLst>
                                            <p:cond delay="0"/>
                                          </p:stCondLst>
                                        </p:cTn>
                                        <p:tgtEl>
                                          <p:spTgt spid="14"/>
                                        </p:tgtEl>
                                      </p:cBhvr>
                                      <p:from x="150000" y="150000"/>
                                      <p:to x="100000" y="100000"/>
                                    </p:animScale>
                                    <p:anim to="" calcmode="lin" valueType="num">
                                      <p:cBhvr>
                                        <p:cTn id="21" dur="500" fill="hold">
                                          <p:stCondLst>
                                            <p:cond delay="0"/>
                                          </p:stCondLst>
                                        </p:cTn>
                                        <p:tgtEl>
                                          <p:spTgt spid="14"/>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14"/>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filter="fade">
                                      <p:cBhvr>
                                        <p:cTn id="26" dur="500">
                                          <p:stCondLst>
                                            <p:cond delay="0"/>
                                          </p:stCondLst>
                                        </p:cTn>
                                        <p:tgtEl>
                                          <p:spTgt spid="15"/>
                                        </p:tgtEl>
                                      </p:cBhvr>
                                    </p:animEffect>
                                    <p:animScale>
                                      <p:cBhvr>
                                        <p:cTn id="27" dur="500" fill="hold">
                                          <p:stCondLst>
                                            <p:cond delay="0"/>
                                          </p:stCondLst>
                                        </p:cTn>
                                        <p:tgtEl>
                                          <p:spTgt spid="15"/>
                                        </p:tgtEl>
                                      </p:cBhvr>
                                      <p:from x="150000" y="150000"/>
                                      <p:to x="100000" y="100000"/>
                                    </p:animScale>
                                    <p:anim to="" calcmode="lin" valueType="num">
                                      <p:cBhvr>
                                        <p:cTn id="28" dur="500" fill="hold">
                                          <p:stCondLst>
                                            <p:cond delay="0"/>
                                          </p:stCondLst>
                                        </p:cTn>
                                        <p:tgtEl>
                                          <p:spTgt spid="15"/>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15"/>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filter="fade">
                                      <p:cBhvr>
                                        <p:cTn id="33" dur="500">
                                          <p:stCondLst>
                                            <p:cond delay="0"/>
                                          </p:stCondLst>
                                        </p:cTn>
                                        <p:tgtEl>
                                          <p:spTgt spid="16"/>
                                        </p:tgtEl>
                                      </p:cBhvr>
                                    </p:animEffect>
                                    <p:animScale>
                                      <p:cBhvr>
                                        <p:cTn id="34" dur="500" fill="hold">
                                          <p:stCondLst>
                                            <p:cond delay="0"/>
                                          </p:stCondLst>
                                        </p:cTn>
                                        <p:tgtEl>
                                          <p:spTgt spid="16"/>
                                        </p:tgtEl>
                                      </p:cBhvr>
                                      <p:from x="150000" y="150000"/>
                                      <p:to x="100000" y="100000"/>
                                    </p:animScale>
                                    <p:anim to="" calcmode="lin" valueType="num">
                                      <p:cBhvr>
                                        <p:cTn id="35" dur="500" fill="hold">
                                          <p:stCondLst>
                                            <p:cond delay="0"/>
                                          </p:stCondLst>
                                        </p:cTn>
                                        <p:tgtEl>
                                          <p:spTgt spid="16"/>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16"/>
                                        </p:tgtEl>
                                        <p:attrNameLst>
                                          <p:attrName>ppt_y</p:attrName>
                                        </p:attrNameLst>
                                      </p:cBhvr>
                                      <p:tavLst>
                                        <p:tav tm="0">
                                          <p:val>
                                            <p:strVal val="#ppt_y+sin(rand(10))/10"/>
                                          </p:val>
                                        </p:tav>
                                        <p:tav tm="100000">
                                          <p:val>
                                            <p:strVal val="#ppt_y"/>
                                          </p:val>
                                        </p:tav>
                                      </p:tavLst>
                                    </p:anim>
                                  </p:childTnLst>
                                </p:cTn>
                              </p:par>
                            </p:childTnLst>
                          </p:cTn>
                        </p:par>
                        <p:par>
                          <p:cTn id="37" fill="hold">
                            <p:stCondLst>
                              <p:cond delay="2500"/>
                            </p:stCondLst>
                            <p:childTnLst>
                              <p:par>
                                <p:cTn id="38" presetID="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filter="fade">
                                      <p:cBhvr>
                                        <p:cTn id="40" dur="500">
                                          <p:stCondLst>
                                            <p:cond delay="0"/>
                                          </p:stCondLst>
                                        </p:cTn>
                                        <p:tgtEl>
                                          <p:spTgt spid="17"/>
                                        </p:tgtEl>
                                      </p:cBhvr>
                                    </p:animEffect>
                                    <p:animScale>
                                      <p:cBhvr>
                                        <p:cTn id="41" dur="500" fill="hold">
                                          <p:stCondLst>
                                            <p:cond delay="0"/>
                                          </p:stCondLst>
                                        </p:cTn>
                                        <p:tgtEl>
                                          <p:spTgt spid="17"/>
                                        </p:tgtEl>
                                      </p:cBhvr>
                                      <p:from x="150000" y="150000"/>
                                      <p:to x="100000" y="100000"/>
                                    </p:animScale>
                                    <p:anim to="" calcmode="lin" valueType="num">
                                      <p:cBhvr>
                                        <p:cTn id="42" dur="500" fill="hold">
                                          <p:stCondLst>
                                            <p:cond delay="0"/>
                                          </p:stCondLst>
                                        </p:cTn>
                                        <p:tgtEl>
                                          <p:spTgt spid="17"/>
                                        </p:tgtEl>
                                        <p:attrNameLst>
                                          <p:attrName>ppt_x</p:attrName>
                                        </p:attrNameLst>
                                      </p:cBhvr>
                                      <p:tavLst>
                                        <p:tav tm="0">
                                          <p:val>
                                            <p:strVal val="#ppt_x+sin(rand(10))/10"/>
                                          </p:val>
                                        </p:tav>
                                        <p:tav tm="100000">
                                          <p:val>
                                            <p:strVal val="#ppt_x"/>
                                          </p:val>
                                        </p:tav>
                                      </p:tavLst>
                                    </p:anim>
                                    <p:anim to="" calcmode="lin" valueType="num">
                                      <p:cBhvr>
                                        <p:cTn id="43" dur="500" fill="hold">
                                          <p:stCondLst>
                                            <p:cond delay="0"/>
                                          </p:stCondLst>
                                        </p:cTn>
                                        <p:tgtEl>
                                          <p:spTgt spid="1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36"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7"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grpSp>
        <p:nvGrpSpPr>
          <p:cNvPr id="34" name="组合 33"/>
          <p:cNvGrpSpPr/>
          <p:nvPr/>
        </p:nvGrpSpPr>
        <p:grpSpPr>
          <a:xfrm>
            <a:off x="3273594" y="2333949"/>
            <a:ext cx="2567906" cy="2344861"/>
            <a:chOff x="4070302" y="1855732"/>
            <a:chExt cx="3423874" cy="3126481"/>
          </a:xfrm>
        </p:grpSpPr>
        <p:grpSp>
          <p:nvGrpSpPr>
            <p:cNvPr id="8" name="组合 7"/>
            <p:cNvGrpSpPr/>
            <p:nvPr/>
          </p:nvGrpSpPr>
          <p:grpSpPr>
            <a:xfrm>
              <a:off x="4279691" y="1855732"/>
              <a:ext cx="3098353" cy="3126481"/>
              <a:chOff x="7018338" y="5334002"/>
              <a:chExt cx="1223963" cy="1235075"/>
            </a:xfrm>
            <a:solidFill>
              <a:srgbClr val="ADB2B6"/>
            </a:solidFill>
          </p:grpSpPr>
          <p:sp>
            <p:nvSpPr>
              <p:cNvPr id="9" name="Freeform 5463"/>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0" name="Freeform 5464"/>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1" name="Freeform 5465"/>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2" name="Freeform 5466"/>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3" name="Line 5467"/>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4" name="Line 5468"/>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5" name="Freeform 5469"/>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8" name="Freeform 5470"/>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9" name="Freeform 5471"/>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0" name="Freeform 5472"/>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1" name="Freeform 5473"/>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grpSp>
        <p:grpSp>
          <p:nvGrpSpPr>
            <p:cNvPr id="22" name="组合 21"/>
            <p:cNvGrpSpPr/>
            <p:nvPr/>
          </p:nvGrpSpPr>
          <p:grpSpPr>
            <a:xfrm>
              <a:off x="4070302" y="3039225"/>
              <a:ext cx="492443" cy="434519"/>
              <a:chOff x="11081944" y="552138"/>
              <a:chExt cx="669274" cy="590550"/>
            </a:xfrm>
          </p:grpSpPr>
          <p:sp>
            <p:nvSpPr>
              <p:cNvPr id="2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4" name="文本框 23"/>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一</a:t>
                </a:r>
              </a:p>
            </p:txBody>
          </p:sp>
        </p:grpSp>
        <p:grpSp>
          <p:nvGrpSpPr>
            <p:cNvPr id="25" name="组合 24"/>
            <p:cNvGrpSpPr/>
            <p:nvPr/>
          </p:nvGrpSpPr>
          <p:grpSpPr>
            <a:xfrm>
              <a:off x="7001733" y="3002200"/>
              <a:ext cx="492443" cy="434519"/>
              <a:chOff x="11081944" y="552138"/>
              <a:chExt cx="669274" cy="590550"/>
            </a:xfrm>
          </p:grpSpPr>
          <p:sp>
            <p:nvSpPr>
              <p:cNvPr id="26"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7" name="文本框 26"/>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二</a:t>
                </a:r>
              </a:p>
            </p:txBody>
          </p:sp>
        </p:grpSp>
      </p:grpSp>
      <p:grpSp>
        <p:nvGrpSpPr>
          <p:cNvPr id="2" name="组合 1"/>
          <p:cNvGrpSpPr/>
          <p:nvPr/>
        </p:nvGrpSpPr>
        <p:grpSpPr>
          <a:xfrm>
            <a:off x="298360" y="1950088"/>
            <a:ext cx="3021806" cy="2462982"/>
            <a:chOff x="-345227" y="1686819"/>
            <a:chExt cx="4029075" cy="3283975"/>
          </a:xfrm>
        </p:grpSpPr>
        <p:sp>
          <p:nvSpPr>
            <p:cNvPr id="29" name="文本框 28"/>
            <p:cNvSpPr txBox="1"/>
            <p:nvPr/>
          </p:nvSpPr>
          <p:spPr bwMode="auto">
            <a:xfrm>
              <a:off x="985098" y="2443045"/>
              <a:ext cx="2569778" cy="492443"/>
            </a:xfrm>
            <a:prstGeom prst="rect">
              <a:avLst/>
            </a:prstGeom>
            <a:noFill/>
          </p:spPr>
          <p:txBody>
            <a:bodyPr wrap="square">
              <a:spAutoFit/>
            </a:bodyPr>
            <a:lstStyle/>
            <a:p>
              <a:pPr algn="r">
                <a:defRPr/>
              </a:pPr>
              <a:endParaRPr lang="zh-CN" altLang="en-US"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0" name="文本框 29"/>
            <p:cNvSpPr txBox="1"/>
            <p:nvPr/>
          </p:nvSpPr>
          <p:spPr bwMode="auto">
            <a:xfrm>
              <a:off x="-345227" y="1686819"/>
              <a:ext cx="4029075" cy="3283975"/>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r"/>
              <a:r>
                <a:rPr lang="en-US" altLang="zh-CN" sz="2100" dirty="0">
                  <a:solidFill>
                    <a:schemeClr val="tx1">
                      <a:lumMod val="75000"/>
                      <a:lumOff val="25000"/>
                    </a:schemeClr>
                  </a:solidFill>
                  <a:cs typeface="+mn-ea"/>
                  <a:sym typeface="字魂59号-创粗黑" panose="00000500000000000000" pitchFamily="2" charset="-122"/>
                </a:rPr>
                <a:t>Longquan celadon began in the Southern Dynasty.</a:t>
              </a:r>
              <a:endParaRPr lang="en-US" altLang="zh-CN"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r>
                <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 </a:t>
              </a:r>
              <a:r>
                <a:rPr lang="en-US" altLang="zh-CN" sz="2100" dirty="0">
                  <a:solidFill>
                    <a:schemeClr val="tx1">
                      <a:lumMod val="75000"/>
                      <a:lumOff val="25000"/>
                    </a:schemeClr>
                  </a:solidFill>
                  <a:cs typeface="+mn-ea"/>
                  <a:sym typeface="字魂59号-创粗黑" panose="00000500000000000000" pitchFamily="2" charset="-122"/>
                </a:rPr>
                <a:t>It </a:t>
              </a:r>
              <a:r>
                <a:rPr lang="zh-CN" altLang="en-US" sz="2100" dirty="0">
                  <a:solidFill>
                    <a:schemeClr val="tx1">
                      <a:lumMod val="75000"/>
                      <a:lumOff val="25000"/>
                    </a:schemeClr>
                  </a:solidFill>
                  <a:cs typeface="+mn-ea"/>
                  <a:sym typeface="字魂59号-创粗黑" panose="00000500000000000000" pitchFamily="2" charset="-122"/>
                </a:rPr>
                <a:t>flourished in the Northern Song Dynasty</a:t>
              </a:r>
              <a:r>
                <a:rPr lang="en-US" altLang="zh-CN" sz="2100" dirty="0">
                  <a:solidFill>
                    <a:schemeClr val="tx1">
                      <a:lumMod val="75000"/>
                      <a:lumOff val="25000"/>
                    </a:schemeClr>
                  </a:solidFill>
                  <a:cs typeface="+mn-ea"/>
                  <a:sym typeface="字魂59号-创粗黑" panose="00000500000000000000" pitchFamily="2" charset="-122"/>
                </a:rPr>
                <a:t>.</a:t>
              </a:r>
            </a:p>
          </p:txBody>
        </p:sp>
      </p:grpSp>
      <p:grpSp>
        <p:nvGrpSpPr>
          <p:cNvPr id="5" name="组合 4"/>
          <p:cNvGrpSpPr/>
          <p:nvPr/>
        </p:nvGrpSpPr>
        <p:grpSpPr>
          <a:xfrm>
            <a:off x="5754054" y="1611668"/>
            <a:ext cx="3119914" cy="3423245"/>
            <a:chOff x="8449860" y="1693150"/>
            <a:chExt cx="3771327" cy="4564396"/>
          </a:xfrm>
        </p:grpSpPr>
        <p:sp>
          <p:nvSpPr>
            <p:cNvPr id="32" name="文本框 31"/>
            <p:cNvSpPr txBox="1"/>
            <p:nvPr/>
          </p:nvSpPr>
          <p:spPr bwMode="auto">
            <a:xfrm>
              <a:off x="8511458" y="2443047"/>
              <a:ext cx="2569777" cy="492450"/>
            </a:xfrm>
            <a:prstGeom prst="rect">
              <a:avLst/>
            </a:prstGeom>
            <a:noFill/>
          </p:spPr>
          <p:txBody>
            <a:bodyPr wrap="square">
              <a:spAutoFit/>
            </a:bodyPr>
            <a:lstStyle/>
            <a:p>
              <a:pPr>
                <a:defRPr/>
              </a:pPr>
              <a:endParaRPr lang="zh-CN" altLang="en-US"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3" name="文本框 32"/>
            <p:cNvSpPr txBox="1"/>
            <p:nvPr/>
          </p:nvSpPr>
          <p:spPr bwMode="auto">
            <a:xfrm>
              <a:off x="8449860" y="1693150"/>
              <a:ext cx="3771327" cy="4564396"/>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l"/>
              <a:r>
                <a:rPr lang="en-US" altLang="zh-CN" sz="2100" dirty="0">
                  <a:solidFill>
                    <a:schemeClr val="tx1">
                      <a:lumMod val="75000"/>
                      <a:lumOff val="25000"/>
                    </a:schemeClr>
                  </a:solidFill>
                  <a:cs typeface="+mn-ea"/>
                  <a:sym typeface="字魂59号-创粗黑" panose="00000500000000000000" pitchFamily="2" charset="-122"/>
                </a:rPr>
                <a:t>It reached its peak in the Southern Song Dynasty.</a:t>
              </a:r>
            </a:p>
            <a:p>
              <a:pPr algn="l"/>
              <a:endParaRPr lang="en-US" altLang="zh-CN" sz="2100" dirty="0">
                <a:solidFill>
                  <a:schemeClr val="tx1">
                    <a:lumMod val="75000"/>
                    <a:lumOff val="25000"/>
                  </a:schemeClr>
                </a:solidFill>
                <a:cs typeface="+mn-ea"/>
                <a:sym typeface="字魂59号-创粗黑" panose="00000500000000000000" pitchFamily="2" charset="-122"/>
              </a:endParaRPr>
            </a:p>
            <a:p>
              <a:pPr algn="l"/>
              <a:r>
                <a:rPr lang="zh-CN" altLang="en-US" sz="2100" dirty="0">
                  <a:solidFill>
                    <a:schemeClr val="tx1">
                      <a:lumMod val="75000"/>
                      <a:lumOff val="25000"/>
                    </a:schemeClr>
                  </a:solidFill>
                  <a:cs typeface="+mn-ea"/>
                  <a:sym typeface="字魂59号-创粗黑" panose="00000500000000000000" pitchFamily="2" charset="-122"/>
                </a:rPr>
                <a:t>The ancient Longquan famous kiln was one of the five famous kilns of the Song Dynasty "Guan, Ge, Ru, Ding and Jun".</a:t>
              </a:r>
            </a:p>
          </p:txBody>
        </p:sp>
      </p:grpSp>
      <p:sp>
        <p:nvSpPr>
          <p:cNvPr id="4" name="文本框 3"/>
          <p:cNvSpPr txBox="1"/>
          <p:nvPr/>
        </p:nvSpPr>
        <p:spPr>
          <a:xfrm>
            <a:off x="3824287" y="3077051"/>
            <a:ext cx="1593533" cy="1338828"/>
          </a:xfrm>
          <a:prstGeom prst="rect">
            <a:avLst/>
          </a:prstGeom>
          <a:noFill/>
        </p:spPr>
        <p:txBody>
          <a:bodyPr wrap="square" rtlCol="0">
            <a:spAutoFit/>
          </a:bodyPr>
          <a:lstStyle/>
          <a:p>
            <a:pPr algn="ctr"/>
            <a:r>
              <a:rPr lang="en-US" altLang="zh-CN" sz="2700" b="1">
                <a:latin typeface="+mj-lt"/>
                <a:cs typeface="+mj-lt"/>
              </a:rPr>
              <a:t>Longquan celadon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anim calcmode="lin" valueType="num">
                                      <p:cBhvr>
                                        <p:cTn id="14" dur="500" fill="hold"/>
                                        <p:tgtEl>
                                          <p:spTgt spid="34"/>
                                        </p:tgtEl>
                                        <p:attrNameLst>
                                          <p:attrName>ppt_x</p:attrName>
                                        </p:attrNameLst>
                                      </p:cBhvr>
                                      <p:tavLst>
                                        <p:tav tm="0">
                                          <p:val>
                                            <p:strVal val="#ppt_x"/>
                                          </p:val>
                                        </p:tav>
                                        <p:tav tm="100000">
                                          <p:val>
                                            <p:strVal val="#ppt_x"/>
                                          </p:val>
                                        </p:tav>
                                      </p:tavLst>
                                    </p:anim>
                                    <p:anim calcmode="lin" valueType="num">
                                      <p:cBhvr>
                                        <p:cTn id="15" dur="5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filter="fade">
                                      <p:cBhvr>
                                        <p:cTn id="25" dur="500">
                                          <p:stCondLst>
                                            <p:cond delay="0"/>
                                          </p:stCondLst>
                                        </p:cTn>
                                        <p:tgtEl>
                                          <p:spTgt spid="35"/>
                                        </p:tgtEl>
                                      </p:cBhvr>
                                    </p:animEffect>
                                    <p:animScale>
                                      <p:cBhvr>
                                        <p:cTn id="26" dur="500" fill="hold">
                                          <p:stCondLst>
                                            <p:cond delay="0"/>
                                          </p:stCondLst>
                                        </p:cTn>
                                        <p:tgtEl>
                                          <p:spTgt spid="35"/>
                                        </p:tgtEl>
                                      </p:cBhvr>
                                      <p:from x="150000" y="150000"/>
                                      <p:to x="100000" y="100000"/>
                                    </p:animScale>
                                    <p:anim to="" calcmode="lin" valueType="num">
                                      <p:cBhvr>
                                        <p:cTn id="27" dur="500" fill="hold">
                                          <p:stCondLst>
                                            <p:cond delay="0"/>
                                          </p:stCondLst>
                                        </p:cTn>
                                        <p:tgtEl>
                                          <p:spTgt spid="35"/>
                                        </p:tgtEl>
                                        <p:attrNameLst>
                                          <p:attrName>ppt_x</p:attrName>
                                        </p:attrNameLst>
                                      </p:cBhvr>
                                      <p:tavLst>
                                        <p:tav tm="0">
                                          <p:val>
                                            <p:strVal val="#ppt_x+sin(rand(10))/10"/>
                                          </p:val>
                                        </p:tav>
                                        <p:tav tm="100000">
                                          <p:val>
                                            <p:strVal val="#ppt_x"/>
                                          </p:val>
                                        </p:tav>
                                      </p:tavLst>
                                    </p:anim>
                                    <p:anim to="" calcmode="lin" valueType="num">
                                      <p:cBhvr>
                                        <p:cTn id="28" dur="500" fill="hold">
                                          <p:stCondLst>
                                            <p:cond delay="0"/>
                                          </p:stCondLst>
                                        </p:cTn>
                                        <p:tgtEl>
                                          <p:spTgt spid="35"/>
                                        </p:tgtEl>
                                        <p:attrNameLst>
                                          <p:attrName>ppt_y</p:attrName>
                                        </p:attrNameLst>
                                      </p:cBhvr>
                                      <p:tavLst>
                                        <p:tav tm="0">
                                          <p:val>
                                            <p:strVal val="#ppt_y+sin(rand(10))/10"/>
                                          </p:val>
                                        </p:tav>
                                        <p:tav tm="100000">
                                          <p:val>
                                            <p:strVal val="#ppt_y"/>
                                          </p:val>
                                        </p:tav>
                                      </p:tavLst>
                                    </p:anim>
                                  </p:childTnLst>
                                </p:cTn>
                              </p:par>
                            </p:childTnLst>
                          </p:cTn>
                        </p:par>
                        <p:par>
                          <p:cTn id="29" fill="hold">
                            <p:stCondLst>
                              <p:cond delay="2000"/>
                            </p:stCondLst>
                            <p:childTnLst>
                              <p:par>
                                <p:cTn id="30" presetID="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filter="fade">
                                      <p:cBhvr>
                                        <p:cTn id="32" dur="500">
                                          <p:stCondLst>
                                            <p:cond delay="0"/>
                                          </p:stCondLst>
                                        </p:cTn>
                                        <p:tgtEl>
                                          <p:spTgt spid="36"/>
                                        </p:tgtEl>
                                      </p:cBhvr>
                                    </p:animEffect>
                                    <p:animScale>
                                      <p:cBhvr>
                                        <p:cTn id="33" dur="500" fill="hold">
                                          <p:stCondLst>
                                            <p:cond delay="0"/>
                                          </p:stCondLst>
                                        </p:cTn>
                                        <p:tgtEl>
                                          <p:spTgt spid="36"/>
                                        </p:tgtEl>
                                      </p:cBhvr>
                                      <p:from x="150000" y="150000"/>
                                      <p:to x="100000" y="100000"/>
                                    </p:animScale>
                                    <p:anim to="" calcmode="lin" valueType="num">
                                      <p:cBhvr>
                                        <p:cTn id="34" dur="500" fill="hold">
                                          <p:stCondLst>
                                            <p:cond delay="0"/>
                                          </p:stCondLst>
                                        </p:cTn>
                                        <p:tgtEl>
                                          <p:spTgt spid="36"/>
                                        </p:tgtEl>
                                        <p:attrNameLst>
                                          <p:attrName>ppt_x</p:attrName>
                                        </p:attrNameLst>
                                      </p:cBhvr>
                                      <p:tavLst>
                                        <p:tav tm="0">
                                          <p:val>
                                            <p:strVal val="#ppt_x+sin(rand(10))/10"/>
                                          </p:val>
                                        </p:tav>
                                        <p:tav tm="100000">
                                          <p:val>
                                            <p:strVal val="#ppt_x"/>
                                          </p:val>
                                        </p:tav>
                                      </p:tavLst>
                                    </p:anim>
                                    <p:anim to="" calcmode="lin" valueType="num">
                                      <p:cBhvr>
                                        <p:cTn id="35" dur="500" fill="hold">
                                          <p:stCondLst>
                                            <p:cond delay="0"/>
                                          </p:stCondLst>
                                        </p:cTn>
                                        <p:tgtEl>
                                          <p:spTgt spid="36"/>
                                        </p:tgtEl>
                                        <p:attrNameLst>
                                          <p:attrName>ppt_y</p:attrName>
                                        </p:attrNameLst>
                                      </p:cBhvr>
                                      <p:tavLst>
                                        <p:tav tm="0">
                                          <p:val>
                                            <p:strVal val="#ppt_y+sin(rand(10))/10"/>
                                          </p:val>
                                        </p:tav>
                                        <p:tav tm="100000">
                                          <p:val>
                                            <p:strVal val="#ppt_y"/>
                                          </p:val>
                                        </p:tav>
                                      </p:tavLst>
                                    </p:anim>
                                  </p:childTnLst>
                                </p:cTn>
                              </p:par>
                            </p:childTnLst>
                          </p:cTn>
                        </p:par>
                        <p:par>
                          <p:cTn id="36" fill="hold">
                            <p:stCondLst>
                              <p:cond delay="2500"/>
                            </p:stCondLst>
                            <p:childTnLst>
                              <p:par>
                                <p:cTn id="37" presetID="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filter="fade">
                                      <p:cBhvr>
                                        <p:cTn id="39" dur="500">
                                          <p:stCondLst>
                                            <p:cond delay="0"/>
                                          </p:stCondLst>
                                        </p:cTn>
                                        <p:tgtEl>
                                          <p:spTgt spid="37"/>
                                        </p:tgtEl>
                                      </p:cBhvr>
                                    </p:animEffect>
                                    <p:animScale>
                                      <p:cBhvr>
                                        <p:cTn id="40" dur="500" fill="hold">
                                          <p:stCondLst>
                                            <p:cond delay="0"/>
                                          </p:stCondLst>
                                        </p:cTn>
                                        <p:tgtEl>
                                          <p:spTgt spid="37"/>
                                        </p:tgtEl>
                                      </p:cBhvr>
                                      <p:from x="150000" y="150000"/>
                                      <p:to x="100000" y="100000"/>
                                    </p:animScale>
                                    <p:anim to="" calcmode="lin" valueType="num">
                                      <p:cBhvr>
                                        <p:cTn id="41" dur="500" fill="hold">
                                          <p:stCondLst>
                                            <p:cond delay="0"/>
                                          </p:stCondLst>
                                        </p:cTn>
                                        <p:tgtEl>
                                          <p:spTgt spid="37"/>
                                        </p:tgtEl>
                                        <p:attrNameLst>
                                          <p:attrName>ppt_x</p:attrName>
                                        </p:attrNameLst>
                                      </p:cBhvr>
                                      <p:tavLst>
                                        <p:tav tm="0">
                                          <p:val>
                                            <p:strVal val="#ppt_x+sin(rand(10))/10"/>
                                          </p:val>
                                        </p:tav>
                                        <p:tav tm="100000">
                                          <p:val>
                                            <p:strVal val="#ppt_x"/>
                                          </p:val>
                                        </p:tav>
                                      </p:tavLst>
                                    </p:anim>
                                    <p:anim to="" calcmode="lin" valueType="num">
                                      <p:cBhvr>
                                        <p:cTn id="42" dur="500" fill="hold">
                                          <p:stCondLst>
                                            <p:cond delay="0"/>
                                          </p:stCondLst>
                                        </p:cTn>
                                        <p:tgtEl>
                                          <p:spTgt spid="3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22"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3"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grpSp>
        <p:nvGrpSpPr>
          <p:cNvPr id="2" name="组合 1"/>
          <p:cNvGrpSpPr/>
          <p:nvPr/>
        </p:nvGrpSpPr>
        <p:grpSpPr>
          <a:xfrm>
            <a:off x="-629668" y="2232554"/>
            <a:ext cx="3748313" cy="1377070"/>
            <a:chOff x="-1519198" y="1833738"/>
            <a:chExt cx="4997750" cy="1836093"/>
          </a:xfrm>
        </p:grpSpPr>
        <p:sp>
          <p:nvSpPr>
            <p:cNvPr id="8" name="文本框 7"/>
            <p:cNvSpPr txBox="1"/>
            <p:nvPr/>
          </p:nvSpPr>
          <p:spPr>
            <a:xfrm>
              <a:off x="-1519198" y="1833738"/>
              <a:ext cx="2472861" cy="1715916"/>
            </a:xfrm>
            <a:prstGeom prst="rect">
              <a:avLst/>
            </a:prstGeom>
            <a:noFill/>
          </p:spPr>
          <p:txBody>
            <a:bodyPr wrap="square" lIns="0" tIns="0" rIns="0" bIns="0" rtlCol="0">
              <a:noAutofit/>
            </a:bodyPr>
            <a:lstStyle/>
            <a:p>
              <a:pPr algn="ctr">
                <a:lnSpc>
                  <a:spcPct val="150000"/>
                </a:lnSpc>
              </a:pPr>
              <a:r>
                <a:rPr lang="en-US" altLang="zh-CN" sz="1350" dirty="0">
                  <a:solidFill>
                    <a:prstClr val="black">
                      <a:lumMod val="75000"/>
                      <a:lumOff val="25000"/>
                    </a:prstClr>
                  </a:solidFill>
                  <a:latin typeface="思源黑体 CN Light" panose="020B0300000000000000" pitchFamily="34" charset="-122"/>
                  <a:ea typeface="思源黑体 CN Light" panose="020B0300000000000000" pitchFamily="34" charset="-122"/>
                </a:rPr>
                <a:t>.</a:t>
              </a:r>
              <a:endParaRPr lang="zh-CN" altLang="en-US" sz="900"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9" name="文本框 8"/>
            <p:cNvSpPr txBox="1"/>
            <p:nvPr/>
          </p:nvSpPr>
          <p:spPr>
            <a:xfrm>
              <a:off x="1080362" y="3054278"/>
              <a:ext cx="2398190" cy="615553"/>
            </a:xfrm>
            <a:prstGeom prst="rect">
              <a:avLst/>
            </a:prstGeom>
            <a:noFill/>
          </p:spPr>
          <p:txBody>
            <a:bodyPr wrap="square" rtlCol="0">
              <a:spAutoFit/>
            </a:bodyPr>
            <a:lstStyle/>
            <a:p>
              <a:pPr algn="ctr"/>
              <a:r>
                <a:rPr lang="en-US" altLang="zh-CN" sz="2400" spc="225" dirty="0">
                  <a:solidFill>
                    <a:schemeClr val="tx1">
                      <a:lumMod val="85000"/>
                      <a:lumOff val="15000"/>
                    </a:schemeClr>
                  </a:solidFill>
                  <a:latin typeface="+mj-ea"/>
                  <a:ea typeface="+mj-ea"/>
                  <a:cs typeface="阿里巴巴普惠体 M" panose="00020600040101010101" pitchFamily="18" charset="-122"/>
                </a:rPr>
                <a:t>Ge kiln</a:t>
              </a:r>
            </a:p>
          </p:txBody>
        </p:sp>
      </p:grpSp>
      <p:grpSp>
        <p:nvGrpSpPr>
          <p:cNvPr id="5" name="组合 4"/>
          <p:cNvGrpSpPr/>
          <p:nvPr/>
        </p:nvGrpSpPr>
        <p:grpSpPr>
          <a:xfrm>
            <a:off x="6384658" y="3081760"/>
            <a:ext cx="1995602" cy="1353083"/>
            <a:chOff x="8825085" y="2966013"/>
            <a:chExt cx="2660802" cy="1804110"/>
          </a:xfrm>
        </p:grpSpPr>
        <p:sp>
          <p:nvSpPr>
            <p:cNvPr id="11" name="文本框 10"/>
            <p:cNvSpPr txBox="1"/>
            <p:nvPr/>
          </p:nvSpPr>
          <p:spPr>
            <a:xfrm>
              <a:off x="8825085" y="3054207"/>
              <a:ext cx="2472861" cy="1715916"/>
            </a:xfrm>
            <a:prstGeom prst="rect">
              <a:avLst/>
            </a:prstGeom>
            <a:noFill/>
          </p:spPr>
          <p:txBody>
            <a:bodyPr wrap="square" lIns="0" tIns="0" rIns="0" bIns="0" rtlCol="0">
              <a:noAutofit/>
            </a:bodyPr>
            <a:lstStyle/>
            <a:p>
              <a:pPr algn="ctr">
                <a:lnSpc>
                  <a:spcPct val="150000"/>
                </a:lnSpc>
              </a:pPr>
              <a:r>
                <a:rPr lang="en-US" altLang="zh-CN" sz="1350" dirty="0">
                  <a:solidFill>
                    <a:prstClr val="black">
                      <a:lumMod val="75000"/>
                      <a:lumOff val="25000"/>
                    </a:prstClr>
                  </a:solidFill>
                  <a:latin typeface="思源黑体 CN Light" panose="020B0300000000000000" pitchFamily="34" charset="-122"/>
                  <a:ea typeface="思源黑体 CN Light" panose="020B0300000000000000" pitchFamily="34" charset="-122"/>
                </a:rPr>
                <a:t>.</a:t>
              </a:r>
              <a:endParaRPr lang="zh-CN" altLang="en-US" sz="900"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12" name="文本框 11"/>
            <p:cNvSpPr txBox="1"/>
            <p:nvPr/>
          </p:nvSpPr>
          <p:spPr>
            <a:xfrm>
              <a:off x="8825104" y="2966013"/>
              <a:ext cx="2660783" cy="615553"/>
            </a:xfrm>
            <a:prstGeom prst="rect">
              <a:avLst/>
            </a:prstGeom>
            <a:noFill/>
          </p:spPr>
          <p:txBody>
            <a:bodyPr wrap="square" rtlCol="0">
              <a:spAutoFit/>
            </a:bodyPr>
            <a:lstStyle/>
            <a:p>
              <a:pPr algn="ctr"/>
              <a:r>
                <a:rPr lang="en-US" altLang="zh-CN" sz="2400" spc="225" dirty="0">
                  <a:solidFill>
                    <a:schemeClr val="tx1">
                      <a:lumMod val="85000"/>
                      <a:lumOff val="15000"/>
                    </a:schemeClr>
                  </a:solidFill>
                  <a:latin typeface="+mj-ea"/>
                  <a:ea typeface="+mj-ea"/>
                  <a:cs typeface="阿里巴巴普惠体 M" panose="00020600040101010101" pitchFamily="18" charset="-122"/>
                </a:rPr>
                <a:t>Di kiln</a:t>
              </a:r>
            </a:p>
          </p:txBody>
        </p:sp>
      </p:grpSp>
      <p:cxnSp>
        <p:nvCxnSpPr>
          <p:cNvPr id="13" name="直接连接符 12"/>
          <p:cNvCxnSpPr/>
          <p:nvPr/>
        </p:nvCxnSpPr>
        <p:spPr>
          <a:xfrm>
            <a:off x="7989495" y="4505054"/>
            <a:ext cx="405000" cy="0"/>
          </a:xfrm>
          <a:prstGeom prst="line">
            <a:avLst/>
          </a:prstGeom>
          <a:noFill/>
          <a:ln w="0" cap="flat" cmpd="sng" algn="ctr">
            <a:solidFill>
              <a:sysClr val="window" lastClr="FFFFFF">
                <a:lumMod val="85000"/>
              </a:sysClr>
            </a:solidFill>
            <a:prstDash val="solid"/>
            <a:miter lim="800000"/>
          </a:ln>
          <a:effectLst/>
        </p:spPr>
      </p:cxnSp>
      <p:grpSp>
        <p:nvGrpSpPr>
          <p:cNvPr id="20" name="组合 19"/>
          <p:cNvGrpSpPr/>
          <p:nvPr/>
        </p:nvGrpSpPr>
        <p:grpSpPr>
          <a:xfrm>
            <a:off x="3223540" y="2542306"/>
            <a:ext cx="2696921" cy="2106312"/>
            <a:chOff x="4298053" y="2246741"/>
            <a:chExt cx="3595894" cy="2808416"/>
          </a:xfrm>
        </p:grpSpPr>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298053" y="3574999"/>
              <a:ext cx="3595894" cy="1480158"/>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7773" y="2884303"/>
              <a:ext cx="1007634" cy="836904"/>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387986" y="2988007"/>
              <a:ext cx="1045638" cy="1559416"/>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827893" y="2369028"/>
              <a:ext cx="1829586" cy="1533578"/>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813052" y="1989852"/>
              <a:ext cx="1045638" cy="1559416"/>
            </a:xfrm>
            <a:prstGeom prst="rect">
              <a:avLst/>
            </a:prstGeom>
            <a:effectLst>
              <a:outerShdw blurRad="381000" algn="ctr" rotWithShape="0">
                <a:prstClr val="black">
                  <a:alpha val="20000"/>
                </a:prstClr>
              </a:outerShdw>
            </a:effectLst>
          </p:spPr>
        </p:pic>
      </p:grpSp>
      <p:pic>
        <p:nvPicPr>
          <p:cNvPr id="4" name="图片 3"/>
          <p:cNvPicPr>
            <a:picLocks noChangeAspect="1"/>
          </p:cNvPicPr>
          <p:nvPr/>
        </p:nvPicPr>
        <p:blipFill>
          <a:blip r:embed="rId12"/>
          <a:stretch>
            <a:fillRect/>
          </a:stretch>
        </p:blipFill>
        <p:spPr>
          <a:xfrm>
            <a:off x="209550" y="3605212"/>
            <a:ext cx="2207419" cy="2271713"/>
          </a:xfrm>
          <a:prstGeom prst="rect">
            <a:avLst/>
          </a:prstGeom>
        </p:spPr>
      </p:pic>
      <p:pic>
        <p:nvPicPr>
          <p:cNvPr id="6" name="图片 5"/>
          <p:cNvPicPr>
            <a:picLocks noChangeAspect="1"/>
          </p:cNvPicPr>
          <p:nvPr/>
        </p:nvPicPr>
        <p:blipFill>
          <a:blip r:embed="rId13"/>
          <a:stretch>
            <a:fillRect/>
          </a:stretch>
        </p:blipFill>
        <p:spPr>
          <a:xfrm>
            <a:off x="2390775" y="3605212"/>
            <a:ext cx="2195989" cy="2197418"/>
          </a:xfrm>
          <a:prstGeom prst="rect">
            <a:avLst/>
          </a:prstGeom>
        </p:spPr>
      </p:pic>
      <p:pic>
        <p:nvPicPr>
          <p:cNvPr id="10" name="图片 9"/>
          <p:cNvPicPr>
            <a:picLocks noChangeAspect="1"/>
          </p:cNvPicPr>
          <p:nvPr/>
        </p:nvPicPr>
        <p:blipFill>
          <a:blip r:embed="rId14"/>
          <a:stretch>
            <a:fillRect/>
          </a:stretch>
        </p:blipFill>
        <p:spPr>
          <a:xfrm>
            <a:off x="6121717" y="950595"/>
            <a:ext cx="2117408" cy="2045494"/>
          </a:xfrm>
          <a:prstGeom prst="rect">
            <a:avLst/>
          </a:prstGeom>
        </p:spPr>
      </p:pic>
      <p:pic>
        <p:nvPicPr>
          <p:cNvPr id="16" name="图片 15"/>
          <p:cNvPicPr>
            <a:picLocks noChangeAspect="1"/>
          </p:cNvPicPr>
          <p:nvPr/>
        </p:nvPicPr>
        <p:blipFill>
          <a:blip r:embed="rId15"/>
          <a:stretch>
            <a:fillRect/>
          </a:stretch>
        </p:blipFill>
        <p:spPr>
          <a:xfrm>
            <a:off x="6059805" y="3519012"/>
            <a:ext cx="2504123" cy="2357914"/>
          </a:xfrm>
          <a:prstGeom prst="rect">
            <a:avLst/>
          </a:prstGeom>
        </p:spPr>
      </p:pic>
      <p:pic>
        <p:nvPicPr>
          <p:cNvPr id="25" name="图片 24"/>
          <p:cNvPicPr>
            <a:picLocks noChangeAspect="1"/>
          </p:cNvPicPr>
          <p:nvPr/>
        </p:nvPicPr>
        <p:blipFill>
          <a:blip r:embed="rId16"/>
          <a:stretch>
            <a:fillRect/>
          </a:stretch>
        </p:blipFill>
        <p:spPr>
          <a:xfrm>
            <a:off x="1069181" y="917258"/>
            <a:ext cx="2301240" cy="2230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filter="fade">
                                      <p:cBhvr>
                                        <p:cTn id="25" dur="500">
                                          <p:stCondLst>
                                            <p:cond delay="0"/>
                                          </p:stCondLst>
                                        </p:cTn>
                                        <p:tgtEl>
                                          <p:spTgt spid="21"/>
                                        </p:tgtEl>
                                      </p:cBhvr>
                                    </p:animEffect>
                                    <p:animScale>
                                      <p:cBhvr>
                                        <p:cTn id="26" dur="500" fill="hold">
                                          <p:stCondLst>
                                            <p:cond delay="0"/>
                                          </p:stCondLst>
                                        </p:cTn>
                                        <p:tgtEl>
                                          <p:spTgt spid="21"/>
                                        </p:tgtEl>
                                      </p:cBhvr>
                                      <p:from x="150000" y="150000"/>
                                      <p:to x="100000" y="100000"/>
                                    </p:animScale>
                                    <p:anim to="" calcmode="lin" valueType="num">
                                      <p:cBhvr>
                                        <p:cTn id="27" dur="500" fill="hold">
                                          <p:stCondLst>
                                            <p:cond delay="0"/>
                                          </p:stCondLst>
                                        </p:cTn>
                                        <p:tgtEl>
                                          <p:spTgt spid="21"/>
                                        </p:tgtEl>
                                        <p:attrNameLst>
                                          <p:attrName>ppt_x</p:attrName>
                                        </p:attrNameLst>
                                      </p:cBhvr>
                                      <p:tavLst>
                                        <p:tav tm="0">
                                          <p:val>
                                            <p:strVal val="#ppt_x+sin(rand(10))/10"/>
                                          </p:val>
                                        </p:tav>
                                        <p:tav tm="100000">
                                          <p:val>
                                            <p:strVal val="#ppt_x"/>
                                          </p:val>
                                        </p:tav>
                                      </p:tavLst>
                                    </p:anim>
                                    <p:anim to="" calcmode="lin" valueType="num">
                                      <p:cBhvr>
                                        <p:cTn id="28" dur="500" fill="hold">
                                          <p:stCondLst>
                                            <p:cond delay="0"/>
                                          </p:stCondLst>
                                        </p:cTn>
                                        <p:tgtEl>
                                          <p:spTgt spid="21"/>
                                        </p:tgtEl>
                                        <p:attrNameLst>
                                          <p:attrName>ppt_y</p:attrName>
                                        </p:attrNameLst>
                                      </p:cBhvr>
                                      <p:tavLst>
                                        <p:tav tm="0">
                                          <p:val>
                                            <p:strVal val="#ppt_y+sin(rand(10))/10"/>
                                          </p:val>
                                        </p:tav>
                                        <p:tav tm="100000">
                                          <p:val>
                                            <p:strVal val="#ppt_y"/>
                                          </p:val>
                                        </p:tav>
                                      </p:tavLst>
                                    </p:anim>
                                  </p:childTnLst>
                                </p:cTn>
                              </p:par>
                            </p:childTnLst>
                          </p:cTn>
                        </p:par>
                        <p:par>
                          <p:cTn id="29" fill="hold">
                            <p:stCondLst>
                              <p:cond delay="2000"/>
                            </p:stCondLst>
                            <p:childTnLst>
                              <p:par>
                                <p:cTn id="30" presetID="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filter="fade">
                                      <p:cBhvr>
                                        <p:cTn id="32" dur="500">
                                          <p:stCondLst>
                                            <p:cond delay="0"/>
                                          </p:stCondLst>
                                        </p:cTn>
                                        <p:tgtEl>
                                          <p:spTgt spid="22"/>
                                        </p:tgtEl>
                                      </p:cBhvr>
                                    </p:animEffect>
                                    <p:animScale>
                                      <p:cBhvr>
                                        <p:cTn id="33" dur="500" fill="hold">
                                          <p:stCondLst>
                                            <p:cond delay="0"/>
                                          </p:stCondLst>
                                        </p:cTn>
                                        <p:tgtEl>
                                          <p:spTgt spid="22"/>
                                        </p:tgtEl>
                                      </p:cBhvr>
                                      <p:from x="150000" y="150000"/>
                                      <p:to x="100000" y="100000"/>
                                    </p:animScale>
                                    <p:anim to="" calcmode="lin" valueType="num">
                                      <p:cBhvr>
                                        <p:cTn id="34" dur="500" fill="hold">
                                          <p:stCondLst>
                                            <p:cond delay="0"/>
                                          </p:stCondLst>
                                        </p:cTn>
                                        <p:tgtEl>
                                          <p:spTgt spid="22"/>
                                        </p:tgtEl>
                                        <p:attrNameLst>
                                          <p:attrName>ppt_x</p:attrName>
                                        </p:attrNameLst>
                                      </p:cBhvr>
                                      <p:tavLst>
                                        <p:tav tm="0">
                                          <p:val>
                                            <p:strVal val="#ppt_x+sin(rand(10))/10"/>
                                          </p:val>
                                        </p:tav>
                                        <p:tav tm="100000">
                                          <p:val>
                                            <p:strVal val="#ppt_x"/>
                                          </p:val>
                                        </p:tav>
                                      </p:tavLst>
                                    </p:anim>
                                    <p:anim to="" calcmode="lin" valueType="num">
                                      <p:cBhvr>
                                        <p:cTn id="35" dur="500" fill="hold">
                                          <p:stCondLst>
                                            <p:cond delay="0"/>
                                          </p:stCondLst>
                                        </p:cTn>
                                        <p:tgtEl>
                                          <p:spTgt spid="22"/>
                                        </p:tgtEl>
                                        <p:attrNameLst>
                                          <p:attrName>ppt_y</p:attrName>
                                        </p:attrNameLst>
                                      </p:cBhvr>
                                      <p:tavLst>
                                        <p:tav tm="0">
                                          <p:val>
                                            <p:strVal val="#ppt_y+sin(rand(10))/10"/>
                                          </p:val>
                                        </p:tav>
                                        <p:tav tm="100000">
                                          <p:val>
                                            <p:strVal val="#ppt_y"/>
                                          </p:val>
                                        </p:tav>
                                      </p:tavLst>
                                    </p:anim>
                                  </p:childTnLst>
                                </p:cTn>
                              </p:par>
                            </p:childTnLst>
                          </p:cTn>
                        </p:par>
                        <p:par>
                          <p:cTn id="36" fill="hold">
                            <p:stCondLst>
                              <p:cond delay="2500"/>
                            </p:stCondLst>
                            <p:childTnLst>
                              <p:par>
                                <p:cTn id="37" presetID="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filter="fade">
                                      <p:cBhvr>
                                        <p:cTn id="39" dur="500">
                                          <p:stCondLst>
                                            <p:cond delay="0"/>
                                          </p:stCondLst>
                                        </p:cTn>
                                        <p:tgtEl>
                                          <p:spTgt spid="23"/>
                                        </p:tgtEl>
                                      </p:cBhvr>
                                    </p:animEffect>
                                    <p:animScale>
                                      <p:cBhvr>
                                        <p:cTn id="40" dur="500" fill="hold">
                                          <p:stCondLst>
                                            <p:cond delay="0"/>
                                          </p:stCondLst>
                                        </p:cTn>
                                        <p:tgtEl>
                                          <p:spTgt spid="23"/>
                                        </p:tgtEl>
                                      </p:cBhvr>
                                      <p:from x="150000" y="150000"/>
                                      <p:to x="100000" y="100000"/>
                                    </p:animScale>
                                    <p:anim to="" calcmode="lin" valueType="num">
                                      <p:cBhvr>
                                        <p:cTn id="41" dur="500" fill="hold">
                                          <p:stCondLst>
                                            <p:cond delay="0"/>
                                          </p:stCondLst>
                                        </p:cTn>
                                        <p:tgtEl>
                                          <p:spTgt spid="23"/>
                                        </p:tgtEl>
                                        <p:attrNameLst>
                                          <p:attrName>ppt_x</p:attrName>
                                        </p:attrNameLst>
                                      </p:cBhvr>
                                      <p:tavLst>
                                        <p:tav tm="0">
                                          <p:val>
                                            <p:strVal val="#ppt_x+sin(rand(10))/10"/>
                                          </p:val>
                                        </p:tav>
                                        <p:tav tm="100000">
                                          <p:val>
                                            <p:strVal val="#ppt_x"/>
                                          </p:val>
                                        </p:tav>
                                      </p:tavLst>
                                    </p:anim>
                                    <p:anim to="" calcmode="lin" valueType="num">
                                      <p:cBhvr>
                                        <p:cTn id="42" dur="500" fill="hold">
                                          <p:stCondLst>
                                            <p:cond delay="0"/>
                                          </p:stCondLst>
                                        </p:cTn>
                                        <p:tgtEl>
                                          <p:spTgt spid="23"/>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29"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857250"/>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350"/>
          </a:p>
        </p:txBody>
      </p:sp>
      <p:pic>
        <p:nvPicPr>
          <p:cNvPr id="30"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929164" y="1224439"/>
            <a:ext cx="2990850" cy="600164"/>
          </a:xfrm>
          <a:prstGeom prst="rect">
            <a:avLst/>
          </a:prstGeom>
          <a:noFill/>
        </p:spPr>
        <p:txBody>
          <a:bodyPr wrap="square" rtlCol="0">
            <a:spAutoFit/>
          </a:bodyPr>
          <a:lstStyle/>
          <a:p>
            <a:pPr lvl="0">
              <a:defRPr/>
            </a:pPr>
            <a:r>
              <a:rPr lang="en-US" altLang="zh-CN" sz="3300" spc="225" dirty="0">
                <a:solidFill>
                  <a:srgbClr val="811B1F"/>
                </a:solidFill>
                <a:latin typeface="庞门正道粗书体" panose="02010600030101010101" pitchFamily="2" charset="-122"/>
                <a:ea typeface="庞门正道粗书体" panose="02010600030101010101" pitchFamily="2" charset="-122"/>
              </a:rPr>
              <a:t>“Ge kiln”</a:t>
            </a:r>
          </a:p>
        </p:txBody>
      </p:sp>
      <p:grpSp>
        <p:nvGrpSpPr>
          <p:cNvPr id="24" name="组合 23"/>
          <p:cNvGrpSpPr/>
          <p:nvPr/>
        </p:nvGrpSpPr>
        <p:grpSpPr>
          <a:xfrm>
            <a:off x="570876" y="1846603"/>
            <a:ext cx="3194209" cy="2223611"/>
            <a:chOff x="730052" y="2128762"/>
            <a:chExt cx="4258945" cy="2964815"/>
          </a:xfrm>
        </p:grpSpPr>
        <p:sp>
          <p:nvSpPr>
            <p:cNvPr id="7" name="文本框 6"/>
            <p:cNvSpPr txBox="1"/>
            <p:nvPr/>
          </p:nvSpPr>
          <p:spPr>
            <a:xfrm>
              <a:off x="730052" y="4443337"/>
              <a:ext cx="4258945" cy="650240"/>
            </a:xfrm>
            <a:prstGeom prst="rect">
              <a:avLst/>
            </a:prstGeom>
            <a:noFill/>
          </p:spPr>
          <p:txBody>
            <a:bodyPr wrap="square" lIns="0" tIns="0" rIns="0" bIns="0" rtlCol="0">
              <a:noAutofit/>
            </a:bodyPr>
            <a:lstStyle/>
            <a:p>
              <a:pPr algn="ctr">
                <a:lnSpc>
                  <a:spcPct val="110000"/>
                </a:lnSpc>
              </a:pPr>
              <a:r>
                <a:rPr lang="en-US" altLang="zh-CN" dirty="0">
                  <a:solidFill>
                    <a:prstClr val="black">
                      <a:lumMod val="65000"/>
                      <a:lumOff val="35000"/>
                    </a:prstClr>
                  </a:solidFill>
                  <a:latin typeface="+mn-ea"/>
                </a:rPr>
                <a:t>It </a:t>
              </a:r>
              <a:r>
                <a:rPr lang="zh-CN" altLang="en-US" dirty="0">
                  <a:solidFill>
                    <a:prstClr val="black">
                      <a:lumMod val="65000"/>
                      <a:lumOff val="35000"/>
                    </a:prstClr>
                  </a:solidFill>
                  <a:latin typeface="+mn-ea"/>
                </a:rPr>
                <a:t>appeared in the middle and late Southern Song Dynasty, together with the famous Guan, Ru, Ding, and Jun, they were called the five famous kilns in Song Dynasty.</a:t>
              </a:r>
            </a:p>
          </p:txBody>
        </p:sp>
        <p:sp>
          <p:nvSpPr>
            <p:cNvPr id="8" name="文本框 7"/>
            <p:cNvSpPr txBox="1"/>
            <p:nvPr/>
          </p:nvSpPr>
          <p:spPr>
            <a:xfrm>
              <a:off x="1688043" y="3758154"/>
              <a:ext cx="2022348" cy="615553"/>
            </a:xfrm>
            <a:prstGeom prst="rect">
              <a:avLst/>
            </a:prstGeom>
            <a:noFill/>
          </p:spPr>
          <p:txBody>
            <a:bodyPr wrap="square" rtlCol="0">
              <a:spAutoFit/>
            </a:bodyPr>
            <a:lstStyle/>
            <a:p>
              <a:pPr algn="ctr"/>
              <a:r>
                <a:rPr lang="en-US" altLang="zh-CN" sz="2400" dirty="0">
                  <a:solidFill>
                    <a:schemeClr val="tx1">
                      <a:lumMod val="85000"/>
                      <a:lumOff val="15000"/>
                    </a:schemeClr>
                  </a:solidFill>
                  <a:latin typeface="+mj-ea"/>
                  <a:ea typeface="+mj-ea"/>
                  <a:cs typeface="阿里巴巴普惠体 M" panose="00020600040101010101" pitchFamily="18" charset="-122"/>
                </a:rPr>
                <a:t>history</a:t>
              </a:r>
            </a:p>
          </p:txBody>
        </p:sp>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10531" y="2857383"/>
              <a:ext cx="2777372" cy="1143234"/>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6129" y="2217665"/>
              <a:ext cx="1007634" cy="836904"/>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75492" y="2128762"/>
              <a:ext cx="1829586" cy="1533578"/>
            </a:xfrm>
            <a:prstGeom prst="rect">
              <a:avLst/>
            </a:prstGeom>
          </p:spPr>
        </p:pic>
      </p:grpSp>
      <p:grpSp>
        <p:nvGrpSpPr>
          <p:cNvPr id="27" name="组合 26"/>
          <p:cNvGrpSpPr/>
          <p:nvPr/>
        </p:nvGrpSpPr>
        <p:grpSpPr>
          <a:xfrm>
            <a:off x="4956750" y="1691115"/>
            <a:ext cx="3278981" cy="2511266"/>
            <a:chOff x="7237649" y="2049079"/>
            <a:chExt cx="4371975" cy="3348355"/>
          </a:xfrm>
        </p:grpSpPr>
        <p:sp>
          <p:nvSpPr>
            <p:cNvPr id="12" name="文本框 11"/>
            <p:cNvSpPr txBox="1"/>
            <p:nvPr/>
          </p:nvSpPr>
          <p:spPr>
            <a:xfrm>
              <a:off x="7237649" y="4747194"/>
              <a:ext cx="4371975" cy="650240"/>
            </a:xfrm>
            <a:prstGeom prst="rect">
              <a:avLst/>
            </a:prstGeom>
            <a:noFill/>
          </p:spPr>
          <p:txBody>
            <a:bodyPr wrap="square" lIns="0" tIns="0" rIns="0" bIns="0" rtlCol="0">
              <a:noAutofit/>
            </a:bodyPr>
            <a:lstStyle/>
            <a:p>
              <a:pPr algn="ctr">
                <a:lnSpc>
                  <a:spcPct val="100000"/>
                </a:lnSpc>
              </a:pPr>
              <a:r>
                <a:rPr lang="zh-CN" altLang="en-US" dirty="0">
                  <a:solidFill>
                    <a:prstClr val="black">
                      <a:lumMod val="65000"/>
                      <a:lumOff val="35000"/>
                    </a:prstClr>
                  </a:solidFill>
                  <a:latin typeface="+mn-ea"/>
                  <a:sym typeface="+mn-ea"/>
                </a:rPr>
                <a:t>The fetus is as thin as paper, and the glaze is as thick as jade. The glazed surface is covered with patterns, purple-mouthed iron feet, and the fetal color is gray and black.</a:t>
              </a:r>
              <a:endParaRPr lang="zh-CN" altLang="en-US" dirty="0">
                <a:solidFill>
                  <a:prstClr val="black">
                    <a:lumMod val="65000"/>
                    <a:lumOff val="35000"/>
                  </a:prstClr>
                </a:solidFill>
                <a:latin typeface="庞门正道粗书体" panose="02010600030101010101" pitchFamily="2" charset="-122"/>
                <a:ea typeface="庞门正道粗书体" panose="02010600030101010101" pitchFamily="2" charset="-122"/>
              </a:endParaRPr>
            </a:p>
            <a:p>
              <a:pPr algn="ctr">
                <a:lnSpc>
                  <a:spcPct val="100000"/>
                </a:lnSpc>
              </a:pPr>
              <a:endParaRPr lang="zh-CN" altLang="en-US" dirty="0">
                <a:solidFill>
                  <a:prstClr val="black">
                    <a:lumMod val="65000"/>
                    <a:lumOff val="35000"/>
                  </a:prstClr>
                </a:solidFill>
                <a:latin typeface="庞门正道粗书体" panose="02010600030101010101" pitchFamily="2" charset="-122"/>
                <a:ea typeface="庞门正道粗书体" panose="02010600030101010101" pitchFamily="2" charset="-122"/>
              </a:endParaRPr>
            </a:p>
          </p:txBody>
        </p:sp>
        <p:sp>
          <p:nvSpPr>
            <p:cNvPr id="13" name="文本框 12"/>
            <p:cNvSpPr txBox="1"/>
            <p:nvPr/>
          </p:nvSpPr>
          <p:spPr>
            <a:xfrm>
              <a:off x="8640050" y="3789905"/>
              <a:ext cx="2022348" cy="615553"/>
            </a:xfrm>
            <a:prstGeom prst="rect">
              <a:avLst/>
            </a:prstGeom>
            <a:noFill/>
          </p:spPr>
          <p:txBody>
            <a:bodyPr wrap="square" rtlCol="0">
              <a:spAutoFit/>
            </a:bodyPr>
            <a:lstStyle/>
            <a:p>
              <a:pPr algn="ctr"/>
              <a:r>
                <a:rPr lang="en-US" altLang="zh-CN" sz="2400" dirty="0">
                  <a:solidFill>
                    <a:schemeClr val="tx1">
                      <a:lumMod val="85000"/>
                      <a:lumOff val="15000"/>
                    </a:schemeClr>
                  </a:solidFill>
                  <a:latin typeface="+mj-ea"/>
                  <a:ea typeface="+mj-ea"/>
                  <a:cs typeface="阿里巴巴普惠体 M" panose="00020600040101010101" pitchFamily="18" charset="-122"/>
                </a:rPr>
                <a:t>specialty</a:t>
              </a:r>
            </a:p>
          </p:txBody>
        </p:sp>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31424" y="2857383"/>
              <a:ext cx="2777372" cy="1143234"/>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7142" y="2185679"/>
              <a:ext cx="1007634" cy="836904"/>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486437" y="2049079"/>
              <a:ext cx="1829586" cy="153357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filter="fade">
                                      <p:cBhvr>
                                        <p:cTn id="19" dur="500">
                                          <p:stCondLst>
                                            <p:cond delay="0"/>
                                          </p:stCondLst>
                                        </p:cTn>
                                        <p:tgtEl>
                                          <p:spTgt spid="28"/>
                                        </p:tgtEl>
                                      </p:cBhvr>
                                    </p:animEffect>
                                    <p:animScale>
                                      <p:cBhvr>
                                        <p:cTn id="20" dur="500" fill="hold">
                                          <p:stCondLst>
                                            <p:cond delay="0"/>
                                          </p:stCondLst>
                                        </p:cTn>
                                        <p:tgtEl>
                                          <p:spTgt spid="28"/>
                                        </p:tgtEl>
                                      </p:cBhvr>
                                      <p:from x="150000" y="150000"/>
                                      <p:to x="100000" y="100000"/>
                                    </p:animScale>
                                    <p:anim to="" calcmode="lin" valueType="num">
                                      <p:cBhvr>
                                        <p:cTn id="21" dur="500" fill="hold">
                                          <p:stCondLst>
                                            <p:cond delay="0"/>
                                          </p:stCondLst>
                                        </p:cTn>
                                        <p:tgtEl>
                                          <p:spTgt spid="28"/>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28"/>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filter="fade">
                                      <p:cBhvr>
                                        <p:cTn id="26" dur="500">
                                          <p:stCondLst>
                                            <p:cond delay="0"/>
                                          </p:stCondLst>
                                        </p:cTn>
                                        <p:tgtEl>
                                          <p:spTgt spid="29"/>
                                        </p:tgtEl>
                                      </p:cBhvr>
                                    </p:animEffect>
                                    <p:animScale>
                                      <p:cBhvr>
                                        <p:cTn id="27" dur="500" fill="hold">
                                          <p:stCondLst>
                                            <p:cond delay="0"/>
                                          </p:stCondLst>
                                        </p:cTn>
                                        <p:tgtEl>
                                          <p:spTgt spid="29"/>
                                        </p:tgtEl>
                                      </p:cBhvr>
                                      <p:from x="150000" y="150000"/>
                                      <p:to x="100000" y="100000"/>
                                    </p:animScale>
                                    <p:anim to="" calcmode="lin" valueType="num">
                                      <p:cBhvr>
                                        <p:cTn id="28" dur="500" fill="hold">
                                          <p:stCondLst>
                                            <p:cond delay="0"/>
                                          </p:stCondLst>
                                        </p:cTn>
                                        <p:tgtEl>
                                          <p:spTgt spid="29"/>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29"/>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filter="fade">
                                      <p:cBhvr>
                                        <p:cTn id="33" dur="500">
                                          <p:stCondLst>
                                            <p:cond delay="0"/>
                                          </p:stCondLst>
                                        </p:cTn>
                                        <p:tgtEl>
                                          <p:spTgt spid="30"/>
                                        </p:tgtEl>
                                      </p:cBhvr>
                                    </p:animEffect>
                                    <p:animScale>
                                      <p:cBhvr>
                                        <p:cTn id="34" dur="500" fill="hold">
                                          <p:stCondLst>
                                            <p:cond delay="0"/>
                                          </p:stCondLst>
                                        </p:cTn>
                                        <p:tgtEl>
                                          <p:spTgt spid="30"/>
                                        </p:tgtEl>
                                      </p:cBhvr>
                                      <p:from x="150000" y="150000"/>
                                      <p:to x="100000" y="100000"/>
                                    </p:animScale>
                                    <p:anim to="" calcmode="lin" valueType="num">
                                      <p:cBhvr>
                                        <p:cTn id="35" dur="500" fill="hold">
                                          <p:stCondLst>
                                            <p:cond delay="0"/>
                                          </p:stCondLst>
                                        </p:cTn>
                                        <p:tgtEl>
                                          <p:spTgt spid="30"/>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30"/>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29"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857250"/>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350"/>
          </a:p>
        </p:txBody>
      </p:sp>
      <p:pic>
        <p:nvPicPr>
          <p:cNvPr id="30"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806768" y="1217295"/>
            <a:ext cx="2990850" cy="600164"/>
          </a:xfrm>
          <a:prstGeom prst="rect">
            <a:avLst/>
          </a:prstGeom>
          <a:noFill/>
        </p:spPr>
        <p:txBody>
          <a:bodyPr wrap="square" rtlCol="0">
            <a:spAutoFit/>
          </a:bodyPr>
          <a:lstStyle/>
          <a:p>
            <a:pPr lvl="0">
              <a:defRPr/>
            </a:pPr>
            <a:r>
              <a:rPr lang="en-US" altLang="zh-CN" sz="3300" spc="225" dirty="0">
                <a:solidFill>
                  <a:srgbClr val="811B1F"/>
                </a:solidFill>
                <a:latin typeface="庞门正道粗书体" panose="02010600030101010101" pitchFamily="2" charset="-122"/>
                <a:ea typeface="庞门正道粗书体" panose="02010600030101010101" pitchFamily="2" charset="-122"/>
              </a:rPr>
              <a:t>“Di kiln”</a:t>
            </a:r>
          </a:p>
        </p:txBody>
      </p:sp>
      <p:grpSp>
        <p:nvGrpSpPr>
          <p:cNvPr id="24" name="组合 23"/>
          <p:cNvGrpSpPr/>
          <p:nvPr/>
        </p:nvGrpSpPr>
        <p:grpSpPr>
          <a:xfrm>
            <a:off x="382281" y="1857557"/>
            <a:ext cx="3878104" cy="4477226"/>
            <a:chOff x="509707" y="2128762"/>
            <a:chExt cx="5170805" cy="5969635"/>
          </a:xfrm>
        </p:grpSpPr>
        <p:sp>
          <p:nvSpPr>
            <p:cNvPr id="7" name="文本框 6"/>
            <p:cNvSpPr txBox="1"/>
            <p:nvPr/>
          </p:nvSpPr>
          <p:spPr>
            <a:xfrm>
              <a:off x="509707" y="4443337"/>
              <a:ext cx="5170805" cy="3655060"/>
            </a:xfrm>
            <a:prstGeom prst="rect">
              <a:avLst/>
            </a:prstGeom>
            <a:noFill/>
          </p:spPr>
          <p:txBody>
            <a:bodyPr wrap="square" lIns="0" tIns="0" rIns="0" bIns="0" rtlCol="0">
              <a:noAutofit/>
            </a:bodyPr>
            <a:lstStyle/>
            <a:p>
              <a:pPr algn="ctr">
                <a:lnSpc>
                  <a:spcPct val="110000"/>
                </a:lnSpc>
              </a:pPr>
              <a:r>
                <a:rPr lang="en-US" altLang="zh-CN" dirty="0">
                  <a:solidFill>
                    <a:prstClr val="black">
                      <a:lumMod val="65000"/>
                      <a:lumOff val="35000"/>
                    </a:prstClr>
                  </a:solidFill>
                  <a:latin typeface="+mn-ea"/>
                </a:rPr>
                <a:t>It </a:t>
              </a:r>
              <a:r>
                <a:rPr lang="zh-CN" altLang="en-US" dirty="0">
                  <a:solidFill>
                    <a:prstClr val="black">
                      <a:lumMod val="65000"/>
                      <a:lumOff val="35000"/>
                    </a:prstClr>
                  </a:solidFill>
                  <a:latin typeface="+mn-ea"/>
                </a:rPr>
                <a:t>has white glaze green. The glaze colors are powder green and plum green.The glaze layer of the di kiln is rich, the glaze is blue, and the luster is soft, crystal</a:t>
              </a:r>
              <a:r>
                <a:rPr lang="en-US" altLang="zh-CN" dirty="0">
                  <a:solidFill>
                    <a:prstClr val="black">
                      <a:lumMod val="65000"/>
                      <a:lumOff val="35000"/>
                    </a:prstClr>
                  </a:solidFill>
                  <a:latin typeface="+mn-ea"/>
                </a:rPr>
                <a:t>,</a:t>
              </a:r>
              <a:r>
                <a:rPr lang="zh-CN" altLang="en-US" dirty="0">
                  <a:solidFill>
                    <a:prstClr val="black">
                      <a:lumMod val="65000"/>
                      <a:lumOff val="35000"/>
                    </a:prstClr>
                  </a:solidFill>
                  <a:latin typeface="+mn-ea"/>
                </a:rPr>
                <a:t> better than jade.</a:t>
              </a:r>
            </a:p>
          </p:txBody>
        </p:sp>
        <p:sp>
          <p:nvSpPr>
            <p:cNvPr id="8" name="文本框 7"/>
            <p:cNvSpPr txBox="1"/>
            <p:nvPr/>
          </p:nvSpPr>
          <p:spPr>
            <a:xfrm>
              <a:off x="1688043" y="3743549"/>
              <a:ext cx="2022348" cy="615553"/>
            </a:xfrm>
            <a:prstGeom prst="rect">
              <a:avLst/>
            </a:prstGeom>
            <a:noFill/>
          </p:spPr>
          <p:txBody>
            <a:bodyPr wrap="square" rtlCol="0">
              <a:spAutoFit/>
            </a:bodyPr>
            <a:lstStyle/>
            <a:p>
              <a:pPr algn="ctr"/>
              <a:r>
                <a:rPr lang="en-US" altLang="zh-CN" sz="2400" dirty="0">
                  <a:solidFill>
                    <a:schemeClr val="tx1">
                      <a:lumMod val="85000"/>
                      <a:lumOff val="15000"/>
                    </a:schemeClr>
                  </a:solidFill>
                  <a:latin typeface="+mj-ea"/>
                  <a:ea typeface="+mj-ea"/>
                  <a:cs typeface="阿里巴巴普惠体 M" panose="00020600040101010101" pitchFamily="18" charset="-122"/>
                </a:rPr>
                <a:t>specialty</a:t>
              </a:r>
            </a:p>
          </p:txBody>
        </p:sp>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10531" y="2857383"/>
              <a:ext cx="2777372" cy="1143234"/>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6129" y="2217665"/>
              <a:ext cx="1007634" cy="836904"/>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75492" y="2128762"/>
              <a:ext cx="1829586" cy="1533578"/>
            </a:xfrm>
            <a:prstGeom prst="rect">
              <a:avLst/>
            </a:prstGeom>
          </p:spPr>
        </p:pic>
      </p:grpSp>
      <p:grpSp>
        <p:nvGrpSpPr>
          <p:cNvPr id="27" name="组合 26"/>
          <p:cNvGrpSpPr/>
          <p:nvPr/>
        </p:nvGrpSpPr>
        <p:grpSpPr>
          <a:xfrm>
            <a:off x="4956749" y="1691115"/>
            <a:ext cx="3668078" cy="4061936"/>
            <a:chOff x="7237649" y="2049079"/>
            <a:chExt cx="4890770" cy="5415915"/>
          </a:xfrm>
        </p:grpSpPr>
        <p:sp>
          <p:nvSpPr>
            <p:cNvPr id="12" name="文本框 11"/>
            <p:cNvSpPr txBox="1"/>
            <p:nvPr/>
          </p:nvSpPr>
          <p:spPr>
            <a:xfrm>
              <a:off x="7237649" y="4747194"/>
              <a:ext cx="4890770" cy="2717800"/>
            </a:xfrm>
            <a:prstGeom prst="rect">
              <a:avLst/>
            </a:prstGeom>
            <a:noFill/>
          </p:spPr>
          <p:txBody>
            <a:bodyPr wrap="square" lIns="0" tIns="0" rIns="0" bIns="0" rtlCol="0">
              <a:noAutofit/>
            </a:bodyPr>
            <a:lstStyle/>
            <a:p>
              <a:pPr algn="ctr">
                <a:lnSpc>
                  <a:spcPct val="100000"/>
                </a:lnSpc>
              </a:pPr>
              <a:r>
                <a:rPr lang="zh-CN" altLang="en-US" dirty="0">
                  <a:solidFill>
                    <a:prstClr val="black">
                      <a:lumMod val="65000"/>
                      <a:lumOff val="35000"/>
                    </a:prstClr>
                  </a:solidFill>
                  <a:latin typeface="+mn-ea"/>
                  <a:sym typeface="+mn-ea"/>
                </a:rPr>
                <a:t>From the middle and late Southern Song Dynasty, especially in the Yuan Dynasty, a large number of works using exposed fetus appeared. </a:t>
              </a:r>
              <a:endParaRPr lang="zh-CN" altLang="en-US" dirty="0">
                <a:solidFill>
                  <a:prstClr val="black">
                    <a:lumMod val="65000"/>
                    <a:lumOff val="35000"/>
                  </a:prstClr>
                </a:solidFill>
                <a:latin typeface="+mn-ea"/>
              </a:endParaRPr>
            </a:p>
          </p:txBody>
        </p:sp>
        <p:sp>
          <p:nvSpPr>
            <p:cNvPr id="13" name="文本框 12"/>
            <p:cNvSpPr txBox="1"/>
            <p:nvPr/>
          </p:nvSpPr>
          <p:spPr>
            <a:xfrm>
              <a:off x="8672435" y="3804508"/>
              <a:ext cx="2022348" cy="615553"/>
            </a:xfrm>
            <a:prstGeom prst="rect">
              <a:avLst/>
            </a:prstGeom>
            <a:noFill/>
          </p:spPr>
          <p:txBody>
            <a:bodyPr wrap="square" rtlCol="0">
              <a:spAutoFit/>
            </a:bodyPr>
            <a:lstStyle/>
            <a:p>
              <a:pPr algn="ctr"/>
              <a:r>
                <a:rPr lang="en-US" altLang="zh-CN" sz="2400" dirty="0">
                  <a:solidFill>
                    <a:schemeClr val="tx1">
                      <a:lumMod val="85000"/>
                      <a:lumOff val="15000"/>
                    </a:schemeClr>
                  </a:solidFill>
                  <a:latin typeface="+mj-ea"/>
                  <a:ea typeface="+mj-ea"/>
                  <a:cs typeface="阿里巴巴普惠体 M" panose="00020600040101010101" pitchFamily="18" charset="-122"/>
                </a:rPr>
                <a:t>history</a:t>
              </a:r>
            </a:p>
          </p:txBody>
        </p:sp>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31424" y="2857383"/>
              <a:ext cx="2777372" cy="1143234"/>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7142" y="2185679"/>
              <a:ext cx="1007634" cy="836904"/>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486437" y="2049079"/>
              <a:ext cx="1829586" cy="153357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filter="fade">
                                      <p:cBhvr>
                                        <p:cTn id="19" dur="500">
                                          <p:stCondLst>
                                            <p:cond delay="0"/>
                                          </p:stCondLst>
                                        </p:cTn>
                                        <p:tgtEl>
                                          <p:spTgt spid="28"/>
                                        </p:tgtEl>
                                      </p:cBhvr>
                                    </p:animEffect>
                                    <p:animScale>
                                      <p:cBhvr>
                                        <p:cTn id="20" dur="500" fill="hold">
                                          <p:stCondLst>
                                            <p:cond delay="0"/>
                                          </p:stCondLst>
                                        </p:cTn>
                                        <p:tgtEl>
                                          <p:spTgt spid="28"/>
                                        </p:tgtEl>
                                      </p:cBhvr>
                                      <p:from x="150000" y="150000"/>
                                      <p:to x="100000" y="100000"/>
                                    </p:animScale>
                                    <p:anim to="" calcmode="lin" valueType="num">
                                      <p:cBhvr>
                                        <p:cTn id="21" dur="500" fill="hold">
                                          <p:stCondLst>
                                            <p:cond delay="0"/>
                                          </p:stCondLst>
                                        </p:cTn>
                                        <p:tgtEl>
                                          <p:spTgt spid="28"/>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28"/>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filter="fade">
                                      <p:cBhvr>
                                        <p:cTn id="26" dur="500">
                                          <p:stCondLst>
                                            <p:cond delay="0"/>
                                          </p:stCondLst>
                                        </p:cTn>
                                        <p:tgtEl>
                                          <p:spTgt spid="29"/>
                                        </p:tgtEl>
                                      </p:cBhvr>
                                    </p:animEffect>
                                    <p:animScale>
                                      <p:cBhvr>
                                        <p:cTn id="27" dur="500" fill="hold">
                                          <p:stCondLst>
                                            <p:cond delay="0"/>
                                          </p:stCondLst>
                                        </p:cTn>
                                        <p:tgtEl>
                                          <p:spTgt spid="29"/>
                                        </p:tgtEl>
                                      </p:cBhvr>
                                      <p:from x="150000" y="150000"/>
                                      <p:to x="100000" y="100000"/>
                                    </p:animScale>
                                    <p:anim to="" calcmode="lin" valueType="num">
                                      <p:cBhvr>
                                        <p:cTn id="28" dur="500" fill="hold">
                                          <p:stCondLst>
                                            <p:cond delay="0"/>
                                          </p:stCondLst>
                                        </p:cTn>
                                        <p:tgtEl>
                                          <p:spTgt spid="29"/>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29"/>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filter="fade">
                                      <p:cBhvr>
                                        <p:cTn id="33" dur="500">
                                          <p:stCondLst>
                                            <p:cond delay="0"/>
                                          </p:stCondLst>
                                        </p:cTn>
                                        <p:tgtEl>
                                          <p:spTgt spid="30"/>
                                        </p:tgtEl>
                                      </p:cBhvr>
                                    </p:animEffect>
                                    <p:animScale>
                                      <p:cBhvr>
                                        <p:cTn id="34" dur="500" fill="hold">
                                          <p:stCondLst>
                                            <p:cond delay="0"/>
                                          </p:stCondLst>
                                        </p:cTn>
                                        <p:tgtEl>
                                          <p:spTgt spid="30"/>
                                        </p:tgtEl>
                                      </p:cBhvr>
                                      <p:from x="150000" y="150000"/>
                                      <p:to x="100000" y="100000"/>
                                    </p:animScale>
                                    <p:anim to="" calcmode="lin" valueType="num">
                                      <p:cBhvr>
                                        <p:cTn id="35" dur="500" fill="hold">
                                          <p:stCondLst>
                                            <p:cond delay="0"/>
                                          </p:stCondLst>
                                        </p:cTn>
                                        <p:tgtEl>
                                          <p:spTgt spid="30"/>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30"/>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41"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42"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2861" y="1143477"/>
            <a:ext cx="9310211" cy="461665"/>
          </a:xfrm>
          <a:prstGeom prst="rect">
            <a:avLst/>
          </a:prstGeom>
          <a:noFill/>
        </p:spPr>
        <p:txBody>
          <a:bodyPr wrap="square" rtlCol="0">
            <a:spAutoFit/>
          </a:bodyPr>
          <a:lstStyle/>
          <a:p>
            <a:pPr lvl="0">
              <a:defRPr/>
            </a:pPr>
            <a:r>
              <a:rPr lang="en-US" altLang="zh-CN" spc="225" dirty="0">
                <a:solidFill>
                  <a:srgbClr val="811B1F"/>
                </a:solidFill>
                <a:latin typeface="庞门正道粗书体" panose="02010600030101010101" pitchFamily="2" charset="-122"/>
                <a:ea typeface="庞门正道粗书体" panose="02010600030101010101" pitchFamily="2" charset="-122"/>
              </a:rPr>
              <a:t>   </a:t>
            </a:r>
            <a:r>
              <a:rPr lang="en-US" altLang="zh-CN" sz="2400" spc="225" dirty="0">
                <a:solidFill>
                  <a:srgbClr val="811B1F"/>
                </a:solidFill>
                <a:latin typeface="+mj-ea"/>
                <a:ea typeface="+mj-ea"/>
              </a:rPr>
              <a:t>features of Longquan celadon in different periods</a:t>
            </a:r>
          </a:p>
        </p:txBody>
      </p:sp>
      <p:grpSp>
        <p:nvGrpSpPr>
          <p:cNvPr id="36" name="组合 35"/>
          <p:cNvGrpSpPr/>
          <p:nvPr/>
        </p:nvGrpSpPr>
        <p:grpSpPr>
          <a:xfrm>
            <a:off x="-724852" y="2696527"/>
            <a:ext cx="10515124" cy="2509838"/>
            <a:chOff x="3320067" y="1959429"/>
            <a:chExt cx="5770880"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grpSp>
        <p:sp>
          <p:nvSpPr>
            <p:cNvPr id="23" name="矩形 22"/>
            <p:cNvSpPr/>
            <p:nvPr/>
          </p:nvSpPr>
          <p:spPr>
            <a:xfrm>
              <a:off x="3320067" y="2452088"/>
              <a:ext cx="5770880" cy="1052323"/>
            </a:xfrm>
            <a:prstGeom prst="rect">
              <a:avLst/>
            </a:prstGeom>
          </p:spPr>
          <p:txBody>
            <a:bodyPr wrap="square">
              <a:spAutoFit/>
            </a:bodyPr>
            <a:lstStyle/>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light cyan glaze color</a:t>
              </a:r>
            </a:p>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fetal bone gray-white </a:t>
              </a:r>
            </a:p>
            <a:p>
              <a:pPr algn="ctr"/>
              <a:r>
                <a:rPr lang="en-US" altLang="zh-CN" sz="2100" b="1" dirty="0">
                  <a:solidFill>
                    <a:srgbClr val="404040"/>
                  </a:solidFill>
                  <a:latin typeface="庞门正道粗书体" panose="02010600030101010101" pitchFamily="2" charset="-122"/>
                  <a:ea typeface="庞门正道粗书体" panose="02010600030101010101" pitchFamily="2" charset="-122"/>
                </a:rPr>
                <a:t>while a few gray-black</a:t>
              </a:r>
            </a:p>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solid texture</a:t>
              </a: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2" name="图片 1"/>
          <p:cNvPicPr>
            <a:picLocks noChangeAspect="1"/>
          </p:cNvPicPr>
          <p:nvPr/>
        </p:nvPicPr>
        <p:blipFill>
          <a:blip r:embed="rId8"/>
          <a:stretch>
            <a:fillRect/>
          </a:stretch>
        </p:blipFill>
        <p:spPr>
          <a:xfrm>
            <a:off x="22860" y="1800702"/>
            <a:ext cx="2925128" cy="3405664"/>
          </a:xfrm>
          <a:prstGeom prst="rect">
            <a:avLst/>
          </a:prstGeom>
        </p:spPr>
      </p:pic>
      <p:pic>
        <p:nvPicPr>
          <p:cNvPr id="4" name="图片 3"/>
          <p:cNvPicPr>
            <a:picLocks noChangeAspect="1"/>
          </p:cNvPicPr>
          <p:nvPr/>
        </p:nvPicPr>
        <p:blipFill>
          <a:blip r:embed="rId9"/>
          <a:stretch>
            <a:fillRect/>
          </a:stretch>
        </p:blipFill>
        <p:spPr>
          <a:xfrm>
            <a:off x="6437471" y="1903095"/>
            <a:ext cx="2482215" cy="2083594"/>
          </a:xfrm>
          <a:prstGeom prst="rect">
            <a:avLst/>
          </a:prstGeom>
        </p:spPr>
      </p:pic>
      <p:sp>
        <p:nvSpPr>
          <p:cNvPr id="3" name="文本框 2"/>
          <p:cNvSpPr txBox="1"/>
          <p:nvPr/>
        </p:nvSpPr>
        <p:spPr>
          <a:xfrm>
            <a:off x="3155157" y="2044066"/>
            <a:ext cx="3188494" cy="507831"/>
          </a:xfrm>
          <a:prstGeom prst="rect">
            <a:avLst/>
          </a:prstGeom>
          <a:noFill/>
        </p:spPr>
        <p:txBody>
          <a:bodyPr wrap="square" rtlCol="0">
            <a:spAutoFit/>
          </a:bodyPr>
          <a:lstStyle/>
          <a:p>
            <a:r>
              <a:rPr lang="en-US" altLang="zh-CN" sz="2700"/>
              <a:t>the Five Dynasties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Schedule</a:t>
            </a:r>
            <a:r>
              <a:rPr altLang="zh-CN" dirty="0">
                <a:solidFill>
                  <a:srgbClr val="0E5772"/>
                </a:solidFill>
                <a:latin typeface="Arial" panose="020B0604020202020204" pitchFamily="34" charset="0"/>
                <a:cs typeface="Arial" panose="020B0604020202020204" pitchFamily="34" charset="0"/>
              </a:rPr>
              <a:t> </a:t>
            </a:r>
            <a:r>
              <a:rPr lang="zh-CN" altLang="de-DE" dirty="0">
                <a:solidFill>
                  <a:srgbClr val="0E5772"/>
                </a:solidFill>
                <a:latin typeface="Arial" panose="020B0604020202020204" pitchFamily="34" charset="0"/>
                <a:cs typeface="Arial" panose="020B0604020202020204" pitchFamily="34" charset="0"/>
              </a:rPr>
              <a:t>学期题目</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323528" y="1700808"/>
            <a:ext cx="4032448" cy="4882554"/>
          </a:xfrm>
        </p:spPr>
        <p:txBody>
          <a:bodyPr>
            <a:normAutofit fontScale="90000"/>
          </a:bodyPr>
          <a:lstStyle/>
          <a:p>
            <a:pPr marL="0" indent="0" algn="l">
              <a:buNone/>
            </a:pPr>
            <a:r>
              <a:rPr lang="de-DE" sz="1100" b="1" i="0" dirty="0">
                <a:solidFill>
                  <a:srgbClr val="000000"/>
                </a:solidFill>
                <a:effectLst/>
                <a:latin typeface="Arial" panose="020B0604020202020204" pitchFamily="34" charset="0"/>
              </a:rPr>
              <a:t>Session Rank Topic </a:t>
            </a:r>
            <a:r>
              <a:rPr lang="de-DE" sz="1100" b="1" i="0" dirty="0" err="1">
                <a:solidFill>
                  <a:srgbClr val="000000"/>
                </a:solidFill>
                <a:effectLst/>
                <a:latin typeface="Arial" panose="020B0604020202020204" pitchFamily="34" charset="0"/>
              </a:rPr>
              <a:t>Percent</a:t>
            </a:r>
            <a:endParaRPr lang="de-DE" sz="1100" b="0" i="0" dirty="0">
              <a:solidFill>
                <a:srgbClr val="000000"/>
              </a:solidFill>
              <a:effectLst/>
              <a:latin typeface="Arial" panose="020B0604020202020204" pitchFamily="34" charset="0"/>
            </a:endParaRPr>
          </a:p>
          <a:p>
            <a:pPr marL="0" indent="0" algn="l">
              <a:buNone/>
            </a:pPr>
            <a:r>
              <a:rPr lang="de-DE" sz="1100" b="0" i="0" dirty="0">
                <a:solidFill>
                  <a:srgbClr val="000000"/>
                </a:solidFill>
                <a:effectLst/>
                <a:latin typeface="Arial" panose="020B0604020202020204" pitchFamily="34" charset="0"/>
              </a:rPr>
              <a:t>1 – Organizational Things</a:t>
            </a:r>
          </a:p>
          <a:p>
            <a:pPr marL="0" indent="0" algn="l">
              <a:buNone/>
            </a:pPr>
            <a:r>
              <a:rPr lang="de-DE" sz="1100" b="0" i="0" dirty="0">
                <a:solidFill>
                  <a:srgbClr val="000000"/>
                </a:solidFill>
                <a:effectLst/>
                <a:latin typeface="Arial" panose="020B0604020202020204" pitchFamily="34" charset="0"/>
              </a:rPr>
              <a:t>2 2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Chinese </a:t>
            </a:r>
            <a:r>
              <a:rPr lang="de-DE" sz="1100" b="0" i="0" dirty="0" err="1">
                <a:solidFill>
                  <a:srgbClr val="000000"/>
                </a:solidFill>
                <a:effectLst/>
                <a:latin typeface="Arial" panose="020B0604020202020204" pitchFamily="34" charset="0"/>
              </a:rPr>
              <a:t>Classical</a:t>
            </a:r>
            <a:r>
              <a:rPr lang="de-DE" sz="1100" b="0" i="0" dirty="0">
                <a:solidFill>
                  <a:srgbClr val="000000"/>
                </a:solidFill>
                <a:effectLst/>
                <a:latin typeface="Arial" panose="020B0604020202020204" pitchFamily="34" charset="0"/>
              </a:rPr>
              <a:t> Fairy Tales 71%</a:t>
            </a:r>
          </a:p>
          <a:p>
            <a:pPr marL="0" indent="0" algn="l">
              <a:buNone/>
            </a:pPr>
            <a:r>
              <a:rPr lang="de-DE" sz="1100" b="0" i="0" dirty="0">
                <a:solidFill>
                  <a:srgbClr val="000000"/>
                </a:solidFill>
                <a:effectLst/>
                <a:latin typeface="Arial" panose="020B0604020202020204" pitchFamily="34" charset="0"/>
              </a:rPr>
              <a:t>2 5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Chinese </a:t>
            </a:r>
            <a:r>
              <a:rPr lang="de-DE" sz="1100" b="0" i="0" dirty="0" err="1">
                <a:solidFill>
                  <a:srgbClr val="000000"/>
                </a:solidFill>
                <a:effectLst/>
                <a:latin typeface="Arial" panose="020B0604020202020204" pitchFamily="34" charset="0"/>
              </a:rPr>
              <a:t>Mythology</a:t>
            </a:r>
            <a:r>
              <a:rPr lang="de-DE" sz="1100" b="0" i="0" dirty="0">
                <a:solidFill>
                  <a:srgbClr val="000000"/>
                </a:solidFill>
                <a:effectLst/>
                <a:latin typeface="Arial" panose="020B0604020202020204" pitchFamily="34" charset="0"/>
              </a:rPr>
              <a:t> 67%</a:t>
            </a:r>
          </a:p>
          <a:p>
            <a:pPr marL="0" indent="0" algn="l">
              <a:buNone/>
            </a:pPr>
            <a:r>
              <a:rPr lang="de-DE" sz="1100" b="0" i="0" dirty="0">
                <a:solidFill>
                  <a:srgbClr val="000000"/>
                </a:solidFill>
                <a:effectLst/>
                <a:latin typeface="Arial" panose="020B0604020202020204" pitchFamily="34" charset="0"/>
              </a:rPr>
              <a:t>2 7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Four</a:t>
            </a:r>
            <a:r>
              <a:rPr lang="de-DE" sz="1100" b="0" i="0" dirty="0">
                <a:solidFill>
                  <a:srgbClr val="000000"/>
                </a:solidFill>
                <a:effectLst/>
                <a:latin typeface="Arial" panose="020B0604020202020204" pitchFamily="34" charset="0"/>
              </a:rPr>
              <a:t> Folk Stories </a:t>
            </a:r>
            <a:r>
              <a:rPr lang="de-DE" sz="1100" b="0" i="0" dirty="0" err="1">
                <a:solidFill>
                  <a:srgbClr val="000000"/>
                </a:solidFill>
                <a:effectLst/>
                <a:latin typeface="Arial" panose="020B0604020202020204" pitchFamily="34" charset="0"/>
              </a:rPr>
              <a:t>of</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China 65%</a:t>
            </a:r>
          </a:p>
          <a:p>
            <a:pPr marL="0" indent="0" algn="l">
              <a:buNone/>
            </a:pPr>
            <a:r>
              <a:rPr lang="de-DE" sz="1100" b="0" i="0" dirty="0">
                <a:solidFill>
                  <a:srgbClr val="000000"/>
                </a:solidFill>
                <a:effectLst/>
                <a:latin typeface="Arial" panose="020B0604020202020204" pitchFamily="34" charset="0"/>
              </a:rPr>
              <a:t>3 17 Language: Chinese Language 57%</a:t>
            </a:r>
          </a:p>
          <a:p>
            <a:pPr marL="0" indent="0" algn="l">
              <a:buNone/>
            </a:pPr>
            <a:r>
              <a:rPr lang="de-DE" sz="1100" b="0" i="0" dirty="0">
                <a:solidFill>
                  <a:srgbClr val="000000"/>
                </a:solidFill>
                <a:effectLst/>
                <a:latin typeface="Arial" panose="020B0604020202020204" pitchFamily="34" charset="0"/>
              </a:rPr>
              <a:t>3 4 Language: Chinese </a:t>
            </a:r>
            <a:r>
              <a:rPr lang="de-DE" sz="1100" b="0" i="0" dirty="0" err="1">
                <a:solidFill>
                  <a:srgbClr val="000000"/>
                </a:solidFill>
                <a:effectLst/>
                <a:latin typeface="Arial" panose="020B0604020202020204" pitchFamily="34" charset="0"/>
              </a:rPr>
              <a:t>Dialects</a:t>
            </a:r>
            <a:r>
              <a:rPr lang="de-DE" sz="1100" b="0" i="0" dirty="0">
                <a:solidFill>
                  <a:srgbClr val="000000"/>
                </a:solidFill>
                <a:effectLst/>
                <a:latin typeface="Arial" panose="020B0604020202020204" pitchFamily="34" charset="0"/>
              </a:rPr>
              <a:t> 70%</a:t>
            </a:r>
          </a:p>
          <a:p>
            <a:pPr marL="0" indent="0" algn="l">
              <a:buNone/>
            </a:pPr>
            <a:r>
              <a:rPr lang="de-DE" sz="1100" b="0" i="0" dirty="0">
                <a:solidFill>
                  <a:srgbClr val="000000"/>
                </a:solidFill>
                <a:effectLst/>
                <a:latin typeface="Arial" panose="020B0604020202020204" pitchFamily="34" charset="0"/>
              </a:rPr>
              <a:t>3 16 </a:t>
            </a:r>
            <a:r>
              <a:rPr lang="de-DE" sz="1100" b="0" i="0" dirty="0" err="1">
                <a:solidFill>
                  <a:srgbClr val="000000"/>
                </a:solidFill>
                <a:effectLst/>
                <a:latin typeface="Arial" panose="020B0604020202020204" pitchFamily="34" charset="0"/>
              </a:rPr>
              <a:t>Minority</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Languages</a:t>
            </a:r>
            <a:r>
              <a:rPr lang="de-DE" sz="1100" b="0" i="0" dirty="0">
                <a:solidFill>
                  <a:srgbClr val="000000"/>
                </a:solidFill>
                <a:effectLst/>
                <a:latin typeface="Arial" panose="020B0604020202020204" pitchFamily="34" charset="0"/>
              </a:rPr>
              <a:t> in China 58%</a:t>
            </a:r>
          </a:p>
          <a:p>
            <a:pPr marL="0" indent="0" algn="l">
              <a:buNone/>
            </a:pPr>
            <a:r>
              <a:rPr lang="de-DE" sz="1100" b="0" i="0" dirty="0">
                <a:solidFill>
                  <a:srgbClr val="000000"/>
                </a:solidFill>
                <a:effectLst/>
                <a:latin typeface="Arial" panose="020B0604020202020204" pitchFamily="34" charset="0"/>
              </a:rPr>
              <a:t>3 13 Language: Chinese Folk Argot 61%</a:t>
            </a:r>
          </a:p>
          <a:p>
            <a:pPr marL="0" indent="0" algn="l">
              <a:buNone/>
            </a:pPr>
            <a:r>
              <a:rPr lang="de-DE" sz="1100" b="0" i="0" dirty="0">
                <a:effectLst/>
                <a:latin typeface="Arial" panose="020B0604020202020204" pitchFamily="34" charset="0"/>
              </a:rPr>
              <a:t>4 1 Movies: Chinese Movies 73%</a:t>
            </a:r>
          </a:p>
          <a:p>
            <a:pPr marL="0" indent="0" algn="l">
              <a:buNone/>
            </a:pPr>
            <a:r>
              <a:rPr lang="de-DE" sz="1100" b="0" i="0" dirty="0">
                <a:solidFill>
                  <a:srgbClr val="FF0000"/>
                </a:solidFill>
                <a:effectLst/>
                <a:latin typeface="Arial" panose="020B0604020202020204" pitchFamily="34" charset="0"/>
              </a:rPr>
              <a:t>5 8 Song: </a:t>
            </a:r>
            <a:r>
              <a:rPr lang="de-DE" sz="1100" b="0" i="0" dirty="0" err="1">
                <a:solidFill>
                  <a:srgbClr val="FF0000"/>
                </a:solidFill>
                <a:effectLst/>
                <a:latin typeface="Arial" panose="020B0604020202020204" pitchFamily="34" charset="0"/>
              </a:rPr>
              <a:t>Celadon</a:t>
            </a:r>
            <a:r>
              <a:rPr lang="de-DE" sz="1100" b="0" i="0" dirty="0">
                <a:solidFill>
                  <a:srgbClr val="FF0000"/>
                </a:solidFill>
                <a:effectLst/>
                <a:latin typeface="Arial" panose="020B0604020202020204" pitchFamily="34" charset="0"/>
              </a:rPr>
              <a:t> and </a:t>
            </a:r>
            <a:r>
              <a:rPr lang="de-DE" sz="1100" b="0" i="0" dirty="0" err="1">
                <a:solidFill>
                  <a:srgbClr val="FF0000"/>
                </a:solidFill>
                <a:effectLst/>
                <a:latin typeface="Arial" panose="020B0604020202020204" pitchFamily="34" charset="0"/>
              </a:rPr>
              <a:t>the</a:t>
            </a:r>
            <a:r>
              <a:rPr lang="de-DE" sz="1100" b="0" i="0" dirty="0">
                <a:solidFill>
                  <a:srgbClr val="FF0000"/>
                </a:solidFill>
                <a:effectLst/>
                <a:latin typeface="Arial" panose="020B0604020202020204" pitchFamily="34" charset="0"/>
              </a:rPr>
              <a:t> </a:t>
            </a:r>
            <a:r>
              <a:rPr lang="de-DE" sz="1100" b="0" i="0" dirty="0" err="1">
                <a:solidFill>
                  <a:srgbClr val="FF0000"/>
                </a:solidFill>
                <a:effectLst/>
                <a:latin typeface="Arial" panose="020B0604020202020204" pitchFamily="34" charset="0"/>
              </a:rPr>
              <a:t>Celadon</a:t>
            </a:r>
            <a:r>
              <a:rPr lang="de-DE" sz="1100" b="0" i="0" dirty="0">
                <a:solidFill>
                  <a:srgbClr val="FF0000"/>
                </a:solidFill>
                <a:effectLst/>
                <a:latin typeface="Arial" panose="020B0604020202020204" pitchFamily="34" charset="0"/>
              </a:rPr>
              <a:t> Song 《</a:t>
            </a:r>
            <a:r>
              <a:rPr lang="zh-CN" altLang="de-DE" sz="1100" b="0" i="0" dirty="0">
                <a:solidFill>
                  <a:srgbClr val="FF0000"/>
                </a:solidFill>
                <a:effectLst/>
                <a:latin typeface="Arial" panose="020B0604020202020204" pitchFamily="34" charset="0"/>
              </a:rPr>
              <a:t>青花瓷</a:t>
            </a:r>
            <a:r>
              <a:rPr lang="de-DE" altLang="zh-CN" sz="1100" b="0" i="0" dirty="0">
                <a:solidFill>
                  <a:srgbClr val="FF0000"/>
                </a:solidFill>
                <a:effectLst/>
                <a:latin typeface="Arial" panose="020B0604020202020204" pitchFamily="34" charset="0"/>
              </a:rPr>
              <a:t>》</a:t>
            </a:r>
            <a:r>
              <a:rPr lang="zh-CN" altLang="de-DE" sz="1100" b="0" i="0" dirty="0">
                <a:solidFill>
                  <a:srgbClr val="FF0000"/>
                </a:solidFill>
                <a:effectLst/>
                <a:latin typeface="Arial" panose="020B0604020202020204" pitchFamily="34" charset="0"/>
              </a:rPr>
              <a:t>歌词 </a:t>
            </a:r>
            <a:r>
              <a:rPr lang="de-DE" altLang="zh-CN" sz="1100" b="0" i="0" dirty="0">
                <a:solidFill>
                  <a:srgbClr val="FF0000"/>
                </a:solidFill>
                <a:effectLst/>
                <a:latin typeface="Arial" panose="020B0604020202020204" pitchFamily="34" charset="0"/>
              </a:rPr>
              <a:t>64%</a:t>
            </a:r>
          </a:p>
          <a:p>
            <a:pPr marL="0" indent="0" algn="l">
              <a:buNone/>
            </a:pPr>
            <a:r>
              <a:rPr lang="de-DE" altLang="zh-CN" sz="1100" b="0" i="0" dirty="0">
                <a:solidFill>
                  <a:srgbClr val="FF0000"/>
                </a:solidFill>
                <a:effectLst/>
                <a:latin typeface="Arial" panose="020B0604020202020204" pitchFamily="34" charset="0"/>
              </a:rPr>
              <a:t>5 18 </a:t>
            </a:r>
            <a:r>
              <a:rPr lang="de-DE" sz="1100" b="0" i="0" dirty="0">
                <a:solidFill>
                  <a:srgbClr val="FF0000"/>
                </a:solidFill>
                <a:effectLst/>
                <a:latin typeface="Arial" panose="020B0604020202020204" pitchFamily="34" charset="0"/>
              </a:rPr>
              <a:t>Song: </a:t>
            </a:r>
            <a:r>
              <a:rPr lang="de-DE" sz="1100" b="0" i="0" dirty="0" err="1">
                <a:solidFill>
                  <a:srgbClr val="FF0000"/>
                </a:solidFill>
                <a:effectLst/>
                <a:latin typeface="Arial" panose="020B0604020202020204" pitchFamily="34" charset="0"/>
              </a:rPr>
              <a:t>Marriage</a:t>
            </a:r>
            <a:r>
              <a:rPr lang="de-DE" sz="1100" b="0" i="0" dirty="0">
                <a:solidFill>
                  <a:srgbClr val="FF0000"/>
                </a:solidFill>
                <a:effectLst/>
                <a:latin typeface="Arial" panose="020B0604020202020204" pitchFamily="34" charset="0"/>
              </a:rPr>
              <a:t> </a:t>
            </a:r>
            <a:r>
              <a:rPr lang="de-DE" sz="1100" b="0" i="0" dirty="0" err="1">
                <a:solidFill>
                  <a:srgbClr val="FF0000"/>
                </a:solidFill>
                <a:effectLst/>
                <a:latin typeface="Arial" panose="020B0604020202020204" pitchFamily="34" charset="0"/>
              </a:rPr>
              <a:t>Accompanying</a:t>
            </a:r>
            <a:r>
              <a:rPr lang="de-DE" sz="1100" b="0" i="0" dirty="0">
                <a:solidFill>
                  <a:srgbClr val="FF0000"/>
                </a:solidFill>
                <a:effectLst/>
                <a:latin typeface="Arial" panose="020B0604020202020204" pitchFamily="34" charset="0"/>
              </a:rPr>
              <a:t> Songs in Hunan 57%</a:t>
            </a:r>
          </a:p>
          <a:p>
            <a:pPr marL="0" indent="0" algn="l">
              <a:buNone/>
            </a:pPr>
            <a:r>
              <a:rPr lang="de-DE" sz="1100" b="0" i="0" dirty="0">
                <a:solidFill>
                  <a:srgbClr val="FF0000"/>
                </a:solidFill>
                <a:effectLst/>
                <a:latin typeface="Arial" panose="020B0604020202020204" pitchFamily="34" charset="0"/>
              </a:rPr>
              <a:t>5 12 </a:t>
            </a:r>
            <a:r>
              <a:rPr lang="de-DE" sz="1100" b="0" i="0" dirty="0" err="1">
                <a:solidFill>
                  <a:srgbClr val="FF0000"/>
                </a:solidFill>
                <a:effectLst/>
                <a:latin typeface="Arial" panose="020B0604020202020204" pitchFamily="34" charset="0"/>
              </a:rPr>
              <a:t>Social</a:t>
            </a:r>
            <a:r>
              <a:rPr lang="de-DE" sz="1100" b="0" i="0" dirty="0">
                <a:solidFill>
                  <a:srgbClr val="FF0000"/>
                </a:solidFill>
                <a:effectLst/>
                <a:latin typeface="Arial" panose="020B0604020202020204" pitchFamily="34" charset="0"/>
              </a:rPr>
              <a:t> Media: </a:t>
            </a:r>
            <a:r>
              <a:rPr lang="de-DE" sz="1100" b="0" i="0" dirty="0" err="1">
                <a:solidFill>
                  <a:srgbClr val="FF0000"/>
                </a:solidFill>
                <a:effectLst/>
                <a:latin typeface="Arial" panose="020B0604020202020204" pitchFamily="34" charset="0"/>
              </a:rPr>
              <a:t>Douyin</a:t>
            </a:r>
            <a:r>
              <a:rPr lang="de-DE" sz="1100" b="0" i="0" dirty="0">
                <a:solidFill>
                  <a:srgbClr val="FF0000"/>
                </a:solidFill>
                <a:effectLst/>
                <a:latin typeface="Arial" panose="020B0604020202020204" pitchFamily="34" charset="0"/>
              </a:rPr>
              <a:t> (</a:t>
            </a:r>
            <a:r>
              <a:rPr lang="de-DE" sz="1100" b="0" i="0" dirty="0" err="1">
                <a:solidFill>
                  <a:srgbClr val="FF0000"/>
                </a:solidFill>
                <a:effectLst/>
                <a:latin typeface="Arial" panose="020B0604020202020204" pitchFamily="34" charset="0"/>
              </a:rPr>
              <a:t>Tik</a:t>
            </a:r>
            <a:r>
              <a:rPr lang="de-DE" sz="1100" b="0" i="0" dirty="0">
                <a:solidFill>
                  <a:srgbClr val="FF0000"/>
                </a:solidFill>
                <a:effectLst/>
                <a:latin typeface="Arial" panose="020B0604020202020204" pitchFamily="34" charset="0"/>
              </a:rPr>
              <a:t> </a:t>
            </a:r>
            <a:r>
              <a:rPr lang="de-DE" sz="1100" b="0" i="0" dirty="0" err="1">
                <a:solidFill>
                  <a:srgbClr val="FF0000"/>
                </a:solidFill>
                <a:effectLst/>
                <a:latin typeface="Arial" panose="020B0604020202020204" pitchFamily="34" charset="0"/>
              </a:rPr>
              <a:t>Tok</a:t>
            </a:r>
            <a:r>
              <a:rPr lang="de-DE" sz="1100" b="0" i="0" dirty="0">
                <a:solidFill>
                  <a:srgbClr val="FF0000"/>
                </a:solidFill>
                <a:effectLst/>
                <a:latin typeface="Arial" panose="020B0604020202020204" pitchFamily="34" charset="0"/>
              </a:rPr>
              <a:t>) 61%</a:t>
            </a:r>
          </a:p>
          <a:p>
            <a:pPr marL="0" indent="0" algn="l">
              <a:buNone/>
            </a:pPr>
            <a:r>
              <a:rPr lang="de-DE" sz="1100" b="0" i="0" dirty="0">
                <a:solidFill>
                  <a:srgbClr val="000000"/>
                </a:solidFill>
                <a:effectLst/>
                <a:latin typeface="Arial" panose="020B0604020202020204" pitchFamily="34" charset="0"/>
              </a:rPr>
              <a:t>6 14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 </a:t>
            </a:r>
            <a:r>
              <a:rPr lang="de-DE" sz="1100" b="0" i="0" dirty="0" err="1">
                <a:solidFill>
                  <a:srgbClr val="000000"/>
                </a:solidFill>
                <a:effectLst/>
                <a:latin typeface="Arial" panose="020B0604020202020204" pitchFamily="34" charset="0"/>
              </a:rPr>
              <a:t>Four</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satirical</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novels</a:t>
            </a:r>
            <a:r>
              <a:rPr lang="de-DE" sz="1100" b="0" i="0" dirty="0">
                <a:solidFill>
                  <a:srgbClr val="000000"/>
                </a:solidFill>
                <a:effectLst/>
                <a:latin typeface="Arial" panose="020B0604020202020204" pitchFamily="34" charset="0"/>
              </a:rPr>
              <a:t> in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China 60%</a:t>
            </a:r>
          </a:p>
          <a:p>
            <a:pPr marL="0" indent="0" algn="l">
              <a:buNone/>
            </a:pPr>
            <a:r>
              <a:rPr lang="de-DE" sz="1100" b="0" i="0" dirty="0">
                <a:solidFill>
                  <a:srgbClr val="000000"/>
                </a:solidFill>
                <a:effectLst/>
                <a:latin typeface="Arial" panose="020B0604020202020204" pitchFamily="34" charset="0"/>
              </a:rPr>
              <a:t>6 15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Classical</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58%</a:t>
            </a:r>
          </a:p>
          <a:p>
            <a:pPr marL="0" indent="0" algn="l">
              <a:buNone/>
            </a:pPr>
            <a:r>
              <a:rPr lang="de-DE" sz="1100" b="0" i="0" dirty="0">
                <a:solidFill>
                  <a:srgbClr val="000000"/>
                </a:solidFill>
                <a:effectLst/>
                <a:latin typeface="Arial" panose="020B0604020202020204" pitchFamily="34" charset="0"/>
              </a:rPr>
              <a:t>6 22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 Take Su Shi </a:t>
            </a:r>
            <a:r>
              <a:rPr lang="de-DE" sz="1100" b="0" i="0" dirty="0" err="1">
                <a:solidFill>
                  <a:srgbClr val="000000"/>
                </a:solidFill>
                <a:effectLst/>
                <a:latin typeface="Arial" panose="020B0604020202020204" pitchFamily="34" charset="0"/>
              </a:rPr>
              <a:t>as</a:t>
            </a:r>
            <a:r>
              <a:rPr lang="de-DE" sz="1100" b="0" i="0" dirty="0">
                <a:solidFill>
                  <a:srgbClr val="000000"/>
                </a:solidFill>
                <a:effectLst/>
                <a:latin typeface="Arial" panose="020B0604020202020204" pitchFamily="34" charset="0"/>
              </a:rPr>
              <a:t> an </a:t>
            </a:r>
            <a:r>
              <a:rPr lang="de-DE" sz="1100" b="0" i="0" dirty="0" err="1">
                <a:solidFill>
                  <a:srgbClr val="000000"/>
                </a:solidFill>
                <a:effectLst/>
                <a:latin typeface="Arial" panose="020B0604020202020204" pitchFamily="34" charset="0"/>
              </a:rPr>
              <a:t>example</a:t>
            </a:r>
            <a:r>
              <a:rPr lang="de-DE" sz="1100" b="0" i="0" dirty="0">
                <a:solidFill>
                  <a:srgbClr val="000000"/>
                </a:solidFill>
                <a:effectLst/>
                <a:latin typeface="Arial" panose="020B0604020202020204" pitchFamily="34" charset="0"/>
              </a:rPr>
              <a:t>. Relegation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in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China 55%</a:t>
            </a:r>
          </a:p>
          <a:p>
            <a:pPr marL="0" indent="0" algn="l">
              <a:buNone/>
            </a:pPr>
            <a:r>
              <a:rPr lang="de-DE" sz="1100" b="0" i="0" dirty="0">
                <a:solidFill>
                  <a:srgbClr val="000000"/>
                </a:solidFill>
                <a:effectLst/>
                <a:latin typeface="Arial" panose="020B0604020202020204" pitchFamily="34" charset="0"/>
              </a:rPr>
              <a:t>6 34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Ancient</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Literature</a:t>
            </a:r>
            <a:r>
              <a:rPr lang="de-DE" sz="1100" b="0" i="0" dirty="0">
                <a:solidFill>
                  <a:srgbClr val="000000"/>
                </a:solidFill>
                <a:effectLst/>
                <a:latin typeface="Arial" panose="020B0604020202020204" pitchFamily="34" charset="0"/>
              </a:rPr>
              <a:t>: The Classic </a:t>
            </a:r>
            <a:r>
              <a:rPr lang="de-DE" sz="1100" b="0" i="0" dirty="0" err="1">
                <a:solidFill>
                  <a:srgbClr val="000000"/>
                </a:solidFill>
                <a:effectLst/>
                <a:latin typeface="Arial" panose="020B0604020202020204" pitchFamily="34" charset="0"/>
              </a:rPr>
              <a:t>of</a:t>
            </a:r>
            <a:r>
              <a:rPr lang="de-DE" sz="1100" b="0" i="0" dirty="0">
                <a:solidFill>
                  <a:srgbClr val="000000"/>
                </a:solidFill>
                <a:effectLst/>
                <a:latin typeface="Arial" panose="020B0604020202020204" pitchFamily="34" charset="0"/>
              </a:rPr>
              <a:t> Mountains and Seas 53%</a:t>
            </a:r>
          </a:p>
          <a:p>
            <a:pPr marL="0" indent="0" algn="l">
              <a:buNone/>
            </a:pPr>
            <a:r>
              <a:rPr lang="de-DE" sz="1100" b="0" i="0" dirty="0">
                <a:solidFill>
                  <a:srgbClr val="000000"/>
                </a:solidFill>
                <a:effectLst/>
                <a:latin typeface="Arial" panose="020B0604020202020204" pitchFamily="34" charset="0"/>
              </a:rPr>
              <a:t>7 3 Global Impact </a:t>
            </a:r>
            <a:r>
              <a:rPr lang="de-DE" sz="1100" b="0" i="0" dirty="0" err="1">
                <a:solidFill>
                  <a:srgbClr val="000000"/>
                </a:solidFill>
                <a:effectLst/>
                <a:latin typeface="Arial" panose="020B0604020202020204" pitchFamily="34" charset="0"/>
              </a:rPr>
              <a:t>of</a:t>
            </a:r>
            <a:r>
              <a:rPr lang="de-DE" sz="1100" b="0" i="0" dirty="0">
                <a:solidFill>
                  <a:srgbClr val="000000"/>
                </a:solidFill>
                <a:effectLst/>
                <a:latin typeface="Arial" panose="020B0604020202020204" pitchFamily="34" charset="0"/>
              </a:rPr>
              <a:t> Chinese Culture 70%</a:t>
            </a:r>
          </a:p>
          <a:p>
            <a:pPr marL="0" indent="0" algn="l">
              <a:buNone/>
            </a:pPr>
            <a:r>
              <a:rPr lang="de-DE" sz="1100" b="0" i="0" dirty="0">
                <a:solidFill>
                  <a:srgbClr val="000000"/>
                </a:solidFill>
                <a:effectLst/>
                <a:latin typeface="Arial" panose="020B0604020202020204" pitchFamily="34" charset="0"/>
              </a:rPr>
              <a:t>7 6 Global Impact </a:t>
            </a:r>
            <a:r>
              <a:rPr lang="de-DE" sz="1100" b="0" i="0" dirty="0" err="1">
                <a:solidFill>
                  <a:srgbClr val="000000"/>
                </a:solidFill>
                <a:effectLst/>
                <a:latin typeface="Arial" panose="020B0604020202020204" pitchFamily="34" charset="0"/>
              </a:rPr>
              <a:t>of</a:t>
            </a:r>
            <a:r>
              <a:rPr lang="de-DE" sz="1100" b="0" i="0" dirty="0">
                <a:solidFill>
                  <a:srgbClr val="000000"/>
                </a:solidFill>
                <a:effectLst/>
                <a:latin typeface="Arial" panose="020B0604020202020204" pitchFamily="34" charset="0"/>
              </a:rPr>
              <a:t> Chinese Language 66%</a:t>
            </a:r>
          </a:p>
          <a:p>
            <a:pPr marL="0" indent="0" algn="l">
              <a:buNone/>
            </a:pPr>
            <a:r>
              <a:rPr lang="de-DE" sz="1100" b="0" i="0" dirty="0">
                <a:solidFill>
                  <a:srgbClr val="000000"/>
                </a:solidFill>
                <a:effectLst/>
                <a:latin typeface="Arial" panose="020B0604020202020204" pitchFamily="34" charset="0"/>
              </a:rPr>
              <a:t>8 25 Translation: Oral </a:t>
            </a:r>
            <a:r>
              <a:rPr lang="de-DE" sz="1100" b="0" i="0" dirty="0" err="1">
                <a:solidFill>
                  <a:srgbClr val="000000"/>
                </a:solidFill>
                <a:effectLst/>
                <a:latin typeface="Arial" panose="020B0604020202020204" pitchFamily="34" charset="0"/>
              </a:rPr>
              <a:t>Interpreting</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from</a:t>
            </a:r>
            <a:r>
              <a:rPr lang="de-DE" sz="1100" b="0" i="0" dirty="0">
                <a:solidFill>
                  <a:srgbClr val="000000"/>
                </a:solidFill>
                <a:effectLst/>
                <a:latin typeface="Arial" panose="020B0604020202020204" pitchFamily="34" charset="0"/>
              </a:rPr>
              <a:t> and </a:t>
            </a:r>
            <a:r>
              <a:rPr lang="de-DE" sz="1100" b="0" i="0" dirty="0" err="1">
                <a:solidFill>
                  <a:srgbClr val="000000"/>
                </a:solidFill>
                <a:effectLst/>
                <a:latin typeface="Arial" panose="020B0604020202020204" pitchFamily="34" charset="0"/>
              </a:rPr>
              <a:t>into</a:t>
            </a:r>
            <a:r>
              <a:rPr lang="de-DE" sz="1100" b="0" i="0" dirty="0">
                <a:solidFill>
                  <a:srgbClr val="000000"/>
                </a:solidFill>
                <a:effectLst/>
                <a:latin typeface="Arial" panose="020B0604020202020204" pitchFamily="34" charset="0"/>
              </a:rPr>
              <a:t> Chinese 55%</a:t>
            </a:r>
          </a:p>
          <a:p>
            <a:pPr marL="0" indent="0" algn="l">
              <a:buNone/>
            </a:pPr>
            <a:r>
              <a:rPr lang="de-DE" sz="1100" b="0" i="0" dirty="0">
                <a:solidFill>
                  <a:srgbClr val="000000"/>
                </a:solidFill>
                <a:effectLst/>
                <a:latin typeface="Arial" panose="020B0604020202020204" pitchFamily="34" charset="0"/>
              </a:rPr>
              <a:t>8 28 Translation: </a:t>
            </a:r>
            <a:r>
              <a:rPr lang="de-DE" sz="1100" b="0" i="0" dirty="0" err="1">
                <a:solidFill>
                  <a:srgbClr val="000000"/>
                </a:solidFill>
                <a:effectLst/>
                <a:latin typeface="Arial" panose="020B0604020202020204" pitchFamily="34" charset="0"/>
              </a:rPr>
              <a:t>Written</a:t>
            </a:r>
            <a:r>
              <a:rPr lang="de-DE" sz="1100" b="0" i="0" dirty="0">
                <a:solidFill>
                  <a:srgbClr val="000000"/>
                </a:solidFill>
                <a:effectLst/>
                <a:latin typeface="Arial" panose="020B0604020202020204" pitchFamily="34" charset="0"/>
              </a:rPr>
              <a:t> Translation </a:t>
            </a:r>
            <a:r>
              <a:rPr lang="de-DE" sz="1100" b="0" i="0" dirty="0" err="1">
                <a:solidFill>
                  <a:srgbClr val="000000"/>
                </a:solidFill>
                <a:effectLst/>
                <a:latin typeface="Arial" panose="020B0604020202020204" pitchFamily="34" charset="0"/>
              </a:rPr>
              <a:t>from</a:t>
            </a:r>
            <a:r>
              <a:rPr lang="de-DE" sz="1100" b="0" i="0" dirty="0">
                <a:solidFill>
                  <a:srgbClr val="000000"/>
                </a:solidFill>
                <a:effectLst/>
                <a:latin typeface="Arial" panose="020B0604020202020204" pitchFamily="34" charset="0"/>
              </a:rPr>
              <a:t> and </a:t>
            </a:r>
            <a:r>
              <a:rPr lang="de-DE" sz="1100" b="0" i="0" dirty="0" err="1">
                <a:solidFill>
                  <a:srgbClr val="000000"/>
                </a:solidFill>
                <a:effectLst/>
                <a:latin typeface="Arial" panose="020B0604020202020204" pitchFamily="34" charset="0"/>
              </a:rPr>
              <a:t>into</a:t>
            </a:r>
            <a:r>
              <a:rPr lang="de-DE" sz="1100" b="0" i="0" dirty="0">
                <a:solidFill>
                  <a:srgbClr val="000000"/>
                </a:solidFill>
                <a:effectLst/>
                <a:latin typeface="Arial" panose="020B0604020202020204" pitchFamily="34" charset="0"/>
              </a:rPr>
              <a:t> Chinese 54%</a:t>
            </a:r>
          </a:p>
          <a:p>
            <a:pPr marL="0" indent="0" algn="l">
              <a:buNone/>
            </a:pPr>
            <a:r>
              <a:rPr lang="de-DE" sz="1100" b="0" i="0" dirty="0">
                <a:solidFill>
                  <a:srgbClr val="000000"/>
                </a:solidFill>
                <a:effectLst/>
                <a:latin typeface="Arial" panose="020B0604020202020204" pitchFamily="34" charset="0"/>
              </a:rPr>
              <a:t>8 37 Translation: </a:t>
            </a:r>
            <a:r>
              <a:rPr lang="de-DE" sz="1100" b="0" i="0" dirty="0" err="1">
                <a:solidFill>
                  <a:srgbClr val="000000"/>
                </a:solidFill>
                <a:effectLst/>
                <a:latin typeface="Arial" panose="020B0604020202020204" pitchFamily="34" charset="0"/>
              </a:rPr>
              <a:t>Artificial</a:t>
            </a:r>
            <a:r>
              <a:rPr lang="de-DE" sz="1100" b="0" i="0" dirty="0">
                <a:solidFill>
                  <a:srgbClr val="000000"/>
                </a:solidFill>
                <a:effectLst/>
                <a:latin typeface="Arial" panose="020B0604020202020204" pitchFamily="34" charset="0"/>
              </a:rPr>
              <a:t> </a:t>
            </a:r>
            <a:r>
              <a:rPr lang="de-DE" sz="1100" b="0" i="0" dirty="0" err="1">
                <a:solidFill>
                  <a:srgbClr val="000000"/>
                </a:solidFill>
                <a:effectLst/>
                <a:latin typeface="Arial" panose="020B0604020202020204" pitchFamily="34" charset="0"/>
              </a:rPr>
              <a:t>Intelligence</a:t>
            </a:r>
            <a:r>
              <a:rPr lang="de-DE" sz="1100" b="0" i="0" dirty="0">
                <a:solidFill>
                  <a:srgbClr val="000000"/>
                </a:solidFill>
                <a:effectLst/>
                <a:latin typeface="Arial" panose="020B0604020202020204" pitchFamily="34" charset="0"/>
              </a:rPr>
              <a:t> in Translation 52%</a:t>
            </a:r>
          </a:p>
        </p:txBody>
      </p:sp>
      <p:sp>
        <p:nvSpPr>
          <p:cNvPr id="7" name="内容占位符 2">
            <a:extLst>
              <a:ext uri="{FF2B5EF4-FFF2-40B4-BE49-F238E27FC236}">
                <a16:creationId xmlns:a16="http://schemas.microsoft.com/office/drawing/2014/main" id="{30C536C4-64FC-428A-8FF4-94BC483213F9}"/>
              </a:ext>
            </a:extLst>
          </p:cNvPr>
          <p:cNvSpPr txBox="1">
            <a:spLocks/>
          </p:cNvSpPr>
          <p:nvPr/>
        </p:nvSpPr>
        <p:spPr>
          <a:xfrm>
            <a:off x="4540881" y="1628800"/>
            <a:ext cx="4032448" cy="5229200"/>
          </a:xfrm>
          <a:prstGeom prst="rect">
            <a:avLst/>
          </a:prstGeom>
        </p:spPr>
        <p:txBody>
          <a:bodyPr vert="horz" lIns="91440" tIns="45720" rIns="91440" bIns="45720" rtlCol="0">
            <a:normAutofit fontScale="90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100" b="1" dirty="0">
                <a:solidFill>
                  <a:srgbClr val="000000"/>
                </a:solidFill>
                <a:latin typeface="Arial" panose="020B0604020202020204" pitchFamily="34" charset="0"/>
              </a:rPr>
              <a:t>Session Rank Topic </a:t>
            </a:r>
            <a:r>
              <a:rPr lang="de-DE" sz="1100" b="1" dirty="0" err="1">
                <a:solidFill>
                  <a:srgbClr val="000000"/>
                </a:solidFill>
                <a:latin typeface="Arial" panose="020B0604020202020204" pitchFamily="34" charset="0"/>
              </a:rPr>
              <a:t>Percent</a:t>
            </a:r>
            <a:endParaRPr lang="de-DE" sz="1100" dirty="0">
              <a:solidFill>
                <a:srgbClr val="000000"/>
              </a:solidFill>
              <a:latin typeface="Arial" panose="020B0604020202020204" pitchFamily="34" charset="0"/>
            </a:endParaRPr>
          </a:p>
          <a:p>
            <a:pPr marL="0" indent="0">
              <a:buNone/>
            </a:pPr>
            <a:r>
              <a:rPr lang="de-DE" sz="1100" dirty="0">
                <a:solidFill>
                  <a:srgbClr val="000000"/>
                </a:solidFill>
                <a:latin typeface="Arial" panose="020B0604020202020204" pitchFamily="34" charset="0"/>
              </a:rPr>
              <a:t>9 35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Tang and Song - </a:t>
            </a:r>
            <a:r>
              <a:rPr lang="de-DE" sz="1100" dirty="0" err="1">
                <a:solidFill>
                  <a:srgbClr val="000000"/>
                </a:solidFill>
                <a:latin typeface="Arial" panose="020B0604020202020204" pitchFamily="34" charset="0"/>
              </a:rPr>
              <a:t>Classical</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Prose</a:t>
            </a:r>
            <a:r>
              <a:rPr lang="de-DE" sz="1100" dirty="0">
                <a:solidFill>
                  <a:srgbClr val="000000"/>
                </a:solidFill>
                <a:latin typeface="Arial" panose="020B0604020202020204" pitchFamily="34" charset="0"/>
              </a:rPr>
              <a:t> Movement </a:t>
            </a:r>
            <a:r>
              <a:rPr lang="de-DE" sz="1100" dirty="0" err="1">
                <a:solidFill>
                  <a:srgbClr val="000000"/>
                </a:solidFill>
                <a:latin typeface="Arial" panose="020B0604020202020204" pitchFamily="34" charset="0"/>
              </a:rPr>
              <a:t>of</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late</a:t>
            </a:r>
            <a:r>
              <a:rPr lang="de-DE" sz="1100" dirty="0">
                <a:solidFill>
                  <a:srgbClr val="000000"/>
                </a:solidFill>
                <a:latin typeface="Arial" panose="020B0604020202020204" pitchFamily="34" charset="0"/>
              </a:rPr>
              <a:t> Tang </a:t>
            </a:r>
            <a:r>
              <a:rPr lang="de-DE" sz="1100" dirty="0" err="1">
                <a:solidFill>
                  <a:srgbClr val="000000"/>
                </a:solidFill>
                <a:latin typeface="Arial" panose="020B0604020202020204" pitchFamily="34" charset="0"/>
              </a:rPr>
              <a:t>Dynasty</a:t>
            </a:r>
            <a:r>
              <a:rPr lang="de-DE" sz="1100" dirty="0">
                <a:solidFill>
                  <a:srgbClr val="000000"/>
                </a:solidFill>
                <a:latin typeface="Arial" panose="020B0604020202020204" pitchFamily="34" charset="0"/>
              </a:rPr>
              <a:t> and Song </a:t>
            </a:r>
            <a:r>
              <a:rPr lang="de-DE" sz="1100" dirty="0" err="1">
                <a:solidFill>
                  <a:srgbClr val="000000"/>
                </a:solidFill>
                <a:latin typeface="Arial" panose="020B0604020202020204" pitchFamily="34" charset="0"/>
              </a:rPr>
              <a:t>Dynasty</a:t>
            </a:r>
            <a:r>
              <a:rPr lang="de-DE" sz="1100" dirty="0">
                <a:solidFill>
                  <a:srgbClr val="000000"/>
                </a:solidFill>
                <a:latin typeface="Arial" panose="020B0604020202020204" pitchFamily="34" charset="0"/>
              </a:rPr>
              <a:t> 53%</a:t>
            </a:r>
          </a:p>
          <a:p>
            <a:pPr marL="0" indent="0">
              <a:buNone/>
            </a:pPr>
            <a:r>
              <a:rPr lang="de-DE" sz="1100" dirty="0">
                <a:solidFill>
                  <a:srgbClr val="000000"/>
                </a:solidFill>
                <a:latin typeface="Arial" panose="020B0604020202020204" pitchFamily="34" charset="0"/>
              </a:rPr>
              <a:t>9 9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Premodern</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Strange Stories </a:t>
            </a:r>
            <a:r>
              <a:rPr lang="de-DE" sz="1100" dirty="0" err="1">
                <a:solidFill>
                  <a:srgbClr val="000000"/>
                </a:solidFill>
                <a:latin typeface="Arial" panose="020B0604020202020204" pitchFamily="34" charset="0"/>
              </a:rPr>
              <a:t>from</a:t>
            </a:r>
            <a:r>
              <a:rPr lang="de-DE" sz="1100" dirty="0">
                <a:solidFill>
                  <a:srgbClr val="000000"/>
                </a:solidFill>
                <a:latin typeface="Arial" panose="020B0604020202020204" pitchFamily="34" charset="0"/>
              </a:rPr>
              <a:t> a Chinese Studio 64%</a:t>
            </a:r>
          </a:p>
          <a:p>
            <a:pPr marL="0" indent="0">
              <a:buNone/>
            </a:pPr>
            <a:r>
              <a:rPr lang="de-DE" sz="1100" dirty="0">
                <a:solidFill>
                  <a:srgbClr val="000000"/>
                </a:solidFill>
                <a:latin typeface="Arial" panose="020B0604020202020204" pitchFamily="34" charset="0"/>
              </a:rPr>
              <a:t>9 21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Premodern</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Tang-Song 56%</a:t>
            </a:r>
          </a:p>
          <a:p>
            <a:pPr marL="0" indent="0">
              <a:buNone/>
            </a:pPr>
            <a:r>
              <a:rPr lang="de-DE" sz="1100" dirty="0">
                <a:solidFill>
                  <a:srgbClr val="000000"/>
                </a:solidFill>
                <a:latin typeface="Arial" panose="020B0604020202020204" pitchFamily="34" charset="0"/>
              </a:rPr>
              <a:t>9 32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Premodern</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 Li </a:t>
            </a:r>
            <a:r>
              <a:rPr lang="de-DE" sz="1100" dirty="0" err="1">
                <a:solidFill>
                  <a:srgbClr val="000000"/>
                </a:solidFill>
                <a:latin typeface="Arial" panose="020B0604020202020204" pitchFamily="34" charset="0"/>
              </a:rPr>
              <a:t>Bai's</a:t>
            </a:r>
            <a:r>
              <a:rPr lang="de-DE" sz="1100" dirty="0">
                <a:solidFill>
                  <a:srgbClr val="000000"/>
                </a:solidFill>
                <a:latin typeface="Arial" panose="020B0604020202020204" pitchFamily="34" charset="0"/>
              </a:rPr>
              <a:t> “The River-</a:t>
            </a:r>
            <a:r>
              <a:rPr lang="de-DE" sz="1100" dirty="0" err="1">
                <a:solidFill>
                  <a:srgbClr val="000000"/>
                </a:solidFill>
                <a:latin typeface="Arial" panose="020B0604020202020204" pitchFamily="34" charset="0"/>
              </a:rPr>
              <a:t>Merchant's</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Wife</a:t>
            </a:r>
            <a:r>
              <a:rPr lang="de-DE" sz="1100" dirty="0">
                <a:solidFill>
                  <a:srgbClr val="000000"/>
                </a:solidFill>
                <a:latin typeface="Arial" panose="020B0604020202020204" pitchFamily="34" charset="0"/>
              </a:rPr>
              <a:t>: A Letter” and </a:t>
            </a:r>
            <a:r>
              <a:rPr lang="de-DE" sz="1100" dirty="0" err="1">
                <a:solidFill>
                  <a:srgbClr val="000000"/>
                </a:solidFill>
                <a:latin typeface="Arial" panose="020B0604020202020204" pitchFamily="34" charset="0"/>
              </a:rPr>
              <a:t>its</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translations</a:t>
            </a:r>
            <a:r>
              <a:rPr lang="de-DE" sz="1100" dirty="0">
                <a:solidFill>
                  <a:srgbClr val="000000"/>
                </a:solidFill>
                <a:latin typeface="Arial" panose="020B0604020202020204" pitchFamily="34" charset="0"/>
              </a:rPr>
              <a:t> 53%</a:t>
            </a:r>
          </a:p>
          <a:p>
            <a:pPr marL="0" indent="0">
              <a:buNone/>
            </a:pPr>
            <a:r>
              <a:rPr lang="de-DE" sz="1100" dirty="0">
                <a:solidFill>
                  <a:srgbClr val="000000"/>
                </a:solidFill>
                <a:latin typeface="Arial" panose="020B0604020202020204" pitchFamily="34" charset="0"/>
              </a:rPr>
              <a:t>9 11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Premodern</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 </a:t>
            </a:r>
            <a:r>
              <a:rPr lang="de-DE" sz="1100" dirty="0" err="1">
                <a:solidFill>
                  <a:srgbClr val="000000"/>
                </a:solidFill>
                <a:latin typeface="Arial" panose="020B0604020202020204" pitchFamily="34" charset="0"/>
              </a:rPr>
              <a:t>China's</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Four</a:t>
            </a:r>
            <a:r>
              <a:rPr lang="de-DE" sz="1100" dirty="0">
                <a:solidFill>
                  <a:srgbClr val="000000"/>
                </a:solidFill>
                <a:latin typeface="Arial" panose="020B0604020202020204" pitchFamily="34" charset="0"/>
              </a:rPr>
              <a:t> Great </a:t>
            </a:r>
            <a:r>
              <a:rPr lang="de-DE" sz="1100" dirty="0" err="1">
                <a:solidFill>
                  <a:srgbClr val="000000"/>
                </a:solidFill>
                <a:latin typeface="Arial" panose="020B0604020202020204" pitchFamily="34" charset="0"/>
              </a:rPr>
              <a:t>Classical</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Novels</a:t>
            </a:r>
            <a:r>
              <a:rPr lang="de-DE" sz="1100" dirty="0">
                <a:solidFill>
                  <a:srgbClr val="000000"/>
                </a:solidFill>
                <a:latin typeface="Arial" panose="020B0604020202020204" pitchFamily="34" charset="0"/>
              </a:rPr>
              <a:t> 63%</a:t>
            </a:r>
          </a:p>
          <a:p>
            <a:pPr marL="0" indent="0">
              <a:buNone/>
            </a:pPr>
            <a:r>
              <a:rPr lang="de-DE" sz="1100" dirty="0">
                <a:solidFill>
                  <a:srgbClr val="000000"/>
                </a:solidFill>
                <a:latin typeface="Arial" panose="020B0604020202020204" pitchFamily="34" charset="0"/>
              </a:rPr>
              <a:t>10 19 Language: </a:t>
            </a:r>
            <a:r>
              <a:rPr lang="de-DE" sz="1100" dirty="0" err="1">
                <a:solidFill>
                  <a:srgbClr val="000000"/>
                </a:solidFill>
                <a:latin typeface="Arial" panose="020B0604020202020204" pitchFamily="34" charset="0"/>
              </a:rPr>
              <a:t>How</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the</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language</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shapes</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the</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mind</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comparison</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with</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other</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languages</a:t>
            </a:r>
            <a:r>
              <a:rPr lang="de-DE" sz="1100" dirty="0">
                <a:solidFill>
                  <a:srgbClr val="000000"/>
                </a:solidFill>
                <a:latin typeface="Arial" panose="020B0604020202020204" pitchFamily="34" charset="0"/>
              </a:rPr>
              <a:t>) 57%</a:t>
            </a:r>
          </a:p>
          <a:p>
            <a:pPr marL="0" indent="0">
              <a:buNone/>
            </a:pPr>
            <a:r>
              <a:rPr lang="de-DE" sz="1100" dirty="0">
                <a:solidFill>
                  <a:srgbClr val="000000"/>
                </a:solidFill>
                <a:latin typeface="Arial" panose="020B0604020202020204" pitchFamily="34" charset="0"/>
              </a:rPr>
              <a:t>10 24 Language Styles (</a:t>
            </a:r>
            <a:r>
              <a:rPr lang="de-DE" sz="1100" dirty="0" err="1">
                <a:solidFill>
                  <a:srgbClr val="000000"/>
                </a:solidFill>
                <a:latin typeface="Arial" panose="020B0604020202020204" pitchFamily="34" charset="0"/>
              </a:rPr>
              <a:t>official</a:t>
            </a:r>
            <a:r>
              <a:rPr lang="de-DE" sz="1100" dirty="0">
                <a:solidFill>
                  <a:srgbClr val="000000"/>
                </a:solidFill>
                <a:latin typeface="Arial" panose="020B0604020202020204" pitchFamily="34" charset="0"/>
              </a:rPr>
              <a:t>, formal, </a:t>
            </a:r>
            <a:r>
              <a:rPr lang="de-DE" sz="1100" dirty="0" err="1">
                <a:solidFill>
                  <a:srgbClr val="000000"/>
                </a:solidFill>
                <a:latin typeface="Arial" panose="020B0604020202020204" pitchFamily="34" charset="0"/>
              </a:rPr>
              <a:t>written</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colloquial</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slang</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sociolects</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dialects</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regionalects</a:t>
            </a:r>
            <a:r>
              <a:rPr lang="de-DE" sz="1100" dirty="0">
                <a:solidFill>
                  <a:srgbClr val="000000"/>
                </a:solidFill>
                <a:latin typeface="Arial" panose="020B0604020202020204" pitchFamily="34" charset="0"/>
              </a:rPr>
              <a:t> etc.) 55%</a:t>
            </a:r>
          </a:p>
          <a:p>
            <a:pPr marL="0" indent="0">
              <a:buNone/>
            </a:pPr>
            <a:r>
              <a:rPr lang="de-DE" sz="1100" dirty="0">
                <a:solidFill>
                  <a:srgbClr val="000000"/>
                </a:solidFill>
                <a:latin typeface="Arial" panose="020B0604020202020204" pitchFamily="34" charset="0"/>
              </a:rPr>
              <a:t>10 30 Language: </a:t>
            </a:r>
            <a:r>
              <a:rPr lang="de-DE" sz="1100" dirty="0" err="1">
                <a:solidFill>
                  <a:srgbClr val="000000"/>
                </a:solidFill>
                <a:latin typeface="Arial" panose="020B0604020202020204" pitchFamily="34" charset="0"/>
              </a:rPr>
              <a:t>Ambiguity</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of</a:t>
            </a:r>
            <a:r>
              <a:rPr lang="de-DE" sz="1100" dirty="0">
                <a:solidFill>
                  <a:srgbClr val="000000"/>
                </a:solidFill>
                <a:latin typeface="Arial" panose="020B0604020202020204" pitchFamily="34" charset="0"/>
              </a:rPr>
              <a:t> Chinese Language (e.g. Tang </a:t>
            </a:r>
            <a:r>
              <a:rPr lang="de-DE" sz="1100" dirty="0" err="1">
                <a:solidFill>
                  <a:srgbClr val="000000"/>
                </a:solidFill>
                <a:latin typeface="Arial" panose="020B0604020202020204" pitchFamily="34" charset="0"/>
              </a:rPr>
              <a:t>poetry</a:t>
            </a:r>
            <a:r>
              <a:rPr lang="de-DE" sz="1100" dirty="0">
                <a:solidFill>
                  <a:srgbClr val="000000"/>
                </a:solidFill>
                <a:latin typeface="Arial" panose="020B0604020202020204" pitchFamily="34" charset="0"/>
              </a:rPr>
              <a:t>) 54%</a:t>
            </a:r>
          </a:p>
          <a:p>
            <a:pPr marL="0" indent="0">
              <a:buNone/>
            </a:pPr>
            <a:r>
              <a:rPr lang="de-DE" sz="1100" dirty="0">
                <a:solidFill>
                  <a:srgbClr val="000000"/>
                </a:solidFill>
                <a:latin typeface="Arial" panose="020B0604020202020204" pitchFamily="34" charset="0"/>
              </a:rPr>
              <a:t>10 39 Language: </a:t>
            </a:r>
            <a:r>
              <a:rPr lang="de-DE" sz="1100" dirty="0" err="1">
                <a:solidFill>
                  <a:srgbClr val="000000"/>
                </a:solidFill>
                <a:latin typeface="Arial" panose="020B0604020202020204" pitchFamily="34" charset="0"/>
              </a:rPr>
              <a:t>Rhethorics</a:t>
            </a:r>
            <a:r>
              <a:rPr lang="de-DE" sz="1100" dirty="0">
                <a:solidFill>
                  <a:srgbClr val="000000"/>
                </a:solidFill>
                <a:latin typeface="Arial" panose="020B0604020202020204" pitchFamily="34" charset="0"/>
              </a:rPr>
              <a:t> and Propaganda in China 51%</a:t>
            </a:r>
          </a:p>
          <a:p>
            <a:pPr marL="0" indent="0">
              <a:buNone/>
            </a:pPr>
            <a:r>
              <a:rPr lang="de-DE" sz="1100" dirty="0">
                <a:solidFill>
                  <a:srgbClr val="000000"/>
                </a:solidFill>
                <a:latin typeface="Arial" panose="020B0604020202020204" pitchFamily="34" charset="0"/>
              </a:rPr>
              <a:t>11 10 Stage </a:t>
            </a:r>
            <a:r>
              <a:rPr lang="de-DE" sz="1100" dirty="0" err="1">
                <a:solidFill>
                  <a:srgbClr val="000000"/>
                </a:solidFill>
                <a:latin typeface="Arial" panose="020B0604020202020204" pitchFamily="34" charset="0"/>
              </a:rPr>
              <a:t>entertainment</a:t>
            </a:r>
            <a:r>
              <a:rPr lang="de-DE" sz="1100" dirty="0">
                <a:solidFill>
                  <a:srgbClr val="000000"/>
                </a:solidFill>
                <a:latin typeface="Arial" panose="020B0604020202020204" pitchFamily="34" charset="0"/>
              </a:rPr>
              <a:t>: Crosstalk </a:t>
            </a:r>
            <a:r>
              <a:rPr lang="zh-CN" altLang="de-DE" sz="1100" dirty="0">
                <a:solidFill>
                  <a:srgbClr val="000000"/>
                </a:solidFill>
                <a:latin typeface="Arial" panose="020B0604020202020204" pitchFamily="34" charset="0"/>
              </a:rPr>
              <a:t>相声 </a:t>
            </a:r>
            <a:r>
              <a:rPr lang="de-DE" altLang="zh-CN" sz="1100" dirty="0">
                <a:solidFill>
                  <a:srgbClr val="000000"/>
                </a:solidFill>
                <a:latin typeface="Arial" panose="020B0604020202020204" pitchFamily="34" charset="0"/>
              </a:rPr>
              <a:t>63%</a:t>
            </a:r>
          </a:p>
          <a:p>
            <a:pPr marL="0" indent="0">
              <a:buNone/>
            </a:pPr>
            <a:r>
              <a:rPr lang="de-DE" altLang="zh-CN" sz="1100" dirty="0">
                <a:solidFill>
                  <a:srgbClr val="000000"/>
                </a:solidFill>
                <a:latin typeface="Arial" panose="020B0604020202020204" pitchFamily="34" charset="0"/>
              </a:rPr>
              <a:t>12 26 </a:t>
            </a:r>
            <a:r>
              <a:rPr lang="de-DE" sz="1100" dirty="0">
                <a:solidFill>
                  <a:srgbClr val="000000"/>
                </a:solidFill>
                <a:latin typeface="Arial" panose="020B0604020202020204" pitchFamily="34" charset="0"/>
              </a:rPr>
              <a:t>Chinese Writing: Chinese </a:t>
            </a:r>
            <a:r>
              <a:rPr lang="de-DE" sz="1100" dirty="0" err="1">
                <a:solidFill>
                  <a:srgbClr val="000000"/>
                </a:solidFill>
                <a:latin typeface="Arial" panose="020B0604020202020204" pitchFamily="34" charset="0"/>
              </a:rPr>
              <a:t>Characters</a:t>
            </a:r>
            <a:r>
              <a:rPr lang="de-DE" sz="1100" dirty="0">
                <a:solidFill>
                  <a:srgbClr val="000000"/>
                </a:solidFill>
                <a:latin typeface="Arial" panose="020B0604020202020204" pitchFamily="34" charset="0"/>
              </a:rPr>
              <a:t> 54%</a:t>
            </a:r>
          </a:p>
          <a:p>
            <a:pPr marL="0" indent="0">
              <a:buNone/>
            </a:pPr>
            <a:r>
              <a:rPr lang="de-DE" sz="1100" dirty="0">
                <a:solidFill>
                  <a:srgbClr val="000000"/>
                </a:solidFill>
                <a:latin typeface="Arial" panose="020B0604020202020204" pitchFamily="34" charset="0"/>
              </a:rPr>
              <a:t>12 36 Chinese Writing: </a:t>
            </a:r>
            <a:r>
              <a:rPr lang="de-DE" sz="1100" dirty="0" err="1">
                <a:solidFill>
                  <a:srgbClr val="000000"/>
                </a:solidFill>
                <a:latin typeface="Arial" panose="020B0604020202020204" pitchFamily="34" charset="0"/>
              </a:rPr>
              <a:t>Calligraphy</a:t>
            </a:r>
            <a:r>
              <a:rPr lang="de-DE" sz="1100" dirty="0">
                <a:solidFill>
                  <a:srgbClr val="000000"/>
                </a:solidFill>
                <a:latin typeface="Arial" panose="020B0604020202020204" pitchFamily="34" charset="0"/>
              </a:rPr>
              <a:t> 53%</a:t>
            </a:r>
          </a:p>
          <a:p>
            <a:pPr marL="0" indent="0">
              <a:buNone/>
            </a:pPr>
            <a:r>
              <a:rPr lang="de-DE" sz="1100" dirty="0">
                <a:solidFill>
                  <a:srgbClr val="000000"/>
                </a:solidFill>
                <a:latin typeface="Arial" panose="020B0604020202020204" pitchFamily="34" charset="0"/>
              </a:rPr>
              <a:t>12 33 Traditional Festivals: Spring Festival Couplets 53%</a:t>
            </a:r>
          </a:p>
          <a:p>
            <a:pPr marL="0" indent="0">
              <a:buNone/>
            </a:pPr>
            <a:r>
              <a:rPr lang="de-DE" sz="1100" dirty="0">
                <a:solidFill>
                  <a:srgbClr val="000000"/>
                </a:solidFill>
                <a:latin typeface="Arial" panose="020B0604020202020204" pitchFamily="34" charset="0"/>
              </a:rPr>
              <a:t>13 20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Modern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Qian </a:t>
            </a:r>
            <a:r>
              <a:rPr lang="de-DE" sz="1100" dirty="0" err="1">
                <a:solidFill>
                  <a:srgbClr val="000000"/>
                </a:solidFill>
                <a:latin typeface="Arial" panose="020B0604020202020204" pitchFamily="34" charset="0"/>
              </a:rPr>
              <a:t>Zhongshu</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Ch'ien</a:t>
            </a:r>
            <a:r>
              <a:rPr lang="de-DE" sz="1100" dirty="0">
                <a:solidFill>
                  <a:srgbClr val="000000"/>
                </a:solidFill>
                <a:latin typeface="Arial" panose="020B0604020202020204" pitchFamily="34" charset="0"/>
              </a:rPr>
              <a:t> Chung-</a:t>
            </a:r>
            <a:r>
              <a:rPr lang="de-DE" sz="1100" dirty="0" err="1">
                <a:solidFill>
                  <a:srgbClr val="000000"/>
                </a:solidFill>
                <a:latin typeface="Arial" panose="020B0604020202020204" pitchFamily="34" charset="0"/>
              </a:rPr>
              <a:t>shu</a:t>
            </a:r>
            <a:r>
              <a:rPr lang="de-DE" sz="1100" dirty="0">
                <a:solidFill>
                  <a:srgbClr val="000000"/>
                </a:solidFill>
                <a:latin typeface="Arial" panose="020B0604020202020204" pitchFamily="34" charset="0"/>
              </a:rPr>
              <a:t>) 56%</a:t>
            </a:r>
          </a:p>
          <a:p>
            <a:pPr marL="0" indent="0">
              <a:buNone/>
            </a:pPr>
            <a:r>
              <a:rPr lang="de-DE" sz="1100" dirty="0">
                <a:solidFill>
                  <a:srgbClr val="000000"/>
                </a:solidFill>
                <a:latin typeface="Arial" panose="020B0604020202020204" pitchFamily="34" charset="0"/>
              </a:rPr>
              <a:t>13 23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Modern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55%</a:t>
            </a:r>
          </a:p>
          <a:p>
            <a:pPr marL="0" indent="0">
              <a:buNone/>
            </a:pPr>
            <a:r>
              <a:rPr lang="de-DE" sz="1100" dirty="0">
                <a:solidFill>
                  <a:srgbClr val="000000"/>
                </a:solidFill>
                <a:latin typeface="Arial" panose="020B0604020202020204" pitchFamily="34" charset="0"/>
              </a:rPr>
              <a:t>13 29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Modern and Contemporary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Science Fiction, and Fantasy 54%</a:t>
            </a:r>
          </a:p>
          <a:p>
            <a:pPr marL="0" indent="0">
              <a:buNone/>
            </a:pPr>
            <a:r>
              <a:rPr lang="de-DE" sz="1100" dirty="0">
                <a:solidFill>
                  <a:srgbClr val="000000"/>
                </a:solidFill>
                <a:latin typeface="Arial" panose="020B0604020202020204" pitchFamily="34" charset="0"/>
              </a:rPr>
              <a:t>13 40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Contemporary </a:t>
            </a:r>
            <a:r>
              <a:rPr lang="de-DE" sz="1100" dirty="0" err="1">
                <a:solidFill>
                  <a:srgbClr val="000000"/>
                </a:solidFill>
                <a:latin typeface="Arial" panose="020B0604020202020204" pitchFamily="34" charset="0"/>
              </a:rPr>
              <a:t>Literature</a:t>
            </a:r>
            <a:r>
              <a:rPr lang="de-DE" sz="1100" dirty="0">
                <a:solidFill>
                  <a:srgbClr val="000000"/>
                </a:solidFill>
                <a:latin typeface="Arial" panose="020B0604020202020204" pitchFamily="34" charset="0"/>
              </a:rPr>
              <a:t> 50%</a:t>
            </a:r>
          </a:p>
          <a:p>
            <a:pPr marL="0" indent="0">
              <a:buNone/>
            </a:pPr>
            <a:r>
              <a:rPr lang="de-DE" sz="1100" dirty="0">
                <a:solidFill>
                  <a:srgbClr val="000000"/>
                </a:solidFill>
                <a:latin typeface="Arial" panose="020B0604020202020204" pitchFamily="34" charset="0"/>
              </a:rPr>
              <a:t>14 38 Opera: Peking Opera 52%</a:t>
            </a:r>
          </a:p>
          <a:p>
            <a:pPr marL="0" indent="0">
              <a:buNone/>
            </a:pPr>
            <a:r>
              <a:rPr lang="de-DE" sz="1100" dirty="0">
                <a:solidFill>
                  <a:srgbClr val="000000"/>
                </a:solidFill>
                <a:latin typeface="Arial" panose="020B0604020202020204" pitchFamily="34" charset="0"/>
              </a:rPr>
              <a:t>14 41 Opera: Peking Opera Actor Mei </a:t>
            </a:r>
            <a:r>
              <a:rPr lang="de-DE" sz="1100" dirty="0" err="1">
                <a:solidFill>
                  <a:srgbClr val="000000"/>
                </a:solidFill>
                <a:latin typeface="Arial" panose="020B0604020202020204" pitchFamily="34" charset="0"/>
              </a:rPr>
              <a:t>Lanfang</a:t>
            </a:r>
            <a:r>
              <a:rPr lang="de-DE" sz="1100" dirty="0">
                <a:solidFill>
                  <a:srgbClr val="000000"/>
                </a:solidFill>
                <a:latin typeface="Arial" panose="020B0604020202020204" pitchFamily="34" charset="0"/>
              </a:rPr>
              <a:t> 50%</a:t>
            </a:r>
          </a:p>
          <a:p>
            <a:pPr marL="0" indent="0">
              <a:buNone/>
            </a:pPr>
            <a:r>
              <a:rPr lang="de-DE" sz="1100" dirty="0">
                <a:solidFill>
                  <a:srgbClr val="000000"/>
                </a:solidFill>
                <a:latin typeface="Arial" panose="020B0604020202020204" pitchFamily="34" charset="0"/>
              </a:rPr>
              <a:t>14 42 Opera: Hunan Flower-drum Opera (</a:t>
            </a:r>
            <a:r>
              <a:rPr lang="de-DE" sz="1100" dirty="0" err="1">
                <a:solidFill>
                  <a:srgbClr val="000000"/>
                </a:solidFill>
                <a:latin typeface="Arial" panose="020B0604020202020204" pitchFamily="34" charset="0"/>
              </a:rPr>
              <a:t>Huagu</a:t>
            </a:r>
            <a:r>
              <a:rPr lang="de-DE" sz="1100" dirty="0">
                <a:solidFill>
                  <a:srgbClr val="000000"/>
                </a:solidFill>
                <a:latin typeface="Arial" panose="020B0604020202020204" pitchFamily="34" charset="0"/>
              </a:rPr>
              <a:t> Opera) 50%</a:t>
            </a:r>
          </a:p>
          <a:p>
            <a:pPr marL="0" indent="0">
              <a:buNone/>
            </a:pPr>
            <a:r>
              <a:rPr lang="de-DE" sz="1100" dirty="0">
                <a:solidFill>
                  <a:srgbClr val="000000"/>
                </a:solidFill>
                <a:latin typeface="Arial" panose="020B0604020202020204" pitchFamily="34" charset="0"/>
              </a:rPr>
              <a:t>15 27 </a:t>
            </a:r>
            <a:r>
              <a:rPr lang="de-DE" sz="1100" dirty="0" err="1">
                <a:solidFill>
                  <a:srgbClr val="000000"/>
                </a:solidFill>
                <a:latin typeface="Arial" panose="020B0604020202020204" pitchFamily="34" charset="0"/>
              </a:rPr>
              <a:t>Globalization</a:t>
            </a:r>
            <a:r>
              <a:rPr lang="de-DE" sz="1100" dirty="0">
                <a:solidFill>
                  <a:srgbClr val="000000"/>
                </a:solidFill>
                <a:latin typeface="Arial" panose="020B0604020202020204" pitchFamily="34" charset="0"/>
              </a:rPr>
              <a:t>: The </a:t>
            </a:r>
            <a:r>
              <a:rPr lang="de-DE" sz="1100" dirty="0" err="1">
                <a:solidFill>
                  <a:srgbClr val="000000"/>
                </a:solidFill>
                <a:latin typeface="Arial" panose="020B0604020202020204" pitchFamily="34" charset="0"/>
              </a:rPr>
              <a:t>Westernization</a:t>
            </a:r>
            <a:r>
              <a:rPr lang="de-DE" sz="1100" dirty="0">
                <a:solidFill>
                  <a:srgbClr val="000000"/>
                </a:solidFill>
                <a:latin typeface="Arial" panose="020B0604020202020204" pitchFamily="34" charset="0"/>
              </a:rPr>
              <a:t> Movement 54%</a:t>
            </a:r>
          </a:p>
          <a:p>
            <a:pPr marL="0" indent="0">
              <a:buNone/>
            </a:pPr>
            <a:r>
              <a:rPr lang="de-DE" sz="1100" dirty="0">
                <a:solidFill>
                  <a:srgbClr val="000000"/>
                </a:solidFill>
                <a:latin typeface="Arial" panose="020B0604020202020204" pitchFamily="34" charset="0"/>
              </a:rPr>
              <a:t>15 31 </a:t>
            </a:r>
            <a:r>
              <a:rPr lang="de-DE" sz="1100" dirty="0" err="1">
                <a:solidFill>
                  <a:srgbClr val="000000"/>
                </a:solidFill>
                <a:latin typeface="Arial" panose="020B0604020202020204" pitchFamily="34" charset="0"/>
              </a:rPr>
              <a:t>Globalization</a:t>
            </a:r>
            <a:r>
              <a:rPr lang="de-DE" sz="1100" dirty="0">
                <a:solidFill>
                  <a:srgbClr val="000000"/>
                </a:solidFill>
                <a:latin typeface="Arial" panose="020B0604020202020204" pitchFamily="34" charset="0"/>
              </a:rPr>
              <a:t>: The </a:t>
            </a:r>
            <a:r>
              <a:rPr lang="de-DE" sz="1100" dirty="0" err="1">
                <a:solidFill>
                  <a:srgbClr val="000000"/>
                </a:solidFill>
                <a:latin typeface="Arial" panose="020B0604020202020204" pitchFamily="34" charset="0"/>
              </a:rPr>
              <a:t>Eastward</a:t>
            </a:r>
            <a:r>
              <a:rPr lang="de-DE" sz="1100" dirty="0">
                <a:solidFill>
                  <a:srgbClr val="000000"/>
                </a:solidFill>
                <a:latin typeface="Arial" panose="020B0604020202020204" pitchFamily="34" charset="0"/>
              </a:rPr>
              <a:t> Spread </a:t>
            </a:r>
            <a:r>
              <a:rPr lang="de-DE" sz="1100" dirty="0" err="1">
                <a:solidFill>
                  <a:srgbClr val="000000"/>
                </a:solidFill>
                <a:latin typeface="Arial" panose="020B0604020202020204" pitchFamily="34" charset="0"/>
              </a:rPr>
              <a:t>of</a:t>
            </a:r>
            <a:r>
              <a:rPr lang="de-DE" sz="1100" dirty="0">
                <a:solidFill>
                  <a:srgbClr val="000000"/>
                </a:solidFill>
                <a:latin typeface="Arial" panose="020B0604020202020204" pitchFamily="34" charset="0"/>
              </a:rPr>
              <a:t> Western Learning 53%</a:t>
            </a:r>
          </a:p>
        </p:txBody>
      </p:sp>
    </p:spTree>
    <p:extLst>
      <p:ext uri="{BB962C8B-B14F-4D97-AF65-F5344CB8AC3E}">
        <p14:creationId xmlns:p14="http://schemas.microsoft.com/office/powerpoint/2010/main" val="336721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41"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1069658"/>
            <a:ext cx="9144000" cy="2857500"/>
          </a:xfrm>
          <a:prstGeom prst="rect">
            <a:avLst/>
          </a:prstGeom>
        </p:spPr>
      </p:pic>
      <p:pic>
        <p:nvPicPr>
          <p:cNvPr id="42"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111919" y="1143477"/>
            <a:ext cx="9032081" cy="461665"/>
          </a:xfrm>
          <a:prstGeom prst="rect">
            <a:avLst/>
          </a:prstGeom>
          <a:noFill/>
        </p:spPr>
        <p:txBody>
          <a:bodyPr wrap="square" rtlCol="0">
            <a:spAutoFit/>
          </a:bodyPr>
          <a:lstStyle/>
          <a:p>
            <a:pPr lvl="0">
              <a:defRPr/>
            </a:pPr>
            <a:r>
              <a:rPr lang="en-US" altLang="zh-CN" spc="225" dirty="0">
                <a:solidFill>
                  <a:srgbClr val="811B1F"/>
                </a:solidFill>
                <a:latin typeface="庞门正道粗书体" panose="02010600030101010101" pitchFamily="2" charset="-122"/>
                <a:ea typeface="庞门正道粗书体" panose="02010600030101010101" pitchFamily="2" charset="-122"/>
              </a:rPr>
              <a:t> </a:t>
            </a:r>
            <a:r>
              <a:rPr lang="en-US" altLang="zh-CN" sz="2400" spc="225" dirty="0">
                <a:solidFill>
                  <a:srgbClr val="811B1F"/>
                </a:solidFill>
                <a:latin typeface="+mj-ea"/>
                <a:ea typeface="+mj-ea"/>
              </a:rPr>
              <a:t>features of Longquan celadon in different periods</a:t>
            </a:r>
          </a:p>
        </p:txBody>
      </p:sp>
      <p:grpSp>
        <p:nvGrpSpPr>
          <p:cNvPr id="36" name="组合 35"/>
          <p:cNvGrpSpPr/>
          <p:nvPr/>
        </p:nvGrpSpPr>
        <p:grpSpPr>
          <a:xfrm>
            <a:off x="2834734" y="2174081"/>
            <a:ext cx="3475196" cy="2509838"/>
            <a:chOff x="5292187" y="1959429"/>
            <a:chExt cx="1907247"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grpSp>
        <p:sp>
          <p:nvSpPr>
            <p:cNvPr id="23" name="矩形 22"/>
            <p:cNvSpPr/>
            <p:nvPr/>
          </p:nvSpPr>
          <p:spPr>
            <a:xfrm>
              <a:off x="5335784" y="2451915"/>
              <a:ext cx="1728729" cy="1052323"/>
            </a:xfrm>
            <a:prstGeom prst="rect">
              <a:avLst/>
            </a:prstGeom>
          </p:spPr>
          <p:txBody>
            <a:bodyPr wrap="square">
              <a:spAutoFit/>
            </a:bodyPr>
            <a:lstStyle/>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Patterns such as cluster flowers, waves, and burnt leaves appeared</a:t>
              </a: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3" name="图片 2"/>
          <p:cNvPicPr>
            <a:picLocks noChangeAspect="1"/>
          </p:cNvPicPr>
          <p:nvPr/>
        </p:nvPicPr>
        <p:blipFill>
          <a:blip r:embed="rId8"/>
          <a:stretch>
            <a:fillRect/>
          </a:stretch>
        </p:blipFill>
        <p:spPr>
          <a:xfrm>
            <a:off x="161449" y="1918335"/>
            <a:ext cx="2659380" cy="2662238"/>
          </a:xfrm>
          <a:prstGeom prst="rect">
            <a:avLst/>
          </a:prstGeom>
        </p:spPr>
      </p:pic>
      <p:pic>
        <p:nvPicPr>
          <p:cNvPr id="7" name="图片 6"/>
          <p:cNvPicPr>
            <a:picLocks noChangeAspect="1"/>
          </p:cNvPicPr>
          <p:nvPr/>
        </p:nvPicPr>
        <p:blipFill>
          <a:blip r:embed="rId9"/>
          <a:stretch>
            <a:fillRect/>
          </a:stretch>
        </p:blipFill>
        <p:spPr>
          <a:xfrm>
            <a:off x="6695599" y="1648778"/>
            <a:ext cx="1914525" cy="2857500"/>
          </a:xfrm>
          <a:prstGeom prst="rect">
            <a:avLst/>
          </a:prstGeom>
        </p:spPr>
      </p:pic>
      <p:sp>
        <p:nvSpPr>
          <p:cNvPr id="2" name="文本框 1"/>
          <p:cNvSpPr txBox="1"/>
          <p:nvPr/>
        </p:nvSpPr>
        <p:spPr>
          <a:xfrm rot="10800000" flipV="1">
            <a:off x="2315528" y="4868153"/>
            <a:ext cx="4841081" cy="507831"/>
          </a:xfrm>
          <a:prstGeom prst="rect">
            <a:avLst/>
          </a:prstGeom>
          <a:noFill/>
        </p:spPr>
        <p:txBody>
          <a:bodyPr wrap="square" rtlCol="0">
            <a:spAutoFit/>
          </a:bodyPr>
          <a:lstStyle/>
          <a:p>
            <a:r>
              <a:rPr lang="en-US" altLang="zh-CN" sz="2700"/>
              <a:t>the early Northern Song Dynasty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41"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42"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89084" y="1143477"/>
            <a:ext cx="8855393" cy="461665"/>
          </a:xfrm>
          <a:prstGeom prst="rect">
            <a:avLst/>
          </a:prstGeom>
          <a:noFill/>
        </p:spPr>
        <p:txBody>
          <a:bodyPr wrap="square" rtlCol="0">
            <a:spAutoFit/>
          </a:bodyPr>
          <a:lstStyle/>
          <a:p>
            <a:pPr lvl="0">
              <a:defRPr/>
            </a:pPr>
            <a:r>
              <a:rPr lang="en-US" altLang="zh-CN" sz="2400" spc="225" dirty="0">
                <a:solidFill>
                  <a:srgbClr val="811B1F"/>
                </a:solidFill>
                <a:latin typeface="+mj-ea"/>
                <a:ea typeface="+mj-ea"/>
              </a:rPr>
              <a:t>features of Longquan celadon in different periods</a:t>
            </a:r>
          </a:p>
        </p:txBody>
      </p:sp>
      <p:grpSp>
        <p:nvGrpSpPr>
          <p:cNvPr id="36" name="组合 35"/>
          <p:cNvGrpSpPr/>
          <p:nvPr/>
        </p:nvGrpSpPr>
        <p:grpSpPr>
          <a:xfrm>
            <a:off x="2878920" y="2401729"/>
            <a:ext cx="3700474" cy="3127534"/>
            <a:chOff x="5292187" y="1959429"/>
            <a:chExt cx="1907247"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grpSp>
        <p:sp>
          <p:nvSpPr>
            <p:cNvPr id="23" name="矩形 22"/>
            <p:cNvSpPr/>
            <p:nvPr/>
          </p:nvSpPr>
          <p:spPr>
            <a:xfrm>
              <a:off x="5364359" y="2311961"/>
              <a:ext cx="1676752" cy="1238580"/>
            </a:xfrm>
            <a:prstGeom prst="rect">
              <a:avLst/>
            </a:prstGeom>
          </p:spPr>
          <p:txBody>
            <a:bodyPr wrap="square">
              <a:spAutoFit/>
            </a:bodyPr>
            <a:lstStyle/>
            <a:p>
              <a:pPr marL="342900" indent="-342900"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glaze color is like jade, </a:t>
              </a:r>
            </a:p>
            <a:p>
              <a:pPr marL="342900" indent="-342900"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the shape is rich and varied, </a:t>
              </a:r>
            </a:p>
            <a:p>
              <a:pPr marL="342900" indent="-342900"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the decoration is quite creative</a:t>
              </a: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3" name="图片 2"/>
          <p:cNvPicPr>
            <a:picLocks noChangeAspect="1"/>
          </p:cNvPicPr>
          <p:nvPr/>
        </p:nvPicPr>
        <p:blipFill>
          <a:blip r:embed="rId8"/>
          <a:stretch>
            <a:fillRect/>
          </a:stretch>
        </p:blipFill>
        <p:spPr>
          <a:xfrm>
            <a:off x="246697" y="2074545"/>
            <a:ext cx="2589848" cy="3330893"/>
          </a:xfrm>
          <a:prstGeom prst="rect">
            <a:avLst/>
          </a:prstGeom>
        </p:spPr>
      </p:pic>
      <p:pic>
        <p:nvPicPr>
          <p:cNvPr id="7" name="图片 6"/>
          <p:cNvPicPr>
            <a:picLocks noChangeAspect="1"/>
          </p:cNvPicPr>
          <p:nvPr/>
        </p:nvPicPr>
        <p:blipFill>
          <a:blip r:embed="rId9"/>
          <a:stretch>
            <a:fillRect/>
          </a:stretch>
        </p:blipFill>
        <p:spPr>
          <a:xfrm>
            <a:off x="6750368" y="1800702"/>
            <a:ext cx="2132171" cy="3078004"/>
          </a:xfrm>
          <a:prstGeom prst="rect">
            <a:avLst/>
          </a:prstGeom>
        </p:spPr>
      </p:pic>
      <p:sp>
        <p:nvSpPr>
          <p:cNvPr id="2" name="文本框 1"/>
          <p:cNvSpPr txBox="1"/>
          <p:nvPr/>
        </p:nvSpPr>
        <p:spPr>
          <a:xfrm>
            <a:off x="2878932" y="1906429"/>
            <a:ext cx="4370546" cy="507831"/>
          </a:xfrm>
          <a:prstGeom prst="rect">
            <a:avLst/>
          </a:prstGeom>
          <a:noFill/>
        </p:spPr>
        <p:txBody>
          <a:bodyPr wrap="square" rtlCol="0">
            <a:spAutoFit/>
          </a:bodyPr>
          <a:lstStyle/>
          <a:p>
            <a:r>
              <a:rPr lang="en-US" altLang="zh-CN" sz="2700"/>
              <a:t>the Southern Song Dynasty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41"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42"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89084" y="1143477"/>
            <a:ext cx="8854916" cy="461665"/>
          </a:xfrm>
          <a:prstGeom prst="rect">
            <a:avLst/>
          </a:prstGeom>
          <a:noFill/>
        </p:spPr>
        <p:txBody>
          <a:bodyPr wrap="square" rtlCol="0">
            <a:spAutoFit/>
          </a:bodyPr>
          <a:lstStyle/>
          <a:p>
            <a:pPr lvl="0">
              <a:defRPr/>
            </a:pPr>
            <a:r>
              <a:rPr lang="en-US" altLang="zh-CN" sz="2400" spc="225" dirty="0">
                <a:solidFill>
                  <a:srgbClr val="811B1F"/>
                </a:solidFill>
                <a:latin typeface="+mj-ea"/>
                <a:ea typeface="+mj-ea"/>
              </a:rPr>
              <a:t>features of Longquan celadon in different periods</a:t>
            </a:r>
          </a:p>
        </p:txBody>
      </p:sp>
      <p:grpSp>
        <p:nvGrpSpPr>
          <p:cNvPr id="36" name="组合 35"/>
          <p:cNvGrpSpPr/>
          <p:nvPr/>
        </p:nvGrpSpPr>
        <p:grpSpPr>
          <a:xfrm>
            <a:off x="-724852" y="2696527"/>
            <a:ext cx="10515124" cy="2509838"/>
            <a:chOff x="3320067" y="1959429"/>
            <a:chExt cx="5770880"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grpSp>
        <p:sp>
          <p:nvSpPr>
            <p:cNvPr id="23" name="矩形 22"/>
            <p:cNvSpPr/>
            <p:nvPr/>
          </p:nvSpPr>
          <p:spPr>
            <a:xfrm>
              <a:off x="3320067" y="2452088"/>
              <a:ext cx="5770880" cy="1052323"/>
            </a:xfrm>
            <a:prstGeom prst="rect">
              <a:avLst/>
            </a:prstGeom>
          </p:spPr>
          <p:txBody>
            <a:bodyPr wrap="square">
              <a:spAutoFit/>
            </a:bodyPr>
            <a:lstStyle/>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light cyan glaze color</a:t>
              </a:r>
            </a:p>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fetal bone gray-white </a:t>
              </a:r>
            </a:p>
            <a:p>
              <a:pPr algn="ctr"/>
              <a:r>
                <a:rPr lang="en-US" altLang="zh-CN" sz="2100" b="1" dirty="0">
                  <a:solidFill>
                    <a:srgbClr val="404040"/>
                  </a:solidFill>
                  <a:latin typeface="庞门正道粗书体" panose="02010600030101010101" pitchFamily="2" charset="-122"/>
                  <a:ea typeface="庞门正道粗书体" panose="02010600030101010101" pitchFamily="2" charset="-122"/>
                </a:rPr>
                <a:t>while a few gray-black</a:t>
              </a:r>
            </a:p>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solid texture</a:t>
              </a: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3" name="图片 2"/>
          <p:cNvPicPr>
            <a:picLocks noChangeAspect="1"/>
          </p:cNvPicPr>
          <p:nvPr/>
        </p:nvPicPr>
        <p:blipFill>
          <a:blip r:embed="rId8"/>
          <a:stretch>
            <a:fillRect/>
          </a:stretch>
        </p:blipFill>
        <p:spPr>
          <a:xfrm>
            <a:off x="0" y="1581150"/>
            <a:ext cx="3264218" cy="1744980"/>
          </a:xfrm>
          <a:prstGeom prst="rect">
            <a:avLst/>
          </a:prstGeom>
        </p:spPr>
      </p:pic>
      <p:pic>
        <p:nvPicPr>
          <p:cNvPr id="7" name="图片 6"/>
          <p:cNvPicPr>
            <a:picLocks noChangeAspect="1"/>
          </p:cNvPicPr>
          <p:nvPr/>
        </p:nvPicPr>
        <p:blipFill>
          <a:blip r:embed="rId9"/>
          <a:stretch>
            <a:fillRect/>
          </a:stretch>
        </p:blipFill>
        <p:spPr>
          <a:xfrm>
            <a:off x="6404134" y="2364582"/>
            <a:ext cx="2590800" cy="2841784"/>
          </a:xfrm>
          <a:prstGeom prst="rect">
            <a:avLst/>
          </a:prstGeom>
        </p:spPr>
      </p:pic>
      <p:sp>
        <p:nvSpPr>
          <p:cNvPr id="2" name="文本框 1"/>
          <p:cNvSpPr txBox="1"/>
          <p:nvPr/>
        </p:nvSpPr>
        <p:spPr>
          <a:xfrm>
            <a:off x="3454718" y="2212658"/>
            <a:ext cx="3037999" cy="507831"/>
          </a:xfrm>
          <a:prstGeom prst="rect">
            <a:avLst/>
          </a:prstGeom>
          <a:noFill/>
        </p:spPr>
        <p:txBody>
          <a:bodyPr wrap="square" rtlCol="0">
            <a:spAutoFit/>
          </a:bodyPr>
          <a:lstStyle/>
          <a:p>
            <a:r>
              <a:rPr lang="en-US" altLang="zh-CN" sz="2700"/>
              <a:t>the Yuan Dynasty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15" name="图片 6"/>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t="6754" r="7821" b="33897"/>
          <a:stretch>
            <a:fillRect/>
          </a:stretch>
        </p:blipFill>
        <p:spPr>
          <a:xfrm flipH="1">
            <a:off x="7522470" y="4764881"/>
            <a:ext cx="1416742" cy="935546"/>
          </a:xfrm>
          <a:prstGeom prst="rect">
            <a:avLst/>
          </a:prstGeom>
        </p:spPr>
      </p:pic>
      <p:pic>
        <p:nvPicPr>
          <p:cNvPr id="16" name="图片 1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17" name="图片 1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flipH="1">
            <a:off x="5699922" y="871299"/>
            <a:ext cx="3493294" cy="3493294"/>
          </a:xfrm>
          <a:prstGeom prst="rect">
            <a:avLst/>
          </a:prstGeom>
        </p:spPr>
      </p:pic>
      <p:grpSp>
        <p:nvGrpSpPr>
          <p:cNvPr id="38" name="组合 37"/>
          <p:cNvGrpSpPr/>
          <p:nvPr/>
        </p:nvGrpSpPr>
        <p:grpSpPr>
          <a:xfrm>
            <a:off x="961249" y="2359662"/>
            <a:ext cx="2269331" cy="1896347"/>
            <a:chOff x="3781828" y="1252768"/>
            <a:chExt cx="2545614" cy="2127221"/>
          </a:xfrm>
        </p:grpSpPr>
        <p:pic>
          <p:nvPicPr>
            <p:cNvPr id="39" name="Picture 3" descr="C:\Users\Thinkpad\Desktop\PNG\1_0002_图层-5-副本.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43" name="矩形 42"/>
            <p:cNvSpPr/>
            <p:nvPr/>
          </p:nvSpPr>
          <p:spPr>
            <a:xfrm>
              <a:off x="3781828" y="1252768"/>
              <a:ext cx="2545614" cy="673232"/>
            </a:xfrm>
            <a:prstGeom prst="rect">
              <a:avLst/>
            </a:prstGeom>
          </p:spPr>
          <p:txBody>
            <a:bodyPr wrap="square">
              <a:spAutoFit/>
            </a:bodyPr>
            <a:lstStyle/>
            <a:p>
              <a:pPr algn="dist" defTabSz="685800">
                <a:defRPr/>
              </a:pPr>
              <a:r>
                <a:rPr lang="en-US" altLang="zh-CN" sz="3300" spc="225" dirty="0">
                  <a:solidFill>
                    <a:prstClr val="black">
                      <a:lumMod val="75000"/>
                      <a:lumOff val="25000"/>
                    </a:prstClr>
                  </a:solidFill>
                  <a:latin typeface="思源黑体 CN Light" panose="020B0300000000000000" pitchFamily="34" charset="-122"/>
                  <a:ea typeface="思源黑体 CN Light" panose="020B0300000000000000" pitchFamily="34" charset="-122"/>
                </a:rPr>
                <a:t>PART 03</a:t>
              </a:r>
            </a:p>
          </p:txBody>
        </p:sp>
        <p:sp>
          <p:nvSpPr>
            <p:cNvPr id="54" name="Freeform 682"/>
            <p:cNvSpPr>
              <a:spLocks noEditPoints="1"/>
            </p:cNvSpPr>
            <p:nvPr/>
          </p:nvSpPr>
          <p:spPr bwMode="auto">
            <a:xfrm rot="333008">
              <a:off x="4748253" y="1940859"/>
              <a:ext cx="888427" cy="564683"/>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68580" tIns="34290" rIns="68580" bIns="34290" numCol="1" anchor="t" anchorCtr="0" compatLnSpc="1"/>
            <a:lstStyle/>
            <a:p>
              <a:pPr defTabSz="685800">
                <a:defRPr/>
              </a:pPr>
              <a:endParaRPr lang="zh-CN" altLang="en-US" dirty="0">
                <a:solidFill>
                  <a:prstClr val="black"/>
                </a:solidFill>
                <a:latin typeface="阿里巴巴普惠体 R" panose="00020600040101010101" pitchFamily="18" charset="-122"/>
                <a:ea typeface="阿里巴巴普惠体 R" panose="00020600040101010101" pitchFamily="18" charset="-122"/>
              </a:endParaRPr>
            </a:p>
          </p:txBody>
        </p:sp>
      </p:grpSp>
      <p:sp>
        <p:nvSpPr>
          <p:cNvPr id="10" name="矩形 9"/>
          <p:cNvSpPr/>
          <p:nvPr/>
        </p:nvSpPr>
        <p:spPr>
          <a:xfrm>
            <a:off x="3444241" y="2957513"/>
            <a:ext cx="4303871" cy="1200329"/>
          </a:xfrm>
          <a:prstGeom prst="rect">
            <a:avLst/>
          </a:prstGeom>
        </p:spPr>
        <p:txBody>
          <a:bodyPr wrap="square">
            <a:spAutoFit/>
          </a:bodyPr>
          <a:lstStyle/>
          <a:p>
            <a:r>
              <a:rPr lang="en-US" altLang="zh-CN" sz="3600" dirty="0">
                <a:solidFill>
                  <a:schemeClr val="tx1">
                    <a:lumMod val="85000"/>
                    <a:lumOff val="15000"/>
                  </a:schemeClr>
                </a:solidFill>
              </a:rPr>
              <a:t>Translation difficulities and skills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filter="fade">
                                      <p:cBhvr>
                                        <p:cTn id="19" dur="500">
                                          <p:stCondLst>
                                            <p:cond delay="0"/>
                                          </p:stCondLst>
                                        </p:cTn>
                                        <p:tgtEl>
                                          <p:spTgt spid="14"/>
                                        </p:tgtEl>
                                      </p:cBhvr>
                                    </p:animEffect>
                                    <p:animScale>
                                      <p:cBhvr>
                                        <p:cTn id="20" dur="500" fill="hold">
                                          <p:stCondLst>
                                            <p:cond delay="0"/>
                                          </p:stCondLst>
                                        </p:cTn>
                                        <p:tgtEl>
                                          <p:spTgt spid="14"/>
                                        </p:tgtEl>
                                      </p:cBhvr>
                                      <p:from x="150000" y="150000"/>
                                      <p:to x="100000" y="100000"/>
                                    </p:animScale>
                                    <p:anim to="" calcmode="lin" valueType="num">
                                      <p:cBhvr>
                                        <p:cTn id="21" dur="500" fill="hold">
                                          <p:stCondLst>
                                            <p:cond delay="0"/>
                                          </p:stCondLst>
                                        </p:cTn>
                                        <p:tgtEl>
                                          <p:spTgt spid="14"/>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14"/>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filter="fade">
                                      <p:cBhvr>
                                        <p:cTn id="26" dur="500">
                                          <p:stCondLst>
                                            <p:cond delay="0"/>
                                          </p:stCondLst>
                                        </p:cTn>
                                        <p:tgtEl>
                                          <p:spTgt spid="15"/>
                                        </p:tgtEl>
                                      </p:cBhvr>
                                    </p:animEffect>
                                    <p:animScale>
                                      <p:cBhvr>
                                        <p:cTn id="27" dur="500" fill="hold">
                                          <p:stCondLst>
                                            <p:cond delay="0"/>
                                          </p:stCondLst>
                                        </p:cTn>
                                        <p:tgtEl>
                                          <p:spTgt spid="15"/>
                                        </p:tgtEl>
                                      </p:cBhvr>
                                      <p:from x="150000" y="150000"/>
                                      <p:to x="100000" y="100000"/>
                                    </p:animScale>
                                    <p:anim to="" calcmode="lin" valueType="num">
                                      <p:cBhvr>
                                        <p:cTn id="28" dur="500" fill="hold">
                                          <p:stCondLst>
                                            <p:cond delay="0"/>
                                          </p:stCondLst>
                                        </p:cTn>
                                        <p:tgtEl>
                                          <p:spTgt spid="15"/>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15"/>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filter="fade">
                                      <p:cBhvr>
                                        <p:cTn id="33" dur="500">
                                          <p:stCondLst>
                                            <p:cond delay="0"/>
                                          </p:stCondLst>
                                        </p:cTn>
                                        <p:tgtEl>
                                          <p:spTgt spid="16"/>
                                        </p:tgtEl>
                                      </p:cBhvr>
                                    </p:animEffect>
                                    <p:animScale>
                                      <p:cBhvr>
                                        <p:cTn id="34" dur="500" fill="hold">
                                          <p:stCondLst>
                                            <p:cond delay="0"/>
                                          </p:stCondLst>
                                        </p:cTn>
                                        <p:tgtEl>
                                          <p:spTgt spid="16"/>
                                        </p:tgtEl>
                                      </p:cBhvr>
                                      <p:from x="150000" y="150000"/>
                                      <p:to x="100000" y="100000"/>
                                    </p:animScale>
                                    <p:anim to="" calcmode="lin" valueType="num">
                                      <p:cBhvr>
                                        <p:cTn id="35" dur="500" fill="hold">
                                          <p:stCondLst>
                                            <p:cond delay="0"/>
                                          </p:stCondLst>
                                        </p:cTn>
                                        <p:tgtEl>
                                          <p:spTgt spid="16"/>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16"/>
                                        </p:tgtEl>
                                        <p:attrNameLst>
                                          <p:attrName>ppt_y</p:attrName>
                                        </p:attrNameLst>
                                      </p:cBhvr>
                                      <p:tavLst>
                                        <p:tav tm="0">
                                          <p:val>
                                            <p:strVal val="#ppt_y+sin(rand(10))/10"/>
                                          </p:val>
                                        </p:tav>
                                        <p:tav tm="100000">
                                          <p:val>
                                            <p:strVal val="#ppt_y"/>
                                          </p:val>
                                        </p:tav>
                                      </p:tavLst>
                                    </p:anim>
                                  </p:childTnLst>
                                </p:cTn>
                              </p:par>
                            </p:childTnLst>
                          </p:cTn>
                        </p:par>
                        <p:par>
                          <p:cTn id="37" fill="hold">
                            <p:stCondLst>
                              <p:cond delay="2500"/>
                            </p:stCondLst>
                            <p:childTnLst>
                              <p:par>
                                <p:cTn id="38" presetID="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filter="fade">
                                      <p:cBhvr>
                                        <p:cTn id="40" dur="500">
                                          <p:stCondLst>
                                            <p:cond delay="0"/>
                                          </p:stCondLst>
                                        </p:cTn>
                                        <p:tgtEl>
                                          <p:spTgt spid="17"/>
                                        </p:tgtEl>
                                      </p:cBhvr>
                                    </p:animEffect>
                                    <p:animScale>
                                      <p:cBhvr>
                                        <p:cTn id="41" dur="500" fill="hold">
                                          <p:stCondLst>
                                            <p:cond delay="0"/>
                                          </p:stCondLst>
                                        </p:cTn>
                                        <p:tgtEl>
                                          <p:spTgt spid="17"/>
                                        </p:tgtEl>
                                      </p:cBhvr>
                                      <p:from x="150000" y="150000"/>
                                      <p:to x="100000" y="100000"/>
                                    </p:animScale>
                                    <p:anim to="" calcmode="lin" valueType="num">
                                      <p:cBhvr>
                                        <p:cTn id="42" dur="500" fill="hold">
                                          <p:stCondLst>
                                            <p:cond delay="0"/>
                                          </p:stCondLst>
                                        </p:cTn>
                                        <p:tgtEl>
                                          <p:spTgt spid="17"/>
                                        </p:tgtEl>
                                        <p:attrNameLst>
                                          <p:attrName>ppt_x</p:attrName>
                                        </p:attrNameLst>
                                      </p:cBhvr>
                                      <p:tavLst>
                                        <p:tav tm="0">
                                          <p:val>
                                            <p:strVal val="#ppt_x+sin(rand(10))/10"/>
                                          </p:val>
                                        </p:tav>
                                        <p:tav tm="100000">
                                          <p:val>
                                            <p:strVal val="#ppt_x"/>
                                          </p:val>
                                        </p:tav>
                                      </p:tavLst>
                                    </p:anim>
                                    <p:anim to="" calcmode="lin" valueType="num">
                                      <p:cBhvr>
                                        <p:cTn id="43" dur="500" fill="hold">
                                          <p:stCondLst>
                                            <p:cond delay="0"/>
                                          </p:stCondLst>
                                        </p:cTn>
                                        <p:tgtEl>
                                          <p:spTgt spid="1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36"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7"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88994" y="1143588"/>
            <a:ext cx="1835081" cy="369332"/>
          </a:xfrm>
          <a:prstGeom prst="rect">
            <a:avLst/>
          </a:prstGeom>
          <a:noFill/>
        </p:spPr>
        <p:txBody>
          <a:bodyPr wrap="square" rtlCol="0">
            <a:spAutoFit/>
          </a:bodyPr>
          <a:lstStyle/>
          <a:p>
            <a:pPr lvl="0">
              <a:defRPr/>
            </a:pPr>
            <a:endParaRPr lang="zh-CN" altLang="en-US" spc="225" dirty="0">
              <a:solidFill>
                <a:srgbClr val="811B1F"/>
              </a:solidFill>
              <a:latin typeface="庞门正道粗书体" panose="02010600030101010101" pitchFamily="2" charset="-122"/>
              <a:ea typeface="庞门正道粗书体" panose="02010600030101010101" pitchFamily="2" charset="-122"/>
            </a:endParaRPr>
          </a:p>
        </p:txBody>
      </p:sp>
      <p:grpSp>
        <p:nvGrpSpPr>
          <p:cNvPr id="34" name="组合 33"/>
          <p:cNvGrpSpPr/>
          <p:nvPr/>
        </p:nvGrpSpPr>
        <p:grpSpPr>
          <a:xfrm>
            <a:off x="3182154" y="1921040"/>
            <a:ext cx="2567906" cy="2344861"/>
            <a:chOff x="4070302" y="1855732"/>
            <a:chExt cx="3423874" cy="3126481"/>
          </a:xfrm>
        </p:grpSpPr>
        <p:grpSp>
          <p:nvGrpSpPr>
            <p:cNvPr id="8" name="组合 7"/>
            <p:cNvGrpSpPr/>
            <p:nvPr/>
          </p:nvGrpSpPr>
          <p:grpSpPr>
            <a:xfrm>
              <a:off x="4279691" y="1855732"/>
              <a:ext cx="3098353" cy="3126481"/>
              <a:chOff x="7018338" y="5334002"/>
              <a:chExt cx="1223963" cy="1235075"/>
            </a:xfrm>
            <a:solidFill>
              <a:srgbClr val="ADB2B6"/>
            </a:solidFill>
          </p:grpSpPr>
          <p:sp>
            <p:nvSpPr>
              <p:cNvPr id="9" name="Freeform 5463"/>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0" name="Freeform 5464"/>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1" name="Freeform 5465"/>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2" name="Freeform 5466"/>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3" name="Line 5467"/>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4" name="Line 5468"/>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5" name="Freeform 5469"/>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8" name="Freeform 5470"/>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9" name="Freeform 5471"/>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0" name="Freeform 5472"/>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1" name="Freeform 5473"/>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grpSp>
        <p:grpSp>
          <p:nvGrpSpPr>
            <p:cNvPr id="22" name="组合 21"/>
            <p:cNvGrpSpPr/>
            <p:nvPr/>
          </p:nvGrpSpPr>
          <p:grpSpPr>
            <a:xfrm>
              <a:off x="4070302" y="3039225"/>
              <a:ext cx="492443" cy="434519"/>
              <a:chOff x="11081944" y="552138"/>
              <a:chExt cx="669274" cy="590550"/>
            </a:xfrm>
          </p:grpSpPr>
          <p:sp>
            <p:nvSpPr>
              <p:cNvPr id="2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4" name="文本框 23"/>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一</a:t>
                </a:r>
              </a:p>
            </p:txBody>
          </p:sp>
        </p:grpSp>
        <p:grpSp>
          <p:nvGrpSpPr>
            <p:cNvPr id="25" name="组合 24"/>
            <p:cNvGrpSpPr/>
            <p:nvPr/>
          </p:nvGrpSpPr>
          <p:grpSpPr>
            <a:xfrm>
              <a:off x="7001733" y="3002200"/>
              <a:ext cx="492443" cy="434519"/>
              <a:chOff x="11081944" y="552138"/>
              <a:chExt cx="669274" cy="590550"/>
            </a:xfrm>
          </p:grpSpPr>
          <p:sp>
            <p:nvSpPr>
              <p:cNvPr id="26"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7" name="文本框 26"/>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二</a:t>
                </a:r>
              </a:p>
            </p:txBody>
          </p:sp>
        </p:grpSp>
      </p:grpSp>
      <p:grpSp>
        <p:nvGrpSpPr>
          <p:cNvPr id="2" name="组合 1"/>
          <p:cNvGrpSpPr/>
          <p:nvPr/>
        </p:nvGrpSpPr>
        <p:grpSpPr>
          <a:xfrm>
            <a:off x="645666" y="2774434"/>
            <a:ext cx="2583009" cy="2385941"/>
            <a:chOff x="110863" y="2443046"/>
            <a:chExt cx="3444012" cy="3181255"/>
          </a:xfrm>
        </p:grpSpPr>
        <p:sp>
          <p:nvSpPr>
            <p:cNvPr id="29" name="文本框 28"/>
            <p:cNvSpPr txBox="1"/>
            <p:nvPr/>
          </p:nvSpPr>
          <p:spPr bwMode="auto">
            <a:xfrm>
              <a:off x="985098" y="2443046"/>
              <a:ext cx="2569777" cy="492443"/>
            </a:xfrm>
            <a:prstGeom prst="rect">
              <a:avLst/>
            </a:prstGeom>
            <a:noFill/>
          </p:spPr>
          <p:txBody>
            <a:bodyPr wrap="square">
              <a:spAutoFit/>
            </a:bodyPr>
            <a:lstStyle/>
            <a:p>
              <a:pPr algn="r">
                <a:defRPr/>
              </a:pPr>
              <a:endParaRPr lang="en-US" altLang="zh-CN"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0" name="文本框 29"/>
            <p:cNvSpPr txBox="1"/>
            <p:nvPr/>
          </p:nvSpPr>
          <p:spPr bwMode="auto">
            <a:xfrm>
              <a:off x="110863" y="2907231"/>
              <a:ext cx="3416300" cy="2717070"/>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r>
                <a:rPr lang="zh-CN" altLang="en-US"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龙泉窑，龙泉青瓷</a:t>
              </a:r>
              <a:endParaRPr lang="en-US" altLang="zh-CN"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r>
                <a:rPr lang="en-US" altLang="zh-CN"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Longquan kiln, Longquan celadon</a:t>
              </a: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p:txBody>
        </p:sp>
      </p:grpSp>
      <p:grpSp>
        <p:nvGrpSpPr>
          <p:cNvPr id="5" name="组合 4"/>
          <p:cNvGrpSpPr/>
          <p:nvPr/>
        </p:nvGrpSpPr>
        <p:grpSpPr>
          <a:xfrm>
            <a:off x="5663306" y="2531071"/>
            <a:ext cx="3271838" cy="3109434"/>
            <a:chOff x="8085373" y="2118561"/>
            <a:chExt cx="4362450" cy="4145913"/>
          </a:xfrm>
        </p:grpSpPr>
        <p:sp>
          <p:nvSpPr>
            <p:cNvPr id="32" name="文本框 31"/>
            <p:cNvSpPr txBox="1"/>
            <p:nvPr/>
          </p:nvSpPr>
          <p:spPr bwMode="auto">
            <a:xfrm>
              <a:off x="8201578" y="2118561"/>
              <a:ext cx="3936365" cy="1107996"/>
            </a:xfrm>
            <a:prstGeom prst="rect">
              <a:avLst/>
            </a:prstGeom>
            <a:noFill/>
          </p:spPr>
          <p:txBody>
            <a:bodyPr wrap="square">
              <a:spAutoFit/>
            </a:bodyPr>
            <a:lstStyle/>
            <a:p>
              <a:pPr>
                <a:defRPr/>
              </a:pPr>
              <a:r>
                <a:rPr lang="en-US" altLang="zh-CN" sz="2400" b="1"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transliteration and explanation</a:t>
              </a:r>
            </a:p>
          </p:txBody>
        </p:sp>
        <p:sp>
          <p:nvSpPr>
            <p:cNvPr id="33" name="文本框 32"/>
            <p:cNvSpPr txBox="1"/>
            <p:nvPr/>
          </p:nvSpPr>
          <p:spPr bwMode="auto">
            <a:xfrm>
              <a:off x="8085373" y="2907230"/>
              <a:ext cx="4362450" cy="3357244"/>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l"/>
              <a:endParaRPr lang="zh-CN" altLang="en-US"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l"/>
              <a:r>
                <a:rPr lang="zh-CN" altLang="en-US"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尊式瓶</a:t>
              </a:r>
            </a:p>
            <a:p>
              <a:pPr algn="l">
                <a:buClrTx/>
                <a:buSzTx/>
                <a:buNone/>
              </a:pPr>
              <a:r>
                <a:rPr lang="en-US" altLang="zh-CN" sz="2100">
                  <a:solidFill>
                    <a:schemeClr val="tx1"/>
                  </a:solidFill>
                  <a:latin typeface="+mn-lt"/>
                  <a:sym typeface="字魂59号-创粗黑" panose="00000500000000000000" pitchFamily="2" charset="-122"/>
                </a:rPr>
                <a:t>zun-shaped vase (a kind of vessel, means the bottom is smaller than the top</a:t>
              </a:r>
            </a:p>
            <a:p>
              <a:pPr algn="l">
                <a:buNone/>
              </a:pP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p:txBody>
        </p:sp>
      </p:grpSp>
      <p:sp>
        <p:nvSpPr>
          <p:cNvPr id="4" name="文本框 3"/>
          <p:cNvSpPr txBox="1"/>
          <p:nvPr/>
        </p:nvSpPr>
        <p:spPr>
          <a:xfrm>
            <a:off x="748189" y="2728437"/>
            <a:ext cx="2577465" cy="461665"/>
          </a:xfrm>
          <a:prstGeom prst="rect">
            <a:avLst/>
          </a:prstGeom>
          <a:noFill/>
        </p:spPr>
        <p:txBody>
          <a:bodyPr wrap="square" rtlCol="0">
            <a:spAutoFit/>
          </a:bodyPr>
          <a:lstStyle/>
          <a:p>
            <a:r>
              <a:rPr lang="en-US" altLang="zh-CN" sz="2400" b="1"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rPr>
              <a:t>transliteration</a:t>
            </a:r>
            <a:endParaRPr lang="en-US" altLang="zh-CN" sz="2400" b="1"/>
          </a:p>
        </p:txBody>
      </p:sp>
      <p:sp>
        <p:nvSpPr>
          <p:cNvPr id="6" name="下箭头 5"/>
          <p:cNvSpPr/>
          <p:nvPr/>
        </p:nvSpPr>
        <p:spPr>
          <a:xfrm>
            <a:off x="2123123" y="3210402"/>
            <a:ext cx="294799" cy="353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下箭头 15"/>
          <p:cNvSpPr/>
          <p:nvPr/>
        </p:nvSpPr>
        <p:spPr>
          <a:xfrm>
            <a:off x="6287929" y="3304699"/>
            <a:ext cx="295275" cy="283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文本框 30"/>
          <p:cNvSpPr txBox="1"/>
          <p:nvPr/>
        </p:nvSpPr>
        <p:spPr>
          <a:xfrm>
            <a:off x="3528060" y="2397443"/>
            <a:ext cx="1898809" cy="1569660"/>
          </a:xfrm>
          <a:prstGeom prst="rect">
            <a:avLst/>
          </a:prstGeom>
          <a:noFill/>
        </p:spPr>
        <p:txBody>
          <a:bodyPr wrap="square" rtlCol="0">
            <a:spAutoFit/>
          </a:bodyPr>
          <a:lstStyle/>
          <a:p>
            <a:r>
              <a:rPr lang="en-US" altLang="zh-CN" sz="2400">
                <a:solidFill>
                  <a:srgbClr val="00B0F0"/>
                </a:solidFill>
                <a:sym typeface="+mn-ea"/>
              </a:rPr>
              <a:t>translation of some kinds of celadons</a:t>
            </a:r>
            <a:endParaRPr lang="en-US" altLang="zh-CN" sz="2400">
              <a:solidFill>
                <a:srgbClr val="00B0F0"/>
              </a:solidFill>
            </a:endParaRPr>
          </a:p>
          <a:p>
            <a:endParaRPr lang="en-US" alt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anim calcmode="lin" valueType="num">
                                      <p:cBhvr>
                                        <p:cTn id="14" dur="500" fill="hold"/>
                                        <p:tgtEl>
                                          <p:spTgt spid="34"/>
                                        </p:tgtEl>
                                        <p:attrNameLst>
                                          <p:attrName>ppt_x</p:attrName>
                                        </p:attrNameLst>
                                      </p:cBhvr>
                                      <p:tavLst>
                                        <p:tav tm="0">
                                          <p:val>
                                            <p:strVal val="#ppt_x"/>
                                          </p:val>
                                        </p:tav>
                                        <p:tav tm="100000">
                                          <p:val>
                                            <p:strVal val="#ppt_x"/>
                                          </p:val>
                                        </p:tav>
                                      </p:tavLst>
                                    </p:anim>
                                    <p:anim calcmode="lin" valueType="num">
                                      <p:cBhvr>
                                        <p:cTn id="15" dur="5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filter="fade">
                                      <p:cBhvr>
                                        <p:cTn id="25" dur="500">
                                          <p:stCondLst>
                                            <p:cond delay="0"/>
                                          </p:stCondLst>
                                        </p:cTn>
                                        <p:tgtEl>
                                          <p:spTgt spid="35"/>
                                        </p:tgtEl>
                                      </p:cBhvr>
                                    </p:animEffect>
                                    <p:animScale>
                                      <p:cBhvr>
                                        <p:cTn id="26" dur="500" fill="hold">
                                          <p:stCondLst>
                                            <p:cond delay="0"/>
                                          </p:stCondLst>
                                        </p:cTn>
                                        <p:tgtEl>
                                          <p:spTgt spid="35"/>
                                        </p:tgtEl>
                                      </p:cBhvr>
                                      <p:from x="150000" y="150000"/>
                                      <p:to x="100000" y="100000"/>
                                    </p:animScale>
                                    <p:anim to="" calcmode="lin" valueType="num">
                                      <p:cBhvr>
                                        <p:cTn id="27" dur="500" fill="hold">
                                          <p:stCondLst>
                                            <p:cond delay="0"/>
                                          </p:stCondLst>
                                        </p:cTn>
                                        <p:tgtEl>
                                          <p:spTgt spid="35"/>
                                        </p:tgtEl>
                                        <p:attrNameLst>
                                          <p:attrName>ppt_x</p:attrName>
                                        </p:attrNameLst>
                                      </p:cBhvr>
                                      <p:tavLst>
                                        <p:tav tm="0">
                                          <p:val>
                                            <p:strVal val="#ppt_x+sin(rand(10))/10"/>
                                          </p:val>
                                        </p:tav>
                                        <p:tav tm="100000">
                                          <p:val>
                                            <p:strVal val="#ppt_x"/>
                                          </p:val>
                                        </p:tav>
                                      </p:tavLst>
                                    </p:anim>
                                    <p:anim to="" calcmode="lin" valueType="num">
                                      <p:cBhvr>
                                        <p:cTn id="28" dur="500" fill="hold">
                                          <p:stCondLst>
                                            <p:cond delay="0"/>
                                          </p:stCondLst>
                                        </p:cTn>
                                        <p:tgtEl>
                                          <p:spTgt spid="35"/>
                                        </p:tgtEl>
                                        <p:attrNameLst>
                                          <p:attrName>ppt_y</p:attrName>
                                        </p:attrNameLst>
                                      </p:cBhvr>
                                      <p:tavLst>
                                        <p:tav tm="0">
                                          <p:val>
                                            <p:strVal val="#ppt_y+sin(rand(10))/10"/>
                                          </p:val>
                                        </p:tav>
                                        <p:tav tm="100000">
                                          <p:val>
                                            <p:strVal val="#ppt_y"/>
                                          </p:val>
                                        </p:tav>
                                      </p:tavLst>
                                    </p:anim>
                                  </p:childTnLst>
                                </p:cTn>
                              </p:par>
                            </p:childTnLst>
                          </p:cTn>
                        </p:par>
                        <p:par>
                          <p:cTn id="29" fill="hold">
                            <p:stCondLst>
                              <p:cond delay="2000"/>
                            </p:stCondLst>
                            <p:childTnLst>
                              <p:par>
                                <p:cTn id="30" presetID="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filter="fade">
                                      <p:cBhvr>
                                        <p:cTn id="32" dur="500">
                                          <p:stCondLst>
                                            <p:cond delay="0"/>
                                          </p:stCondLst>
                                        </p:cTn>
                                        <p:tgtEl>
                                          <p:spTgt spid="36"/>
                                        </p:tgtEl>
                                      </p:cBhvr>
                                    </p:animEffect>
                                    <p:animScale>
                                      <p:cBhvr>
                                        <p:cTn id="33" dur="500" fill="hold">
                                          <p:stCondLst>
                                            <p:cond delay="0"/>
                                          </p:stCondLst>
                                        </p:cTn>
                                        <p:tgtEl>
                                          <p:spTgt spid="36"/>
                                        </p:tgtEl>
                                      </p:cBhvr>
                                      <p:from x="150000" y="150000"/>
                                      <p:to x="100000" y="100000"/>
                                    </p:animScale>
                                    <p:anim to="" calcmode="lin" valueType="num">
                                      <p:cBhvr>
                                        <p:cTn id="34" dur="500" fill="hold">
                                          <p:stCondLst>
                                            <p:cond delay="0"/>
                                          </p:stCondLst>
                                        </p:cTn>
                                        <p:tgtEl>
                                          <p:spTgt spid="36"/>
                                        </p:tgtEl>
                                        <p:attrNameLst>
                                          <p:attrName>ppt_x</p:attrName>
                                        </p:attrNameLst>
                                      </p:cBhvr>
                                      <p:tavLst>
                                        <p:tav tm="0">
                                          <p:val>
                                            <p:strVal val="#ppt_x+sin(rand(10))/10"/>
                                          </p:val>
                                        </p:tav>
                                        <p:tav tm="100000">
                                          <p:val>
                                            <p:strVal val="#ppt_x"/>
                                          </p:val>
                                        </p:tav>
                                      </p:tavLst>
                                    </p:anim>
                                    <p:anim to="" calcmode="lin" valueType="num">
                                      <p:cBhvr>
                                        <p:cTn id="35" dur="500" fill="hold">
                                          <p:stCondLst>
                                            <p:cond delay="0"/>
                                          </p:stCondLst>
                                        </p:cTn>
                                        <p:tgtEl>
                                          <p:spTgt spid="36"/>
                                        </p:tgtEl>
                                        <p:attrNameLst>
                                          <p:attrName>ppt_y</p:attrName>
                                        </p:attrNameLst>
                                      </p:cBhvr>
                                      <p:tavLst>
                                        <p:tav tm="0">
                                          <p:val>
                                            <p:strVal val="#ppt_y+sin(rand(10))/10"/>
                                          </p:val>
                                        </p:tav>
                                        <p:tav tm="100000">
                                          <p:val>
                                            <p:strVal val="#ppt_y"/>
                                          </p:val>
                                        </p:tav>
                                      </p:tavLst>
                                    </p:anim>
                                  </p:childTnLst>
                                </p:cTn>
                              </p:par>
                            </p:childTnLst>
                          </p:cTn>
                        </p:par>
                        <p:par>
                          <p:cTn id="36" fill="hold">
                            <p:stCondLst>
                              <p:cond delay="2500"/>
                            </p:stCondLst>
                            <p:childTnLst>
                              <p:par>
                                <p:cTn id="37" presetID="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filter="fade">
                                      <p:cBhvr>
                                        <p:cTn id="39" dur="500">
                                          <p:stCondLst>
                                            <p:cond delay="0"/>
                                          </p:stCondLst>
                                        </p:cTn>
                                        <p:tgtEl>
                                          <p:spTgt spid="37"/>
                                        </p:tgtEl>
                                      </p:cBhvr>
                                    </p:animEffect>
                                    <p:animScale>
                                      <p:cBhvr>
                                        <p:cTn id="40" dur="500" fill="hold">
                                          <p:stCondLst>
                                            <p:cond delay="0"/>
                                          </p:stCondLst>
                                        </p:cTn>
                                        <p:tgtEl>
                                          <p:spTgt spid="37"/>
                                        </p:tgtEl>
                                      </p:cBhvr>
                                      <p:from x="150000" y="150000"/>
                                      <p:to x="100000" y="100000"/>
                                    </p:animScale>
                                    <p:anim to="" calcmode="lin" valueType="num">
                                      <p:cBhvr>
                                        <p:cTn id="41" dur="500" fill="hold">
                                          <p:stCondLst>
                                            <p:cond delay="0"/>
                                          </p:stCondLst>
                                        </p:cTn>
                                        <p:tgtEl>
                                          <p:spTgt spid="37"/>
                                        </p:tgtEl>
                                        <p:attrNameLst>
                                          <p:attrName>ppt_x</p:attrName>
                                        </p:attrNameLst>
                                      </p:cBhvr>
                                      <p:tavLst>
                                        <p:tav tm="0">
                                          <p:val>
                                            <p:strVal val="#ppt_x+sin(rand(10))/10"/>
                                          </p:val>
                                        </p:tav>
                                        <p:tav tm="100000">
                                          <p:val>
                                            <p:strVal val="#ppt_x"/>
                                          </p:val>
                                        </p:tav>
                                      </p:tavLst>
                                    </p:anim>
                                    <p:anim to="" calcmode="lin" valueType="num">
                                      <p:cBhvr>
                                        <p:cTn id="42" dur="500" fill="hold">
                                          <p:stCondLst>
                                            <p:cond delay="0"/>
                                          </p:stCondLst>
                                        </p:cTn>
                                        <p:tgtEl>
                                          <p:spTgt spid="3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36"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7"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88994" y="1143588"/>
            <a:ext cx="1835081" cy="369332"/>
          </a:xfrm>
          <a:prstGeom prst="rect">
            <a:avLst/>
          </a:prstGeom>
          <a:noFill/>
        </p:spPr>
        <p:txBody>
          <a:bodyPr wrap="square" rtlCol="0">
            <a:spAutoFit/>
          </a:bodyPr>
          <a:lstStyle/>
          <a:p>
            <a:pPr lvl="0">
              <a:defRPr/>
            </a:pPr>
            <a:endParaRPr lang="zh-CN" altLang="en-US" spc="225" dirty="0">
              <a:solidFill>
                <a:srgbClr val="811B1F"/>
              </a:solidFill>
              <a:latin typeface="庞门正道粗书体" panose="02010600030101010101" pitchFamily="2" charset="-122"/>
              <a:ea typeface="庞门正道粗书体" panose="02010600030101010101" pitchFamily="2" charset="-122"/>
            </a:endParaRPr>
          </a:p>
        </p:txBody>
      </p:sp>
      <p:grpSp>
        <p:nvGrpSpPr>
          <p:cNvPr id="34" name="组合 33"/>
          <p:cNvGrpSpPr/>
          <p:nvPr/>
        </p:nvGrpSpPr>
        <p:grpSpPr>
          <a:xfrm>
            <a:off x="3182157" y="1921040"/>
            <a:ext cx="2566726" cy="2344861"/>
            <a:chOff x="4070306" y="1855732"/>
            <a:chExt cx="3422301" cy="3126481"/>
          </a:xfrm>
        </p:grpSpPr>
        <p:grpSp>
          <p:nvGrpSpPr>
            <p:cNvPr id="8" name="组合 7"/>
            <p:cNvGrpSpPr/>
            <p:nvPr/>
          </p:nvGrpSpPr>
          <p:grpSpPr>
            <a:xfrm>
              <a:off x="4279691" y="1855732"/>
              <a:ext cx="3098353" cy="3126481"/>
              <a:chOff x="7018338" y="5334002"/>
              <a:chExt cx="1223963" cy="1235075"/>
            </a:xfrm>
            <a:solidFill>
              <a:srgbClr val="ADB2B6"/>
            </a:solidFill>
          </p:grpSpPr>
          <p:sp>
            <p:nvSpPr>
              <p:cNvPr id="9" name="Freeform 5463"/>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0" name="Freeform 5464"/>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1" name="Freeform 5465"/>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2" name="Freeform 5466"/>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3" name="Line 5467"/>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4" name="Line 5468"/>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5" name="Freeform 5469"/>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8" name="Freeform 5470"/>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9" name="Freeform 5471"/>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0" name="Freeform 5472"/>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1" name="Freeform 5473"/>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grpSp>
        <p:grpSp>
          <p:nvGrpSpPr>
            <p:cNvPr id="22" name="组合 21"/>
            <p:cNvGrpSpPr/>
            <p:nvPr/>
          </p:nvGrpSpPr>
          <p:grpSpPr>
            <a:xfrm>
              <a:off x="4070306" y="3039225"/>
              <a:ext cx="492443" cy="434519"/>
              <a:chOff x="11081944" y="552138"/>
              <a:chExt cx="669274" cy="590550"/>
            </a:xfrm>
          </p:grpSpPr>
          <p:sp>
            <p:nvSpPr>
              <p:cNvPr id="2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4" name="文本框 23"/>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三</a:t>
                </a:r>
              </a:p>
            </p:txBody>
          </p:sp>
        </p:grpSp>
        <p:sp>
          <p:nvSpPr>
            <p:cNvPr id="26" name="Freeform 5"/>
            <p:cNvSpPr/>
            <p:nvPr/>
          </p:nvSpPr>
          <p:spPr bwMode="auto">
            <a:xfrm>
              <a:off x="7070851" y="3002200"/>
              <a:ext cx="421756" cy="434519"/>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grpSp>
      <p:sp>
        <p:nvSpPr>
          <p:cNvPr id="28" name="文本框 27"/>
          <p:cNvSpPr txBox="1"/>
          <p:nvPr/>
        </p:nvSpPr>
        <p:spPr>
          <a:xfrm>
            <a:off x="3570923" y="2397443"/>
            <a:ext cx="2002631" cy="1200329"/>
          </a:xfrm>
          <a:prstGeom prst="rect">
            <a:avLst/>
          </a:prstGeom>
          <a:noFill/>
        </p:spPr>
        <p:txBody>
          <a:bodyPr wrap="square" rtlCol="0">
            <a:spAutoFit/>
          </a:bodyPr>
          <a:lstStyle/>
          <a:p>
            <a:r>
              <a:rPr lang="en-US" altLang="zh-CN" sz="2400">
                <a:solidFill>
                  <a:srgbClr val="00B0F0"/>
                </a:solidFill>
              </a:rPr>
              <a:t>translation of four-character words</a:t>
            </a:r>
          </a:p>
        </p:txBody>
      </p:sp>
      <p:sp>
        <p:nvSpPr>
          <p:cNvPr id="31" name="文本框 30"/>
          <p:cNvSpPr txBox="1"/>
          <p:nvPr/>
        </p:nvSpPr>
        <p:spPr>
          <a:xfrm>
            <a:off x="412433" y="2219325"/>
            <a:ext cx="2548414" cy="3438505"/>
          </a:xfrm>
          <a:prstGeom prst="rect">
            <a:avLst/>
          </a:prstGeom>
          <a:noFill/>
        </p:spPr>
        <p:txBody>
          <a:bodyPr wrap="square" rtlCol="0">
            <a:spAutoFit/>
          </a:bodyPr>
          <a:lstStyle/>
          <a:p>
            <a:pPr fontAlgn="auto">
              <a:lnSpc>
                <a:spcPct val="150000"/>
              </a:lnSpc>
            </a:pPr>
            <a:r>
              <a:rPr lang="zh-CN" altLang="en-US" sz="2100"/>
              <a:t>其中的白胎和朱砂胎青瓷</a:t>
            </a:r>
            <a:r>
              <a:rPr lang="zh-CN" altLang="en-US" sz="2100">
                <a:solidFill>
                  <a:srgbClr val="FF0000"/>
                </a:solidFill>
              </a:rPr>
              <a:t>釉层丰润，釉色青碧，光泽柔和，晶莹滋润，胜似翡翠</a:t>
            </a:r>
            <a:r>
              <a:rPr lang="zh-CN" altLang="en-US" sz="2100"/>
              <a:t>，以梅子青，粉青，豆青等釉色最为珍贵。</a:t>
            </a:r>
          </a:p>
        </p:txBody>
      </p:sp>
      <p:sp>
        <p:nvSpPr>
          <p:cNvPr id="38" name="文本框 37"/>
          <p:cNvSpPr txBox="1"/>
          <p:nvPr/>
        </p:nvSpPr>
        <p:spPr>
          <a:xfrm>
            <a:off x="6087428" y="2714626"/>
            <a:ext cx="2560320" cy="1708160"/>
          </a:xfrm>
          <a:prstGeom prst="rect">
            <a:avLst/>
          </a:prstGeom>
          <a:noFill/>
        </p:spPr>
        <p:txBody>
          <a:bodyPr wrap="square" rtlCol="0">
            <a:spAutoFit/>
          </a:bodyPr>
          <a:lstStyle/>
          <a:p>
            <a:r>
              <a:rPr lang="en-US" altLang="zh-CN" sz="2100"/>
              <a:t>..., the enam of layer of white and vermilion embryo is plump, smooth and green like jade.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filter="fade">
                                      <p:cBhvr>
                                        <p:cTn id="13" dur="500">
                                          <p:stCondLst>
                                            <p:cond delay="0"/>
                                          </p:stCondLst>
                                        </p:cTn>
                                        <p:tgtEl>
                                          <p:spTgt spid="35"/>
                                        </p:tgtEl>
                                      </p:cBhvr>
                                    </p:animEffect>
                                    <p:animScale>
                                      <p:cBhvr>
                                        <p:cTn id="14" dur="500" fill="hold">
                                          <p:stCondLst>
                                            <p:cond delay="0"/>
                                          </p:stCondLst>
                                        </p:cTn>
                                        <p:tgtEl>
                                          <p:spTgt spid="35"/>
                                        </p:tgtEl>
                                      </p:cBhvr>
                                      <p:from x="150000" y="150000"/>
                                      <p:to x="100000" y="100000"/>
                                    </p:animScale>
                                    <p:anim to="" calcmode="lin" valueType="num">
                                      <p:cBhvr>
                                        <p:cTn id="15" dur="500" fill="hold">
                                          <p:stCondLst>
                                            <p:cond delay="0"/>
                                          </p:stCondLst>
                                        </p:cTn>
                                        <p:tgtEl>
                                          <p:spTgt spid="35"/>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35"/>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filter="fade">
                                      <p:cBhvr>
                                        <p:cTn id="20" dur="500">
                                          <p:stCondLst>
                                            <p:cond delay="0"/>
                                          </p:stCondLst>
                                        </p:cTn>
                                        <p:tgtEl>
                                          <p:spTgt spid="36"/>
                                        </p:tgtEl>
                                      </p:cBhvr>
                                    </p:animEffect>
                                    <p:animScale>
                                      <p:cBhvr>
                                        <p:cTn id="21" dur="500" fill="hold">
                                          <p:stCondLst>
                                            <p:cond delay="0"/>
                                          </p:stCondLst>
                                        </p:cTn>
                                        <p:tgtEl>
                                          <p:spTgt spid="36"/>
                                        </p:tgtEl>
                                      </p:cBhvr>
                                      <p:from x="150000" y="150000"/>
                                      <p:to x="100000" y="100000"/>
                                    </p:animScale>
                                    <p:anim to="" calcmode="lin" valueType="num">
                                      <p:cBhvr>
                                        <p:cTn id="22" dur="500" fill="hold">
                                          <p:stCondLst>
                                            <p:cond delay="0"/>
                                          </p:stCondLst>
                                        </p:cTn>
                                        <p:tgtEl>
                                          <p:spTgt spid="36"/>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36"/>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filter="fade">
                                      <p:cBhvr>
                                        <p:cTn id="27" dur="500">
                                          <p:stCondLst>
                                            <p:cond delay="0"/>
                                          </p:stCondLst>
                                        </p:cTn>
                                        <p:tgtEl>
                                          <p:spTgt spid="37"/>
                                        </p:tgtEl>
                                      </p:cBhvr>
                                    </p:animEffect>
                                    <p:animScale>
                                      <p:cBhvr>
                                        <p:cTn id="28" dur="500" fill="hold">
                                          <p:stCondLst>
                                            <p:cond delay="0"/>
                                          </p:stCondLst>
                                        </p:cTn>
                                        <p:tgtEl>
                                          <p:spTgt spid="37"/>
                                        </p:tgtEl>
                                      </p:cBhvr>
                                      <p:from x="150000" y="150000"/>
                                      <p:to x="100000" y="100000"/>
                                    </p:animScale>
                                    <p:anim to="" calcmode="lin" valueType="num">
                                      <p:cBhvr>
                                        <p:cTn id="29" dur="500" fill="hold">
                                          <p:stCondLst>
                                            <p:cond delay="0"/>
                                          </p:stCondLst>
                                        </p:cTn>
                                        <p:tgtEl>
                                          <p:spTgt spid="37"/>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3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Administrator\Desktop\青花瓷ppt素材\QQ截图20120829150736.png"/>
          <p:cNvPicPr>
            <a:picLocks noChangeAspect="1" noChangeArrowheads="1"/>
          </p:cNvPicPr>
          <p:nvPr/>
        </p:nvPicPr>
        <p:blipFill>
          <a:blip r:embed="rId3">
            <a:extLst>
              <a:ext uri="{28A0092B-C50C-407E-A947-70E740481C1C}">
                <a14:useLocalDpi xmlns:a14="http://schemas.microsoft.com/office/drawing/2010/main" val="0"/>
              </a:ext>
            </a:extLst>
          </a:blip>
          <a:srcRect r="13969"/>
          <a:stretch>
            <a:fillRect/>
          </a:stretch>
        </p:blipFill>
        <p:spPr bwMode="auto">
          <a:xfrm>
            <a:off x="4714561" y="4640904"/>
            <a:ext cx="4405824" cy="13265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青花瓷ppt素材\QQ截图20120829150649.png"/>
          <p:cNvPicPr>
            <a:picLocks noChangeAspect="1" noChangeArrowheads="1"/>
          </p:cNvPicPr>
          <p:nvPr/>
        </p:nvPicPr>
        <p:blipFill>
          <a:blip r:embed="rId4">
            <a:extLst>
              <a:ext uri="{28A0092B-C50C-407E-A947-70E740481C1C}">
                <a14:useLocalDpi xmlns:a14="http://schemas.microsoft.com/office/drawing/2010/main" val="0"/>
              </a:ext>
            </a:extLst>
          </a:blip>
          <a:srcRect b="18399"/>
          <a:stretch>
            <a:fillRect/>
          </a:stretch>
        </p:blipFill>
        <p:spPr bwMode="auto">
          <a:xfrm>
            <a:off x="51840" y="955656"/>
            <a:ext cx="3450240" cy="16323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67438" y="2885256"/>
            <a:ext cx="7808549" cy="1097352"/>
          </a:xfrm>
          <a:prstGeom prst="rect">
            <a:avLst/>
          </a:prstGeom>
          <a:noFill/>
          <a:ln>
            <a:noFill/>
          </a:ln>
        </p:spPr>
        <p:txBody>
          <a:bodyPr wrap="none" rtlCol="0" anchor="t">
            <a:spAutoFit/>
          </a:bodyPr>
          <a:lstStyle/>
          <a:p>
            <a:pPr algn="ctr"/>
            <a:r>
              <a:rPr lang="en-US" altLang="zh-CN" sz="653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Name “Celadon”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 y="4931208"/>
            <a:ext cx="9146304" cy="138297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9616" y="4295880"/>
            <a:ext cx="1018368" cy="635328"/>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414" y="1199093"/>
            <a:ext cx="863339" cy="445943"/>
          </a:xfrm>
          <a:prstGeom prst="rect">
            <a:avLst/>
          </a:prstGeom>
        </p:spPr>
      </p:pic>
      <p:sp>
        <p:nvSpPr>
          <p:cNvPr id="12" name="TextBox 11"/>
          <p:cNvSpPr txBox="1"/>
          <p:nvPr/>
        </p:nvSpPr>
        <p:spPr>
          <a:xfrm>
            <a:off x="1767744" y="1079497"/>
            <a:ext cx="5607936" cy="3861635"/>
          </a:xfrm>
          <a:prstGeom prst="rect">
            <a:avLst/>
          </a:prstGeom>
          <a:noFill/>
        </p:spPr>
        <p:txBody>
          <a:bodyPr wrap="square" rtlCol="0">
            <a:spAutoFit/>
          </a:bodyPr>
          <a:lstStyle/>
          <a:p>
            <a:r>
              <a:rPr lang="en-US" altLang="zh-CN" sz="1633" dirty="0"/>
              <a:t>Celadon is the most widespread type of ancient Chinese porcelain.</a:t>
            </a:r>
          </a:p>
          <a:p>
            <a:endParaRPr lang="zh-CN" altLang="en-US" sz="1633" dirty="0"/>
          </a:p>
          <a:p>
            <a:endParaRPr lang="zh-CN" altLang="en-US" sz="1633" dirty="0"/>
          </a:p>
          <a:p>
            <a:r>
              <a:rPr lang="en-US" altLang="zh-CN" sz="1633" dirty="0"/>
              <a:t>celadon: </a:t>
            </a:r>
          </a:p>
          <a:p>
            <a:r>
              <a:rPr lang="en-US" altLang="zh-CN" sz="1633" dirty="0"/>
              <a:t>1. </a:t>
            </a:r>
            <a:r>
              <a:rPr lang="zh-CN" altLang="en-US" sz="1633" dirty="0"/>
              <a:t>a pale grayish green color</a:t>
            </a:r>
          </a:p>
          <a:p>
            <a:r>
              <a:rPr lang="zh-CN" altLang="en-US" sz="1633" dirty="0"/>
              <a:t>2. Chinese porcelain with a grayish green glaze</a:t>
            </a:r>
          </a:p>
          <a:p>
            <a:endParaRPr lang="zh-CN" altLang="en-US" sz="1633" dirty="0"/>
          </a:p>
          <a:p>
            <a:r>
              <a:rPr lang="en-US" altLang="zh-CN" sz="1633" dirty="0"/>
              <a:t>porcalain: </a:t>
            </a:r>
          </a:p>
          <a:p>
            <a:r>
              <a:rPr lang="zh-CN" altLang="en-US" sz="1633" dirty="0"/>
              <a:t>a hard white shiny substance made by baking clay and used for making delicate cups, plates and decorative objects</a:t>
            </a:r>
          </a:p>
          <a:p>
            <a:endParaRPr lang="zh-CN" altLang="en-US" sz="1633" dirty="0"/>
          </a:p>
          <a:p>
            <a:r>
              <a:rPr lang="en-US" altLang="zh-CN" sz="1633" dirty="0"/>
              <a:t>china: </a:t>
            </a:r>
          </a:p>
          <a:p>
            <a:r>
              <a:rPr lang="zh-CN" altLang="en-US" sz="1633" dirty="0"/>
              <a:t>white clay which is baked and used for making delicate cups, plates, etc.</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p:tgtEl>
                                          <p:spTgt spid="12">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12">
                                            <p:txEl>
                                              <p:pRg st="3" end="3"/>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anim calcmode="lin" valueType="num">
                                      <p:cBhvr additive="base">
                                        <p:cTn id="11" dur="500"/>
                                        <p:tgtEl>
                                          <p:spTgt spid="12">
                                            <p:txEl>
                                              <p:pRg st="4" end="4"/>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2">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anim calcmode="lin" valueType="num">
                                      <p:cBhvr additive="base">
                                        <p:cTn id="15" dur="500"/>
                                        <p:tgtEl>
                                          <p:spTgt spid="12">
                                            <p:txEl>
                                              <p:pRg st="5" end="5"/>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2">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anim calcmode="lin" valueType="num">
                                      <p:cBhvr additive="base">
                                        <p:cTn id="19" dur="500"/>
                                        <p:tgtEl>
                                          <p:spTgt spid="12">
                                            <p:txEl>
                                              <p:pRg st="7" end="7"/>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2">
                                            <p:txEl>
                                              <p:pRg st="7" end="7"/>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anim calcmode="lin" valueType="num">
                                      <p:cBhvr additive="base">
                                        <p:cTn id="23" dur="500"/>
                                        <p:tgtEl>
                                          <p:spTgt spid="12">
                                            <p:txEl>
                                              <p:pRg st="8" end="8"/>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2">
                                            <p:txEl>
                                              <p:pRg st="8" end="8"/>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anim calcmode="lin" valueType="num">
                                      <p:cBhvr additive="base">
                                        <p:cTn id="27" dur="500"/>
                                        <p:tgtEl>
                                          <p:spTgt spid="12">
                                            <p:txEl>
                                              <p:pRg st="10" end="10"/>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2">
                                            <p:txEl>
                                              <p:pRg st="10" end="10"/>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12">
                                            <p:txEl>
                                              <p:pRg st="11" end="11"/>
                                            </p:txEl>
                                          </p:spTgt>
                                        </p:tgtEl>
                                        <p:attrNameLst>
                                          <p:attrName>style.visibility</p:attrName>
                                        </p:attrNameLst>
                                      </p:cBhvr>
                                      <p:to>
                                        <p:strVal val="visible"/>
                                      </p:to>
                                    </p:set>
                                    <p:anim calcmode="lin" valueType="num">
                                      <p:cBhvr additive="base">
                                        <p:cTn id="31" dur="500"/>
                                        <p:tgtEl>
                                          <p:spTgt spid="12">
                                            <p:txEl>
                                              <p:pRg st="11" end="11"/>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istrator\Desktop\青花瓷ppt素材\QQ截图2012082915064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08" y="1054728"/>
            <a:ext cx="1363968" cy="79084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Desktop\青花瓷ppt素材\QQ截图201208291507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160" y="4154184"/>
            <a:ext cx="2633472" cy="68198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246465" y="2152584"/>
            <a:ext cx="6651072" cy="2102627"/>
          </a:xfrm>
          <a:prstGeom prst="rect">
            <a:avLst/>
          </a:prstGeom>
          <a:noFill/>
        </p:spPr>
        <p:txBody>
          <a:bodyPr wrap="square" rtlCol="0">
            <a:spAutoFit/>
          </a:bodyPr>
          <a:lstStyle/>
          <a:p>
            <a:r>
              <a:rPr lang="en-US" altLang="zh-CN" sz="1633"/>
              <a:t>       “C</a:t>
            </a:r>
            <a:r>
              <a:rPr lang="zh-CN" altLang="en-US" sz="1633"/>
              <a:t>eladon</a:t>
            </a:r>
            <a:r>
              <a:rPr lang="en-US" altLang="zh-CN" sz="1633"/>
              <a:t>”</a:t>
            </a:r>
            <a:r>
              <a:rPr lang="zh-CN" altLang="en-US" sz="1633"/>
              <a:t> </a:t>
            </a:r>
            <a:r>
              <a:rPr lang="zh-CN" altLang="en-US" sz="1633">
                <a:sym typeface="+mn-ea"/>
              </a:rPr>
              <a:t>came to mean green porcelain from China</a:t>
            </a:r>
            <a:r>
              <a:rPr lang="zh-CN" altLang="en-US" sz="1633"/>
              <a:t> </a:t>
            </a:r>
            <a:r>
              <a:rPr lang="en-US" altLang="zh-CN" sz="1633"/>
              <a:t>because of</a:t>
            </a:r>
            <a:r>
              <a:rPr lang="zh-CN" altLang="en-US" sz="1633"/>
              <a:t> a 17th century drama by Honore d</a:t>
            </a:r>
            <a:r>
              <a:rPr lang="en-US" altLang="zh-CN" sz="1633"/>
              <a:t>'</a:t>
            </a:r>
            <a:r>
              <a:rPr lang="zh-CN" altLang="en-US" sz="1633"/>
              <a:t>Urfe that was played on the stages of Paris. The hero, named </a:t>
            </a:r>
            <a:r>
              <a:rPr lang="en-US" altLang="zh-CN" sz="1633"/>
              <a:t>“</a:t>
            </a:r>
            <a:r>
              <a:rPr lang="zh-CN" altLang="en-US" sz="1633"/>
              <a:t>Celadon</a:t>
            </a:r>
            <a:r>
              <a:rPr lang="en-US" altLang="zh-CN" sz="1633"/>
              <a:t>”</a:t>
            </a:r>
            <a:r>
              <a:rPr lang="zh-CN" altLang="en-US" sz="1633"/>
              <a:t>, was clad in delicate green. </a:t>
            </a:r>
          </a:p>
          <a:p>
            <a:r>
              <a:rPr lang="zh-CN" altLang="en-US" sz="1633"/>
              <a:t>        Through the efforts of Chinese and Arab travelers and businessmen, large quantities of this high-quality celadon found its way into West Asia, Egypt and Europe. </a:t>
            </a:r>
            <a:r>
              <a:rPr lang="en-US" altLang="zh-CN" sz="1633"/>
              <a:t>When</a:t>
            </a:r>
            <a:r>
              <a:rPr lang="zh-CN" altLang="en-US" sz="1633"/>
              <a:t> </a:t>
            </a:r>
            <a:r>
              <a:rPr lang="en-US" altLang="zh-CN" sz="1633"/>
              <a:t>the drama</a:t>
            </a:r>
            <a:r>
              <a:rPr lang="zh-CN" altLang="en-US" sz="1633"/>
              <a:t> </a:t>
            </a:r>
            <a:r>
              <a:rPr lang="en-US" altLang="zh-CN" sz="1633"/>
              <a:t>was played</a:t>
            </a:r>
            <a:r>
              <a:rPr lang="zh-CN" altLang="en-US" sz="1633"/>
              <a:t>, the Parisians liked the green porcelain from China so much that they renamed it after the hero of Honore d</a:t>
            </a:r>
            <a:r>
              <a:rPr lang="en-US" altLang="zh-CN" sz="1633"/>
              <a:t>'</a:t>
            </a:r>
            <a:r>
              <a:rPr lang="zh-CN" altLang="en-US" sz="1633"/>
              <a:t>Urfe</a:t>
            </a:r>
            <a:r>
              <a:rPr lang="en-US" altLang="zh-CN" sz="1633"/>
              <a:t>'</a:t>
            </a:r>
            <a:r>
              <a:rPr lang="zh-CN" altLang="en-US" sz="1633"/>
              <a:t>s play.</a:t>
            </a:r>
          </a:p>
        </p:txBody>
      </p:sp>
      <p:sp>
        <p:nvSpPr>
          <p:cNvPr id="3" name="文本框 2"/>
          <p:cNvSpPr txBox="1"/>
          <p:nvPr/>
        </p:nvSpPr>
        <p:spPr>
          <a:xfrm>
            <a:off x="2280384" y="1216008"/>
            <a:ext cx="4583808" cy="343620"/>
          </a:xfrm>
          <a:prstGeom prst="rect">
            <a:avLst/>
          </a:prstGeom>
          <a:noFill/>
        </p:spPr>
        <p:txBody>
          <a:bodyPr wrap="square" rtlCol="0">
            <a:spAutoFit/>
          </a:bodyPr>
          <a:lstStyle/>
          <a:p>
            <a:r>
              <a:rPr lang="en-US" altLang="zh-CN" sz="1633">
                <a:sym typeface="+mn-ea"/>
              </a:rPr>
              <a:t>T</a:t>
            </a:r>
            <a:r>
              <a:rPr lang="zh-CN" altLang="en-US" sz="1633">
                <a:sym typeface="+mn-ea"/>
              </a:rPr>
              <a:t>he original meaning of </a:t>
            </a:r>
            <a:r>
              <a:rPr lang="en-US" altLang="zh-CN" sz="1633">
                <a:sym typeface="+mn-ea"/>
              </a:rPr>
              <a:t>“c</a:t>
            </a:r>
            <a:r>
              <a:rPr lang="zh-CN" altLang="en-US" sz="1633">
                <a:sym typeface="+mn-ea"/>
              </a:rPr>
              <a:t>eladon</a:t>
            </a:r>
            <a:r>
              <a:rPr lang="en-US" altLang="zh-CN" sz="1633">
                <a:sym typeface="+mn-ea"/>
              </a:rPr>
              <a:t>”</a:t>
            </a:r>
            <a:r>
              <a:rPr lang="zh-CN" altLang="en-US" sz="1633">
                <a:sym typeface="+mn-ea"/>
              </a:rPr>
              <a:t> is </a:t>
            </a:r>
            <a:r>
              <a:rPr lang="en-US" altLang="zh-CN" sz="1633">
                <a:sym typeface="+mn-ea"/>
              </a:rPr>
              <a:t>“</a:t>
            </a:r>
            <a:r>
              <a:rPr lang="zh-CN" altLang="en-US" sz="1633">
                <a:sym typeface="+mn-ea"/>
              </a:rPr>
              <a:t>tender lover</a:t>
            </a:r>
            <a:r>
              <a:rPr lang="en-US" altLang="zh-CN" sz="1633">
                <a:sym typeface="+mn-ea"/>
              </a:rPr>
              <a:t>”.</a:t>
            </a:r>
            <a:endParaRPr lang="zh-CN" altLang="en-US" sz="1633"/>
          </a:p>
        </p:txBody>
      </p:sp>
      <p:sp>
        <p:nvSpPr>
          <p:cNvPr id="7" name="下箭头 6"/>
          <p:cNvSpPr/>
          <p:nvPr/>
        </p:nvSpPr>
        <p:spPr>
          <a:xfrm>
            <a:off x="4245120" y="1550088"/>
            <a:ext cx="653184" cy="587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9" name="矩形 8"/>
          <p:cNvSpPr/>
          <p:nvPr/>
        </p:nvSpPr>
        <p:spPr>
          <a:xfrm>
            <a:off x="2613313" y="4348296"/>
            <a:ext cx="3917376" cy="1432508"/>
          </a:xfrm>
          <a:prstGeom prst="rect">
            <a:avLst/>
          </a:prstGeom>
          <a:noFill/>
          <a:ln>
            <a:noFill/>
          </a:ln>
        </p:spPr>
        <p:txBody>
          <a:bodyPr wrap="square" rtlCol="0" anchor="t">
            <a:spAutoFit/>
          </a:bodyPr>
          <a:lstStyle/>
          <a:p>
            <a:pPr algn="ctr"/>
            <a:r>
              <a:rPr lang="en-US" altLang="zh-CN" sz="2903"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Metonymy: </a:t>
            </a:r>
          </a:p>
          <a:p>
            <a:pPr algn="ctr"/>
            <a:r>
              <a:rPr lang="en-US" altLang="zh-CN" sz="2903"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same colour</a:t>
            </a:r>
          </a:p>
          <a:p>
            <a:pPr algn="ctr"/>
            <a:r>
              <a:rPr lang="en-US" altLang="zh-CN" sz="2903"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hero - the porcelain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Administrator\Desktop\青花瓷ppt素材\QQ截图20120829150736.png"/>
          <p:cNvPicPr>
            <a:picLocks noChangeAspect="1" noChangeArrowheads="1"/>
          </p:cNvPicPr>
          <p:nvPr/>
        </p:nvPicPr>
        <p:blipFill>
          <a:blip r:embed="rId3">
            <a:extLst>
              <a:ext uri="{28A0092B-C50C-407E-A947-70E740481C1C}">
                <a14:useLocalDpi xmlns:a14="http://schemas.microsoft.com/office/drawing/2010/main" val="0"/>
              </a:ext>
            </a:extLst>
          </a:blip>
          <a:srcRect r="13969"/>
          <a:stretch>
            <a:fillRect/>
          </a:stretch>
        </p:blipFill>
        <p:spPr bwMode="auto">
          <a:xfrm>
            <a:off x="4714561" y="4640904"/>
            <a:ext cx="4405824" cy="13265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青花瓷ppt素材\QQ截图20120829150649.png"/>
          <p:cNvPicPr>
            <a:picLocks noChangeAspect="1" noChangeArrowheads="1"/>
          </p:cNvPicPr>
          <p:nvPr/>
        </p:nvPicPr>
        <p:blipFill>
          <a:blip r:embed="rId4">
            <a:extLst>
              <a:ext uri="{28A0092B-C50C-407E-A947-70E740481C1C}">
                <a14:useLocalDpi xmlns:a14="http://schemas.microsoft.com/office/drawing/2010/main" val="0"/>
              </a:ext>
            </a:extLst>
          </a:blip>
          <a:srcRect b="18399"/>
          <a:stretch>
            <a:fillRect/>
          </a:stretch>
        </p:blipFill>
        <p:spPr bwMode="auto">
          <a:xfrm>
            <a:off x="51840" y="955656"/>
            <a:ext cx="3450240" cy="16323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76012" y="2885256"/>
            <a:ext cx="8391401" cy="1097352"/>
          </a:xfrm>
          <a:prstGeom prst="rect">
            <a:avLst/>
          </a:prstGeom>
          <a:noFill/>
          <a:ln>
            <a:noFill/>
          </a:ln>
        </p:spPr>
        <p:txBody>
          <a:bodyPr wrap="none" rtlCol="0" anchor="t">
            <a:spAutoFit/>
          </a:bodyPr>
          <a:lstStyle/>
          <a:p>
            <a:pPr algn="ctr"/>
            <a:r>
              <a:rPr lang="en-US" altLang="zh-CN" sz="653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History of Celadon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altLang="zh-CN" dirty="0">
                <a:solidFill>
                  <a:srgbClr val="0E5772"/>
                </a:solidFill>
                <a:latin typeface="Arial" panose="020B0604020202020204" pitchFamily="34" charset="0"/>
                <a:cs typeface="Arial" panose="020B0604020202020204" pitchFamily="34" charset="0"/>
              </a:rPr>
              <a:t>Session</a:t>
            </a:r>
            <a:r>
              <a:rPr lang="zh-CN" altLang="de-DE" dirty="0">
                <a:solidFill>
                  <a:srgbClr val="0E5772"/>
                </a:solidFill>
                <a:latin typeface="Arial" panose="020B0604020202020204" pitchFamily="34" charset="0"/>
                <a:cs typeface="Arial" panose="020B0604020202020204" pitchFamily="34" charset="0"/>
              </a:rPr>
              <a:t> </a:t>
            </a:r>
            <a:r>
              <a:rPr lang="de-DE" altLang="zh-CN" dirty="0">
                <a:solidFill>
                  <a:srgbClr val="0E5772"/>
                </a:solidFill>
                <a:latin typeface="Arial" panose="020B0604020202020204" pitchFamily="34" charset="0"/>
                <a:cs typeface="Arial" panose="020B0604020202020204" pitchFamily="34" charset="0"/>
              </a:rPr>
              <a:t>5 </a:t>
            </a:r>
            <a:r>
              <a:rPr lang="zh-CN" altLang="de-DE" dirty="0">
                <a:solidFill>
                  <a:srgbClr val="0E5772"/>
                </a:solidFill>
                <a:latin typeface="Arial" panose="020B0604020202020204" pitchFamily="34" charset="0"/>
                <a:cs typeface="Arial" panose="020B0604020202020204" pitchFamily="34" charset="0"/>
              </a:rPr>
              <a:t>第五周</a:t>
            </a:r>
            <a:r>
              <a:rPr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sp>
        <p:nvSpPr>
          <p:cNvPr id="7171" name="内容占位符 2"/>
          <p:cNvSpPr>
            <a:spLocks noGrp="1"/>
          </p:cNvSpPr>
          <p:nvPr>
            <p:ph idx="1"/>
          </p:nvPr>
        </p:nvSpPr>
        <p:spPr>
          <a:xfrm>
            <a:off x="457200" y="1231265"/>
            <a:ext cx="8629650" cy="5438095"/>
          </a:xfrm>
        </p:spPr>
        <p:txBody>
          <a:bodyPr>
            <a:normAutofit fontScale="92500" lnSpcReduction="20000"/>
          </a:bodyPr>
          <a:lstStyle/>
          <a:p>
            <a:pPr eaLnBrk="1" hangingPunct="1">
              <a:buFont typeface="Garamond" panose="02020404030301010803" pitchFamily="18" charset="0"/>
              <a:buNone/>
            </a:pPr>
            <a:r>
              <a:rPr lang="en-GB" altLang="zh-CN" sz="2200" b="1" dirty="0">
                <a:latin typeface="Arial" panose="020B0604020202020204" pitchFamily="34" charset="0"/>
                <a:cs typeface="Arial" panose="020B0604020202020204" pitchFamily="34" charset="0"/>
                <a:sym typeface="+mn-ea"/>
              </a:rPr>
              <a:t>Session Overview </a:t>
            </a:r>
            <a:r>
              <a:rPr lang="zh-CN" altLang="en-GB" sz="2200" b="1" dirty="0">
                <a:latin typeface="Arial" panose="020B0604020202020204" pitchFamily="34" charset="0"/>
                <a:cs typeface="Arial" panose="020B0604020202020204" pitchFamily="34" charset="0"/>
                <a:sym typeface="+mn-ea"/>
              </a:rPr>
              <a:t>本节概览</a:t>
            </a:r>
            <a:endParaRPr lang="de-DE" altLang="zh-CN" sz="2200" b="1" dirty="0">
              <a:latin typeface="Arial" panose="020B0604020202020204" pitchFamily="34" charset="0"/>
              <a:cs typeface="Arial" panose="020B0604020202020204" pitchFamily="34" charset="0"/>
              <a:sym typeface="+mn-ea"/>
            </a:endParaRPr>
          </a:p>
          <a:p>
            <a:pPr eaLnBrk="1" hangingPunct="1">
              <a:buFont typeface="Garamond" panose="02020404030301010803" pitchFamily="18" charset="0"/>
              <a:buNone/>
            </a:pPr>
            <a:endParaRPr lang="de-DE" altLang="zh-CN" sz="2200" b="1" dirty="0">
              <a:latin typeface="Arial" panose="020B0604020202020204" pitchFamily="34" charset="0"/>
              <a:cs typeface="Arial" panose="020B0604020202020204" pitchFamily="34" charset="0"/>
              <a:sym typeface="+mn-ea"/>
            </a:endParaRPr>
          </a:p>
          <a:p>
            <a:pPr eaLnBrk="1" hangingPunct="1">
              <a:buFont typeface="Garamond" panose="02020404030301010803" pitchFamily="18" charset="0"/>
              <a:buNone/>
            </a:pPr>
            <a:r>
              <a:rPr lang="de-DE" altLang="zh-CN" sz="2200" b="1" dirty="0" err="1">
                <a:latin typeface="Arial" panose="020B0604020202020204" pitchFamily="34" charset="0"/>
                <a:cs typeface="Arial" panose="020B0604020202020204" pitchFamily="34" charset="0"/>
                <a:sym typeface="+mn-ea"/>
              </a:rPr>
              <a:t>Preparation</a:t>
            </a:r>
            <a:r>
              <a:rPr lang="de-DE" altLang="zh-CN" sz="2200" b="1" dirty="0">
                <a:latin typeface="Arial" panose="020B0604020202020204" pitchFamily="34" charset="0"/>
                <a:cs typeface="Arial" panose="020B0604020202020204" pitchFamily="34" charset="0"/>
                <a:sym typeface="+mn-ea"/>
              </a:rPr>
              <a:t>:</a:t>
            </a:r>
          </a:p>
          <a:p>
            <a:pPr marL="457200" indent="-457200" eaLnBrk="1" hangingPunct="1">
              <a:buFont typeface="Garamond" panose="02020404030301010803" pitchFamily="18" charset="0"/>
              <a:buAutoNum type="arabicPeriod"/>
            </a:pPr>
            <a:r>
              <a:rPr lang="de-DE" altLang="zh-CN" sz="2200" b="1" dirty="0">
                <a:latin typeface="Arial" panose="020B0604020202020204" pitchFamily="34" charset="0"/>
                <a:cs typeface="Arial" panose="020B0604020202020204" pitchFamily="34" charset="0"/>
                <a:sym typeface="+mn-ea"/>
              </a:rPr>
              <a:t>Follow WeChat Group and </a:t>
            </a:r>
            <a:r>
              <a:rPr lang="en-US" altLang="zh-CN" sz="2200" b="1" dirty="0">
                <a:latin typeface="Arial" panose="020B0604020202020204" pitchFamily="34" charset="0"/>
                <a:cs typeface="Arial" panose="020B0604020202020204" pitchFamily="34" charset="0"/>
                <a:sym typeface="+mn-ea"/>
              </a:rPr>
              <a:t>course website http://bit.ly/LANG2022</a:t>
            </a:r>
            <a:endParaRPr lang="de-DE" altLang="zh-CN" sz="2200" b="1" dirty="0">
              <a:latin typeface="Arial" panose="020B0604020202020204" pitchFamily="34" charset="0"/>
              <a:cs typeface="Arial" panose="020B0604020202020204" pitchFamily="34" charset="0"/>
              <a:sym typeface="+mn-ea"/>
            </a:endParaRPr>
          </a:p>
          <a:p>
            <a:pPr marL="457200" indent="-457200" eaLnBrk="1" hangingPunct="1">
              <a:buFont typeface="Garamond" panose="02020404030301010803" pitchFamily="18" charset="0"/>
              <a:buAutoNum type="arabicPeriod"/>
            </a:pPr>
            <a:r>
              <a:rPr lang="de-DE" altLang="zh-CN" sz="2200" b="1" dirty="0">
                <a:latin typeface="Arial" panose="020B0604020202020204" pitchFamily="34" charset="0"/>
                <a:cs typeface="Arial" panose="020B0604020202020204" pitchFamily="34" charset="0"/>
                <a:sym typeface="+mn-ea"/>
              </a:rPr>
              <a:t>Read </a:t>
            </a:r>
            <a:r>
              <a:rPr lang="de-DE" altLang="zh-CN" sz="2200" b="1" dirty="0" err="1">
                <a:latin typeface="Arial" panose="020B0604020202020204" pitchFamily="34" charset="0"/>
                <a:cs typeface="Arial" panose="020B0604020202020204" pitchFamily="34" charset="0"/>
                <a:sym typeface="+mn-ea"/>
              </a:rPr>
              <a:t>textbook</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texts</a:t>
            </a:r>
            <a:endParaRPr lang="de-DE" altLang="zh-CN" sz="2200" b="1" dirty="0">
              <a:latin typeface="Arial" panose="020B0604020202020204" pitchFamily="34" charset="0"/>
              <a:cs typeface="Arial" panose="020B0604020202020204" pitchFamily="34" charset="0"/>
              <a:sym typeface="+mn-ea"/>
            </a:endParaRPr>
          </a:p>
          <a:p>
            <a:pPr marL="457200" indent="-457200" eaLnBrk="1" hangingPunct="1">
              <a:buFont typeface="Garamond" panose="02020404030301010803" pitchFamily="18" charset="0"/>
              <a:buAutoNum type="arabicPeriod"/>
            </a:pPr>
            <a:r>
              <a:rPr lang="de-DE" altLang="zh-CN" sz="2200" b="1" dirty="0" err="1">
                <a:latin typeface="Arial" panose="020B0604020202020204" pitchFamily="34" charset="0"/>
                <a:cs typeface="Arial" panose="020B0604020202020204" pitchFamily="34" charset="0"/>
                <a:sym typeface="+mn-ea"/>
              </a:rPr>
              <a:t>Answer</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quizzes</a:t>
            </a:r>
            <a:endParaRPr lang="de-DE" altLang="zh-CN" sz="2200" b="1" dirty="0">
              <a:latin typeface="Arial" panose="020B0604020202020204" pitchFamily="34" charset="0"/>
              <a:cs typeface="Arial" panose="020B0604020202020204" pitchFamily="34" charset="0"/>
              <a:sym typeface="+mn-ea"/>
            </a:endParaRPr>
          </a:p>
          <a:p>
            <a:pPr marL="457200" indent="-457200" eaLnBrk="1" hangingPunct="1">
              <a:buFont typeface="Garamond" panose="02020404030301010803" pitchFamily="18" charset="0"/>
              <a:buAutoNum type="arabicPeriod"/>
            </a:pPr>
            <a:r>
              <a:rPr lang="de-DE" altLang="zh-CN" sz="2200" b="1" dirty="0" err="1">
                <a:latin typeface="Arial" panose="020B0604020202020204" pitchFamily="34" charset="0"/>
                <a:cs typeface="Arial" panose="020B0604020202020204" pitchFamily="34" charset="0"/>
                <a:sym typeface="+mn-ea"/>
              </a:rPr>
              <a:t>Translate</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Homework</a:t>
            </a:r>
            <a:endParaRPr lang="de-DE" altLang="zh-CN" sz="2200" b="1" dirty="0">
              <a:latin typeface="Arial" panose="020B0604020202020204" pitchFamily="34" charset="0"/>
              <a:cs typeface="Arial" panose="020B0604020202020204" pitchFamily="34" charset="0"/>
              <a:sym typeface="+mn-ea"/>
            </a:endParaRPr>
          </a:p>
          <a:p>
            <a:pPr marL="457200" indent="-457200" eaLnBrk="1" hangingPunct="1">
              <a:buFont typeface="Garamond" panose="02020404030301010803" pitchFamily="18" charset="0"/>
              <a:buAutoNum type="arabicPeriod"/>
            </a:pPr>
            <a:r>
              <a:rPr lang="de-DE" altLang="zh-CN" sz="2200" b="1" dirty="0" err="1">
                <a:latin typeface="Arial" panose="020B0604020202020204" pitchFamily="34" charset="0"/>
                <a:cs typeface="Arial" panose="020B0604020202020204" pitchFamily="34" charset="0"/>
                <a:sym typeface="+mn-ea"/>
              </a:rPr>
              <a:t>Correct</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translation</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of</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fellow</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student</a:t>
            </a:r>
            <a:endParaRPr lang="de-DE" altLang="zh-CN" sz="2200" b="1" dirty="0">
              <a:latin typeface="Arial" panose="020B0604020202020204" pitchFamily="34" charset="0"/>
              <a:cs typeface="Arial" panose="020B0604020202020204" pitchFamily="34" charset="0"/>
              <a:sym typeface="+mn-ea"/>
            </a:endParaRPr>
          </a:p>
          <a:p>
            <a:pPr marL="457200" indent="-457200" eaLnBrk="1" hangingPunct="1">
              <a:buFont typeface="Garamond" panose="02020404030301010803" pitchFamily="18" charset="0"/>
              <a:buAutoNum type="arabicPeriod"/>
            </a:pPr>
            <a:r>
              <a:rPr lang="de-DE" altLang="zh-CN" sz="2200" b="1" dirty="0" err="1">
                <a:latin typeface="Arial" panose="020B0604020202020204" pitchFamily="34" charset="0"/>
                <a:cs typeface="Arial" panose="020B0604020202020204" pitchFamily="34" charset="0"/>
                <a:sym typeface="+mn-ea"/>
              </a:rPr>
              <a:t>Presenting</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students</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prepare</a:t>
            </a:r>
            <a:endParaRPr lang="de-DE" altLang="zh-CN" sz="2200" b="1" dirty="0">
              <a:latin typeface="Arial" panose="020B0604020202020204" pitchFamily="34" charset="0"/>
              <a:cs typeface="Arial" panose="020B0604020202020204" pitchFamily="34" charset="0"/>
              <a:sym typeface="+mn-ea"/>
            </a:endParaRPr>
          </a:p>
          <a:p>
            <a:pPr marL="857250" lvl="1" indent="-457200">
              <a:buFont typeface="Garamond" panose="02020404030301010803" pitchFamily="18" charset="0"/>
              <a:buAutoNum type="arabicPeriod"/>
            </a:pPr>
            <a:r>
              <a:rPr lang="de-DE" altLang="zh-CN" sz="1800" b="1" dirty="0" err="1">
                <a:latin typeface="Arial" panose="020B0604020202020204" pitchFamily="34" charset="0"/>
                <a:cs typeface="Arial" panose="020B0604020202020204" pitchFamily="34" charset="0"/>
                <a:sym typeface="+mn-ea"/>
              </a:rPr>
              <a:t>Ppt</a:t>
            </a:r>
            <a:endParaRPr lang="de-DE" altLang="zh-CN" sz="1800" b="1" dirty="0">
              <a:latin typeface="Arial" panose="020B0604020202020204" pitchFamily="34" charset="0"/>
              <a:cs typeface="Arial" panose="020B0604020202020204" pitchFamily="34" charset="0"/>
              <a:sym typeface="+mn-ea"/>
            </a:endParaRPr>
          </a:p>
          <a:p>
            <a:pPr marL="857250" lvl="1" indent="-457200">
              <a:buFont typeface="Garamond" panose="02020404030301010803" pitchFamily="18" charset="0"/>
              <a:buAutoNum type="arabicPeriod"/>
            </a:pPr>
            <a:r>
              <a:rPr lang="de-DE" altLang="zh-CN" sz="1800" b="1" dirty="0">
                <a:latin typeface="Arial" panose="020B0604020202020204" pitchFamily="34" charset="0"/>
                <a:cs typeface="Arial" panose="020B0604020202020204" pitchFamily="34" charset="0"/>
                <a:sym typeface="+mn-ea"/>
              </a:rPr>
              <a:t>Podium </a:t>
            </a:r>
            <a:r>
              <a:rPr lang="de-DE" altLang="zh-CN" sz="1800" b="1" dirty="0" err="1">
                <a:latin typeface="Arial" panose="020B0604020202020204" pitchFamily="34" charset="0"/>
                <a:cs typeface="Arial" panose="020B0604020202020204" pitchFamily="34" charset="0"/>
                <a:sym typeface="+mn-ea"/>
              </a:rPr>
              <a:t>Discussion</a:t>
            </a:r>
            <a:r>
              <a:rPr lang="de-DE" altLang="zh-CN" sz="1800" b="1" dirty="0">
                <a:latin typeface="Arial" panose="020B0604020202020204" pitchFamily="34" charset="0"/>
                <a:cs typeface="Arial" panose="020B0604020202020204" pitchFamily="34" charset="0"/>
                <a:sym typeface="+mn-ea"/>
              </a:rPr>
              <a:t> (Arguments </a:t>
            </a:r>
            <a:r>
              <a:rPr lang="de-DE" altLang="zh-CN" sz="1800" b="1" dirty="0" err="1">
                <a:latin typeface="Arial" panose="020B0604020202020204" pitchFamily="34" charset="0"/>
                <a:cs typeface="Arial" panose="020B0604020202020204" pitchFamily="34" charset="0"/>
                <a:sym typeface="+mn-ea"/>
              </a:rPr>
              <a:t>need</a:t>
            </a:r>
            <a:r>
              <a:rPr lang="de-DE" altLang="zh-CN" sz="1800" b="1" dirty="0">
                <a:latin typeface="Arial" panose="020B0604020202020204" pitchFamily="34" charset="0"/>
                <a:cs typeface="Arial" panose="020B0604020202020204" pitchFamily="34" charset="0"/>
                <a:sym typeface="+mn-ea"/>
              </a:rPr>
              <a:t> </a:t>
            </a:r>
            <a:r>
              <a:rPr lang="de-DE" altLang="zh-CN" sz="1800" b="1" dirty="0" err="1">
                <a:latin typeface="Arial" panose="020B0604020202020204" pitchFamily="34" charset="0"/>
                <a:cs typeface="Arial" panose="020B0604020202020204" pitchFamily="34" charset="0"/>
                <a:sym typeface="+mn-ea"/>
              </a:rPr>
              <a:t>to</a:t>
            </a:r>
            <a:r>
              <a:rPr lang="de-DE" altLang="zh-CN" sz="1800" b="1" dirty="0">
                <a:latin typeface="Arial" panose="020B0604020202020204" pitchFamily="34" charset="0"/>
                <a:cs typeface="Arial" panose="020B0604020202020204" pitchFamily="34" charset="0"/>
                <a:sym typeface="+mn-ea"/>
              </a:rPr>
              <a:t> </a:t>
            </a:r>
            <a:r>
              <a:rPr lang="de-DE" altLang="zh-CN" sz="1800" b="1" dirty="0" err="1">
                <a:latin typeface="Arial" panose="020B0604020202020204" pitchFamily="34" charset="0"/>
                <a:cs typeface="Arial" panose="020B0604020202020204" pitchFamily="34" charset="0"/>
                <a:sym typeface="+mn-ea"/>
              </a:rPr>
              <a:t>be</a:t>
            </a:r>
            <a:r>
              <a:rPr lang="de-DE" altLang="zh-CN" sz="1800" b="1" dirty="0">
                <a:latin typeface="Arial" panose="020B0604020202020204" pitchFamily="34" charset="0"/>
                <a:cs typeface="Arial" panose="020B0604020202020204" pitchFamily="34" charset="0"/>
                <a:sym typeface="+mn-ea"/>
              </a:rPr>
              <a:t> </a:t>
            </a:r>
            <a:r>
              <a:rPr lang="de-DE" altLang="zh-CN" sz="1800" b="1" dirty="0" err="1">
                <a:latin typeface="Arial" panose="020B0604020202020204" pitchFamily="34" charset="0"/>
                <a:cs typeface="Arial" panose="020B0604020202020204" pitchFamily="34" charset="0"/>
                <a:sym typeface="+mn-ea"/>
              </a:rPr>
              <a:t>uploaded</a:t>
            </a:r>
            <a:r>
              <a:rPr lang="de-DE" altLang="zh-CN" sz="1800" b="1" dirty="0">
                <a:latin typeface="Arial" panose="020B0604020202020204" pitchFamily="34" charset="0"/>
                <a:cs typeface="Arial" panose="020B0604020202020204" pitchFamily="34" charset="0"/>
                <a:sym typeface="+mn-ea"/>
              </a:rPr>
              <a:t> on Wiki)</a:t>
            </a:r>
          </a:p>
          <a:p>
            <a:pPr marL="857250" lvl="1" indent="-457200">
              <a:buFont typeface="Garamond" panose="02020404030301010803" pitchFamily="18" charset="0"/>
              <a:buAutoNum type="arabicPeriod"/>
            </a:pPr>
            <a:r>
              <a:rPr lang="de-DE" altLang="zh-CN" sz="1800" b="1" dirty="0" err="1">
                <a:latin typeface="Arial" panose="020B0604020202020204" pitchFamily="34" charset="0"/>
                <a:cs typeface="Arial" panose="020B0604020202020204" pitchFamily="34" charset="0"/>
                <a:sym typeface="+mn-ea"/>
              </a:rPr>
              <a:t>Literature</a:t>
            </a:r>
            <a:r>
              <a:rPr lang="de-DE" altLang="zh-CN" sz="1800" b="1" dirty="0">
                <a:latin typeface="Arial" panose="020B0604020202020204" pitchFamily="34" charset="0"/>
                <a:cs typeface="Arial" panose="020B0604020202020204" pitchFamily="34" charset="0"/>
                <a:sym typeface="+mn-ea"/>
              </a:rPr>
              <a:t> Review and Handout</a:t>
            </a:r>
          </a:p>
          <a:p>
            <a:pPr marL="857250" lvl="1" indent="-457200">
              <a:buFont typeface="Garamond" panose="02020404030301010803" pitchFamily="18" charset="0"/>
              <a:buAutoNum type="arabicPeriod"/>
            </a:pPr>
            <a:r>
              <a:rPr lang="de-DE" altLang="zh-CN" sz="1800" b="1" dirty="0">
                <a:latin typeface="Arial" panose="020B0604020202020204" pitchFamily="34" charset="0"/>
                <a:cs typeface="Arial" panose="020B0604020202020204" pitchFamily="34" charset="0"/>
                <a:sym typeface="+mn-ea"/>
              </a:rPr>
              <a:t>Wiki </a:t>
            </a:r>
            <a:r>
              <a:rPr lang="de-DE" altLang="zh-CN" sz="1800" b="1" dirty="0" err="1">
                <a:latin typeface="Arial" panose="020B0604020202020204" pitchFamily="34" charset="0"/>
                <a:cs typeface="Arial" panose="020B0604020202020204" pitchFamily="34" charset="0"/>
                <a:sym typeface="+mn-ea"/>
              </a:rPr>
              <a:t>Article</a:t>
            </a:r>
            <a:r>
              <a:rPr lang="de-DE" altLang="zh-CN" sz="1800" b="1" dirty="0">
                <a:latin typeface="Arial" panose="020B0604020202020204" pitchFamily="34" charset="0"/>
                <a:cs typeface="Arial" panose="020B0604020202020204" pitchFamily="34" charset="0"/>
                <a:sym typeface="+mn-ea"/>
              </a:rPr>
              <a:t> on </a:t>
            </a:r>
            <a:r>
              <a:rPr lang="de-DE" altLang="zh-CN" sz="1800" b="1" dirty="0" err="1">
                <a:latin typeface="Arial" panose="020B0604020202020204" pitchFamily="34" charset="0"/>
                <a:cs typeface="Arial" panose="020B0604020202020204" pitchFamily="34" charset="0"/>
                <a:sym typeface="+mn-ea"/>
              </a:rPr>
              <a:t>the</a:t>
            </a:r>
            <a:r>
              <a:rPr lang="de-DE" altLang="zh-CN" sz="1800" b="1" dirty="0">
                <a:latin typeface="Arial" panose="020B0604020202020204" pitchFamily="34" charset="0"/>
                <a:cs typeface="Arial" panose="020B0604020202020204" pitchFamily="34" charset="0"/>
                <a:sym typeface="+mn-ea"/>
              </a:rPr>
              <a:t> </a:t>
            </a:r>
            <a:r>
              <a:rPr lang="de-DE" altLang="zh-CN" sz="1800" b="1" dirty="0" err="1">
                <a:latin typeface="Arial" panose="020B0604020202020204" pitchFamily="34" charset="0"/>
                <a:cs typeface="Arial" panose="020B0604020202020204" pitchFamily="34" charset="0"/>
                <a:sym typeface="+mn-ea"/>
              </a:rPr>
              <a:t>topic</a:t>
            </a:r>
            <a:endParaRPr lang="de-DE" altLang="zh-CN" sz="1800" b="1" dirty="0">
              <a:latin typeface="Arial" panose="020B0604020202020204" pitchFamily="34" charset="0"/>
              <a:cs typeface="Arial" panose="020B0604020202020204" pitchFamily="34" charset="0"/>
              <a:sym typeface="+mn-ea"/>
            </a:endParaRPr>
          </a:p>
          <a:p>
            <a:pPr marL="457200" indent="-457200" eaLnBrk="1" hangingPunct="1">
              <a:buFont typeface="Garamond" panose="02020404030301010803" pitchFamily="18" charset="0"/>
              <a:buAutoNum type="arabicPeriod"/>
            </a:pPr>
            <a:r>
              <a:rPr lang="de-DE" altLang="zh-CN" sz="2200" b="1" dirty="0">
                <a:latin typeface="Arial" panose="020B0604020202020204" pitchFamily="34" charset="0"/>
                <a:cs typeface="Arial" panose="020B0604020202020204" pitchFamily="34" charset="0"/>
                <a:sym typeface="+mn-ea"/>
              </a:rPr>
              <a:t>Online </a:t>
            </a:r>
            <a:r>
              <a:rPr lang="de-DE" altLang="zh-CN" sz="2200" b="1" dirty="0" err="1">
                <a:latin typeface="Arial" panose="020B0604020202020204" pitchFamily="34" charset="0"/>
                <a:cs typeface="Arial" panose="020B0604020202020204" pitchFamily="34" charset="0"/>
                <a:sym typeface="+mn-ea"/>
              </a:rPr>
              <a:t>Participants</a:t>
            </a:r>
            <a:r>
              <a:rPr lang="de-DE" altLang="zh-CN" sz="2200" b="1" dirty="0">
                <a:latin typeface="Arial" panose="020B0604020202020204" pitchFamily="34" charset="0"/>
                <a:cs typeface="Arial" panose="020B0604020202020204" pitchFamily="34" charset="0"/>
                <a:sym typeface="+mn-ea"/>
              </a:rPr>
              <a:t>: </a:t>
            </a:r>
            <a:r>
              <a:rPr lang="en-US" altLang="zh-CN" sz="2200" b="1" dirty="0">
                <a:latin typeface="Arial" panose="020B0604020202020204" pitchFamily="34" charset="0"/>
                <a:cs typeface="Arial" panose="020B0604020202020204" pitchFamily="34" charset="0"/>
                <a:sym typeface="+mn-ea"/>
              </a:rPr>
              <a:t>Start </a:t>
            </a:r>
            <a:r>
              <a:rPr lang="en-US" altLang="zh-CN" sz="2200" b="1" dirty="0" err="1">
                <a:latin typeface="Arial" panose="020B0604020202020204" pitchFamily="34" charset="0"/>
                <a:cs typeface="Arial" panose="020B0604020202020204" pitchFamily="34" charset="0"/>
                <a:sym typeface="+mn-ea"/>
              </a:rPr>
              <a:t>VooV</a:t>
            </a:r>
            <a:r>
              <a:rPr lang="en-US" altLang="zh-CN" sz="2200" b="1" dirty="0">
                <a:latin typeface="Arial" panose="020B0604020202020204" pitchFamily="34" charset="0"/>
                <a:cs typeface="Arial" panose="020B0604020202020204" pitchFamily="34" charset="0"/>
                <a:sym typeface="+mn-ea"/>
              </a:rPr>
              <a:t> 775-353-554. (All students need to turn on camera or will be blocked by student assistant. If Tencent does not work, here is an emergency Zoom session: </a:t>
            </a:r>
            <a:r>
              <a:rPr lang="en-US" altLang="zh-CN" sz="2200" b="1" dirty="0">
                <a:latin typeface="Arial" panose="020B0604020202020204" pitchFamily="34" charset="0"/>
                <a:cs typeface="Arial" panose="020B0604020202020204" pitchFamily="34" charset="0"/>
                <a:sym typeface="+mn-ea"/>
                <a:hlinkClick r:id="rId2"/>
              </a:rPr>
              <a:t>https://bit.ly/ZOOMCOURSE</a:t>
            </a:r>
            <a:r>
              <a:rPr lang="en-US" altLang="zh-CN" sz="2200" b="1" dirty="0">
                <a:latin typeface="Arial" panose="020B0604020202020204" pitchFamily="34" charset="0"/>
                <a:cs typeface="Arial" panose="020B0604020202020204" pitchFamily="34" charset="0"/>
                <a:sym typeface="+mn-ea"/>
              </a:rPr>
              <a:t>.)</a:t>
            </a:r>
          </a:p>
          <a:p>
            <a:pPr marL="457200" indent="-457200" eaLnBrk="1" hangingPunct="1">
              <a:buFont typeface="Garamond" panose="02020404030301010803" pitchFamily="18" charset="0"/>
              <a:buAutoNum type="arabicPeriod"/>
            </a:pPr>
            <a:r>
              <a:rPr lang="de-DE" altLang="zh-CN" sz="2200" b="1" dirty="0">
                <a:latin typeface="Arial" panose="020B0604020202020204" pitchFamily="34" charset="0"/>
                <a:cs typeface="Arial" panose="020B0604020202020204" pitchFamily="34" charset="0"/>
                <a:sym typeface="+mn-ea"/>
              </a:rPr>
              <a:t>Start </a:t>
            </a:r>
            <a:r>
              <a:rPr lang="de-DE" altLang="zh-CN" sz="2200" b="1" dirty="0" err="1">
                <a:latin typeface="Arial" panose="020B0604020202020204" pitchFamily="34" charset="0"/>
                <a:cs typeface="Arial" panose="020B0604020202020204" pitchFamily="34" charset="0"/>
                <a:sym typeface="+mn-ea"/>
              </a:rPr>
              <a:t>your</a:t>
            </a:r>
            <a:r>
              <a:rPr lang="de-DE" altLang="zh-CN" sz="2200" b="1" dirty="0">
                <a:latin typeface="Arial" panose="020B0604020202020204" pitchFamily="34" charset="0"/>
                <a:cs typeface="Arial" panose="020B0604020202020204" pitchFamily="34" charset="0"/>
                <a:sym typeface="+mn-ea"/>
              </a:rPr>
              <a:t> final </a:t>
            </a:r>
            <a:r>
              <a:rPr lang="de-DE" altLang="zh-CN" sz="2200" b="1" dirty="0" err="1">
                <a:latin typeface="Arial" panose="020B0604020202020204" pitchFamily="34" charset="0"/>
                <a:cs typeface="Arial" panose="020B0604020202020204" pitchFamily="34" charset="0"/>
                <a:sym typeface="+mn-ea"/>
              </a:rPr>
              <a:t>exam</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paper</a:t>
            </a:r>
            <a:r>
              <a:rPr lang="de-DE" altLang="zh-CN" sz="2200" b="1" dirty="0">
                <a:latin typeface="Arial" panose="020B0604020202020204" pitchFamily="34" charset="0"/>
                <a:cs typeface="Arial" panose="020B0604020202020204" pitchFamily="34" charset="0"/>
                <a:sym typeface="+mn-ea"/>
              </a:rPr>
              <a:t> </a:t>
            </a:r>
            <a:r>
              <a:rPr lang="de-DE" altLang="zh-CN" sz="2200" b="1" dirty="0" err="1">
                <a:latin typeface="Arial" panose="020B0604020202020204" pitchFamily="34" charset="0"/>
                <a:cs typeface="Arial" panose="020B0604020202020204" pitchFamily="34" charset="0"/>
                <a:sym typeface="+mn-ea"/>
              </a:rPr>
              <a:t>now</a:t>
            </a:r>
            <a:r>
              <a:rPr lang="de-DE" altLang="zh-CN" sz="2200" b="1" dirty="0">
                <a:latin typeface="Arial" panose="020B0604020202020204" pitchFamily="34" charset="0"/>
                <a:cs typeface="Arial" panose="020B0604020202020204" pitchFamily="34" charset="0"/>
                <a:sym typeface="+mn-ea"/>
              </a:rPr>
              <a:t>!</a:t>
            </a:r>
            <a:endParaRPr lang="en-US" altLang="zh-CN" sz="2200" b="1" dirty="0">
              <a:latin typeface="Arial" panose="020B0604020202020204" pitchFamily="34" charset="0"/>
              <a:cs typeface="Arial" panose="020B0604020202020204" pitchFamily="34" charset="0"/>
              <a:sym typeface="+mn-ea"/>
            </a:endParaRPr>
          </a:p>
          <a:p>
            <a:pPr eaLnBrk="1" hangingPunct="1">
              <a:buFont typeface="Garamond" panose="02020404030301010803" pitchFamily="18" charset="0"/>
              <a:buNone/>
            </a:pPr>
            <a:endParaRPr lang="en-US" altLang="zh-CN" sz="2200" b="1" dirty="0">
              <a:latin typeface="Arial" panose="020B0604020202020204" pitchFamily="34" charset="0"/>
              <a:cs typeface="Arial" panose="020B0604020202020204" pitchFamily="34" charset="0"/>
              <a:sym typeface="+mn-ea"/>
            </a:endParaRPr>
          </a:p>
          <a:p>
            <a:pPr eaLnBrk="1" hangingPunct="1">
              <a:buFont typeface="Garamond" panose="02020404030301010803" pitchFamily="18" charset="0"/>
              <a:buNone/>
            </a:pPr>
            <a:endParaRPr lang="zh-CN" altLang="en-GB"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8693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 y="4931208"/>
            <a:ext cx="9146304" cy="1382976"/>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72" y="3676907"/>
            <a:ext cx="1019485" cy="635242"/>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5217" y="1966536"/>
            <a:ext cx="879552" cy="548928"/>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646" y="1325237"/>
            <a:ext cx="863339" cy="445943"/>
          </a:xfrm>
          <a:prstGeom prst="rect">
            <a:avLst/>
          </a:prstGeom>
        </p:spPr>
      </p:pic>
      <p:sp>
        <p:nvSpPr>
          <p:cNvPr id="12" name="TextBox 11"/>
          <p:cNvSpPr txBox="1"/>
          <p:nvPr/>
        </p:nvSpPr>
        <p:spPr>
          <a:xfrm>
            <a:off x="1024843" y="1865847"/>
            <a:ext cx="2220795" cy="1348767"/>
          </a:xfrm>
          <a:prstGeom prst="rect">
            <a:avLst/>
          </a:prstGeom>
          <a:noFill/>
        </p:spPr>
        <p:txBody>
          <a:bodyPr wrap="square" rtlCol="0">
            <a:spAutoFit/>
          </a:bodyPr>
          <a:lstStyle/>
          <a:p>
            <a:r>
              <a:rPr lang="en-US" altLang="zh-CN" sz="1633" dirty="0">
                <a:solidFill>
                  <a:srgbClr val="0070C0"/>
                </a:solidFill>
              </a:rPr>
              <a:t>first appeared</a:t>
            </a:r>
            <a:r>
              <a:rPr lang="en-US" altLang="zh-CN" sz="1633" dirty="0"/>
              <a:t> in East China</a:t>
            </a:r>
          </a:p>
          <a:p>
            <a:r>
              <a:rPr lang="en-US" altLang="zh-CN" sz="1633" dirty="0"/>
              <a:t>simply known as green porcelain.</a:t>
            </a:r>
            <a:br>
              <a:rPr lang="en-US" altLang="zh-CN" sz="1633" dirty="0"/>
            </a:br>
            <a:endParaRPr lang="zh-CN" altLang="en-US" sz="1633" dirty="0"/>
          </a:p>
        </p:txBody>
      </p:sp>
      <p:sp>
        <p:nvSpPr>
          <p:cNvPr id="2" name="矩形 1"/>
          <p:cNvSpPr/>
          <p:nvPr/>
        </p:nvSpPr>
        <p:spPr>
          <a:xfrm>
            <a:off x="1024704" y="1297801"/>
            <a:ext cx="2408832" cy="483209"/>
          </a:xfrm>
          <a:prstGeom prst="rect">
            <a:avLst/>
          </a:prstGeom>
          <a:noFill/>
          <a:ln>
            <a:noFill/>
          </a:ln>
        </p:spPr>
        <p:txBody>
          <a:bodyPr wrap="square" rtlCol="0" anchor="t">
            <a:spAutoFit/>
          </a:bodyPr>
          <a:lstStyle/>
          <a:p>
            <a:pPr algn="ctr"/>
            <a:r>
              <a:rPr lang="en-US" altLang="zh-CN" sz="254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Han Dynasty</a:t>
            </a:r>
          </a:p>
        </p:txBody>
      </p:sp>
      <p:sp>
        <p:nvSpPr>
          <p:cNvPr id="3" name="矩形 2"/>
          <p:cNvSpPr/>
          <p:nvPr/>
        </p:nvSpPr>
        <p:spPr>
          <a:xfrm>
            <a:off x="930816" y="3676681"/>
            <a:ext cx="2408832" cy="483209"/>
          </a:xfrm>
          <a:prstGeom prst="rect">
            <a:avLst/>
          </a:prstGeom>
          <a:noFill/>
          <a:ln>
            <a:noFill/>
          </a:ln>
        </p:spPr>
        <p:txBody>
          <a:bodyPr wrap="square" rtlCol="0" anchor="t">
            <a:spAutoFit/>
          </a:bodyPr>
          <a:lstStyle/>
          <a:p>
            <a:pPr algn="ctr"/>
            <a:r>
              <a:rPr lang="en-US" altLang="zh-CN" sz="254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Tang Dynasty</a:t>
            </a:r>
          </a:p>
        </p:txBody>
      </p:sp>
      <p:sp>
        <p:nvSpPr>
          <p:cNvPr id="5" name="矩形 4"/>
          <p:cNvSpPr/>
          <p:nvPr/>
        </p:nvSpPr>
        <p:spPr>
          <a:xfrm>
            <a:off x="5610816" y="1711368"/>
            <a:ext cx="2408832" cy="874085"/>
          </a:xfrm>
          <a:prstGeom prst="rect">
            <a:avLst/>
          </a:prstGeom>
          <a:noFill/>
          <a:ln>
            <a:noFill/>
          </a:ln>
        </p:spPr>
        <p:txBody>
          <a:bodyPr wrap="square" rtlCol="0" anchor="t">
            <a:spAutoFit/>
          </a:bodyPr>
          <a:lstStyle/>
          <a:p>
            <a:pPr algn="ctr"/>
            <a:r>
              <a:rPr lang="en-US" altLang="zh-CN" sz="254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Southern Song Dynasty</a:t>
            </a:r>
          </a:p>
        </p:txBody>
      </p:sp>
      <p:sp>
        <p:nvSpPr>
          <p:cNvPr id="6" name="文本框 5"/>
          <p:cNvSpPr txBox="1"/>
          <p:nvPr/>
        </p:nvSpPr>
        <p:spPr>
          <a:xfrm>
            <a:off x="1089217" y="4312008"/>
            <a:ext cx="2935872" cy="594906"/>
          </a:xfrm>
          <a:prstGeom prst="rect">
            <a:avLst/>
          </a:prstGeom>
          <a:noFill/>
        </p:spPr>
        <p:txBody>
          <a:bodyPr wrap="square" rtlCol="0">
            <a:spAutoFit/>
          </a:bodyPr>
          <a:lstStyle/>
          <a:p>
            <a:r>
              <a:rPr lang="zh-CN" altLang="en-US" sz="1633"/>
              <a:t>the art of making celadon </a:t>
            </a:r>
            <a:r>
              <a:rPr lang="zh-CN" altLang="en-US" sz="1633">
                <a:solidFill>
                  <a:srgbClr val="0070C0"/>
                </a:solidFill>
              </a:rPr>
              <a:t>matured</a:t>
            </a:r>
          </a:p>
        </p:txBody>
      </p:sp>
      <p:sp>
        <p:nvSpPr>
          <p:cNvPr id="7" name="文本框 6"/>
          <p:cNvSpPr txBox="1"/>
          <p:nvPr/>
        </p:nvSpPr>
        <p:spPr>
          <a:xfrm>
            <a:off x="4162753" y="2575944"/>
            <a:ext cx="4818240" cy="2102627"/>
          </a:xfrm>
          <a:prstGeom prst="rect">
            <a:avLst/>
          </a:prstGeom>
          <a:noFill/>
        </p:spPr>
        <p:txBody>
          <a:bodyPr wrap="square" rtlCol="0">
            <a:spAutoFit/>
          </a:bodyPr>
          <a:lstStyle/>
          <a:p>
            <a:r>
              <a:rPr lang="en-US" altLang="zh-CN" sz="1633"/>
              <a:t>        </a:t>
            </a:r>
            <a:r>
              <a:rPr lang="zh-CN" altLang="en-US" sz="1633"/>
              <a:t>After the establishment of the southern capital in Hangzhou in 1127 during the Song Dynasty, the manufacturing of the green porcelain </a:t>
            </a:r>
            <a:r>
              <a:rPr lang="zh-CN" altLang="en-US" sz="1633">
                <a:solidFill>
                  <a:srgbClr val="0070C0"/>
                </a:solidFill>
              </a:rPr>
              <a:t>reached new heights</a:t>
            </a:r>
            <a:r>
              <a:rPr lang="zh-CN" altLang="en-US" sz="1633"/>
              <a:t>. </a:t>
            </a:r>
          </a:p>
          <a:p>
            <a:r>
              <a:rPr lang="zh-CN" altLang="en-US" sz="1633"/>
              <a:t>        New imperial kilns (or official kilns) near Hangzhou and kilns in Longquan, southwest Zhejiang, produced a type of porcelain that was of extraordinary delicacy and purity.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Administrator\Desktop\青花瓷ppt素材\QQ截图20120829150736.png"/>
          <p:cNvPicPr>
            <a:picLocks noChangeAspect="1" noChangeArrowheads="1"/>
          </p:cNvPicPr>
          <p:nvPr/>
        </p:nvPicPr>
        <p:blipFill>
          <a:blip r:embed="rId3">
            <a:extLst>
              <a:ext uri="{28A0092B-C50C-407E-A947-70E740481C1C}">
                <a14:useLocalDpi xmlns:a14="http://schemas.microsoft.com/office/drawing/2010/main" val="0"/>
              </a:ext>
            </a:extLst>
          </a:blip>
          <a:srcRect r="13969"/>
          <a:stretch>
            <a:fillRect/>
          </a:stretch>
        </p:blipFill>
        <p:spPr bwMode="auto">
          <a:xfrm>
            <a:off x="4714561" y="4640904"/>
            <a:ext cx="4405824" cy="13265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青花瓷ppt素材\QQ截图20120829150649.png"/>
          <p:cNvPicPr>
            <a:picLocks noChangeAspect="1" noChangeArrowheads="1"/>
          </p:cNvPicPr>
          <p:nvPr/>
        </p:nvPicPr>
        <p:blipFill>
          <a:blip r:embed="rId4">
            <a:extLst>
              <a:ext uri="{28A0092B-C50C-407E-A947-70E740481C1C}">
                <a14:useLocalDpi xmlns:a14="http://schemas.microsoft.com/office/drawing/2010/main" val="0"/>
              </a:ext>
            </a:extLst>
          </a:blip>
          <a:srcRect b="18399"/>
          <a:stretch>
            <a:fillRect/>
          </a:stretch>
        </p:blipFill>
        <p:spPr bwMode="auto">
          <a:xfrm>
            <a:off x="51840" y="955656"/>
            <a:ext cx="3450240" cy="16323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37220" y="2885256"/>
            <a:ext cx="8468985" cy="929935"/>
          </a:xfrm>
          <a:prstGeom prst="rect">
            <a:avLst/>
          </a:prstGeom>
          <a:noFill/>
          <a:ln>
            <a:noFill/>
          </a:ln>
        </p:spPr>
        <p:txBody>
          <a:bodyPr wrap="none" rtlCol="0" anchor="t">
            <a:spAutoFit/>
          </a:bodyPr>
          <a:lstStyle/>
          <a:p>
            <a:pPr algn="ctr"/>
            <a:r>
              <a:rPr lang="en-US" altLang="zh-CN" sz="5443"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Famous Brand of Celadon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519552" y="1087560"/>
            <a:ext cx="8285184" cy="4352256"/>
          </a:xfrm>
          <a:prstGeom prst="roundRect">
            <a:avLst>
              <a:gd name="adj" fmla="val 8973"/>
            </a:avLst>
          </a:prstGeom>
          <a:noFill/>
          <a:ln>
            <a:solidFill>
              <a:srgbClr val="2849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33"/>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584477"/>
            <a:ext cx="9144000" cy="436523"/>
          </a:xfrm>
          <a:prstGeom prst="rect">
            <a:avLst/>
          </a:prstGeom>
        </p:spPr>
      </p:pic>
      <p:sp>
        <p:nvSpPr>
          <p:cNvPr id="3" name="矩形 2"/>
          <p:cNvSpPr/>
          <p:nvPr/>
        </p:nvSpPr>
        <p:spPr>
          <a:xfrm>
            <a:off x="4816721" y="1169352"/>
            <a:ext cx="2646879" cy="650627"/>
          </a:xfrm>
          <a:prstGeom prst="rect">
            <a:avLst/>
          </a:prstGeom>
          <a:noFill/>
          <a:ln>
            <a:noFill/>
          </a:ln>
        </p:spPr>
        <p:txBody>
          <a:bodyPr wrap="none" rtlCol="0" anchor="t">
            <a:spAutoFit/>
          </a:bodyPr>
          <a:lstStyle/>
          <a:p>
            <a:pPr algn="ctr"/>
            <a:r>
              <a:rPr lang="en-US" altLang="zh-CN" sz="3628"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t>
            </a:r>
            <a:r>
              <a:rPr lang="zh-CN" altLang="en-US" sz="3628"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rackleware</a:t>
            </a:r>
          </a:p>
        </p:txBody>
      </p:sp>
      <p:sp>
        <p:nvSpPr>
          <p:cNvPr id="4" name="文本框 3"/>
          <p:cNvSpPr txBox="1"/>
          <p:nvPr/>
        </p:nvSpPr>
        <p:spPr>
          <a:xfrm>
            <a:off x="3731329" y="2610504"/>
            <a:ext cx="5000256" cy="2325765"/>
          </a:xfrm>
          <a:prstGeom prst="rect">
            <a:avLst/>
          </a:prstGeom>
          <a:noFill/>
        </p:spPr>
        <p:txBody>
          <a:bodyPr wrap="square" rtlCol="0">
            <a:spAutoFit/>
          </a:bodyPr>
          <a:lstStyle/>
          <a:p>
            <a:r>
              <a:rPr lang="en-US" altLang="zh-CN" sz="1814"/>
              <a:t>        C</a:t>
            </a:r>
            <a:r>
              <a:rPr lang="zh-CN" altLang="en-US" sz="1814"/>
              <a:t>rackleware has </a:t>
            </a:r>
            <a:r>
              <a:rPr lang="zh-CN" altLang="en-US" sz="1814">
                <a:solidFill>
                  <a:srgbClr val="0070C0"/>
                </a:solidFill>
              </a:rPr>
              <a:t>broad and fine cracks on its surface</a:t>
            </a:r>
            <a:r>
              <a:rPr lang="zh-CN" altLang="en-US" sz="1814"/>
              <a:t>. These characteristics appear in the glaze as a result of the firing process when the glaze shrinks more than the body of the pottery. The potters from the Song Dynasty cleverly used the crackle in the glaze for a decorative effect. That is how a world-famous brand of ceramics was born in ancient China.</a:t>
            </a:r>
          </a:p>
        </p:txBody>
      </p:sp>
      <p:pic>
        <p:nvPicPr>
          <p:cNvPr id="8" name="图片 7"/>
          <p:cNvPicPr>
            <a:picLocks noChangeAspect="1"/>
          </p:cNvPicPr>
          <p:nvPr/>
        </p:nvPicPr>
        <p:blipFill>
          <a:blip r:embed="rId4"/>
          <a:stretch>
            <a:fillRect/>
          </a:stretch>
        </p:blipFill>
        <p:spPr>
          <a:xfrm>
            <a:off x="793729" y="1169352"/>
            <a:ext cx="2828736" cy="4188672"/>
          </a:xfrm>
          <a:prstGeom prst="rect">
            <a:avLst/>
          </a:prstGeom>
        </p:spPr>
      </p:pic>
      <p:sp>
        <p:nvSpPr>
          <p:cNvPr id="12" name="文本框 11"/>
          <p:cNvSpPr txBox="1"/>
          <p:nvPr/>
        </p:nvSpPr>
        <p:spPr>
          <a:xfrm>
            <a:off x="4068864" y="2029896"/>
            <a:ext cx="4325760" cy="650691"/>
          </a:xfrm>
          <a:prstGeom prst="rect">
            <a:avLst/>
          </a:prstGeom>
          <a:noFill/>
        </p:spPr>
        <p:txBody>
          <a:bodyPr wrap="square" rtlCol="0">
            <a:spAutoFit/>
          </a:bodyPr>
          <a:lstStyle/>
          <a:p>
            <a:r>
              <a:rPr lang="en-US" altLang="zh-CN" sz="1814" b="1">
                <a:solidFill>
                  <a:srgbClr val="0070C0"/>
                </a:solidFill>
              </a:rPr>
              <a:t>crackle (n. characteristic) + ware (n. object)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Administrator\Desktop\青花瓷ppt素材\QQ截图20120829150736.png"/>
          <p:cNvPicPr>
            <a:picLocks noChangeAspect="1" noChangeArrowheads="1"/>
          </p:cNvPicPr>
          <p:nvPr/>
        </p:nvPicPr>
        <p:blipFill>
          <a:blip r:embed="rId3">
            <a:extLst>
              <a:ext uri="{28A0092B-C50C-407E-A947-70E740481C1C}">
                <a14:useLocalDpi xmlns:a14="http://schemas.microsoft.com/office/drawing/2010/main" val="0"/>
              </a:ext>
            </a:extLst>
          </a:blip>
          <a:srcRect r="13969"/>
          <a:stretch>
            <a:fillRect/>
          </a:stretch>
        </p:blipFill>
        <p:spPr bwMode="auto">
          <a:xfrm>
            <a:off x="4714561" y="4640904"/>
            <a:ext cx="4405824" cy="13265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青花瓷ppt素材\QQ截图20120829150649.png"/>
          <p:cNvPicPr>
            <a:picLocks noChangeAspect="1" noChangeArrowheads="1"/>
          </p:cNvPicPr>
          <p:nvPr/>
        </p:nvPicPr>
        <p:blipFill>
          <a:blip r:embed="rId4">
            <a:extLst>
              <a:ext uri="{28A0092B-C50C-407E-A947-70E740481C1C}">
                <a14:useLocalDpi xmlns:a14="http://schemas.microsoft.com/office/drawing/2010/main" val="0"/>
              </a:ext>
            </a:extLst>
          </a:blip>
          <a:srcRect b="18399"/>
          <a:stretch>
            <a:fillRect/>
          </a:stretch>
        </p:blipFill>
        <p:spPr bwMode="auto">
          <a:xfrm>
            <a:off x="51840" y="955656"/>
            <a:ext cx="3450240" cy="16323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231022" y="2885256"/>
            <a:ext cx="6681381" cy="1097352"/>
          </a:xfrm>
          <a:prstGeom prst="rect">
            <a:avLst/>
          </a:prstGeom>
          <a:noFill/>
          <a:ln>
            <a:noFill/>
          </a:ln>
        </p:spPr>
        <p:txBody>
          <a:bodyPr wrap="none" rtlCol="0" anchor="t">
            <a:spAutoFit/>
          </a:bodyPr>
          <a:lstStyle/>
          <a:p>
            <a:pPr algn="ctr"/>
            <a:r>
              <a:rPr lang="en-US" altLang="zh-CN" sz="653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Celadon Song</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Administrator\Desktop\青花瓷ppt素材\处理后的素材\144211dit5hi2eiiqzi28l_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47492"/>
            <a:ext cx="1713834" cy="1873508"/>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flipV="1">
            <a:off x="-30974" y="831442"/>
            <a:ext cx="9174974" cy="815040"/>
          </a:xfrm>
          <a:prstGeom prst="rect">
            <a:avLst/>
          </a:prstGeom>
          <a:solidFill>
            <a:srgbClr val="2849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33" dirty="0"/>
          </a:p>
        </p:txBody>
      </p:sp>
      <p:pic>
        <p:nvPicPr>
          <p:cNvPr id="11" name="Picture 2" descr="http://ztu68.com/uploads/Psd/c100626/12M555V630330-159E.jpg"/>
          <p:cNvPicPr>
            <a:picLocks noChangeAspect="1" noChangeArrowheads="1"/>
          </p:cNvPicPr>
          <p:nvPr/>
        </p:nvPicPr>
        <p:blipFill rotWithShape="1">
          <a:blip r:embed="rId4"/>
          <a:srcRect t="-3296"/>
          <a:stretch>
            <a:fillRect/>
          </a:stretch>
        </p:blipFill>
        <p:spPr bwMode="auto">
          <a:xfrm>
            <a:off x="-166535" y="663731"/>
            <a:ext cx="1146073" cy="1150461"/>
          </a:xfrm>
          <a:prstGeom prst="rect">
            <a:avLst/>
          </a:prstGeom>
          <a:ln>
            <a:noFill/>
          </a:ln>
          <a:effectLst>
            <a:outerShdw blurRad="50800" dist="38100" dir="5400000" algn="t" rotWithShape="0">
              <a:prstClr val="black">
                <a:alpha val="40000"/>
              </a:prstClr>
            </a:outerShdw>
          </a:effectLst>
        </p:spPr>
      </p:pic>
      <p:pic>
        <p:nvPicPr>
          <p:cNvPr id="7170" name="Picture 2" descr="C:\Users\Administrator\Desktop\青花瓷ppt素材\图片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3072" y="837001"/>
            <a:ext cx="2069460" cy="20694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52690" y="918417"/>
            <a:ext cx="4086865" cy="650627"/>
          </a:xfrm>
          <a:prstGeom prst="rect">
            <a:avLst/>
          </a:prstGeom>
          <a:noFill/>
        </p:spPr>
        <p:txBody>
          <a:bodyPr wrap="square" rtlCol="0">
            <a:spAutoFit/>
          </a:bodyPr>
          <a:lstStyle/>
          <a:p>
            <a:r>
              <a:rPr lang="en-US" altLang="zh-CN" sz="3628" dirty="0">
                <a:solidFill>
                  <a:schemeClr val="bg1"/>
                </a:solidFill>
              </a:rPr>
              <a:t>A Question</a:t>
            </a:r>
          </a:p>
        </p:txBody>
      </p:sp>
      <p:sp>
        <p:nvSpPr>
          <p:cNvPr id="2" name="矩形 1"/>
          <p:cNvSpPr/>
          <p:nvPr/>
        </p:nvSpPr>
        <p:spPr>
          <a:xfrm>
            <a:off x="398698" y="2054664"/>
            <a:ext cx="8634030" cy="1320618"/>
          </a:xfrm>
          <a:prstGeom prst="rect">
            <a:avLst/>
          </a:prstGeom>
          <a:noFill/>
          <a:ln>
            <a:noFill/>
          </a:ln>
        </p:spPr>
        <p:txBody>
          <a:bodyPr wrap="none" rtlCol="0" anchor="t">
            <a:spAutoFit/>
          </a:bodyPr>
          <a:lstStyle/>
          <a:p>
            <a:pPr algn="ctr"/>
            <a:r>
              <a:rPr lang="en-US" altLang="zh-CN" sz="399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Celadon Song?</a:t>
            </a:r>
          </a:p>
          <a:p>
            <a:pPr algn="ctr"/>
            <a:r>
              <a:rPr lang="en-US" altLang="zh-CN" sz="399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Song of the Blue-and-white Porcelain?</a:t>
            </a:r>
          </a:p>
        </p:txBody>
      </p:sp>
      <p:sp>
        <p:nvSpPr>
          <p:cNvPr id="7" name="文本框 6"/>
          <p:cNvSpPr txBox="1"/>
          <p:nvPr/>
        </p:nvSpPr>
        <p:spPr>
          <a:xfrm>
            <a:off x="2052289" y="4398984"/>
            <a:ext cx="1055808" cy="343620"/>
          </a:xfrm>
          <a:prstGeom prst="rect">
            <a:avLst/>
          </a:prstGeom>
          <a:noFill/>
        </p:spPr>
        <p:txBody>
          <a:bodyPr wrap="square" rtlCol="0">
            <a:spAutoFit/>
          </a:bodyPr>
          <a:lstStyle/>
          <a:p>
            <a:r>
              <a:rPr lang="en-US" altLang="zh-CN" sz="1633"/>
              <a:t>porcelain</a:t>
            </a:r>
          </a:p>
        </p:txBody>
      </p:sp>
      <p:grpSp>
        <p:nvGrpSpPr>
          <p:cNvPr id="17" name="组合 16"/>
          <p:cNvGrpSpPr/>
          <p:nvPr/>
        </p:nvGrpSpPr>
        <p:grpSpPr>
          <a:xfrm>
            <a:off x="2682433" y="3405384"/>
            <a:ext cx="3204288" cy="2409408"/>
            <a:chOff x="4657" y="4459"/>
            <a:chExt cx="5563" cy="4183"/>
          </a:xfrm>
        </p:grpSpPr>
        <p:sp>
          <p:nvSpPr>
            <p:cNvPr id="5" name="文本框 4"/>
            <p:cNvSpPr txBox="1"/>
            <p:nvPr/>
          </p:nvSpPr>
          <p:spPr>
            <a:xfrm>
              <a:off x="6538" y="4831"/>
              <a:ext cx="2385" cy="597"/>
            </a:xfrm>
            <a:prstGeom prst="rect">
              <a:avLst/>
            </a:prstGeom>
            <a:noFill/>
          </p:spPr>
          <p:txBody>
            <a:bodyPr wrap="square" rtlCol="0">
              <a:spAutoFit/>
            </a:bodyPr>
            <a:lstStyle/>
            <a:p>
              <a:r>
                <a:rPr lang="en-US" altLang="zh-CN" sz="1633"/>
                <a:t>celadon(</a:t>
              </a:r>
              <a:r>
                <a:rPr lang="zh-CN" altLang="en-US" sz="1633"/>
                <a:t>青瓷</a:t>
              </a:r>
              <a:r>
                <a:rPr lang="en-US" altLang="zh-CN" sz="1633"/>
                <a:t>)</a:t>
              </a:r>
            </a:p>
          </p:txBody>
        </p:sp>
        <p:sp>
          <p:nvSpPr>
            <p:cNvPr id="4" name="文本框 3"/>
            <p:cNvSpPr txBox="1"/>
            <p:nvPr/>
          </p:nvSpPr>
          <p:spPr>
            <a:xfrm>
              <a:off x="4657" y="4459"/>
              <a:ext cx="1437" cy="4183"/>
            </a:xfrm>
            <a:prstGeom prst="rect">
              <a:avLst/>
            </a:prstGeom>
            <a:noFill/>
          </p:spPr>
          <p:txBody>
            <a:bodyPr wrap="square" rtlCol="0" anchor="t">
              <a:spAutoFit/>
            </a:bodyPr>
            <a:lstStyle/>
            <a:p>
              <a:r>
                <a:rPr lang="zh-CN" altLang="en-US" sz="15058">
                  <a:latin typeface="楷体" panose="02010609060101010101" charset="-122"/>
                  <a:ea typeface="楷体" panose="02010609060101010101" charset="-122"/>
                </a:rPr>
                <a:t>{</a:t>
              </a:r>
            </a:p>
          </p:txBody>
        </p:sp>
        <p:sp>
          <p:nvSpPr>
            <p:cNvPr id="6" name="文本框 5"/>
            <p:cNvSpPr txBox="1"/>
            <p:nvPr/>
          </p:nvSpPr>
          <p:spPr>
            <a:xfrm>
              <a:off x="6849" y="7524"/>
              <a:ext cx="2178" cy="597"/>
            </a:xfrm>
            <a:prstGeom prst="rect">
              <a:avLst/>
            </a:prstGeom>
            <a:noFill/>
          </p:spPr>
          <p:txBody>
            <a:bodyPr wrap="square" rtlCol="0">
              <a:spAutoFit/>
            </a:bodyPr>
            <a:lstStyle/>
            <a:p>
              <a:r>
                <a:rPr lang="en-US" altLang="zh-CN" sz="1633"/>
                <a:t>...</a:t>
              </a:r>
            </a:p>
          </p:txBody>
        </p:sp>
        <p:sp>
          <p:nvSpPr>
            <p:cNvPr id="9" name="文本框 8"/>
            <p:cNvSpPr txBox="1"/>
            <p:nvPr/>
          </p:nvSpPr>
          <p:spPr>
            <a:xfrm>
              <a:off x="6538" y="6253"/>
              <a:ext cx="3682" cy="597"/>
            </a:xfrm>
            <a:prstGeom prst="rect">
              <a:avLst/>
            </a:prstGeom>
            <a:noFill/>
          </p:spPr>
          <p:txBody>
            <a:bodyPr wrap="square" rtlCol="0">
              <a:spAutoFit/>
            </a:bodyPr>
            <a:lstStyle/>
            <a:p>
              <a:r>
                <a:rPr lang="en-US" altLang="zh-CN" sz="1633"/>
                <a:t>white porcelain(</a:t>
              </a:r>
              <a:r>
                <a:rPr lang="zh-CN" altLang="en-US" sz="1633"/>
                <a:t>白瓷</a:t>
              </a:r>
              <a:r>
                <a:rPr lang="en-US" altLang="zh-CN" sz="1633"/>
                <a:t>)</a:t>
              </a:r>
            </a:p>
          </p:txBody>
        </p:sp>
      </p:grpSp>
      <p:sp>
        <p:nvSpPr>
          <p:cNvPr id="14" name="右箭头 13"/>
          <p:cNvSpPr/>
          <p:nvPr/>
        </p:nvSpPr>
        <p:spPr>
          <a:xfrm>
            <a:off x="5960448" y="4398984"/>
            <a:ext cx="767232" cy="499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15" name="文本框 14"/>
          <p:cNvSpPr txBox="1"/>
          <p:nvPr/>
        </p:nvSpPr>
        <p:spPr>
          <a:xfrm>
            <a:off x="6800833" y="4312584"/>
            <a:ext cx="1745856" cy="594906"/>
          </a:xfrm>
          <a:prstGeom prst="rect">
            <a:avLst/>
          </a:prstGeom>
          <a:noFill/>
        </p:spPr>
        <p:txBody>
          <a:bodyPr wrap="square" rtlCol="0">
            <a:spAutoFit/>
          </a:bodyPr>
          <a:lstStyle/>
          <a:p>
            <a:r>
              <a:rPr lang="en-US" altLang="zh-CN" sz="1633"/>
              <a:t>blue and white porcelain(</a:t>
            </a:r>
            <a:r>
              <a:rPr lang="zh-CN" altLang="en-US" sz="1633"/>
              <a:t>青花瓷</a:t>
            </a:r>
            <a:r>
              <a:rPr lang="en-US" altLang="zh-CN" sz="1633"/>
              <a:t>)</a:t>
            </a:r>
          </a:p>
        </p:txBody>
      </p:sp>
      <p:sp>
        <p:nvSpPr>
          <p:cNvPr id="18" name="矩形 17"/>
          <p:cNvSpPr/>
          <p:nvPr/>
        </p:nvSpPr>
        <p:spPr>
          <a:xfrm>
            <a:off x="6672385" y="4945033"/>
            <a:ext cx="2002752" cy="287771"/>
          </a:xfrm>
          <a:prstGeom prst="rect">
            <a:avLst/>
          </a:prstGeom>
          <a:noFill/>
          <a:ln>
            <a:noFill/>
          </a:ln>
        </p:spPr>
        <p:txBody>
          <a:bodyPr wrap="square" rtlCol="0" anchor="t">
            <a:spAutoFit/>
          </a:bodyPr>
          <a:lstStyle/>
          <a:p>
            <a:pPr algn="ctr"/>
            <a:r>
              <a:rPr lang="en-US" altLang="zh-CN" sz="1270" b="1">
                <a:ln/>
                <a:solidFill>
                  <a:schemeClr val="accent1"/>
                </a:solidFill>
                <a:effectLst>
                  <a:outerShdw blurRad="38100" dist="25400" dir="5400000" algn="ctr" rotWithShape="0">
                    <a:srgbClr val="6E747A">
                      <a:alpha val="43000"/>
                    </a:srgbClr>
                  </a:outerShdw>
                </a:effectLst>
              </a:rPr>
              <a:t>an independent category</a:t>
            </a:r>
          </a:p>
        </p:txBody>
      </p:sp>
      <p:grpSp>
        <p:nvGrpSpPr>
          <p:cNvPr id="22" name="组合 21"/>
          <p:cNvGrpSpPr/>
          <p:nvPr/>
        </p:nvGrpSpPr>
        <p:grpSpPr>
          <a:xfrm>
            <a:off x="5472000" y="3225096"/>
            <a:ext cx="2172672" cy="1097280"/>
            <a:chOff x="9500" y="4146"/>
            <a:chExt cx="3772" cy="1905"/>
          </a:xfrm>
        </p:grpSpPr>
        <p:sp>
          <p:nvSpPr>
            <p:cNvPr id="20" name="直角上箭头 19"/>
            <p:cNvSpPr/>
            <p:nvPr/>
          </p:nvSpPr>
          <p:spPr>
            <a:xfrm rot="16200000">
              <a:off x="10920" y="3410"/>
              <a:ext cx="931" cy="3772"/>
            </a:xfrm>
            <a:prstGeom prst="bentUpArrow">
              <a:avLst>
                <a:gd name="adj1" fmla="val 23469"/>
                <a:gd name="adj2" fmla="val 25000"/>
                <a:gd name="adj3" fmla="val 250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21" name="矩形 20"/>
            <p:cNvSpPr/>
            <p:nvPr/>
          </p:nvSpPr>
          <p:spPr>
            <a:xfrm>
              <a:off x="10899" y="4146"/>
              <a:ext cx="975" cy="1905"/>
            </a:xfrm>
            <a:prstGeom prst="rect">
              <a:avLst/>
            </a:prstGeom>
            <a:noFill/>
            <a:ln>
              <a:noFill/>
            </a:ln>
          </p:spPr>
          <p:txBody>
            <a:bodyPr wrap="none" rtlCol="0" anchor="t">
              <a:spAutoFit/>
            </a:bodyPr>
            <a:lstStyle/>
            <a:p>
              <a:pPr algn="ctr"/>
              <a:r>
                <a:rPr lang="en-US" altLang="zh-CN" sz="653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1" nodeType="clickEffect">
                                  <p:stCondLst>
                                    <p:cond delay="0"/>
                                  </p:stCondLst>
                                  <p:childTnLst>
                                    <p:anim calcmode="lin" valueType="num">
                                      <p:cBhvr additive="base">
                                        <p:cTn id="30" dur="500"/>
                                        <p:tgtEl>
                                          <p:spTgt spid="14"/>
                                        </p:tgtEl>
                                        <p:attrNameLst>
                                          <p:attrName>ppt_y</p:attrName>
                                        </p:attrNameLst>
                                      </p:cBhvr>
                                      <p:tavLst>
                                        <p:tav tm="0">
                                          <p:val>
                                            <p:strVal val="#ppt_y"/>
                                          </p:val>
                                        </p:tav>
                                        <p:tav tm="100000">
                                          <p:val>
                                            <p:strVal val="#ppt_y+#ppt_h*1.125000"/>
                                          </p:val>
                                        </p:tav>
                                      </p:tavLst>
                                    </p:anim>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p:tgtEl>
                                          <p:spTgt spid="22"/>
                                        </p:tgtEl>
                                        <p:attrNameLst>
                                          <p:attrName>ppt_y</p:attrName>
                                        </p:attrNameLst>
                                      </p:cBhvr>
                                      <p:tavLst>
                                        <p:tav tm="0">
                                          <p:val>
                                            <p:strVal val="#ppt_y+#ppt_h*1.125000"/>
                                          </p:val>
                                        </p:tav>
                                        <p:tav tm="100000">
                                          <p:val>
                                            <p:strVal val="#ppt_y"/>
                                          </p:val>
                                        </p:tav>
                                      </p:tavLst>
                                    </p:anim>
                                    <p:animEffect transition="in" filter="wipe(up)">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4" grpId="1" animBg="1"/>
      <p:bldP spid="15"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圆角矩形 27"/>
          <p:cNvSpPr/>
          <p:nvPr/>
        </p:nvSpPr>
        <p:spPr>
          <a:xfrm>
            <a:off x="2260980" y="1831767"/>
            <a:ext cx="3698742" cy="22957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grpSp>
        <p:nvGrpSpPr>
          <p:cNvPr id="2" name="组合 1"/>
          <p:cNvGrpSpPr/>
          <p:nvPr/>
        </p:nvGrpSpPr>
        <p:grpSpPr>
          <a:xfrm>
            <a:off x="119809" y="1689480"/>
            <a:ext cx="2578752" cy="3395520"/>
            <a:chOff x="1247" y="1325"/>
            <a:chExt cx="5052" cy="6413"/>
          </a:xfrm>
        </p:grpSpPr>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 y="1899"/>
              <a:ext cx="3987" cy="52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6" name="Picture 2" descr="G:\2PPT\2。ppt中国风元素\长条古典窗格PNG素材\长条古典窗格PNG素材\10065545167340966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 y="1325"/>
              <a:ext cx="4536" cy="5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2PPT\2。ppt中国风元素\长条古典窗格PNG素材\长条古典窗格PNG素材\10065545167340966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345" y="4268"/>
              <a:ext cx="5392" cy="5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2PPT\2。ppt中国风元素\长条古典窗格PNG素材\长条古典窗格PNG素材\10065545167340966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7222"/>
              <a:ext cx="5048" cy="5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2PPT\2。ppt中国风元素\长条古典窗格PNG素材\长条古典窗格PNG素材\100655451673409663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43" y="4015"/>
              <a:ext cx="5897" cy="51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框 2"/>
          <p:cNvSpPr txBox="1"/>
          <p:nvPr/>
        </p:nvSpPr>
        <p:spPr>
          <a:xfrm>
            <a:off x="2780928" y="946440"/>
            <a:ext cx="3102336" cy="3805657"/>
          </a:xfrm>
          <a:prstGeom prst="rect">
            <a:avLst/>
          </a:prstGeom>
          <a:noFill/>
        </p:spPr>
        <p:txBody>
          <a:bodyPr wrap="square" rtlCol="0">
            <a:spAutoFit/>
          </a:bodyPr>
          <a:lstStyle/>
          <a:p>
            <a:r>
              <a:rPr lang="zh-CN" altLang="en-US" sz="1270" b="1">
                <a:solidFill>
                  <a:srgbClr val="0070C0"/>
                </a:solidFill>
              </a:rPr>
              <a:t>素胚</a:t>
            </a:r>
            <a:r>
              <a:rPr lang="zh-CN" altLang="en-US" sz="1270" b="1"/>
              <a:t>勾勒出</a:t>
            </a:r>
            <a:r>
              <a:rPr lang="zh-CN" altLang="en-US" sz="1270" b="1">
                <a:solidFill>
                  <a:srgbClr val="0070C0"/>
                </a:solidFill>
              </a:rPr>
              <a:t>青花</a:t>
            </a:r>
            <a:r>
              <a:rPr lang="zh-CN" altLang="en-US" sz="1270" b="1"/>
              <a:t>，</a:t>
            </a:r>
            <a:r>
              <a:rPr lang="zh-CN" altLang="en-US" sz="1270" b="1">
                <a:solidFill>
                  <a:srgbClr val="0070C0"/>
                </a:solidFill>
              </a:rPr>
              <a:t>笔锋</a:t>
            </a:r>
            <a:r>
              <a:rPr lang="zh-CN" altLang="en-US" sz="1270" b="1"/>
              <a:t>浓转淡</a:t>
            </a:r>
          </a:p>
          <a:p>
            <a:r>
              <a:rPr lang="zh-CN" altLang="en-US" sz="1270" b="1">
                <a:solidFill>
                  <a:srgbClr val="0070C0"/>
                </a:solidFill>
              </a:rPr>
              <a:t>瓶身</a:t>
            </a:r>
            <a:r>
              <a:rPr lang="zh-CN" altLang="en-US" sz="1270" b="1"/>
              <a:t>描绘的</a:t>
            </a:r>
            <a:r>
              <a:rPr lang="zh-CN" altLang="en-US" sz="1270" b="1">
                <a:solidFill>
                  <a:srgbClr val="0070C0"/>
                </a:solidFill>
              </a:rPr>
              <a:t>牡丹</a:t>
            </a:r>
            <a:r>
              <a:rPr lang="zh-CN" altLang="en-US" sz="1270" b="1">
                <a:solidFill>
                  <a:srgbClr val="FF0000"/>
                </a:solidFill>
              </a:rPr>
              <a:t>一如你初妆</a:t>
            </a:r>
            <a:endParaRPr lang="zh-CN" altLang="en-US" sz="1270" b="1"/>
          </a:p>
          <a:p>
            <a:r>
              <a:rPr lang="zh-CN" altLang="en-US" sz="1270" b="1"/>
              <a:t>冉冉檀香透过窗，心事我了然</a:t>
            </a:r>
          </a:p>
          <a:p>
            <a:r>
              <a:rPr lang="zh-CN" altLang="en-US" sz="1270" b="1">
                <a:solidFill>
                  <a:srgbClr val="0070C0"/>
                </a:solidFill>
              </a:rPr>
              <a:t>宣纸</a:t>
            </a:r>
            <a:r>
              <a:rPr lang="zh-CN" altLang="en-US" sz="1270" b="1"/>
              <a:t>上走</a:t>
            </a:r>
            <a:r>
              <a:rPr lang="zh-CN" altLang="en-US" sz="1270" b="1">
                <a:solidFill>
                  <a:srgbClr val="0070C0"/>
                </a:solidFill>
              </a:rPr>
              <a:t>笔</a:t>
            </a:r>
            <a:r>
              <a:rPr lang="zh-CN" altLang="en-US" sz="1270" b="1"/>
              <a:t>，至此搁一半</a:t>
            </a:r>
          </a:p>
          <a:p>
            <a:endParaRPr lang="zh-CN" altLang="en-US" sz="1270" b="1"/>
          </a:p>
          <a:p>
            <a:r>
              <a:rPr lang="zh-CN" altLang="en-US" sz="1270" b="1">
                <a:solidFill>
                  <a:srgbClr val="0070C0"/>
                </a:solidFill>
              </a:rPr>
              <a:t>釉色</a:t>
            </a:r>
            <a:r>
              <a:rPr lang="zh-CN" altLang="en-US" sz="1270" b="1"/>
              <a:t>渲染</a:t>
            </a:r>
            <a:r>
              <a:rPr lang="zh-CN" altLang="en-US" sz="1270" b="1">
                <a:solidFill>
                  <a:srgbClr val="0070C0"/>
                </a:solidFill>
              </a:rPr>
              <a:t>仕女图</a:t>
            </a:r>
            <a:r>
              <a:rPr lang="zh-CN" altLang="en-US" sz="1270" b="1"/>
              <a:t>，韵味被私藏</a:t>
            </a:r>
          </a:p>
          <a:p>
            <a:r>
              <a:rPr lang="zh-CN" altLang="en-US" sz="1270" b="1"/>
              <a:t>而</a:t>
            </a:r>
            <a:r>
              <a:rPr lang="zh-CN" altLang="en-US" sz="1270" b="1">
                <a:solidFill>
                  <a:srgbClr val="FF0000"/>
                </a:solidFill>
              </a:rPr>
              <a:t>你嫣然的一笑</a:t>
            </a:r>
            <a:r>
              <a:rPr lang="zh-CN" altLang="en-US" sz="1270" b="1"/>
              <a:t>如含苞待放</a:t>
            </a:r>
          </a:p>
          <a:p>
            <a:r>
              <a:rPr lang="zh-CN" altLang="en-US" sz="1270" b="1">
                <a:solidFill>
                  <a:srgbClr val="FF0000"/>
                </a:solidFill>
              </a:rPr>
              <a:t>你的美</a:t>
            </a:r>
            <a:r>
              <a:rPr lang="zh-CN" altLang="en-US" sz="1270" b="1"/>
              <a:t>一缕飘散，去到我去不了的地方</a:t>
            </a:r>
          </a:p>
          <a:p>
            <a:endParaRPr lang="zh-CN" altLang="en-US" sz="1270" b="1"/>
          </a:p>
          <a:p>
            <a:r>
              <a:rPr lang="zh-CN" altLang="en-US" sz="1270" b="1"/>
              <a:t>天青色等烟雨，而</a:t>
            </a:r>
            <a:r>
              <a:rPr lang="zh-CN" altLang="en-US" sz="1270" b="1">
                <a:solidFill>
                  <a:srgbClr val="FF0000"/>
                </a:solidFill>
              </a:rPr>
              <a:t>我在等你</a:t>
            </a:r>
            <a:endParaRPr lang="zh-CN" altLang="en-US" sz="1270" b="1"/>
          </a:p>
          <a:p>
            <a:r>
              <a:rPr lang="zh-CN" altLang="en-US" sz="1270" b="1"/>
              <a:t>炊烟袅袅升起，隔江千万里</a:t>
            </a:r>
          </a:p>
          <a:p>
            <a:r>
              <a:rPr lang="zh-CN" altLang="en-US" sz="1270" b="1"/>
              <a:t>在</a:t>
            </a:r>
            <a:r>
              <a:rPr lang="zh-CN" altLang="en-US" sz="1270" b="1">
                <a:solidFill>
                  <a:srgbClr val="0070C0"/>
                </a:solidFill>
              </a:rPr>
              <a:t>瓶底</a:t>
            </a:r>
            <a:r>
              <a:rPr lang="zh-CN" altLang="en-US" sz="1270" b="1"/>
              <a:t>书</a:t>
            </a:r>
            <a:r>
              <a:rPr lang="zh-CN" altLang="en-US" sz="1270" b="1">
                <a:solidFill>
                  <a:srgbClr val="0070C0"/>
                </a:solidFill>
              </a:rPr>
              <a:t>汉隶</a:t>
            </a:r>
            <a:r>
              <a:rPr lang="zh-CN" altLang="en-US" sz="1270" b="1"/>
              <a:t>，仿前朝的飘逸</a:t>
            </a:r>
          </a:p>
          <a:p>
            <a:r>
              <a:rPr lang="zh-CN" altLang="en-US" sz="1270" b="1"/>
              <a:t>就当</a:t>
            </a:r>
            <a:r>
              <a:rPr lang="zh-CN" altLang="en-US" sz="1270" b="1">
                <a:solidFill>
                  <a:srgbClr val="FF0000"/>
                </a:solidFill>
              </a:rPr>
              <a:t>我为遇见你</a:t>
            </a:r>
            <a:r>
              <a:rPr lang="zh-CN" altLang="en-US" sz="1270" b="1"/>
              <a:t>伏笔</a:t>
            </a:r>
          </a:p>
          <a:p>
            <a:endParaRPr lang="zh-CN" altLang="en-US" sz="1270" b="1"/>
          </a:p>
          <a:p>
            <a:r>
              <a:rPr lang="zh-CN" altLang="en-US" sz="1270" b="1"/>
              <a:t>天青色等烟雨，而</a:t>
            </a:r>
            <a:r>
              <a:rPr lang="zh-CN" altLang="en-US" sz="1270" b="1">
                <a:solidFill>
                  <a:srgbClr val="FF0000"/>
                </a:solidFill>
              </a:rPr>
              <a:t>我在等你</a:t>
            </a:r>
            <a:endParaRPr lang="zh-CN" altLang="en-US" sz="1270" b="1"/>
          </a:p>
          <a:p>
            <a:r>
              <a:rPr lang="zh-CN" altLang="en-US" sz="1270" b="1"/>
              <a:t>月色被打捞起，晕开了结局</a:t>
            </a:r>
          </a:p>
          <a:p>
            <a:r>
              <a:rPr lang="zh-CN" altLang="en-US" sz="1270" b="1"/>
              <a:t>如传世的</a:t>
            </a:r>
            <a:r>
              <a:rPr lang="zh-CN" altLang="en-US" sz="1270" b="1">
                <a:solidFill>
                  <a:srgbClr val="0070C0"/>
                </a:solidFill>
              </a:rPr>
              <a:t>青花瓷</a:t>
            </a:r>
            <a:r>
              <a:rPr lang="zh-CN" altLang="en-US" sz="1270" b="1"/>
              <a:t>自顾自美丽，</a:t>
            </a:r>
            <a:r>
              <a:rPr lang="zh-CN" altLang="en-US" sz="1270" b="1">
                <a:solidFill>
                  <a:srgbClr val="FF0000"/>
                </a:solidFill>
              </a:rPr>
              <a:t>你眼带笑意</a:t>
            </a:r>
            <a:endParaRPr lang="zh-CN" altLang="en-US" sz="1270" b="1"/>
          </a:p>
          <a:p>
            <a:endParaRPr lang="zh-CN" altLang="en-US" sz="1270"/>
          </a:p>
          <a:p>
            <a:endParaRPr lang="zh-CN" altLang="en-US" sz="1270"/>
          </a:p>
        </p:txBody>
      </p:sp>
      <p:sp>
        <p:nvSpPr>
          <p:cNvPr id="5" name="文本框 4"/>
          <p:cNvSpPr txBox="1"/>
          <p:nvPr/>
        </p:nvSpPr>
        <p:spPr>
          <a:xfrm>
            <a:off x="5883265" y="2335177"/>
            <a:ext cx="3081024" cy="3610219"/>
          </a:xfrm>
          <a:prstGeom prst="rect">
            <a:avLst/>
          </a:prstGeom>
          <a:noFill/>
        </p:spPr>
        <p:txBody>
          <a:bodyPr wrap="square" rtlCol="0">
            <a:spAutoFit/>
          </a:bodyPr>
          <a:lstStyle/>
          <a:p>
            <a:pPr algn="l"/>
            <a:r>
              <a:rPr lang="zh-CN" altLang="en-US" sz="1270" b="1">
                <a:solidFill>
                  <a:srgbClr val="0070C0"/>
                </a:solidFill>
                <a:sym typeface="+mn-ea"/>
              </a:rPr>
              <a:t>色白花青</a:t>
            </a:r>
            <a:r>
              <a:rPr lang="zh-CN" altLang="en-US" sz="1270" b="1">
                <a:sym typeface="+mn-ea"/>
              </a:rPr>
              <a:t>的锦鲤跃然于</a:t>
            </a:r>
            <a:r>
              <a:rPr lang="zh-CN" altLang="en-US" sz="1270" b="1">
                <a:solidFill>
                  <a:srgbClr val="0070C0"/>
                </a:solidFill>
                <a:sym typeface="+mn-ea"/>
              </a:rPr>
              <a:t>碗底</a:t>
            </a:r>
            <a:endParaRPr lang="zh-CN" altLang="en-US" sz="1270" b="1"/>
          </a:p>
          <a:p>
            <a:pPr algn="l"/>
            <a:r>
              <a:rPr lang="zh-CN" altLang="en-US" sz="1270" b="1">
                <a:sym typeface="+mn-ea"/>
              </a:rPr>
              <a:t>临摹</a:t>
            </a:r>
            <a:r>
              <a:rPr lang="zh-CN" altLang="en-US" sz="1270" b="1">
                <a:solidFill>
                  <a:srgbClr val="0070C0"/>
                </a:solidFill>
                <a:sym typeface="+mn-ea"/>
              </a:rPr>
              <a:t>宋体</a:t>
            </a:r>
            <a:r>
              <a:rPr lang="zh-CN" altLang="en-US" sz="1270" b="1">
                <a:sym typeface="+mn-ea"/>
              </a:rPr>
              <a:t>落款时</a:t>
            </a:r>
            <a:r>
              <a:rPr lang="zh-CN" altLang="en-US" sz="1270" b="1">
                <a:solidFill>
                  <a:srgbClr val="FF0000"/>
                </a:solidFill>
                <a:sym typeface="+mn-ea"/>
              </a:rPr>
              <a:t>却惦记著你</a:t>
            </a:r>
            <a:endParaRPr lang="zh-CN" altLang="en-US" sz="1270" b="1"/>
          </a:p>
          <a:p>
            <a:pPr algn="l"/>
            <a:r>
              <a:rPr lang="zh-CN" altLang="en-US" sz="1270" b="1">
                <a:solidFill>
                  <a:srgbClr val="FF0000"/>
                </a:solidFill>
                <a:sym typeface="+mn-ea"/>
              </a:rPr>
              <a:t>你</a:t>
            </a:r>
            <a:r>
              <a:rPr lang="zh-CN" altLang="en-US" sz="1270" b="1">
                <a:sym typeface="+mn-ea"/>
              </a:rPr>
              <a:t>隐藏在</a:t>
            </a:r>
            <a:r>
              <a:rPr lang="zh-CN" altLang="en-US" sz="1270" b="1">
                <a:solidFill>
                  <a:srgbClr val="0070C0"/>
                </a:solidFill>
                <a:sym typeface="+mn-ea"/>
              </a:rPr>
              <a:t>窑烧</a:t>
            </a:r>
            <a:r>
              <a:rPr lang="zh-CN" altLang="en-US" sz="1270" b="1">
                <a:sym typeface="+mn-ea"/>
              </a:rPr>
              <a:t>里千年</a:t>
            </a:r>
            <a:r>
              <a:rPr lang="zh-CN" altLang="en-US" sz="1270" b="1">
                <a:solidFill>
                  <a:srgbClr val="FF0000"/>
                </a:solidFill>
                <a:sym typeface="+mn-ea"/>
              </a:rPr>
              <a:t>的秘密</a:t>
            </a:r>
            <a:endParaRPr lang="zh-CN" altLang="en-US" sz="1270" b="1"/>
          </a:p>
          <a:p>
            <a:pPr algn="l"/>
            <a:r>
              <a:rPr lang="zh-CN" altLang="en-US" sz="1270" b="1">
                <a:sym typeface="+mn-ea"/>
              </a:rPr>
              <a:t>极细腻，犹如绣花针落地</a:t>
            </a:r>
            <a:endParaRPr lang="zh-CN" altLang="en-US" sz="1270" b="1"/>
          </a:p>
          <a:p>
            <a:pPr algn="l"/>
            <a:r>
              <a:rPr lang="zh-CN" altLang="en-US" sz="1270" b="1">
                <a:sym typeface="+mn-ea"/>
              </a:rPr>
              <a:t>帘外芭蕉惹骤雨，门环惹铜绿</a:t>
            </a:r>
            <a:endParaRPr lang="zh-CN" altLang="en-US" sz="1270" b="1"/>
          </a:p>
          <a:p>
            <a:pPr algn="l"/>
            <a:r>
              <a:rPr lang="zh-CN" altLang="en-US" sz="1270" b="1">
                <a:sym typeface="+mn-ea"/>
              </a:rPr>
              <a:t>而我路过那江南小镇</a:t>
            </a:r>
            <a:r>
              <a:rPr lang="zh-CN" altLang="en-US" sz="1270" b="1">
                <a:solidFill>
                  <a:srgbClr val="FF0000"/>
                </a:solidFill>
                <a:sym typeface="+mn-ea"/>
              </a:rPr>
              <a:t>惹了你</a:t>
            </a:r>
            <a:endParaRPr lang="zh-CN" altLang="en-US" sz="1270" b="1">
              <a:solidFill>
                <a:srgbClr val="FF0000"/>
              </a:solidFill>
            </a:endParaRPr>
          </a:p>
          <a:p>
            <a:pPr algn="l"/>
            <a:r>
              <a:rPr lang="zh-CN" altLang="en-US" sz="1270" b="1">
                <a:sym typeface="+mn-ea"/>
              </a:rPr>
              <a:t>在</a:t>
            </a:r>
            <a:r>
              <a:rPr lang="zh-CN" altLang="en-US" sz="1270" b="1">
                <a:solidFill>
                  <a:srgbClr val="0070C0"/>
                </a:solidFill>
                <a:sym typeface="+mn-ea"/>
              </a:rPr>
              <a:t>泼墨山水画</a:t>
            </a:r>
            <a:r>
              <a:rPr lang="zh-CN" altLang="en-US" sz="1270" b="1">
                <a:sym typeface="+mn-ea"/>
              </a:rPr>
              <a:t>里，</a:t>
            </a:r>
            <a:r>
              <a:rPr lang="zh-CN" altLang="en-US" sz="1270" b="1">
                <a:solidFill>
                  <a:srgbClr val="FF0000"/>
                </a:solidFill>
                <a:sym typeface="+mn-ea"/>
              </a:rPr>
              <a:t>你</a:t>
            </a:r>
            <a:r>
              <a:rPr lang="zh-CN" altLang="en-US" sz="1270" b="1">
                <a:sym typeface="+mn-ea"/>
              </a:rPr>
              <a:t>从墨色深处</a:t>
            </a:r>
            <a:r>
              <a:rPr lang="zh-CN" altLang="en-US" sz="1270" b="1">
                <a:solidFill>
                  <a:srgbClr val="FF0000"/>
                </a:solidFill>
                <a:sym typeface="+mn-ea"/>
              </a:rPr>
              <a:t>被隐去</a:t>
            </a:r>
            <a:endParaRPr lang="zh-CN" altLang="en-US" sz="1270" b="1"/>
          </a:p>
          <a:p>
            <a:pPr algn="l"/>
            <a:endParaRPr lang="zh-CN" altLang="en-US" sz="1270" b="1"/>
          </a:p>
          <a:p>
            <a:pPr algn="l"/>
            <a:r>
              <a:rPr lang="zh-CN" altLang="en-US" sz="1270" b="1">
                <a:sym typeface="+mn-ea"/>
              </a:rPr>
              <a:t>天青色等烟雨，而</a:t>
            </a:r>
            <a:r>
              <a:rPr lang="zh-CN" altLang="en-US" sz="1270" b="1">
                <a:solidFill>
                  <a:srgbClr val="FF0000"/>
                </a:solidFill>
                <a:sym typeface="+mn-ea"/>
              </a:rPr>
              <a:t>我在等你</a:t>
            </a:r>
            <a:endParaRPr lang="zh-CN" altLang="en-US" sz="1270" b="1"/>
          </a:p>
          <a:p>
            <a:pPr algn="l"/>
            <a:r>
              <a:rPr lang="zh-CN" altLang="en-US" sz="1270" b="1">
                <a:sym typeface="+mn-ea"/>
              </a:rPr>
              <a:t>炊烟袅袅升起，隔江千万里</a:t>
            </a:r>
            <a:endParaRPr lang="zh-CN" altLang="en-US" sz="1270" b="1"/>
          </a:p>
          <a:p>
            <a:pPr algn="l"/>
            <a:r>
              <a:rPr lang="zh-CN" altLang="en-US" sz="1270" b="1">
                <a:sym typeface="+mn-ea"/>
              </a:rPr>
              <a:t>在</a:t>
            </a:r>
            <a:r>
              <a:rPr lang="zh-CN" altLang="en-US" sz="1270" b="1">
                <a:solidFill>
                  <a:srgbClr val="0070C0"/>
                </a:solidFill>
                <a:sym typeface="+mn-ea"/>
              </a:rPr>
              <a:t>瓶底</a:t>
            </a:r>
            <a:r>
              <a:rPr lang="zh-CN" altLang="en-US" sz="1270" b="1">
                <a:sym typeface="+mn-ea"/>
              </a:rPr>
              <a:t>书</a:t>
            </a:r>
            <a:r>
              <a:rPr lang="zh-CN" altLang="en-US" sz="1270" b="1">
                <a:solidFill>
                  <a:srgbClr val="0070C0"/>
                </a:solidFill>
                <a:sym typeface="+mn-ea"/>
              </a:rPr>
              <a:t>汉隶</a:t>
            </a:r>
            <a:r>
              <a:rPr lang="zh-CN" altLang="en-US" sz="1270" b="1">
                <a:sym typeface="+mn-ea"/>
              </a:rPr>
              <a:t>，仿前朝的飘逸</a:t>
            </a:r>
            <a:endParaRPr lang="zh-CN" altLang="en-US" sz="1270" b="1"/>
          </a:p>
          <a:p>
            <a:pPr algn="l"/>
            <a:r>
              <a:rPr lang="zh-CN" altLang="en-US" sz="1270" b="1">
                <a:sym typeface="+mn-ea"/>
              </a:rPr>
              <a:t>就当</a:t>
            </a:r>
            <a:r>
              <a:rPr lang="zh-CN" altLang="en-US" sz="1270" b="1">
                <a:solidFill>
                  <a:srgbClr val="FF0000"/>
                </a:solidFill>
                <a:sym typeface="+mn-ea"/>
              </a:rPr>
              <a:t>我为遇见你</a:t>
            </a:r>
            <a:r>
              <a:rPr lang="zh-CN" altLang="en-US" sz="1270" b="1">
                <a:sym typeface="+mn-ea"/>
              </a:rPr>
              <a:t>伏笔</a:t>
            </a:r>
            <a:endParaRPr lang="zh-CN" altLang="en-US" sz="1270" b="1"/>
          </a:p>
          <a:p>
            <a:pPr algn="l"/>
            <a:endParaRPr lang="zh-CN" altLang="en-US" sz="1270" b="1"/>
          </a:p>
          <a:p>
            <a:pPr algn="l"/>
            <a:r>
              <a:rPr lang="zh-CN" altLang="en-US" sz="1270" b="1">
                <a:sym typeface="+mn-ea"/>
              </a:rPr>
              <a:t>天青色等烟雨，而</a:t>
            </a:r>
            <a:r>
              <a:rPr lang="zh-CN" altLang="en-US" sz="1270" b="1">
                <a:solidFill>
                  <a:srgbClr val="FF0000"/>
                </a:solidFill>
                <a:sym typeface="+mn-ea"/>
              </a:rPr>
              <a:t>我在等你</a:t>
            </a:r>
            <a:endParaRPr lang="zh-CN" altLang="en-US" sz="1270" b="1"/>
          </a:p>
          <a:p>
            <a:pPr algn="l"/>
            <a:r>
              <a:rPr lang="zh-CN" altLang="en-US" sz="1270" b="1">
                <a:sym typeface="+mn-ea"/>
              </a:rPr>
              <a:t>月色被打捞起，晕开了结局</a:t>
            </a:r>
            <a:endParaRPr lang="zh-CN" altLang="en-US" sz="1270" b="1"/>
          </a:p>
          <a:p>
            <a:pPr algn="l"/>
            <a:r>
              <a:rPr lang="zh-CN" altLang="en-US" sz="1270" b="1">
                <a:sym typeface="+mn-ea"/>
              </a:rPr>
              <a:t>如传世的</a:t>
            </a:r>
            <a:r>
              <a:rPr lang="zh-CN" altLang="en-US" sz="1270" b="1">
                <a:solidFill>
                  <a:srgbClr val="0070C0"/>
                </a:solidFill>
                <a:sym typeface="+mn-ea"/>
              </a:rPr>
              <a:t>青花瓷</a:t>
            </a:r>
            <a:r>
              <a:rPr lang="zh-CN" altLang="en-US" sz="1270" b="1">
                <a:sym typeface="+mn-ea"/>
              </a:rPr>
              <a:t>自顾自美丽，</a:t>
            </a:r>
            <a:r>
              <a:rPr lang="zh-CN" altLang="en-US" sz="1270" b="1">
                <a:solidFill>
                  <a:srgbClr val="FF0000"/>
                </a:solidFill>
                <a:sym typeface="+mn-ea"/>
              </a:rPr>
              <a:t>你眼带笑意</a:t>
            </a:r>
            <a:endParaRPr lang="zh-CN" altLang="en-US" sz="1270" b="1">
              <a:solidFill>
                <a:srgbClr val="FF0000"/>
              </a:solidFill>
            </a:endParaRPr>
          </a:p>
          <a:p>
            <a:endParaRPr lang="zh-CN" altLang="en-US" sz="1270" b="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7" y="2829384"/>
            <a:ext cx="3108672" cy="4142592"/>
          </a:xfrm>
          <a:prstGeom prst="rect">
            <a:avLst/>
          </a:prstGeom>
        </p:spPr>
      </p:pic>
      <p:sp>
        <p:nvSpPr>
          <p:cNvPr id="5" name="文本框 4"/>
          <p:cNvSpPr txBox="1"/>
          <p:nvPr/>
        </p:nvSpPr>
        <p:spPr>
          <a:xfrm>
            <a:off x="444096" y="1083528"/>
            <a:ext cx="5114880" cy="2353914"/>
          </a:xfrm>
          <a:prstGeom prst="rect">
            <a:avLst/>
          </a:prstGeom>
          <a:noFill/>
        </p:spPr>
        <p:txBody>
          <a:bodyPr wrap="square" rtlCol="0">
            <a:spAutoFit/>
          </a:bodyPr>
          <a:lstStyle/>
          <a:p>
            <a:r>
              <a:rPr lang="zh-CN" altLang="en-US" sz="1633"/>
              <a:t>The sky is crying blue, as I wait for </a:t>
            </a:r>
            <a:r>
              <a:rPr lang="zh-CN" altLang="en-US" sz="1633">
                <a:solidFill>
                  <a:srgbClr val="0070C0"/>
                </a:solidFill>
              </a:rPr>
              <a:t>you</a:t>
            </a:r>
            <a:endParaRPr lang="zh-CN" altLang="en-US" sz="1633"/>
          </a:p>
          <a:p>
            <a:r>
              <a:rPr lang="zh-CN" altLang="en-US" sz="1633"/>
              <a:t>The fire in my heart burning white and </a:t>
            </a:r>
            <a:r>
              <a:rPr lang="zh-CN" altLang="en-US" sz="1633">
                <a:solidFill>
                  <a:srgbClr val="0070C0"/>
                </a:solidFill>
              </a:rPr>
              <a:t>true</a:t>
            </a:r>
            <a:endParaRPr lang="zh-CN" altLang="en-US" sz="1633"/>
          </a:p>
          <a:p>
            <a:r>
              <a:rPr lang="zh-CN" altLang="en-US" sz="1633"/>
              <a:t>A thousand miles the smoke is rising high both sides</a:t>
            </a:r>
          </a:p>
          <a:p>
            <a:r>
              <a:rPr lang="zh-CN" altLang="en-US" sz="1633"/>
              <a:t>I see your shadow outlined </a:t>
            </a:r>
            <a:r>
              <a:rPr lang="zh-CN" altLang="en-US" sz="1633">
                <a:solidFill>
                  <a:srgbClr val="0070C0"/>
                </a:solidFill>
              </a:rPr>
              <a:t>through</a:t>
            </a:r>
            <a:endParaRPr lang="zh-CN" altLang="en-US" sz="1633"/>
          </a:p>
          <a:p>
            <a:endParaRPr lang="zh-CN" altLang="en-US" sz="1633"/>
          </a:p>
          <a:p>
            <a:r>
              <a:rPr lang="zh-CN" altLang="en-US" sz="1633"/>
              <a:t>The sky still dark as I make my way to </a:t>
            </a:r>
            <a:r>
              <a:rPr lang="zh-CN" altLang="en-US" sz="1633">
                <a:solidFill>
                  <a:srgbClr val="0070C0"/>
                </a:solidFill>
              </a:rPr>
              <a:t>you</a:t>
            </a:r>
            <a:endParaRPr lang="zh-CN" altLang="en-US" sz="1633"/>
          </a:p>
          <a:p>
            <a:r>
              <a:rPr lang="zh-CN" altLang="en-US" sz="1633"/>
              <a:t>White moon light guides our way, fields of morning </a:t>
            </a:r>
            <a:r>
              <a:rPr lang="zh-CN" altLang="en-US" sz="1633">
                <a:solidFill>
                  <a:srgbClr val="0070C0"/>
                </a:solidFill>
              </a:rPr>
              <a:t>dew</a:t>
            </a:r>
            <a:endParaRPr lang="zh-CN" altLang="en-US" sz="1633"/>
          </a:p>
          <a:p>
            <a:r>
              <a:rPr lang="zh-CN" altLang="en-US" sz="1633"/>
              <a:t>Our world is greener on the other side so free</a:t>
            </a:r>
          </a:p>
          <a:p>
            <a:r>
              <a:rPr lang="zh-CN" altLang="en-US" sz="1633"/>
              <a:t>The time is calling.</a:t>
            </a:r>
          </a:p>
        </p:txBody>
      </p:sp>
      <p:sp>
        <p:nvSpPr>
          <p:cNvPr id="6" name="文本框 5"/>
          <p:cNvSpPr txBox="1"/>
          <p:nvPr/>
        </p:nvSpPr>
        <p:spPr>
          <a:xfrm>
            <a:off x="4394304" y="3629449"/>
            <a:ext cx="4516992" cy="2325765"/>
          </a:xfrm>
          <a:prstGeom prst="rect">
            <a:avLst/>
          </a:prstGeom>
          <a:noFill/>
        </p:spPr>
        <p:txBody>
          <a:bodyPr wrap="square" rtlCol="0">
            <a:spAutoFit/>
          </a:bodyPr>
          <a:lstStyle/>
          <a:p>
            <a:r>
              <a:rPr lang="zh-CN" altLang="en-US" sz="1814"/>
              <a:t>天青色等烟雨，而我在等你</a:t>
            </a:r>
          </a:p>
          <a:p>
            <a:r>
              <a:rPr lang="zh-CN" altLang="en-US" sz="1814"/>
              <a:t>炊烟袅袅升起，隔江千万里</a:t>
            </a:r>
          </a:p>
          <a:p>
            <a:r>
              <a:rPr lang="zh-CN" altLang="en-US" sz="1814"/>
              <a:t>在瓶底书汉隶，仿前朝的飘逸</a:t>
            </a:r>
          </a:p>
          <a:p>
            <a:r>
              <a:rPr lang="zh-CN" altLang="en-US" sz="1814"/>
              <a:t>就当我为遇见你伏笔</a:t>
            </a:r>
          </a:p>
          <a:p>
            <a:endParaRPr lang="zh-CN" altLang="en-US" sz="1814"/>
          </a:p>
          <a:p>
            <a:r>
              <a:rPr lang="zh-CN" altLang="en-US" sz="1814"/>
              <a:t>天青色等烟雨，而我在等你</a:t>
            </a:r>
          </a:p>
          <a:p>
            <a:r>
              <a:rPr lang="zh-CN" altLang="en-US" sz="1814"/>
              <a:t>月色被打捞起，晕开了结局</a:t>
            </a:r>
          </a:p>
          <a:p>
            <a:r>
              <a:rPr lang="zh-CN" altLang="en-US" sz="1814"/>
              <a:t>如传世的青花瓷自顾自美丽，你眼带笑意</a:t>
            </a:r>
          </a:p>
        </p:txBody>
      </p:sp>
      <p:pic>
        <p:nvPicPr>
          <p:cNvPr id="11" name="Picture 2" descr="http://ztu68.com/uploads/Psd/c100626/12M555V630330-159E.jpg"/>
          <p:cNvPicPr>
            <a:picLocks noChangeAspect="1" noChangeArrowheads="1"/>
          </p:cNvPicPr>
          <p:nvPr/>
        </p:nvPicPr>
        <p:blipFill rotWithShape="1">
          <a:blip r:embed="rId4"/>
          <a:srcRect t="-3296"/>
          <a:stretch>
            <a:fillRect/>
          </a:stretch>
        </p:blipFill>
        <p:spPr bwMode="auto">
          <a:xfrm>
            <a:off x="5929345" y="637128"/>
            <a:ext cx="2981952" cy="2992320"/>
          </a:xfrm>
          <a:prstGeom prst="rect">
            <a:avLst/>
          </a:prstGeom>
          <a:ln>
            <a:noFill/>
          </a:ln>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10FC4-59B1-444F-8558-34511FA8D0A0}"/>
              </a:ext>
            </a:extLst>
          </p:cNvPr>
          <p:cNvSpPr>
            <a:spLocks noGrp="1"/>
          </p:cNvSpPr>
          <p:nvPr>
            <p:ph type="title"/>
          </p:nvPr>
        </p:nvSpPr>
        <p:spPr/>
        <p:txBody>
          <a:bodyPr/>
          <a:lstStyle/>
          <a:p>
            <a:r>
              <a:rPr lang="de-DE" dirty="0" err="1"/>
              <a:t>Marriage</a:t>
            </a:r>
            <a:r>
              <a:rPr lang="de-DE" dirty="0"/>
              <a:t> Songs</a:t>
            </a:r>
          </a:p>
        </p:txBody>
      </p:sp>
      <p:sp>
        <p:nvSpPr>
          <p:cNvPr id="3" name="Inhaltsplatzhalter 2">
            <a:extLst>
              <a:ext uri="{FF2B5EF4-FFF2-40B4-BE49-F238E27FC236}">
                <a16:creationId xmlns:a16="http://schemas.microsoft.com/office/drawing/2014/main" id="{F88D858E-B219-4001-A146-70772CE211B2}"/>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3095230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A_文本框 115"/>
          <p:cNvSpPr txBox="1"/>
          <p:nvPr>
            <p:custDataLst>
              <p:tags r:id="rId1"/>
            </p:custDataLst>
          </p:nvPr>
        </p:nvSpPr>
        <p:spPr>
          <a:xfrm>
            <a:off x="295751" y="2615089"/>
            <a:ext cx="8552498" cy="715581"/>
          </a:xfrm>
          <a:prstGeom prst="rect">
            <a:avLst/>
          </a:prstGeom>
          <a:noFill/>
        </p:spPr>
        <p:txBody>
          <a:bodyPr wrap="square" rtlCol="0">
            <a:spAutoFit/>
          </a:bodyPr>
          <a:lstStyle/>
          <a:p>
            <a:pPr algn="ctr"/>
            <a:r>
              <a:rPr kumimoji="1" sz="4050" dirty="0">
                <a:solidFill>
                  <a:schemeClr val="tx2"/>
                </a:solidFill>
                <a:latin typeface="DFPShaoNvW5-GB" charset="-122"/>
                <a:ea typeface="DFPShaoNvW5-GB" charset="-122"/>
                <a:cs typeface="DFPShaoNvW5-GB" charset="-122"/>
              </a:rPr>
              <a:t>Chinese Marriage Customs</a:t>
            </a:r>
          </a:p>
        </p:txBody>
      </p:sp>
      <p:grpSp>
        <p:nvGrpSpPr>
          <p:cNvPr id="131" name="PA_组合 22"/>
          <p:cNvGrpSpPr/>
          <p:nvPr>
            <p:custDataLst>
              <p:tags r:id="rId2"/>
            </p:custDataLst>
          </p:nvPr>
        </p:nvGrpSpPr>
        <p:grpSpPr>
          <a:xfrm rot="1234529">
            <a:off x="7346397" y="1043781"/>
            <a:ext cx="1609783" cy="735197"/>
            <a:chOff x="0" y="-1"/>
            <a:chExt cx="1887191" cy="861891"/>
          </a:xfrm>
        </p:grpSpPr>
        <p:sp>
          <p:nvSpPr>
            <p:cNvPr id="132"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33"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35" name="PA_组合 22"/>
          <p:cNvGrpSpPr/>
          <p:nvPr>
            <p:custDataLst>
              <p:tags r:id="rId3"/>
            </p:custDataLst>
          </p:nvPr>
        </p:nvGrpSpPr>
        <p:grpSpPr>
          <a:xfrm rot="2133593">
            <a:off x="8294211" y="4765867"/>
            <a:ext cx="441722" cy="201737"/>
            <a:chOff x="0" y="-1"/>
            <a:chExt cx="1887191" cy="861891"/>
          </a:xfrm>
        </p:grpSpPr>
        <p:sp>
          <p:nvSpPr>
            <p:cNvPr id="3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nodeType="clickEffect">
                                  <p:stCondLst>
                                    <p:cond delay="0"/>
                                  </p:stCondLst>
                                  <p:childTnLst>
                                    <p:set>
                                      <p:cBhvr>
                                        <p:cTn id="13" dur="1000">
                                          <p:stCondLst>
                                            <p:cond delay="0"/>
                                          </p:stCondLst>
                                        </p:cTn>
                                        <p:tgtEl>
                                          <p:spTgt spid="13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nying0907 175"/>
          <p:cNvSpPr/>
          <p:nvPr/>
        </p:nvSpPr>
        <p:spPr>
          <a:xfrm>
            <a:off x="-87930" y="1612456"/>
            <a:ext cx="4782410" cy="3127837"/>
          </a:xfrm>
          <a:custGeom>
            <a:avLst/>
            <a:gdLst/>
            <a:ahLst/>
            <a:cxnLst>
              <a:cxn ang="0">
                <a:pos x="wd2" y="hd2"/>
              </a:cxn>
              <a:cxn ang="5400000">
                <a:pos x="wd2" y="hd2"/>
              </a:cxn>
              <a:cxn ang="10800000">
                <a:pos x="wd2" y="hd2"/>
              </a:cxn>
              <a:cxn ang="16200000">
                <a:pos x="wd2" y="hd2"/>
              </a:cxn>
            </a:cxnLst>
            <a:rect l="0" t="0" r="r" b="b"/>
            <a:pathLst>
              <a:path w="21503" h="21600" extrusionOk="0">
                <a:moveTo>
                  <a:pt x="6742" y="16124"/>
                </a:moveTo>
                <a:cubicBezTo>
                  <a:pt x="5374" y="16910"/>
                  <a:pt x="3929" y="20482"/>
                  <a:pt x="3478" y="21600"/>
                </a:cubicBezTo>
                <a:cubicBezTo>
                  <a:pt x="3702" y="19782"/>
                  <a:pt x="4191" y="18074"/>
                  <a:pt x="4233" y="16234"/>
                </a:cubicBezTo>
                <a:cubicBezTo>
                  <a:pt x="3426" y="16656"/>
                  <a:pt x="2554" y="16263"/>
                  <a:pt x="1729" y="16378"/>
                </a:cubicBezTo>
                <a:cubicBezTo>
                  <a:pt x="1648" y="11313"/>
                  <a:pt x="1059" y="5533"/>
                  <a:pt x="0" y="631"/>
                </a:cubicBezTo>
                <a:cubicBezTo>
                  <a:pt x="4095" y="977"/>
                  <a:pt x="8091" y="628"/>
                  <a:pt x="12162" y="358"/>
                </a:cubicBezTo>
                <a:cubicBezTo>
                  <a:pt x="14982" y="171"/>
                  <a:pt x="18216" y="0"/>
                  <a:pt x="21204" y="0"/>
                </a:cubicBezTo>
                <a:cubicBezTo>
                  <a:pt x="21600" y="812"/>
                  <a:pt x="21523" y="2642"/>
                  <a:pt x="21419" y="3597"/>
                </a:cubicBezTo>
                <a:lnTo>
                  <a:pt x="6120" y="4060"/>
                </a:lnTo>
                <a:cubicBezTo>
                  <a:pt x="6120" y="4060"/>
                  <a:pt x="6742" y="16124"/>
                  <a:pt x="6742" y="16124"/>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1" name="chenying0907 182"/>
          <p:cNvSpPr/>
          <p:nvPr/>
        </p:nvSpPr>
        <p:spPr>
          <a:xfrm>
            <a:off x="949166" y="1438752"/>
            <a:ext cx="7920990" cy="4561999"/>
          </a:xfrm>
          <a:custGeom>
            <a:avLst/>
            <a:gdLst/>
            <a:ahLst/>
            <a:cxnLst>
              <a:cxn ang="0">
                <a:pos x="wd2" y="hd2"/>
              </a:cxn>
              <a:cxn ang="5400000">
                <a:pos x="wd2" y="hd2"/>
              </a:cxn>
              <a:cxn ang="10800000">
                <a:pos x="wd2" y="hd2"/>
              </a:cxn>
              <a:cxn ang="16200000">
                <a:pos x="wd2" y="hd2"/>
              </a:cxn>
            </a:cxnLst>
            <a:rect l="0" t="0" r="r" b="b"/>
            <a:pathLst>
              <a:path w="21353" h="21444" extrusionOk="0">
                <a:moveTo>
                  <a:pt x="9587" y="16461"/>
                </a:moveTo>
                <a:cubicBezTo>
                  <a:pt x="7137" y="17180"/>
                  <a:pt x="4338" y="16988"/>
                  <a:pt x="1871" y="17887"/>
                </a:cubicBezTo>
                <a:cubicBezTo>
                  <a:pt x="741" y="15455"/>
                  <a:pt x="1259" y="12409"/>
                  <a:pt x="871" y="9752"/>
                </a:cubicBezTo>
                <a:cubicBezTo>
                  <a:pt x="413" y="6611"/>
                  <a:pt x="-151" y="3747"/>
                  <a:pt x="36" y="488"/>
                </a:cubicBezTo>
                <a:cubicBezTo>
                  <a:pt x="4480" y="149"/>
                  <a:pt x="9014" y="-156"/>
                  <a:pt x="13493" y="87"/>
                </a:cubicBezTo>
                <a:cubicBezTo>
                  <a:pt x="15942" y="221"/>
                  <a:pt x="18443" y="1027"/>
                  <a:pt x="20887" y="604"/>
                </a:cubicBezTo>
                <a:cubicBezTo>
                  <a:pt x="21449" y="2041"/>
                  <a:pt x="20999" y="15633"/>
                  <a:pt x="21352" y="15738"/>
                </a:cubicBezTo>
                <a:cubicBezTo>
                  <a:pt x="18614" y="14924"/>
                  <a:pt x="16128" y="15633"/>
                  <a:pt x="13384" y="15578"/>
                </a:cubicBezTo>
                <a:cubicBezTo>
                  <a:pt x="14206" y="17474"/>
                  <a:pt x="14961" y="19421"/>
                  <a:pt x="15578" y="21444"/>
                </a:cubicBezTo>
                <a:cubicBezTo>
                  <a:pt x="15386" y="20814"/>
                  <a:pt x="11222" y="16709"/>
                  <a:pt x="10628" y="16085"/>
                </a:cubicBezTo>
                <a:cubicBezTo>
                  <a:pt x="10290" y="16233"/>
                  <a:pt x="9942" y="16357"/>
                  <a:pt x="9587" y="1646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3" name="文本框 12"/>
          <p:cNvSpPr txBox="1"/>
          <p:nvPr/>
        </p:nvSpPr>
        <p:spPr>
          <a:xfrm>
            <a:off x="-43087" y="857035"/>
            <a:ext cx="3952364" cy="854080"/>
          </a:xfrm>
          <a:prstGeom prst="rect">
            <a:avLst/>
          </a:prstGeom>
          <a:noFill/>
        </p:spPr>
        <p:txBody>
          <a:bodyPr wrap="none" rtlCol="0">
            <a:spAutoFit/>
          </a:bodyPr>
          <a:lstStyle/>
          <a:p>
            <a:pPr algn="r"/>
            <a:r>
              <a:rPr kumimoji="1" lang="en-US" sz="4950">
                <a:solidFill>
                  <a:schemeClr val="tx2"/>
                </a:solidFill>
                <a:latin typeface="DFPShaoNvW5-GB" charset="-122"/>
                <a:ea typeface="DFPShaoNvW5-GB" charset="-122"/>
                <a:cs typeface="DFPShaoNvW5-GB" charset="-122"/>
              </a:rPr>
              <a:t>Introduction</a:t>
            </a:r>
          </a:p>
        </p:txBody>
      </p:sp>
      <p:sp>
        <p:nvSpPr>
          <p:cNvPr id="2" name="文本框 1"/>
          <p:cNvSpPr txBox="1"/>
          <p:nvPr/>
        </p:nvSpPr>
        <p:spPr>
          <a:xfrm>
            <a:off x="1415891" y="1612583"/>
            <a:ext cx="7114223" cy="2585323"/>
          </a:xfrm>
          <a:prstGeom prst="rect">
            <a:avLst/>
          </a:prstGeom>
          <a:noFill/>
        </p:spPr>
        <p:txBody>
          <a:bodyPr wrap="square" rtlCol="0" anchor="t">
            <a:spAutoFit/>
          </a:bodyPr>
          <a:lstStyle/>
          <a:p>
            <a:r>
              <a:rPr sz="2700"/>
              <a:t>China is an ancient country of rites. When it comes to the most important thing in one’s life---marriage, Chinese people have developed a set of unique and grand ceremonies. Generally speaking, weddings in ancient China needed to be approved by parents and arranged by parents.</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plus(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animBg="1"/>
      <p:bldP spid="11" grpId="1" animBg="1"/>
      <p:bldP spid="13" grpId="0"/>
      <p:bldP spid="13" grpId="1"/>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5 </a:t>
            </a:r>
            <a:r>
              <a:rPr lang="zh-CN" altLang="de-DE" dirty="0">
                <a:solidFill>
                  <a:srgbClr val="0E5772"/>
                </a:solidFill>
                <a:latin typeface="Arial" panose="020B0604020202020204" pitchFamily="34" charset="0"/>
                <a:cs typeface="Arial" panose="020B0604020202020204" pitchFamily="34" charset="0"/>
              </a:rPr>
              <a:t>第五周 </a:t>
            </a:r>
            <a:endParaRPr kumimoji="1" lang="zh-CN" altLang="en-US" dirty="0">
              <a:cs typeface="Arial" panose="020B0604020202020204" pitchFamily="34" charset="0"/>
            </a:endParaRPr>
          </a:p>
        </p:txBody>
      </p:sp>
      <p:sp>
        <p:nvSpPr>
          <p:cNvPr id="7171" name="内容占位符 2"/>
          <p:cNvSpPr>
            <a:spLocks noGrp="1"/>
          </p:cNvSpPr>
          <p:nvPr>
            <p:ph idx="1"/>
          </p:nvPr>
        </p:nvSpPr>
        <p:spPr>
          <a:xfrm>
            <a:off x="457200" y="1231265"/>
            <a:ext cx="8629650" cy="5438095"/>
          </a:xfrm>
        </p:spPr>
        <p:txBody>
          <a:bodyPr>
            <a:normAutofit/>
          </a:bodyPr>
          <a:lstStyle/>
          <a:p>
            <a:pPr marL="0" indent="0" algn="l">
              <a:buNone/>
            </a:pPr>
            <a:r>
              <a:rPr lang="en-US" sz="2400" b="0" i="0" dirty="0">
                <a:solidFill>
                  <a:srgbClr val="000000"/>
                </a:solidFill>
                <a:effectLst/>
                <a:latin typeface="Arial" panose="020B0604020202020204" pitchFamily="34" charset="0"/>
              </a:rPr>
              <a:t>Session 5, Fri March 25, 2022 - Language</a:t>
            </a:r>
          </a:p>
          <a:p>
            <a:pPr marL="0" indent="0" algn="l">
              <a:buNone/>
            </a:pPr>
            <a:r>
              <a:rPr lang="en-US" sz="2400" b="1" i="0" dirty="0">
                <a:solidFill>
                  <a:srgbClr val="000000"/>
                </a:solidFill>
                <a:effectLst/>
                <a:latin typeface="Arial" panose="020B0604020202020204" pitchFamily="34" charset="0"/>
              </a:rPr>
              <a:t>Rank Topic Percent</a:t>
            </a:r>
          </a:p>
          <a:p>
            <a:pPr algn="l"/>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8 Song: </a:t>
            </a:r>
            <a:r>
              <a:rPr lang="de-DE" sz="3000" b="0" i="0" dirty="0" err="1">
                <a:solidFill>
                  <a:srgbClr val="000000"/>
                </a:solidFill>
                <a:effectLst/>
                <a:latin typeface="Calibri" panose="020F0502020204030204" pitchFamily="34" charset="0"/>
                <a:ea typeface="KaiTi" panose="02010609060101010101" pitchFamily="49" charset="-122"/>
                <a:cs typeface="Calibri" panose="020F0502020204030204" pitchFamily="34" charset="0"/>
              </a:rPr>
              <a:t>Celadon</a:t>
            </a:r>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 and </a:t>
            </a:r>
            <a:r>
              <a:rPr lang="de-DE" sz="3000" b="0" i="0" dirty="0" err="1">
                <a:solidFill>
                  <a:srgbClr val="000000"/>
                </a:solidFill>
                <a:effectLst/>
                <a:latin typeface="Calibri" panose="020F0502020204030204" pitchFamily="34" charset="0"/>
                <a:ea typeface="KaiTi" panose="02010609060101010101" pitchFamily="49" charset="-122"/>
                <a:cs typeface="Calibri" panose="020F0502020204030204" pitchFamily="34" charset="0"/>
              </a:rPr>
              <a:t>the</a:t>
            </a:r>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 </a:t>
            </a:r>
            <a:r>
              <a:rPr lang="de-DE" sz="3000" b="0" i="0" dirty="0" err="1">
                <a:solidFill>
                  <a:srgbClr val="000000"/>
                </a:solidFill>
                <a:effectLst/>
                <a:latin typeface="Calibri" panose="020F0502020204030204" pitchFamily="34" charset="0"/>
                <a:ea typeface="KaiTi" panose="02010609060101010101" pitchFamily="49" charset="-122"/>
                <a:cs typeface="Calibri" panose="020F0502020204030204" pitchFamily="34" charset="0"/>
              </a:rPr>
              <a:t>Celadon</a:t>
            </a:r>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 Song 《</a:t>
            </a:r>
            <a:r>
              <a:rPr lang="zh-CN" alt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青花瓷</a:t>
            </a:r>
            <a:r>
              <a:rPr lang="de-DE" altLang="zh-CN"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a:t>
            </a:r>
            <a:r>
              <a:rPr lang="zh-CN" alt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歌词 </a:t>
            </a:r>
            <a:r>
              <a:rPr lang="de-DE" altLang="zh-CN"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64% </a:t>
            </a:r>
            <a:r>
              <a:rPr lang="zh-CN" alt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孙丽君</a:t>
            </a:r>
            <a:endParaRPr lang="de-DE" altLang="zh-CN"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endParaRPr>
          </a:p>
          <a:p>
            <a:pPr algn="l"/>
            <a:r>
              <a:rPr lang="en-US"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18 Song: Marriage Accompanying Songs in Hunan 57% </a:t>
            </a:r>
            <a:r>
              <a:rPr lang="en-US" sz="3000" b="0" i="0" dirty="0" err="1">
                <a:solidFill>
                  <a:srgbClr val="000000"/>
                </a:solidFill>
                <a:effectLst/>
                <a:latin typeface="Calibri" panose="020F0502020204030204" pitchFamily="34" charset="0"/>
                <a:ea typeface="KaiTi" panose="02010609060101010101" pitchFamily="49" charset="-122"/>
                <a:cs typeface="Calibri" panose="020F0502020204030204" pitchFamily="34" charset="0"/>
              </a:rPr>
              <a:t>彭慧璇</a:t>
            </a:r>
            <a:r>
              <a:rPr lang="en-US"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 Peng </a:t>
            </a:r>
            <a:r>
              <a:rPr lang="en-US" sz="3000" b="0" i="0" dirty="0" err="1">
                <a:solidFill>
                  <a:srgbClr val="000000"/>
                </a:solidFill>
                <a:effectLst/>
                <a:latin typeface="Calibri" panose="020F0502020204030204" pitchFamily="34" charset="0"/>
                <a:ea typeface="KaiTi" panose="02010609060101010101" pitchFamily="49" charset="-122"/>
                <a:cs typeface="Calibri" panose="020F0502020204030204" pitchFamily="34" charset="0"/>
              </a:rPr>
              <a:t>Huixuan</a:t>
            </a:r>
            <a:endPar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endParaRPr>
          </a:p>
          <a:p>
            <a:pPr algn="l"/>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12 </a:t>
            </a:r>
            <a:r>
              <a:rPr lang="de-DE" sz="3000" b="0" i="0" dirty="0" err="1">
                <a:solidFill>
                  <a:srgbClr val="000000"/>
                </a:solidFill>
                <a:effectLst/>
                <a:latin typeface="Calibri" panose="020F0502020204030204" pitchFamily="34" charset="0"/>
                <a:ea typeface="KaiTi" panose="02010609060101010101" pitchFamily="49" charset="-122"/>
                <a:cs typeface="Calibri" panose="020F0502020204030204" pitchFamily="34" charset="0"/>
              </a:rPr>
              <a:t>Social</a:t>
            </a:r>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 Media: </a:t>
            </a:r>
            <a:r>
              <a:rPr lang="de-DE" sz="3000" b="0" i="0" dirty="0" err="1">
                <a:solidFill>
                  <a:srgbClr val="000000"/>
                </a:solidFill>
                <a:effectLst/>
                <a:latin typeface="Calibri" panose="020F0502020204030204" pitchFamily="34" charset="0"/>
                <a:ea typeface="KaiTi" panose="02010609060101010101" pitchFamily="49" charset="-122"/>
                <a:cs typeface="Calibri" panose="020F0502020204030204" pitchFamily="34" charset="0"/>
              </a:rPr>
              <a:t>Douyin</a:t>
            </a:r>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 (</a:t>
            </a:r>
            <a:r>
              <a:rPr lang="de-DE" sz="3000" b="0" i="0" dirty="0" err="1">
                <a:solidFill>
                  <a:srgbClr val="000000"/>
                </a:solidFill>
                <a:effectLst/>
                <a:latin typeface="Calibri" panose="020F0502020204030204" pitchFamily="34" charset="0"/>
                <a:ea typeface="KaiTi" panose="02010609060101010101" pitchFamily="49" charset="-122"/>
                <a:cs typeface="Calibri" panose="020F0502020204030204" pitchFamily="34" charset="0"/>
              </a:rPr>
              <a:t>Tik</a:t>
            </a:r>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 </a:t>
            </a:r>
            <a:r>
              <a:rPr lang="de-DE" sz="3000" b="0" i="0" dirty="0" err="1">
                <a:solidFill>
                  <a:srgbClr val="000000"/>
                </a:solidFill>
                <a:effectLst/>
                <a:latin typeface="Calibri" panose="020F0502020204030204" pitchFamily="34" charset="0"/>
                <a:ea typeface="KaiTi" panose="02010609060101010101" pitchFamily="49" charset="-122"/>
                <a:cs typeface="Calibri" panose="020F0502020204030204" pitchFamily="34" charset="0"/>
              </a:rPr>
              <a:t>Tok</a:t>
            </a:r>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 61% </a:t>
            </a:r>
            <a:r>
              <a:rPr lang="zh-CN" alt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向望 </a:t>
            </a:r>
            <a:r>
              <a:rPr lang="de-DE" sz="3000" b="0" i="0" dirty="0">
                <a:solidFill>
                  <a:srgbClr val="000000"/>
                </a:solidFill>
                <a:effectLst/>
                <a:latin typeface="Calibri" panose="020F0502020204030204" pitchFamily="34" charset="0"/>
                <a:ea typeface="KaiTi" panose="02010609060101010101" pitchFamily="49" charset="-122"/>
                <a:cs typeface="Calibri" panose="020F0502020204030204" pitchFamily="34" charset="0"/>
              </a:rPr>
              <a:t>Xiang Wang</a:t>
            </a:r>
            <a:br>
              <a:rPr lang="de-DE" sz="1400" dirty="0">
                <a:latin typeface="Calibri" panose="020F0502020204030204" pitchFamily="34" charset="0"/>
                <a:ea typeface="KaiTi" panose="02010609060101010101" pitchFamily="49" charset="-122"/>
                <a:cs typeface="Calibri" panose="020F0502020204030204" pitchFamily="34" charset="0"/>
              </a:rPr>
            </a:br>
            <a:endParaRPr lang="en-US" sz="2400" b="1" i="0" dirty="0">
              <a:solidFill>
                <a:srgbClr val="000000"/>
              </a:solidFill>
              <a:effectLst/>
              <a:latin typeface="Calibri" panose="020F0502020204030204" pitchFamily="34" charset="0"/>
              <a:ea typeface="KaiTi" panose="02010609060101010101" pitchFamily="49" charset="-122"/>
              <a:cs typeface="Calibri" panose="020F0502020204030204" pitchFamily="34" charset="0"/>
            </a:endParaRPr>
          </a:p>
          <a:p>
            <a:pPr marL="0" indent="0" algn="l">
              <a:buNone/>
            </a:pPr>
            <a:endParaRPr lang="en-US" sz="24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863756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672604" y="1843350"/>
            <a:ext cx="2874826" cy="553998"/>
          </a:xfrm>
          <a:prstGeom prst="rect">
            <a:avLst/>
          </a:prstGeom>
          <a:noFill/>
        </p:spPr>
        <p:txBody>
          <a:bodyPr wrap="none" rtlCol="0">
            <a:spAutoFit/>
          </a:bodyPr>
          <a:lstStyle/>
          <a:p>
            <a:pPr algn="l"/>
            <a:r>
              <a:rPr kumimoji="1" sz="3000">
                <a:solidFill>
                  <a:schemeClr val="tx2">
                    <a:lumMod val="75000"/>
                  </a:schemeClr>
                </a:solidFill>
                <a:latin typeface="DFPShaoNvW5-GB" charset="-122"/>
                <a:ea typeface="DFPShaoNvW5-GB" charset="-122"/>
                <a:cs typeface="DFPShaoNvW5-GB" charset="-122"/>
              </a:rPr>
              <a:t>Six Procedures</a:t>
            </a:r>
          </a:p>
        </p:txBody>
      </p:sp>
      <p:sp>
        <p:nvSpPr>
          <p:cNvPr id="7" name="文本框 6"/>
          <p:cNvSpPr txBox="1"/>
          <p:nvPr/>
        </p:nvSpPr>
        <p:spPr>
          <a:xfrm>
            <a:off x="400234" y="907377"/>
            <a:ext cx="2168543" cy="646331"/>
          </a:xfrm>
          <a:prstGeom prst="rect">
            <a:avLst/>
          </a:prstGeom>
          <a:noFill/>
        </p:spPr>
        <p:txBody>
          <a:bodyPr wrap="none" rtlCol="0">
            <a:spAutoFit/>
          </a:bodyPr>
          <a:lstStyle/>
          <a:p>
            <a:pPr algn="r"/>
            <a:r>
              <a:rPr kumimoji="1" lang="en-US" altLang="zh-CN" sz="3600">
                <a:solidFill>
                  <a:schemeClr val="tx2"/>
                </a:solidFill>
                <a:latin typeface="DFPShaoNvW5-GB" charset="-122"/>
                <a:ea typeface="DFPShaoNvW5-GB" charset="-122"/>
                <a:cs typeface="DFPShaoNvW5-GB" charset="-122"/>
              </a:rPr>
              <a:t>Contents</a:t>
            </a:r>
            <a:endParaRPr kumimoji="1" lang="zh-CN" altLang="en-US" sz="3600">
              <a:solidFill>
                <a:schemeClr val="tx2"/>
              </a:solidFill>
              <a:latin typeface="DFPShaoNvW5-GB" charset="-122"/>
              <a:ea typeface="DFPShaoNvW5-GB" charset="-122"/>
              <a:cs typeface="DFPShaoNvW5-GB" charset="-122"/>
            </a:endParaRPr>
          </a:p>
        </p:txBody>
      </p:sp>
      <p:grpSp>
        <p:nvGrpSpPr>
          <p:cNvPr id="68" name="组 67"/>
          <p:cNvGrpSpPr/>
          <p:nvPr/>
        </p:nvGrpSpPr>
        <p:grpSpPr>
          <a:xfrm>
            <a:off x="2521439" y="1734790"/>
            <a:ext cx="536172" cy="631848"/>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28" name="文本框 27"/>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1</a:t>
              </a:r>
              <a:endParaRPr kumimoji="1" lang="zh-CN" altLang="en-US">
                <a:latin typeface="DFPShaoNvW5-GB" charset="-122"/>
                <a:ea typeface="DFPShaoNvW5-GB" charset="-122"/>
                <a:cs typeface="DFPShaoNvW5-GB" charset="-122"/>
              </a:endParaRPr>
            </a:p>
          </p:txBody>
        </p:sp>
      </p:grpSp>
      <p:grpSp>
        <p:nvGrpSpPr>
          <p:cNvPr id="62" name="Group 22"/>
          <p:cNvGrpSpPr/>
          <p:nvPr/>
        </p:nvGrpSpPr>
        <p:grpSpPr>
          <a:xfrm>
            <a:off x="-236" y="5265261"/>
            <a:ext cx="1609783" cy="735197"/>
            <a:chOff x="0" y="-1"/>
            <a:chExt cx="1887191" cy="861891"/>
          </a:xfrm>
        </p:grpSpPr>
        <p:sp>
          <p:nvSpPr>
            <p:cNvPr id="63"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64"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65" name="Group 22"/>
          <p:cNvGrpSpPr/>
          <p:nvPr/>
        </p:nvGrpSpPr>
        <p:grpSpPr>
          <a:xfrm rot="2133593">
            <a:off x="952817" y="5302600"/>
            <a:ext cx="441722" cy="201737"/>
            <a:chOff x="0" y="-1"/>
            <a:chExt cx="1887191" cy="861891"/>
          </a:xfrm>
        </p:grpSpPr>
        <p:sp>
          <p:nvSpPr>
            <p:cNvPr id="6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6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sp>
        <p:nvSpPr>
          <p:cNvPr id="72" name="文本框 71"/>
          <p:cNvSpPr txBox="1"/>
          <p:nvPr/>
        </p:nvSpPr>
        <p:spPr>
          <a:xfrm>
            <a:off x="1288573" y="2900149"/>
            <a:ext cx="1895071" cy="553998"/>
          </a:xfrm>
          <a:prstGeom prst="rect">
            <a:avLst/>
          </a:prstGeom>
          <a:noFill/>
        </p:spPr>
        <p:txBody>
          <a:bodyPr wrap="none" rtlCol="0">
            <a:spAutoFit/>
          </a:bodyPr>
          <a:lstStyle/>
          <a:p>
            <a:pPr algn="l"/>
            <a:r>
              <a:rPr kumimoji="1" lang="zh-CN" altLang="en-US" sz="3000">
                <a:solidFill>
                  <a:schemeClr val="tx2">
                    <a:lumMod val="75000"/>
                  </a:schemeClr>
                </a:solidFill>
                <a:latin typeface="DFPShaoNvW5-GB" charset="-122"/>
                <a:ea typeface="DFPShaoNvW5-GB" charset="-122"/>
                <a:cs typeface="DFPShaoNvW5-GB" charset="-122"/>
              </a:rPr>
              <a:t> Customs</a:t>
            </a:r>
          </a:p>
        </p:txBody>
      </p:sp>
      <p:grpSp>
        <p:nvGrpSpPr>
          <p:cNvPr id="73" name="组 72"/>
          <p:cNvGrpSpPr/>
          <p:nvPr/>
        </p:nvGrpSpPr>
        <p:grpSpPr>
          <a:xfrm>
            <a:off x="654614" y="2763491"/>
            <a:ext cx="536172" cy="631848"/>
            <a:chOff x="6528664" y="1618363"/>
            <a:chExt cx="714896" cy="842464"/>
          </a:xfrm>
        </p:grpSpPr>
        <p:sp>
          <p:nvSpPr>
            <p:cNvPr id="74"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75" name="文本框 74"/>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2</a:t>
              </a:r>
              <a:endParaRPr kumimoji="1" lang="zh-CN" altLang="en-US">
                <a:latin typeface="DFPShaoNvW5-GB" charset="-122"/>
                <a:ea typeface="DFPShaoNvW5-GB" charset="-122"/>
                <a:cs typeface="DFPShaoNvW5-GB" charset="-122"/>
              </a:endParaRPr>
            </a:p>
          </p:txBody>
        </p:sp>
      </p:grpSp>
      <p:grpSp>
        <p:nvGrpSpPr>
          <p:cNvPr id="77" name="组 76"/>
          <p:cNvGrpSpPr/>
          <p:nvPr/>
        </p:nvGrpSpPr>
        <p:grpSpPr>
          <a:xfrm>
            <a:off x="1736406" y="3964420"/>
            <a:ext cx="536172" cy="631848"/>
            <a:chOff x="6528664" y="1618363"/>
            <a:chExt cx="714896" cy="842464"/>
          </a:xfrm>
        </p:grpSpPr>
        <p:sp>
          <p:nvSpPr>
            <p:cNvPr id="78"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79" name="文本框 78"/>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3</a:t>
              </a:r>
              <a:endParaRPr kumimoji="1" lang="zh-CN" altLang="en-US">
                <a:latin typeface="DFPShaoNvW5-GB" charset="-122"/>
                <a:ea typeface="DFPShaoNvW5-GB" charset="-122"/>
                <a:cs typeface="DFPShaoNvW5-GB" charset="-122"/>
              </a:endParaRPr>
            </a:p>
          </p:txBody>
        </p:sp>
      </p:grpSp>
      <p:sp>
        <p:nvSpPr>
          <p:cNvPr id="80" name="文本框 79"/>
          <p:cNvSpPr txBox="1"/>
          <p:nvPr/>
        </p:nvSpPr>
        <p:spPr>
          <a:xfrm>
            <a:off x="2352818" y="4071552"/>
            <a:ext cx="2665281" cy="553998"/>
          </a:xfrm>
          <a:prstGeom prst="rect">
            <a:avLst/>
          </a:prstGeom>
          <a:noFill/>
        </p:spPr>
        <p:txBody>
          <a:bodyPr wrap="none" rtlCol="0">
            <a:spAutoFit/>
          </a:bodyPr>
          <a:lstStyle/>
          <a:p>
            <a:pPr algn="l"/>
            <a:r>
              <a:rPr kumimoji="1" sz="3000">
                <a:solidFill>
                  <a:schemeClr val="tx2">
                    <a:lumMod val="75000"/>
                  </a:schemeClr>
                </a:solidFill>
                <a:latin typeface="DFPShaoNvW5-GB" charset="-122"/>
                <a:ea typeface="DFPShaoNvW5-GB" charset="-122"/>
                <a:cs typeface="DFPShaoNvW5-GB" charset="-122"/>
                <a:sym typeface="+mn-ea"/>
              </a:rPr>
              <a:t>Development</a:t>
            </a:r>
          </a:p>
        </p:txBody>
      </p:sp>
      <p:sp>
        <p:nvSpPr>
          <p:cNvPr id="13" name="文本框 12"/>
          <p:cNvSpPr txBox="1"/>
          <p:nvPr/>
        </p:nvSpPr>
        <p:spPr>
          <a:xfrm>
            <a:off x="5669756" y="1839278"/>
            <a:ext cx="2937510" cy="461665"/>
          </a:xfrm>
          <a:prstGeom prst="rect">
            <a:avLst/>
          </a:prstGeom>
          <a:noFill/>
        </p:spPr>
        <p:txBody>
          <a:bodyPr wrap="square" rtlCol="0">
            <a:spAutoFit/>
          </a:bodyPr>
          <a:lstStyle/>
          <a:p>
            <a:r>
              <a:rPr lang="zh-CN" altLang="en-US" sz="2400"/>
              <a:t> </a:t>
            </a:r>
            <a:endParaRPr lang="en-US" altLang="zh-CN" sz="2400"/>
          </a:p>
        </p:txBody>
      </p:sp>
      <p:sp>
        <p:nvSpPr>
          <p:cNvPr id="14" name="文本框 13"/>
          <p:cNvSpPr txBox="1"/>
          <p:nvPr/>
        </p:nvSpPr>
        <p:spPr>
          <a:xfrm>
            <a:off x="5791676" y="2759869"/>
            <a:ext cx="3306128" cy="553998"/>
          </a:xfrm>
          <a:prstGeom prst="rect">
            <a:avLst/>
          </a:prstGeom>
          <a:noFill/>
        </p:spPr>
        <p:txBody>
          <a:bodyPr wrap="square" rtlCol="0">
            <a:spAutoFit/>
          </a:bodyPr>
          <a:lstStyle/>
          <a:p>
            <a:r>
              <a:rPr lang="zh-CN" altLang="en-US" sz="3000"/>
              <a:t> </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53" presetClass="entr" presetSubtype="16"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plus(in)">
                                      <p:cBhvr>
                                        <p:cTn id="24" dur="20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plus(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plus(in)">
                                      <p:cBhvr>
                                        <p:cTn id="34" dur="2000"/>
                                        <p:tgtEl>
                                          <p:spTgt spid="73"/>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plus(in)">
                                      <p:cBhvr>
                                        <p:cTn id="39" dur="2000"/>
                                        <p:tgtEl>
                                          <p:spTgt spid="72"/>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plus(in)">
                                      <p:cBhvr>
                                        <p:cTn id="44" dur="2000"/>
                                        <p:tgtEl>
                                          <p:spTgt spid="77"/>
                                        </p:tgtEl>
                                      </p:cBhvr>
                                    </p:animEffect>
                                  </p:childTnLst>
                                </p:cTn>
                              </p:par>
                            </p:childTnLst>
                          </p:cTn>
                        </p:par>
                      </p:childTnLst>
                    </p:cTn>
                  </p:par>
                  <p:par>
                    <p:cTn id="45" fill="hold">
                      <p:stCondLst>
                        <p:cond delay="indefinite"/>
                      </p:stCondLst>
                      <p:childTnLst>
                        <p:par>
                          <p:cTn id="46" fill="hold">
                            <p:stCondLst>
                              <p:cond delay="0"/>
                            </p:stCondLst>
                            <p:childTnLst>
                              <p:par>
                                <p:cTn id="47" presetID="13" presetClass="entr" presetSubtype="16"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plus(in)">
                                      <p:cBhvr>
                                        <p:cTn id="49"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72" grpId="0"/>
      <p:bldP spid="72" grpId="1"/>
      <p:bldP spid="80" grpId="0"/>
      <p:bldP spid="80"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 67"/>
          <p:cNvGrpSpPr/>
          <p:nvPr/>
        </p:nvGrpSpPr>
        <p:grpSpPr>
          <a:xfrm>
            <a:off x="321641" y="1113284"/>
            <a:ext cx="536172" cy="631848"/>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28" name="文本框 27"/>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1</a:t>
              </a:r>
              <a:endParaRPr kumimoji="1" lang="zh-CN" altLang="en-US">
                <a:latin typeface="DFPShaoNvW5-GB" charset="-122"/>
                <a:ea typeface="DFPShaoNvW5-GB" charset="-122"/>
                <a:cs typeface="DFPShaoNvW5-GB" charset="-122"/>
              </a:endParaRPr>
            </a:p>
          </p:txBody>
        </p:sp>
      </p:grpSp>
      <p:sp>
        <p:nvSpPr>
          <p:cNvPr id="6" name="文本框 5"/>
          <p:cNvSpPr txBox="1"/>
          <p:nvPr/>
        </p:nvSpPr>
        <p:spPr>
          <a:xfrm>
            <a:off x="1110856" y="1163741"/>
            <a:ext cx="2874826" cy="553998"/>
          </a:xfrm>
          <a:prstGeom prst="rect">
            <a:avLst/>
          </a:prstGeom>
          <a:noFill/>
        </p:spPr>
        <p:txBody>
          <a:bodyPr wrap="none" rtlCol="0">
            <a:spAutoFit/>
          </a:bodyPr>
          <a:lstStyle/>
          <a:p>
            <a:pPr algn="l"/>
            <a:r>
              <a:rPr kumimoji="1" sz="3000">
                <a:solidFill>
                  <a:schemeClr val="tx2">
                    <a:lumMod val="75000"/>
                  </a:schemeClr>
                </a:solidFill>
                <a:latin typeface="DFPShaoNvW5-GB" charset="-122"/>
                <a:ea typeface="DFPShaoNvW5-GB" charset="-122"/>
                <a:cs typeface="DFPShaoNvW5-GB" charset="-122"/>
              </a:rPr>
              <a:t>Six Procedures</a:t>
            </a:r>
          </a:p>
        </p:txBody>
      </p:sp>
      <p:sp>
        <p:nvSpPr>
          <p:cNvPr id="2" name="文本框 1"/>
          <p:cNvSpPr txBox="1"/>
          <p:nvPr/>
        </p:nvSpPr>
        <p:spPr>
          <a:xfrm>
            <a:off x="2481262" y="1817846"/>
            <a:ext cx="4159568" cy="3416320"/>
          </a:xfrm>
          <a:prstGeom prst="rect">
            <a:avLst/>
          </a:prstGeom>
          <a:noFill/>
        </p:spPr>
        <p:txBody>
          <a:bodyPr wrap="square" rtlCol="0">
            <a:spAutoFit/>
          </a:bodyPr>
          <a:lstStyle/>
          <a:p>
            <a:r>
              <a:rPr lang="en-US" altLang="zh-CN" sz="3600"/>
              <a:t>Na Cai</a:t>
            </a:r>
          </a:p>
          <a:p>
            <a:r>
              <a:rPr lang="en-US" altLang="zh-CN" sz="3600"/>
              <a:t>Wen Ming</a:t>
            </a:r>
          </a:p>
          <a:p>
            <a:r>
              <a:rPr lang="en-US" altLang="zh-CN" sz="3600"/>
              <a:t>Na Ji</a:t>
            </a:r>
          </a:p>
          <a:p>
            <a:r>
              <a:rPr lang="en-US" altLang="zh-CN" sz="3600"/>
              <a:t>Na Zheng</a:t>
            </a:r>
          </a:p>
          <a:p>
            <a:r>
              <a:rPr lang="en-US" altLang="zh-CN" sz="3600"/>
              <a:t>Qing Qi</a:t>
            </a:r>
          </a:p>
          <a:p>
            <a:r>
              <a:rPr lang="en-US" altLang="zh-CN" sz="3600"/>
              <a:t>Qin Ying</a:t>
            </a:r>
          </a:p>
        </p:txBody>
      </p:sp>
      <p:sp>
        <p:nvSpPr>
          <p:cNvPr id="3" name="左大括号 2"/>
          <p:cNvSpPr/>
          <p:nvPr/>
        </p:nvSpPr>
        <p:spPr>
          <a:xfrm>
            <a:off x="1982629" y="2022634"/>
            <a:ext cx="401955" cy="309086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plus(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 grpId="0" animBg="1"/>
      <p:bldP spid="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04499" y="3842386"/>
            <a:ext cx="5580221" cy="507831"/>
          </a:xfrm>
          <a:prstGeom prst="rect">
            <a:avLst/>
          </a:prstGeom>
          <a:noFill/>
        </p:spPr>
        <p:txBody>
          <a:bodyPr wrap="square" rtlCol="0">
            <a:spAutoFit/>
          </a:bodyPr>
          <a:lstStyle/>
          <a:p>
            <a:pPr algn="ctr"/>
            <a:r>
              <a:rPr kumimoji="1" sz="2700">
                <a:solidFill>
                  <a:schemeClr val="tx2">
                    <a:lumMod val="75000"/>
                  </a:schemeClr>
                </a:solidFill>
                <a:latin typeface="DFPShaoNvW5-GB" charset="-122"/>
                <a:ea typeface="DFPShaoNvW5-GB" charset="-122"/>
                <a:cs typeface="DFPShaoNvW5-GB" charset="-122"/>
                <a:sym typeface="+mn-ea"/>
              </a:rPr>
              <a:t>Na Cai</a:t>
            </a:r>
            <a:endParaRPr kumimoji="1" lang="zh-CN" altLang="en-US" sz="2700">
              <a:solidFill>
                <a:schemeClr val="tx2">
                  <a:lumMod val="75000"/>
                </a:schemeClr>
              </a:solidFill>
              <a:latin typeface="DFPShaoNvW5-GB" charset="-122"/>
              <a:ea typeface="DFPShaoNvW5-GB" charset="-122"/>
              <a:cs typeface="DFPShaoNvW5-GB" charset="-122"/>
            </a:endParaRPr>
          </a:p>
        </p:txBody>
      </p:sp>
      <p:grpSp>
        <p:nvGrpSpPr>
          <p:cNvPr id="31" name="Group 70"/>
          <p:cNvGrpSpPr/>
          <p:nvPr/>
        </p:nvGrpSpPr>
        <p:grpSpPr>
          <a:xfrm>
            <a:off x="1348708" y="687170"/>
            <a:ext cx="6451970" cy="6059892"/>
            <a:chOff x="0" y="0"/>
            <a:chExt cx="2335459" cy="2193537"/>
          </a:xfrm>
        </p:grpSpPr>
        <p:sp>
          <p:nvSpPr>
            <p:cNvPr id="3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2" name="组 1"/>
          <p:cNvGrpSpPr/>
          <p:nvPr/>
        </p:nvGrpSpPr>
        <p:grpSpPr>
          <a:xfrm>
            <a:off x="3323429" y="1988259"/>
            <a:ext cx="1770678" cy="1646481"/>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6" name="文本框 35"/>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1</a:t>
              </a:r>
              <a:endParaRPr kumimoji="1" lang="zh-CN" altLang="en-US" sz="6000">
                <a:solidFill>
                  <a:schemeClr val="tx2"/>
                </a:solidFill>
                <a:latin typeface="DFPShaoNvW5-GB" charset="-122"/>
                <a:ea typeface="DFPShaoNvW5-GB" charset="-122"/>
                <a:cs typeface="DFPShaoNvW5-GB" charset="-122"/>
              </a:endParaRP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100000">
                                          <p:val>
                                            <p:strVal val="#ppt_x"/>
                                          </p:val>
                                        </p:tav>
                                      </p:tavLst>
                                    </p:anim>
                                    <p:anim calcmode="lin" valueType="num">
                                      <p:cBhvr>
                                        <p:cTn id="8" dur="500" fill="hold"/>
                                        <p:tgtEl>
                                          <p:spTgt spid="31"/>
                                        </p:tgtEl>
                                        <p:attrNameLst>
                                          <p:attrName>ppt_y</p:attrName>
                                        </p:attrNameLst>
                                      </p:cBhvr>
                                      <p:tavLst>
                                        <p:tav tm="0">
                                          <p:val>
                                            <p:strVal val="#ppt_y-#ppt_h/2"/>
                                          </p:val>
                                        </p:tav>
                                        <p:tav tm="100000">
                                          <p:val>
                                            <p:strVal val="#ppt_y"/>
                                          </p:val>
                                        </p:tav>
                                      </p:tavLst>
                                    </p:anim>
                                    <p:anim calcmode="lin" valueType="num">
                                      <p:cBhvr>
                                        <p:cTn id="9" dur="500" fill="hold"/>
                                        <p:tgtEl>
                                          <p:spTgt spid="31"/>
                                        </p:tgtEl>
                                        <p:attrNameLst>
                                          <p:attrName>ppt_w</p:attrName>
                                        </p:attrNameLst>
                                      </p:cBhvr>
                                      <p:tavLst>
                                        <p:tav tm="0">
                                          <p:val>
                                            <p:strVal val="#ppt_w"/>
                                          </p:val>
                                        </p:tav>
                                        <p:tav tm="100000">
                                          <p:val>
                                            <p:strVal val="#ppt_w"/>
                                          </p:val>
                                        </p:tav>
                                      </p:tavLst>
                                    </p:anim>
                                    <p:anim calcmode="lin" valueType="num">
                                      <p:cBhvr>
                                        <p:cTn id="1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plus(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113246" y="1012031"/>
            <a:ext cx="5891213" cy="1938992"/>
          </a:xfrm>
          <a:prstGeom prst="rect">
            <a:avLst/>
          </a:prstGeom>
          <a:noFill/>
        </p:spPr>
        <p:txBody>
          <a:bodyPr wrap="square" rtlCol="0">
            <a:spAutoFit/>
          </a:bodyPr>
          <a:lstStyle/>
          <a:p>
            <a:r>
              <a:rPr sz="2400"/>
              <a:t>Na Cai is the begining of all the marriage proce</a:t>
            </a:r>
            <a:r>
              <a:rPr lang="en-US" sz="2400"/>
              <a:t>s</a:t>
            </a:r>
            <a:r>
              <a:rPr sz="2400"/>
              <a:t>s</a:t>
            </a:r>
            <a:r>
              <a:rPr lang="en-US" sz="2400"/>
              <a:t>es</a:t>
            </a:r>
            <a:r>
              <a:rPr sz="2400"/>
              <a:t>. It refers to a practice that if a boy intends to marry a girl, firstly his family must invite a matchmaker to the girl's home to propose marriage</a:t>
            </a:r>
          </a:p>
        </p:txBody>
      </p:sp>
      <p:pic>
        <p:nvPicPr>
          <p:cNvPr id="100" name="图片 99"/>
          <p:cNvPicPr/>
          <p:nvPr/>
        </p:nvPicPr>
        <p:blipFill>
          <a:blip r:embed="rId2" r:link="rId3"/>
          <a:stretch>
            <a:fillRect/>
          </a:stretch>
        </p:blipFill>
        <p:spPr>
          <a:xfrm>
            <a:off x="141923" y="1005364"/>
            <a:ext cx="2520315" cy="2096453"/>
          </a:xfrm>
          <a:prstGeom prst="rect">
            <a:avLst/>
          </a:prstGeom>
          <a:noFill/>
          <a:ln w="9525">
            <a:noFill/>
          </a:ln>
        </p:spPr>
      </p:pic>
      <p:pic>
        <p:nvPicPr>
          <p:cNvPr id="101" name="图片 100"/>
          <p:cNvPicPr/>
          <p:nvPr/>
        </p:nvPicPr>
        <p:blipFill>
          <a:blip r:embed="rId4" r:link="rId5"/>
          <a:stretch>
            <a:fillRect/>
          </a:stretch>
        </p:blipFill>
        <p:spPr>
          <a:xfrm>
            <a:off x="141922" y="3787616"/>
            <a:ext cx="1745933" cy="1649730"/>
          </a:xfrm>
          <a:prstGeom prst="rect">
            <a:avLst/>
          </a:prstGeom>
          <a:noFill/>
          <a:ln w="9525">
            <a:noFill/>
          </a:ln>
        </p:spPr>
      </p:pic>
      <p:pic>
        <p:nvPicPr>
          <p:cNvPr id="102" name="图片 101"/>
          <p:cNvPicPr/>
          <p:nvPr/>
        </p:nvPicPr>
        <p:blipFill>
          <a:blip r:embed="rId6" r:link="rId7"/>
          <a:stretch>
            <a:fillRect/>
          </a:stretch>
        </p:blipFill>
        <p:spPr>
          <a:xfrm>
            <a:off x="2470309" y="3839052"/>
            <a:ext cx="1831658" cy="1646396"/>
          </a:xfrm>
          <a:prstGeom prst="rect">
            <a:avLst/>
          </a:prstGeom>
          <a:noFill/>
          <a:ln w="9525">
            <a:noFill/>
          </a:ln>
        </p:spPr>
      </p:pic>
      <p:pic>
        <p:nvPicPr>
          <p:cNvPr id="103" name="图片 102"/>
          <p:cNvPicPr/>
          <p:nvPr/>
        </p:nvPicPr>
        <p:blipFill>
          <a:blip r:embed="rId8" r:link="rId9"/>
          <a:stretch>
            <a:fillRect/>
          </a:stretch>
        </p:blipFill>
        <p:spPr>
          <a:xfrm>
            <a:off x="4591050" y="3887153"/>
            <a:ext cx="1525905" cy="1550670"/>
          </a:xfrm>
          <a:prstGeom prst="rect">
            <a:avLst/>
          </a:prstGeom>
          <a:noFill/>
          <a:ln w="9525">
            <a:noFill/>
          </a:ln>
        </p:spPr>
      </p:pic>
      <p:pic>
        <p:nvPicPr>
          <p:cNvPr id="105" name="图片 104"/>
          <p:cNvPicPr/>
          <p:nvPr/>
        </p:nvPicPr>
        <p:blipFill>
          <a:blip r:embed="rId10" r:link="rId11"/>
          <a:stretch>
            <a:fillRect/>
          </a:stretch>
        </p:blipFill>
        <p:spPr>
          <a:xfrm>
            <a:off x="6481763" y="3802381"/>
            <a:ext cx="1520666" cy="1634966"/>
          </a:xfrm>
          <a:prstGeom prst="rect">
            <a:avLst/>
          </a:prstGeom>
          <a:noFill/>
          <a:ln w="9525">
            <a:noFill/>
          </a:ln>
        </p:spPr>
      </p:pic>
      <p:sp>
        <p:nvSpPr>
          <p:cNvPr id="2" name="文本框 1"/>
          <p:cNvSpPr txBox="1"/>
          <p:nvPr/>
        </p:nvSpPr>
        <p:spPr>
          <a:xfrm>
            <a:off x="240983" y="3425190"/>
            <a:ext cx="1769269" cy="300082"/>
          </a:xfrm>
          <a:prstGeom prst="rect">
            <a:avLst/>
          </a:prstGeom>
          <a:noFill/>
        </p:spPr>
        <p:txBody>
          <a:bodyPr wrap="square" rtlCol="0">
            <a:spAutoFit/>
          </a:bodyPr>
          <a:lstStyle/>
          <a:p>
            <a:r>
              <a:rPr lang="zh-CN" altLang="en-US" sz="1350"/>
              <a:t>wild goose</a:t>
            </a:r>
          </a:p>
        </p:txBody>
      </p:sp>
      <p:sp>
        <p:nvSpPr>
          <p:cNvPr id="4" name="文本框 3"/>
          <p:cNvSpPr txBox="1"/>
          <p:nvPr/>
        </p:nvSpPr>
        <p:spPr>
          <a:xfrm>
            <a:off x="2549843" y="3390900"/>
            <a:ext cx="1752124" cy="300082"/>
          </a:xfrm>
          <a:prstGeom prst="rect">
            <a:avLst/>
          </a:prstGeom>
          <a:noFill/>
        </p:spPr>
        <p:txBody>
          <a:bodyPr wrap="square" rtlCol="0">
            <a:spAutoFit/>
          </a:bodyPr>
          <a:lstStyle/>
          <a:p>
            <a:r>
              <a:rPr lang="zh-CN" altLang="en-US" sz="1350"/>
              <a:t> mandarin ducks</a:t>
            </a:r>
          </a:p>
        </p:txBody>
      </p:sp>
      <p:sp>
        <p:nvSpPr>
          <p:cNvPr id="5" name="文本框 4"/>
          <p:cNvSpPr txBox="1"/>
          <p:nvPr/>
        </p:nvSpPr>
        <p:spPr>
          <a:xfrm>
            <a:off x="6402229" y="3302317"/>
            <a:ext cx="1600200" cy="300082"/>
          </a:xfrm>
          <a:prstGeom prst="rect">
            <a:avLst/>
          </a:prstGeom>
          <a:noFill/>
        </p:spPr>
        <p:txBody>
          <a:bodyPr wrap="square" rtlCol="0">
            <a:spAutoFit/>
          </a:bodyPr>
          <a:lstStyle/>
          <a:p>
            <a:r>
              <a:rPr lang="zh-CN" altLang="en-US" sz="1350"/>
              <a:t>wooden comb</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plus(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plus(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plus(in)">
                                      <p:cBhvr>
                                        <p:cTn id="17" dur="20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plus(in)">
                                      <p:cBhvr>
                                        <p:cTn id="27" dur="20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plus(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plus(in)">
                                      <p:cBhvr>
                                        <p:cTn id="37" dur="2000"/>
                                        <p:tgtEl>
                                          <p:spTgt spid="103"/>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nodeType="click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plus(in)">
                                      <p:cBhvr>
                                        <p:cTn id="42" dur="2000"/>
                                        <p:tgtEl>
                                          <p:spTgt spid="105"/>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plus(in)">
                                      <p:cBhvr>
                                        <p:cTn id="4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4" grpId="0"/>
      <p:bldP spid="4" grpId="1"/>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04499" y="3842386"/>
            <a:ext cx="5580221" cy="507831"/>
          </a:xfrm>
          <a:prstGeom prst="rect">
            <a:avLst/>
          </a:prstGeom>
          <a:noFill/>
        </p:spPr>
        <p:txBody>
          <a:bodyPr wrap="square" rtlCol="0">
            <a:spAutoFit/>
          </a:bodyPr>
          <a:lstStyle/>
          <a:p>
            <a:pPr algn="ctr"/>
            <a:r>
              <a:rPr kumimoji="1" lang="en-US" sz="2700">
                <a:solidFill>
                  <a:schemeClr val="tx2">
                    <a:lumMod val="75000"/>
                  </a:schemeClr>
                </a:solidFill>
                <a:latin typeface="DFPShaoNvW5-GB" charset="-122"/>
                <a:ea typeface="DFPShaoNvW5-GB" charset="-122"/>
                <a:cs typeface="DFPShaoNvW5-GB" charset="-122"/>
                <a:sym typeface="+mn-ea"/>
              </a:rPr>
              <a:t>Wen Ming</a:t>
            </a:r>
          </a:p>
        </p:txBody>
      </p:sp>
      <p:grpSp>
        <p:nvGrpSpPr>
          <p:cNvPr id="31" name="Group 70"/>
          <p:cNvGrpSpPr/>
          <p:nvPr/>
        </p:nvGrpSpPr>
        <p:grpSpPr>
          <a:xfrm>
            <a:off x="1348708" y="687170"/>
            <a:ext cx="6451970" cy="6059892"/>
            <a:chOff x="0" y="0"/>
            <a:chExt cx="2335459" cy="2193537"/>
          </a:xfrm>
        </p:grpSpPr>
        <p:sp>
          <p:nvSpPr>
            <p:cNvPr id="3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2" name="组 1"/>
          <p:cNvGrpSpPr/>
          <p:nvPr/>
        </p:nvGrpSpPr>
        <p:grpSpPr>
          <a:xfrm>
            <a:off x="3323429" y="1988259"/>
            <a:ext cx="1770678" cy="1646481"/>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6" name="文本框 35"/>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2</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100000">
                                          <p:val>
                                            <p:strVal val="#ppt_x"/>
                                          </p:val>
                                        </p:tav>
                                      </p:tavLst>
                                    </p:anim>
                                    <p:anim calcmode="lin" valueType="num">
                                      <p:cBhvr>
                                        <p:cTn id="8" dur="500" fill="hold"/>
                                        <p:tgtEl>
                                          <p:spTgt spid="31"/>
                                        </p:tgtEl>
                                        <p:attrNameLst>
                                          <p:attrName>ppt_y</p:attrName>
                                        </p:attrNameLst>
                                      </p:cBhvr>
                                      <p:tavLst>
                                        <p:tav tm="0">
                                          <p:val>
                                            <p:strVal val="#ppt_y-#ppt_h/2"/>
                                          </p:val>
                                        </p:tav>
                                        <p:tav tm="100000">
                                          <p:val>
                                            <p:strVal val="#ppt_y"/>
                                          </p:val>
                                        </p:tav>
                                      </p:tavLst>
                                    </p:anim>
                                    <p:anim calcmode="lin" valueType="num">
                                      <p:cBhvr>
                                        <p:cTn id="9" dur="500" fill="hold"/>
                                        <p:tgtEl>
                                          <p:spTgt spid="31"/>
                                        </p:tgtEl>
                                        <p:attrNameLst>
                                          <p:attrName>ppt_w</p:attrName>
                                        </p:attrNameLst>
                                      </p:cBhvr>
                                      <p:tavLst>
                                        <p:tav tm="0">
                                          <p:val>
                                            <p:strVal val="#ppt_w"/>
                                          </p:val>
                                        </p:tav>
                                        <p:tav tm="100000">
                                          <p:val>
                                            <p:strVal val="#ppt_w"/>
                                          </p:val>
                                        </p:tav>
                                      </p:tavLst>
                                    </p:anim>
                                    <p:anim calcmode="lin" valueType="num">
                                      <p:cBhvr>
                                        <p:cTn id="1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plus(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图片 105"/>
          <p:cNvPicPr/>
          <p:nvPr/>
        </p:nvPicPr>
        <p:blipFill>
          <a:blip r:embed="rId3" r:link="rId4"/>
          <a:stretch>
            <a:fillRect/>
          </a:stretch>
        </p:blipFill>
        <p:spPr>
          <a:xfrm>
            <a:off x="176212" y="986314"/>
            <a:ext cx="1858328" cy="1572578"/>
          </a:xfrm>
          <a:prstGeom prst="rect">
            <a:avLst/>
          </a:prstGeom>
          <a:noFill/>
          <a:ln w="9525">
            <a:noFill/>
          </a:ln>
        </p:spPr>
      </p:pic>
      <p:sp>
        <p:nvSpPr>
          <p:cNvPr id="16" name="文本框 15"/>
          <p:cNvSpPr txBox="1"/>
          <p:nvPr/>
        </p:nvSpPr>
        <p:spPr>
          <a:xfrm>
            <a:off x="2166938" y="1078231"/>
            <a:ext cx="6680359" cy="1477328"/>
          </a:xfrm>
          <a:prstGeom prst="rect">
            <a:avLst/>
          </a:prstGeom>
          <a:noFill/>
        </p:spPr>
        <p:txBody>
          <a:bodyPr wrap="square" rtlCol="0">
            <a:spAutoFit/>
          </a:bodyPr>
          <a:lstStyle/>
          <a:p>
            <a:r>
              <a:rPr lang="zh-CN" altLang="en-US" sz="3000"/>
              <a:t>Wen Ming means that the boy's family asks the matchmaker to fetch the girl's name and date of birth. </a:t>
            </a:r>
          </a:p>
        </p:txBody>
      </p:sp>
      <p:grpSp>
        <p:nvGrpSpPr>
          <p:cNvPr id="78" name="组合 77" descr="7b0a202020202274657874626f78223a20227b5c2263617465676f72795f69645c223a31303139382c5c2269645c223a32303334323031387d220a7d0a"/>
          <p:cNvGrpSpPr/>
          <p:nvPr/>
        </p:nvGrpSpPr>
        <p:grpSpPr>
          <a:xfrm>
            <a:off x="255270" y="3131205"/>
            <a:ext cx="2780523" cy="1112979"/>
            <a:chOff x="5370" y="3468"/>
            <a:chExt cx="8609" cy="7985"/>
          </a:xfrm>
        </p:grpSpPr>
        <p:sp>
          <p:nvSpPr>
            <p:cNvPr id="79" name="矩形 78"/>
            <p:cNvSpPr/>
            <p:nvPr/>
          </p:nvSpPr>
          <p:spPr>
            <a:xfrm>
              <a:off x="5370" y="3468"/>
              <a:ext cx="8607" cy="793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0" name="椭圆 79"/>
            <p:cNvSpPr/>
            <p:nvPr/>
          </p:nvSpPr>
          <p:spPr>
            <a:xfrm>
              <a:off x="5370" y="3510"/>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81" name="直接连接符 80"/>
            <p:cNvCxnSpPr/>
            <p:nvPr/>
          </p:nvCxnSpPr>
          <p:spPr>
            <a:xfrm>
              <a:off x="5596" y="3616"/>
              <a:ext cx="794" cy="0"/>
            </a:xfrm>
            <a:prstGeom prst="line">
              <a:avLst/>
            </a:prstGeom>
            <a:ln w="25400" cmpd="sng">
              <a:solidFill>
                <a:srgbClr val="C0C0C0"/>
              </a:solidFill>
              <a:prstDash val="sysDash"/>
              <a:round/>
              <a:headEnd type="none"/>
            </a:ln>
          </p:spPr>
          <p:style>
            <a:lnRef idx="1">
              <a:schemeClr val="accent1"/>
            </a:lnRef>
            <a:fillRef idx="0">
              <a:schemeClr val="accent1"/>
            </a:fillRef>
            <a:effectRef idx="0">
              <a:schemeClr val="accent1"/>
            </a:effectRef>
            <a:fontRef idx="minor">
              <a:schemeClr val="tx1"/>
            </a:fontRef>
          </p:style>
        </p:cxnSp>
        <p:sp>
          <p:nvSpPr>
            <p:cNvPr id="82" name="任意多边形 81"/>
            <p:cNvSpPr/>
            <p:nvPr/>
          </p:nvSpPr>
          <p:spPr>
            <a:xfrm>
              <a:off x="6390" y="3616"/>
              <a:ext cx="7275" cy="137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3" name="任意多边形 82"/>
            <p:cNvSpPr/>
            <p:nvPr/>
          </p:nvSpPr>
          <p:spPr>
            <a:xfrm rot="10800000">
              <a:off x="5565" y="4418"/>
              <a:ext cx="7348" cy="7035"/>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84" name="直接连接符 83"/>
            <p:cNvCxnSpPr/>
            <p:nvPr/>
          </p:nvCxnSpPr>
          <p:spPr>
            <a:xfrm>
              <a:off x="12914" y="7177"/>
              <a:ext cx="763" cy="0"/>
            </a:xfrm>
            <a:prstGeom prst="line">
              <a:avLst/>
            </a:prstGeom>
            <a:ln w="25400" cmpd="sng">
              <a:solidFill>
                <a:srgbClr val="C0C0C0"/>
              </a:solidFill>
              <a:prstDash val="sysDash"/>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13604" y="7064"/>
              <a:ext cx="375" cy="1206"/>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6" name="文本框 85"/>
            <p:cNvSpPr txBox="1"/>
            <p:nvPr/>
          </p:nvSpPr>
          <p:spPr>
            <a:xfrm>
              <a:off x="5866" y="4146"/>
              <a:ext cx="8112" cy="703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de-DE" sz="1650">
                  <a:latin typeface="汉仪晓波折纸体简" panose="00020600040101010101" charset="-122"/>
                  <a:ea typeface="汉仪晓波折纸体简" panose="00020600040101010101" charset="-122"/>
                  <a:cs typeface="汉仪晓波折纸体简" panose="00020600040101010101" charset="-122"/>
                </a:rPr>
                <a:t> </a:t>
              </a:r>
              <a:r>
                <a:rPr lang="de-DE" altLang="zh-CN" sz="1650">
                  <a:latin typeface="汉仪晓波折纸体简" panose="00020600040101010101" charset="-122"/>
                  <a:ea typeface="汉仪晓波折纸体简" panose="00020600040101010101" charset="-122"/>
                  <a:cs typeface="汉仪晓波折纸体简" panose="00020600040101010101" charset="-122"/>
                </a:rPr>
                <a:t>prevent the marriage of close relatives with the same surname</a:t>
              </a:r>
            </a:p>
          </p:txBody>
        </p:sp>
      </p:grpSp>
      <p:grpSp>
        <p:nvGrpSpPr>
          <p:cNvPr id="17" name="组合 16" descr="7b0a202020202274657874626f78223a20227b5c2263617465676f72795f69645c223a31303139382c5c2269645c223a32303334323031387d220a7d0a"/>
          <p:cNvGrpSpPr/>
          <p:nvPr/>
        </p:nvGrpSpPr>
        <p:grpSpPr>
          <a:xfrm>
            <a:off x="4025742" y="3045143"/>
            <a:ext cx="3824764" cy="1285365"/>
            <a:chOff x="5370" y="3510"/>
            <a:chExt cx="8461" cy="4050"/>
          </a:xfrm>
        </p:grpSpPr>
        <p:sp>
          <p:nvSpPr>
            <p:cNvPr id="18" name="矩形 17"/>
            <p:cNvSpPr/>
            <p:nvPr/>
          </p:nvSpPr>
          <p:spPr>
            <a:xfrm>
              <a:off x="5720" y="3832"/>
              <a:ext cx="7761" cy="313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9" name="椭圆 18"/>
            <p:cNvSpPr/>
            <p:nvPr/>
          </p:nvSpPr>
          <p:spPr>
            <a:xfrm>
              <a:off x="5370" y="3510"/>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0" name="直接连接符 19"/>
            <p:cNvCxnSpPr/>
            <p:nvPr/>
          </p:nvCxnSpPr>
          <p:spPr>
            <a:xfrm>
              <a:off x="5596" y="3616"/>
              <a:ext cx="794" cy="0"/>
            </a:xfrm>
            <a:prstGeom prst="line">
              <a:avLst/>
            </a:prstGeom>
            <a:ln w="25400" cmpd="sng">
              <a:solidFill>
                <a:srgbClr val="C0C0C0"/>
              </a:solidFill>
              <a:prstDash val="sysDash"/>
              <a:round/>
              <a:headEnd type="none"/>
            </a:ln>
          </p:spPr>
          <p:style>
            <a:lnRef idx="1">
              <a:schemeClr val="accent1"/>
            </a:lnRef>
            <a:fillRef idx="0">
              <a:schemeClr val="accent1"/>
            </a:fillRef>
            <a:effectRef idx="0">
              <a:schemeClr val="accent1"/>
            </a:effectRef>
            <a:fontRef idx="minor">
              <a:schemeClr val="tx1"/>
            </a:fontRef>
          </p:style>
        </p:cxnSp>
        <p:sp>
          <p:nvSpPr>
            <p:cNvPr id="21" name="任意多边形 20"/>
            <p:cNvSpPr/>
            <p:nvPr/>
          </p:nvSpPr>
          <p:spPr>
            <a:xfrm>
              <a:off x="6390" y="3616"/>
              <a:ext cx="7275" cy="137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2" name="任意多边形 21"/>
            <p:cNvSpPr/>
            <p:nvPr/>
          </p:nvSpPr>
          <p:spPr>
            <a:xfrm rot="10800000">
              <a:off x="5522" y="5696"/>
              <a:ext cx="7347" cy="1481"/>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3" name="直接连接符 22"/>
            <p:cNvCxnSpPr/>
            <p:nvPr/>
          </p:nvCxnSpPr>
          <p:spPr>
            <a:xfrm>
              <a:off x="12914" y="7177"/>
              <a:ext cx="763" cy="0"/>
            </a:xfrm>
            <a:prstGeom prst="line">
              <a:avLst/>
            </a:prstGeom>
            <a:ln w="25400" cmpd="sng">
              <a:solidFill>
                <a:srgbClr val="C0C0C0"/>
              </a:solidFill>
              <a:prstDash val="sysDash"/>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13604" y="7063"/>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5" name="文本框 24"/>
            <p:cNvSpPr txBox="1"/>
            <p:nvPr/>
          </p:nvSpPr>
          <p:spPr>
            <a:xfrm>
              <a:off x="5598" y="3510"/>
              <a:ext cx="8233" cy="405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sz="1650">
                  <a:latin typeface="汉仪晓波折纸体简" panose="00020600040101010101" charset="-122"/>
                  <a:ea typeface="汉仪晓波折纸体简" panose="00020600040101010101" charset="-122"/>
                  <a:cs typeface="汉仪晓波折纸体简" panose="00020600040101010101" charset="-122"/>
                </a:rPr>
                <a:t>assure the compatibility of the prospective bride and bridegroom through their “eight characters” of the birth moment.</a:t>
              </a:r>
            </a:p>
          </p:txBody>
        </p:sp>
      </p:grpSp>
      <p:pic>
        <p:nvPicPr>
          <p:cNvPr id="100" name="图片 99"/>
          <p:cNvPicPr/>
          <p:nvPr/>
        </p:nvPicPr>
        <p:blipFill>
          <a:blip r:embed="rId5" r:link="rId6"/>
          <a:stretch>
            <a:fillRect/>
          </a:stretch>
        </p:blipFill>
        <p:spPr>
          <a:xfrm>
            <a:off x="255271" y="4521994"/>
            <a:ext cx="2372201" cy="1127284"/>
          </a:xfrm>
          <a:prstGeom prst="rect">
            <a:avLst/>
          </a:prstGeom>
          <a:noFill/>
          <a:ln w="9525">
            <a:noFill/>
          </a:ln>
        </p:spPr>
      </p:pic>
      <p:pic>
        <p:nvPicPr>
          <p:cNvPr id="101" name="图片 100"/>
          <p:cNvPicPr/>
          <p:nvPr/>
        </p:nvPicPr>
        <p:blipFill>
          <a:blip r:embed="rId7" r:link="rId8"/>
          <a:stretch>
            <a:fillRect/>
          </a:stretch>
        </p:blipFill>
        <p:spPr>
          <a:xfrm>
            <a:off x="4359116" y="4521994"/>
            <a:ext cx="3158490" cy="117348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plus(in)">
                                      <p:cBhvr>
                                        <p:cTn id="7" dur="20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plus(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plus(in)">
                                      <p:cBhvr>
                                        <p:cTn id="17" dur="20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plus(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plus(in)">
                                      <p:cBhvr>
                                        <p:cTn id="27" dur="20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plus(in)">
                                      <p:cBhvr>
                                        <p:cTn id="32"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796891" y="3634741"/>
            <a:ext cx="5881688" cy="507831"/>
          </a:xfrm>
          <a:prstGeom prst="rect">
            <a:avLst/>
          </a:prstGeom>
          <a:noFill/>
        </p:spPr>
        <p:txBody>
          <a:bodyPr wrap="square" rtlCol="0">
            <a:spAutoFit/>
          </a:bodyPr>
          <a:lstStyle/>
          <a:p>
            <a:pPr algn="ctr"/>
            <a:r>
              <a:rPr kumimoji="1" sz="2700">
                <a:solidFill>
                  <a:schemeClr val="tx2">
                    <a:lumMod val="75000"/>
                  </a:schemeClr>
                </a:solidFill>
                <a:latin typeface="DFPShaoNvW5-GB" charset="-122"/>
                <a:ea typeface="DFPShaoNvW5-GB" charset="-122"/>
                <a:cs typeface="DFPShaoNvW5-GB" charset="-122"/>
                <a:sym typeface="+mn-ea"/>
              </a:rPr>
              <a:t>Na Ji</a:t>
            </a:r>
            <a:endParaRPr kumimoji="1" lang="zh-CN" altLang="en-US" sz="2700">
              <a:solidFill>
                <a:schemeClr val="tx2">
                  <a:lumMod val="75000"/>
                </a:schemeClr>
              </a:solidFill>
              <a:latin typeface="DFPShaoNvW5-GB" charset="-122"/>
              <a:ea typeface="DFPShaoNvW5-GB" charset="-122"/>
              <a:cs typeface="DFPShaoNvW5-GB" charset="-122"/>
            </a:endParaRP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16" name="组 15"/>
          <p:cNvGrpSpPr/>
          <p:nvPr/>
        </p:nvGrpSpPr>
        <p:grpSpPr>
          <a:xfrm>
            <a:off x="3323429"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3</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线连接符 22"/>
          <p:cNvCxnSpPr/>
          <p:nvPr/>
        </p:nvCxnSpPr>
        <p:spPr>
          <a:xfrm flipH="1">
            <a:off x="5879307" y="5164931"/>
            <a:ext cx="3195161" cy="776288"/>
          </a:xfrm>
          <a:prstGeom prst="line">
            <a:avLst/>
          </a:prstGeom>
          <a:noFill/>
          <a:ln w="38100" cap="flat">
            <a:solidFill>
              <a:schemeClr val="accent4"/>
            </a:solidFill>
            <a:prstDash val="lgDashDot"/>
            <a:miter lim="400000"/>
          </a:ln>
          <a:effectLst/>
        </p:spPr>
      </p:cxnSp>
      <p:cxnSp>
        <p:nvCxnSpPr>
          <p:cNvPr id="25" name="直线连接符 24"/>
          <p:cNvCxnSpPr/>
          <p:nvPr/>
        </p:nvCxnSpPr>
        <p:spPr>
          <a:xfrm flipH="1">
            <a:off x="183833" y="1143000"/>
            <a:ext cx="6296501" cy="0"/>
          </a:xfrm>
          <a:prstGeom prst="line">
            <a:avLst/>
          </a:prstGeom>
          <a:noFill/>
          <a:ln w="38100" cap="flat">
            <a:solidFill>
              <a:schemeClr val="accent4"/>
            </a:solidFill>
            <a:prstDash val="lgDashDot"/>
            <a:miter lim="400000"/>
          </a:ln>
          <a:effectLst/>
        </p:spPr>
      </p:cxnSp>
      <p:grpSp>
        <p:nvGrpSpPr>
          <p:cNvPr id="21" name="组 20"/>
          <p:cNvGrpSpPr/>
          <p:nvPr/>
        </p:nvGrpSpPr>
        <p:grpSpPr>
          <a:xfrm rot="3660000">
            <a:off x="6590288" y="771511"/>
            <a:ext cx="581502" cy="704213"/>
            <a:chOff x="8012351" y="1936096"/>
            <a:chExt cx="775336" cy="938951"/>
          </a:xfrm>
        </p:grpSpPr>
        <p:sp>
          <p:nvSpPr>
            <p:cNvPr id="6" name="chenying0907 63"/>
            <p:cNvSpPr/>
            <p:nvPr/>
          </p:nvSpPr>
          <p:spPr>
            <a:xfrm>
              <a:off x="8012351" y="1936096"/>
              <a:ext cx="775336" cy="938951"/>
            </a:xfrm>
            <a:custGeom>
              <a:avLst/>
              <a:gdLst/>
              <a:ahLst/>
              <a:cxnLst>
                <a:cxn ang="0">
                  <a:pos x="wd2" y="hd2"/>
                </a:cxn>
                <a:cxn ang="5400000">
                  <a:pos x="wd2" y="hd2"/>
                </a:cxn>
                <a:cxn ang="10800000">
                  <a:pos x="wd2" y="hd2"/>
                </a:cxn>
                <a:cxn ang="16200000">
                  <a:pos x="wd2" y="hd2"/>
                </a:cxn>
              </a:cxnLst>
              <a:rect l="0" t="0" r="r" b="b"/>
              <a:pathLst>
                <a:path w="20272" h="20210" extrusionOk="0">
                  <a:moveTo>
                    <a:pt x="5196" y="0"/>
                  </a:moveTo>
                  <a:cubicBezTo>
                    <a:pt x="-562" y="3892"/>
                    <a:pt x="-1328" y="9064"/>
                    <a:pt x="1882" y="14521"/>
                  </a:cubicBezTo>
                  <a:cubicBezTo>
                    <a:pt x="5509" y="20686"/>
                    <a:pt x="15589" y="21600"/>
                    <a:pt x="20272" y="18419"/>
                  </a:cubicBezTo>
                </a:path>
              </a:pathLst>
            </a:custGeom>
            <a:solidFill>
              <a:srgbClr val="FDD67A"/>
            </a:solid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2" name="chenying0907 69"/>
            <p:cNvSpPr/>
            <p:nvPr/>
          </p:nvSpPr>
          <p:spPr>
            <a:xfrm>
              <a:off x="8171505" y="2254404"/>
              <a:ext cx="248368" cy="344488"/>
            </a:xfrm>
            <a:custGeom>
              <a:avLst/>
              <a:gdLst/>
              <a:ahLst/>
              <a:cxnLst>
                <a:cxn ang="0">
                  <a:pos x="wd2" y="hd2"/>
                </a:cxn>
                <a:cxn ang="5400000">
                  <a:pos x="wd2" y="hd2"/>
                </a:cxn>
                <a:cxn ang="10800000">
                  <a:pos x="wd2" y="hd2"/>
                </a:cxn>
                <a:cxn ang="16200000">
                  <a:pos x="wd2" y="hd2"/>
                </a:cxn>
              </a:cxnLst>
              <a:rect l="0" t="0" r="r" b="b"/>
              <a:pathLst>
                <a:path w="21600" h="21336" extrusionOk="0">
                  <a:moveTo>
                    <a:pt x="3804" y="0"/>
                  </a:moveTo>
                  <a:cubicBezTo>
                    <a:pt x="1682" y="2528"/>
                    <a:pt x="720" y="6989"/>
                    <a:pt x="0" y="9644"/>
                  </a:cubicBezTo>
                  <a:cubicBezTo>
                    <a:pt x="3959" y="9042"/>
                    <a:pt x="9361" y="10535"/>
                    <a:pt x="13386" y="9998"/>
                  </a:cubicBezTo>
                  <a:cubicBezTo>
                    <a:pt x="11808" y="13338"/>
                    <a:pt x="13382" y="17337"/>
                    <a:pt x="10481" y="20910"/>
                  </a:cubicBezTo>
                  <a:cubicBezTo>
                    <a:pt x="13735" y="21163"/>
                    <a:pt x="18256" y="21600"/>
                    <a:pt x="21600" y="21123"/>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sp>
        <p:nvSpPr>
          <p:cNvPr id="22" name="文本框 21"/>
          <p:cNvSpPr txBox="1"/>
          <p:nvPr/>
        </p:nvSpPr>
        <p:spPr>
          <a:xfrm>
            <a:off x="183833" y="1248252"/>
            <a:ext cx="6418421" cy="1384995"/>
          </a:xfrm>
          <a:prstGeom prst="rect">
            <a:avLst/>
          </a:prstGeom>
          <a:noFill/>
        </p:spPr>
        <p:txBody>
          <a:bodyPr wrap="square" rtlCol="0">
            <a:spAutoFit/>
          </a:bodyPr>
          <a:lstStyle/>
          <a:p>
            <a:r>
              <a:rPr sz="2100"/>
              <a:t>Naji happens after the matchmaker takes back the woman's name and eight characters. If divining an </a:t>
            </a:r>
            <a:r>
              <a:rPr lang="en-US" sz="2100"/>
              <a:t>lucky</a:t>
            </a:r>
            <a:r>
              <a:rPr sz="2100"/>
              <a:t> </a:t>
            </a:r>
            <a:r>
              <a:rPr lang="en-US" sz="2100"/>
              <a:t>portent</a:t>
            </a:r>
            <a:r>
              <a:rPr sz="2100"/>
              <a:t>, the boy's family will inform the girl’s parents and decide to engage the marriage.</a:t>
            </a:r>
          </a:p>
        </p:txBody>
      </p:sp>
      <p:pic>
        <p:nvPicPr>
          <p:cNvPr id="102" name="图片 101"/>
          <p:cNvPicPr/>
          <p:nvPr/>
        </p:nvPicPr>
        <p:blipFill>
          <a:blip r:embed="rId3" r:link="rId4"/>
          <a:stretch>
            <a:fillRect/>
          </a:stretch>
        </p:blipFill>
        <p:spPr>
          <a:xfrm>
            <a:off x="6795611" y="1143000"/>
            <a:ext cx="2348865" cy="1792129"/>
          </a:xfrm>
          <a:prstGeom prst="rect">
            <a:avLst/>
          </a:prstGeom>
          <a:noFill/>
          <a:ln w="9525">
            <a:noFill/>
          </a:ln>
        </p:spPr>
      </p:pic>
      <p:sp>
        <p:nvSpPr>
          <p:cNvPr id="2" name="文本框 1"/>
          <p:cNvSpPr txBox="1"/>
          <p:nvPr/>
        </p:nvSpPr>
        <p:spPr>
          <a:xfrm>
            <a:off x="5031105" y="3206591"/>
            <a:ext cx="4043363" cy="2031325"/>
          </a:xfrm>
          <a:prstGeom prst="rect">
            <a:avLst/>
          </a:prstGeom>
          <a:noFill/>
        </p:spPr>
        <p:txBody>
          <a:bodyPr wrap="square" rtlCol="0">
            <a:spAutoFit/>
          </a:bodyPr>
          <a:lstStyle/>
          <a:p>
            <a:r>
              <a:rPr lang="zh-CN" altLang="en-US" sz="2100"/>
              <a:t>What is more, Na Zheng is an important step when the boy sends </a:t>
            </a:r>
            <a:r>
              <a:rPr lang="en-US" altLang="zh-CN" sz="2100"/>
              <a:t>engagement</a:t>
            </a:r>
            <a:r>
              <a:rPr lang="zh-CN" altLang="en-US" sz="2100"/>
              <a:t> presents to the girl and for courtesy the girl will send back part of the presents such as food and some clothes.</a:t>
            </a:r>
          </a:p>
        </p:txBody>
      </p:sp>
      <p:pic>
        <p:nvPicPr>
          <p:cNvPr id="3" name="图片 2"/>
          <p:cNvPicPr/>
          <p:nvPr/>
        </p:nvPicPr>
        <p:blipFill>
          <a:blip r:embed="rId5" r:link="rId6"/>
          <a:stretch>
            <a:fillRect/>
          </a:stretch>
        </p:blipFill>
        <p:spPr>
          <a:xfrm>
            <a:off x="275273" y="2773680"/>
            <a:ext cx="2084546" cy="1687830"/>
          </a:xfrm>
          <a:prstGeom prst="rect">
            <a:avLst/>
          </a:prstGeom>
          <a:noFill/>
          <a:ln w="9525">
            <a:noFill/>
          </a:ln>
        </p:spPr>
      </p:pic>
      <p:pic>
        <p:nvPicPr>
          <p:cNvPr id="104" name="图片 103"/>
          <p:cNvPicPr/>
          <p:nvPr/>
        </p:nvPicPr>
        <p:blipFill>
          <a:blip r:embed="rId7" r:link="rId8"/>
          <a:stretch>
            <a:fillRect/>
          </a:stretch>
        </p:blipFill>
        <p:spPr>
          <a:xfrm>
            <a:off x="2571750" y="2773681"/>
            <a:ext cx="2247900" cy="1705451"/>
          </a:xfrm>
          <a:prstGeom prst="rect">
            <a:avLst/>
          </a:prstGeom>
          <a:noFill/>
          <a:ln w="9525">
            <a:noFill/>
          </a:ln>
        </p:spPr>
      </p:pic>
      <p:pic>
        <p:nvPicPr>
          <p:cNvPr id="105" name="图片 104"/>
          <p:cNvPicPr/>
          <p:nvPr/>
        </p:nvPicPr>
        <p:blipFill>
          <a:blip r:embed="rId9" r:link="rId10"/>
          <a:stretch>
            <a:fillRect/>
          </a:stretch>
        </p:blipFill>
        <p:spPr>
          <a:xfrm>
            <a:off x="1145857" y="4505801"/>
            <a:ext cx="2547938" cy="1435418"/>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2" fill="hold" nodeType="withEffect">
                                  <p:stCondLst>
                                    <p:cond delay="10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nodeType="withEffect">
                                  <p:stCondLst>
                                    <p:cond delay="10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plus(in)">
                                      <p:cBhvr>
                                        <p:cTn id="18" dur="2000"/>
                                        <p:tgtEl>
                                          <p:spTgt spid="102"/>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plus(in)">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plus(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nodeType="click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plus(in)">
                                      <p:cBhvr>
                                        <p:cTn id="33" dur="2000"/>
                                        <p:tgtEl>
                                          <p:spTgt spid="104"/>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plus(in)">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nodeType="click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plus(in)">
                                      <p:cBhvr>
                                        <p:cTn id="43"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 grpId="0"/>
      <p:bldP spid="2"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594485" y="3634741"/>
            <a:ext cx="5881688" cy="507831"/>
          </a:xfrm>
          <a:prstGeom prst="rect">
            <a:avLst/>
          </a:prstGeom>
          <a:noFill/>
        </p:spPr>
        <p:txBody>
          <a:bodyPr wrap="square" rtlCol="0">
            <a:spAutoFit/>
          </a:bodyPr>
          <a:lstStyle/>
          <a:p>
            <a:pPr algn="ctr"/>
            <a:r>
              <a:rPr lang="zh-CN" altLang="en-US" sz="2700">
                <a:sym typeface="+mn-ea"/>
              </a:rPr>
              <a:t>Na Zheng</a:t>
            </a:r>
            <a:endParaRPr kumimoji="1" sz="2700">
              <a:solidFill>
                <a:schemeClr val="tx2">
                  <a:lumMod val="75000"/>
                </a:schemeClr>
              </a:solidFill>
              <a:latin typeface="DFPShaoNvW5-GB" charset="-122"/>
              <a:ea typeface="DFPShaoNvW5-GB" charset="-122"/>
              <a:cs typeface="DFPShaoNvW5-GB" charset="-122"/>
              <a:sym typeface="+mn-ea"/>
            </a:endParaRP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16" name="组 15"/>
          <p:cNvGrpSpPr/>
          <p:nvPr/>
        </p:nvGrpSpPr>
        <p:grpSpPr>
          <a:xfrm>
            <a:off x="3316761"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4</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线连接符 22"/>
          <p:cNvCxnSpPr/>
          <p:nvPr/>
        </p:nvCxnSpPr>
        <p:spPr>
          <a:xfrm flipH="1">
            <a:off x="5879307" y="5164931"/>
            <a:ext cx="3195161" cy="776288"/>
          </a:xfrm>
          <a:prstGeom prst="line">
            <a:avLst/>
          </a:prstGeom>
          <a:noFill/>
          <a:ln w="38100" cap="flat">
            <a:solidFill>
              <a:schemeClr val="accent4"/>
            </a:solidFill>
            <a:prstDash val="lgDashDot"/>
            <a:miter lim="400000"/>
          </a:ln>
          <a:effectLst/>
        </p:spPr>
      </p:cxnSp>
      <p:cxnSp>
        <p:nvCxnSpPr>
          <p:cNvPr id="25" name="直线连接符 24"/>
          <p:cNvCxnSpPr/>
          <p:nvPr/>
        </p:nvCxnSpPr>
        <p:spPr>
          <a:xfrm flipH="1">
            <a:off x="183833" y="1143000"/>
            <a:ext cx="6296501" cy="0"/>
          </a:xfrm>
          <a:prstGeom prst="line">
            <a:avLst/>
          </a:prstGeom>
          <a:noFill/>
          <a:ln w="38100" cap="flat">
            <a:solidFill>
              <a:schemeClr val="accent4"/>
            </a:solidFill>
            <a:prstDash val="lgDashDot"/>
            <a:miter lim="400000"/>
          </a:ln>
          <a:effectLst/>
        </p:spPr>
      </p:cxnSp>
      <p:grpSp>
        <p:nvGrpSpPr>
          <p:cNvPr id="21" name="组 20"/>
          <p:cNvGrpSpPr/>
          <p:nvPr/>
        </p:nvGrpSpPr>
        <p:grpSpPr>
          <a:xfrm rot="3660000">
            <a:off x="6590288" y="771511"/>
            <a:ext cx="581502" cy="704213"/>
            <a:chOff x="8012351" y="1936096"/>
            <a:chExt cx="775336" cy="938951"/>
          </a:xfrm>
        </p:grpSpPr>
        <p:sp>
          <p:nvSpPr>
            <p:cNvPr id="6" name="chenying0907 63"/>
            <p:cNvSpPr/>
            <p:nvPr/>
          </p:nvSpPr>
          <p:spPr>
            <a:xfrm>
              <a:off x="8012351" y="1936096"/>
              <a:ext cx="775336" cy="938951"/>
            </a:xfrm>
            <a:custGeom>
              <a:avLst/>
              <a:gdLst/>
              <a:ahLst/>
              <a:cxnLst>
                <a:cxn ang="0">
                  <a:pos x="wd2" y="hd2"/>
                </a:cxn>
                <a:cxn ang="5400000">
                  <a:pos x="wd2" y="hd2"/>
                </a:cxn>
                <a:cxn ang="10800000">
                  <a:pos x="wd2" y="hd2"/>
                </a:cxn>
                <a:cxn ang="16200000">
                  <a:pos x="wd2" y="hd2"/>
                </a:cxn>
              </a:cxnLst>
              <a:rect l="0" t="0" r="r" b="b"/>
              <a:pathLst>
                <a:path w="20272" h="20210" extrusionOk="0">
                  <a:moveTo>
                    <a:pt x="5196" y="0"/>
                  </a:moveTo>
                  <a:cubicBezTo>
                    <a:pt x="-562" y="3892"/>
                    <a:pt x="-1328" y="9064"/>
                    <a:pt x="1882" y="14521"/>
                  </a:cubicBezTo>
                  <a:cubicBezTo>
                    <a:pt x="5509" y="20686"/>
                    <a:pt x="15589" y="21600"/>
                    <a:pt x="20272" y="18419"/>
                  </a:cubicBezTo>
                </a:path>
              </a:pathLst>
            </a:custGeom>
            <a:solidFill>
              <a:srgbClr val="FDD67A"/>
            </a:solid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2" name="chenying0907 69"/>
            <p:cNvSpPr/>
            <p:nvPr/>
          </p:nvSpPr>
          <p:spPr>
            <a:xfrm>
              <a:off x="8171505" y="2254404"/>
              <a:ext cx="248368" cy="344488"/>
            </a:xfrm>
            <a:custGeom>
              <a:avLst/>
              <a:gdLst/>
              <a:ahLst/>
              <a:cxnLst>
                <a:cxn ang="0">
                  <a:pos x="wd2" y="hd2"/>
                </a:cxn>
                <a:cxn ang="5400000">
                  <a:pos x="wd2" y="hd2"/>
                </a:cxn>
                <a:cxn ang="10800000">
                  <a:pos x="wd2" y="hd2"/>
                </a:cxn>
                <a:cxn ang="16200000">
                  <a:pos x="wd2" y="hd2"/>
                </a:cxn>
              </a:cxnLst>
              <a:rect l="0" t="0" r="r" b="b"/>
              <a:pathLst>
                <a:path w="21600" h="21336" extrusionOk="0">
                  <a:moveTo>
                    <a:pt x="3804" y="0"/>
                  </a:moveTo>
                  <a:cubicBezTo>
                    <a:pt x="1682" y="2528"/>
                    <a:pt x="720" y="6989"/>
                    <a:pt x="0" y="9644"/>
                  </a:cubicBezTo>
                  <a:cubicBezTo>
                    <a:pt x="3959" y="9042"/>
                    <a:pt x="9361" y="10535"/>
                    <a:pt x="13386" y="9998"/>
                  </a:cubicBezTo>
                  <a:cubicBezTo>
                    <a:pt x="11808" y="13338"/>
                    <a:pt x="13382" y="17337"/>
                    <a:pt x="10481" y="20910"/>
                  </a:cubicBezTo>
                  <a:cubicBezTo>
                    <a:pt x="13735" y="21163"/>
                    <a:pt x="18256" y="21600"/>
                    <a:pt x="21600" y="21123"/>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sp>
        <p:nvSpPr>
          <p:cNvPr id="22" name="文本框 21"/>
          <p:cNvSpPr txBox="1"/>
          <p:nvPr/>
        </p:nvSpPr>
        <p:spPr>
          <a:xfrm>
            <a:off x="183833" y="1248252"/>
            <a:ext cx="6418421" cy="1384995"/>
          </a:xfrm>
          <a:prstGeom prst="rect">
            <a:avLst/>
          </a:prstGeom>
          <a:noFill/>
        </p:spPr>
        <p:txBody>
          <a:bodyPr wrap="square" rtlCol="0">
            <a:spAutoFit/>
          </a:bodyPr>
          <a:lstStyle/>
          <a:p>
            <a:r>
              <a:rPr sz="2100"/>
              <a:t>Nazheng is the ancient marriage custom of Han nationality“ The fourth of the six gifts, also known as "Nacheng", means that a man's Naji gives a bride price to a woman's.</a:t>
            </a:r>
          </a:p>
        </p:txBody>
      </p:sp>
      <p:pic>
        <p:nvPicPr>
          <p:cNvPr id="112" name="图片 111"/>
          <p:cNvPicPr/>
          <p:nvPr/>
        </p:nvPicPr>
        <p:blipFill>
          <a:blip r:embed="rId3" r:link="rId4"/>
          <a:stretch>
            <a:fillRect/>
          </a:stretch>
        </p:blipFill>
        <p:spPr>
          <a:xfrm>
            <a:off x="7039927" y="1088231"/>
            <a:ext cx="1907858" cy="1983105"/>
          </a:xfrm>
          <a:prstGeom prst="rect">
            <a:avLst/>
          </a:prstGeom>
          <a:noFill/>
          <a:ln w="9525">
            <a:noFill/>
          </a:ln>
        </p:spPr>
      </p:pic>
      <p:sp>
        <p:nvSpPr>
          <p:cNvPr id="4" name="文本框 3"/>
          <p:cNvSpPr txBox="1"/>
          <p:nvPr/>
        </p:nvSpPr>
        <p:spPr>
          <a:xfrm>
            <a:off x="4752022" y="3047524"/>
            <a:ext cx="4195763" cy="2585323"/>
          </a:xfrm>
          <a:prstGeom prst="rect">
            <a:avLst/>
          </a:prstGeom>
          <a:noFill/>
        </p:spPr>
        <p:txBody>
          <a:bodyPr wrap="square" rtlCol="0">
            <a:spAutoFit/>
          </a:bodyPr>
          <a:lstStyle/>
          <a:p>
            <a:r>
              <a:rPr lang="zh-CN" altLang="en-US" sz="2700"/>
              <a:t>The completion of acceptance marks the end of the engagement stage and is one of the main signs of the establishment of marriage.</a:t>
            </a:r>
          </a:p>
        </p:txBody>
      </p:sp>
      <p:pic>
        <p:nvPicPr>
          <p:cNvPr id="113" name="图片 112"/>
          <p:cNvPicPr/>
          <p:nvPr/>
        </p:nvPicPr>
        <p:blipFill>
          <a:blip r:embed="rId5" r:link="rId6"/>
          <a:stretch>
            <a:fillRect/>
          </a:stretch>
        </p:blipFill>
        <p:spPr>
          <a:xfrm>
            <a:off x="413861" y="2977039"/>
            <a:ext cx="3043238" cy="264604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2" fill="hold" nodeType="withEffect">
                                  <p:stCondLst>
                                    <p:cond delay="10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nodeType="withEffect">
                                  <p:stCondLst>
                                    <p:cond delay="10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plus(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plus(in)">
                                      <p:cBhvr>
                                        <p:cTn id="23" dur="2000"/>
                                        <p:tgtEl>
                                          <p:spTgt spid="112"/>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plus(in)">
                                      <p:cBhvr>
                                        <p:cTn id="28" dur="2000"/>
                                        <p:tgtEl>
                                          <p:spTgt spid="113"/>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plus(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6C01A-974E-4CB9-A77B-32371B888EF6}"/>
              </a:ext>
            </a:extLst>
          </p:cNvPr>
          <p:cNvSpPr>
            <a:spLocks noGrp="1"/>
          </p:cNvSpPr>
          <p:nvPr>
            <p:ph type="title"/>
          </p:nvPr>
        </p:nvSpPr>
        <p:spPr/>
        <p:txBody>
          <a:bodyPr/>
          <a:lstStyle/>
          <a:p>
            <a:r>
              <a:rPr lang="de-DE" dirty="0" err="1"/>
              <a:t>Celadon</a:t>
            </a:r>
            <a:endParaRPr lang="de-DE" dirty="0"/>
          </a:p>
        </p:txBody>
      </p:sp>
      <p:sp>
        <p:nvSpPr>
          <p:cNvPr id="3" name="Inhaltsplatzhalter 2">
            <a:extLst>
              <a:ext uri="{FF2B5EF4-FFF2-40B4-BE49-F238E27FC236}">
                <a16:creationId xmlns:a16="http://schemas.microsoft.com/office/drawing/2014/main" id="{C98FD622-0EF0-4C53-8BCA-D82B9E5D1090}"/>
              </a:ext>
            </a:extLst>
          </p:cNvPr>
          <p:cNvSpPr>
            <a:spLocks noGrp="1"/>
          </p:cNvSpPr>
          <p:nvPr>
            <p:ph idx="1"/>
          </p:nvPr>
        </p:nvSpPr>
        <p:spPr/>
        <p:txBody>
          <a:bodyPr/>
          <a:lstStyle/>
          <a:p>
            <a:pPr algn="l"/>
            <a:r>
              <a:rPr lang="de-DE" altLang="zh-CN" sz="3200" b="0" i="0" dirty="0">
                <a:effectLst/>
                <a:latin typeface="Arial" panose="020B0604020202020204" pitchFamily="34" charset="0"/>
              </a:rPr>
              <a:t>5 2 </a:t>
            </a:r>
            <a:r>
              <a:rPr lang="de-DE" sz="3200" b="0" i="0" dirty="0">
                <a:effectLst/>
                <a:latin typeface="Arial" panose="020B0604020202020204" pitchFamily="34" charset="0"/>
              </a:rPr>
              <a:t>Silk and </a:t>
            </a:r>
            <a:r>
              <a:rPr lang="de-DE" sz="3200" b="0" i="0" dirty="0" err="1">
                <a:effectLst/>
                <a:latin typeface="Arial" panose="020B0604020202020204" pitchFamily="34" charset="0"/>
              </a:rPr>
              <a:t>porcelain</a:t>
            </a:r>
            <a:r>
              <a:rPr lang="de-DE" sz="3200" b="0" i="0" dirty="0">
                <a:effectLst/>
                <a:latin typeface="Arial" panose="020B0604020202020204" pitchFamily="34" charset="0"/>
              </a:rPr>
              <a:t>: </a:t>
            </a:r>
            <a:r>
              <a:rPr lang="de-DE" sz="3200" b="0" i="0" dirty="0" err="1">
                <a:effectLst/>
                <a:latin typeface="Arial" panose="020B0604020202020204" pitchFamily="34" charset="0"/>
              </a:rPr>
              <a:t>Celadon</a:t>
            </a:r>
            <a:r>
              <a:rPr lang="de-DE" sz="3200" b="0" i="0" dirty="0">
                <a:effectLst/>
                <a:latin typeface="Arial" panose="020B0604020202020204" pitchFamily="34" charset="0"/>
              </a:rPr>
              <a:t> and </a:t>
            </a:r>
            <a:r>
              <a:rPr lang="de-DE" sz="3200" b="0" i="0" dirty="0" err="1">
                <a:effectLst/>
                <a:latin typeface="Arial" panose="020B0604020202020204" pitchFamily="34" charset="0"/>
              </a:rPr>
              <a:t>Celadon</a:t>
            </a:r>
            <a:r>
              <a:rPr lang="de-DE" sz="3200" b="0" i="0" dirty="0">
                <a:effectLst/>
                <a:latin typeface="Arial" panose="020B0604020202020204" pitchFamily="34" charset="0"/>
              </a:rPr>
              <a:t> Song 《</a:t>
            </a:r>
            <a:r>
              <a:rPr lang="zh-CN" altLang="de-DE" sz="3200" b="0" i="0" dirty="0">
                <a:effectLst/>
                <a:latin typeface="Arial" panose="020B0604020202020204" pitchFamily="34" charset="0"/>
              </a:rPr>
              <a:t>青花瓷</a:t>
            </a:r>
            <a:r>
              <a:rPr lang="de-DE" altLang="zh-CN" sz="3200" b="0" i="0" dirty="0">
                <a:effectLst/>
                <a:latin typeface="Arial" panose="020B0604020202020204" pitchFamily="34" charset="0"/>
              </a:rPr>
              <a:t>》</a:t>
            </a:r>
            <a:r>
              <a:rPr lang="zh-CN" altLang="de-DE" sz="3200" b="0" i="0" dirty="0">
                <a:effectLst/>
                <a:latin typeface="Arial" panose="020B0604020202020204" pitchFamily="34" charset="0"/>
              </a:rPr>
              <a:t>歌词 </a:t>
            </a:r>
            <a:r>
              <a:rPr lang="de-DE" altLang="zh-CN" sz="3200" b="0" i="0" dirty="0">
                <a:effectLst/>
                <a:latin typeface="Arial" panose="020B0604020202020204" pitchFamily="34" charset="0"/>
              </a:rPr>
              <a:t>72%</a:t>
            </a:r>
            <a:r>
              <a:rPr lang="zh-CN" altLang="de-DE" sz="3200" b="0" i="0" dirty="0">
                <a:effectLst/>
                <a:latin typeface="Arial" panose="020B0604020202020204" pitchFamily="34" charset="0"/>
              </a:rPr>
              <a:t>喻锦博</a:t>
            </a:r>
          </a:p>
          <a:p>
            <a:endParaRPr lang="de-DE" dirty="0"/>
          </a:p>
        </p:txBody>
      </p:sp>
    </p:spTree>
    <p:extLst>
      <p:ext uri="{BB962C8B-B14F-4D97-AF65-F5344CB8AC3E}">
        <p14:creationId xmlns:p14="http://schemas.microsoft.com/office/powerpoint/2010/main" val="1586887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594485" y="3634741"/>
            <a:ext cx="5881688" cy="507831"/>
          </a:xfrm>
          <a:prstGeom prst="rect">
            <a:avLst/>
          </a:prstGeom>
          <a:noFill/>
        </p:spPr>
        <p:txBody>
          <a:bodyPr wrap="square" rtlCol="0">
            <a:spAutoFit/>
          </a:bodyPr>
          <a:lstStyle/>
          <a:p>
            <a:pPr algn="ctr"/>
            <a:r>
              <a:rPr kumimoji="1" sz="2700">
                <a:solidFill>
                  <a:schemeClr val="tx2">
                    <a:lumMod val="75000"/>
                  </a:schemeClr>
                </a:solidFill>
                <a:latin typeface="DFPShaoNvW5-GB" charset="-122"/>
                <a:ea typeface="DFPShaoNvW5-GB" charset="-122"/>
                <a:cs typeface="DFPShaoNvW5-GB" charset="-122"/>
                <a:sym typeface="+mn-ea"/>
              </a:rPr>
              <a:t>Qing Qi</a:t>
            </a: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16" name="组 15"/>
          <p:cNvGrpSpPr/>
          <p:nvPr/>
        </p:nvGrpSpPr>
        <p:grpSpPr>
          <a:xfrm>
            <a:off x="3316761"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5</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7b0a202020202274657874626f78223a20227b5c2263617465676f72795f69645c223a31303139382c5c2269645c223a32303334323032337d220a7d0a"/>
          <p:cNvGrpSpPr/>
          <p:nvPr/>
        </p:nvGrpSpPr>
        <p:grpSpPr>
          <a:xfrm>
            <a:off x="3424477" y="1032034"/>
            <a:ext cx="4029551" cy="1800225"/>
            <a:chOff x="5370" y="3510"/>
            <a:chExt cx="8461" cy="3780"/>
          </a:xfrm>
        </p:grpSpPr>
        <p:sp>
          <p:nvSpPr>
            <p:cNvPr id="9" name="矩形 8"/>
            <p:cNvSpPr/>
            <p:nvPr/>
          </p:nvSpPr>
          <p:spPr>
            <a:xfrm>
              <a:off x="5370" y="3510"/>
              <a:ext cx="8461" cy="3780"/>
            </a:xfrm>
            <a:prstGeom prst="rect">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矩形 3"/>
            <p:cNvSpPr/>
            <p:nvPr/>
          </p:nvSpPr>
          <p:spPr>
            <a:xfrm>
              <a:off x="5370" y="3510"/>
              <a:ext cx="227" cy="3780"/>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 name="文本框 7"/>
            <p:cNvSpPr txBox="1"/>
            <p:nvPr/>
          </p:nvSpPr>
          <p:spPr>
            <a:xfrm>
              <a:off x="6029" y="3630"/>
              <a:ext cx="7424" cy="3339"/>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en-US" sz="1650">
                  <a:latin typeface="汉仪晓波折纸体简" panose="00020600040101010101" charset="-122"/>
                  <a:ea typeface="汉仪晓波折纸体简" panose="00020600040101010101" charset="-122"/>
                  <a:cs typeface="汉仪晓波折纸体简" panose="00020600040101010101" charset="-122"/>
                </a:rPr>
                <a:t>Qing Qi means that the boy's family choose a </a:t>
              </a:r>
              <a:r>
                <a:rPr lang="en-US" altLang="zh-CN" sz="1650">
                  <a:latin typeface="汉仪晓波折纸体简" panose="00020600040101010101" charset="-122"/>
                  <a:ea typeface="汉仪晓波折纸体简" panose="00020600040101010101" charset="-122"/>
                  <a:cs typeface="汉仪晓波折纸体简" panose="00020600040101010101" charset="-122"/>
                </a:rPr>
                <a:t>lucky</a:t>
              </a:r>
              <a:r>
                <a:rPr lang="zh-CN" altLang="en-US" sz="1650">
                  <a:latin typeface="汉仪晓波折纸体简" panose="00020600040101010101" charset="-122"/>
                  <a:ea typeface="汉仪晓波折纸体简" panose="00020600040101010101" charset="-122"/>
                  <a:cs typeface="汉仪晓波折纸体简" panose="00020600040101010101" charset="-122"/>
                </a:rPr>
                <a:t> day to hold the wedding ceremony and then dispatch the matchmaker to tell the girl’s family.</a:t>
              </a:r>
            </a:p>
          </p:txBody>
        </p:sp>
        <p:grpSp>
          <p:nvGrpSpPr>
            <p:cNvPr id="5" name="组合 4"/>
            <p:cNvGrpSpPr/>
            <p:nvPr/>
          </p:nvGrpSpPr>
          <p:grpSpPr>
            <a:xfrm>
              <a:off x="13186" y="6652"/>
              <a:ext cx="453" cy="454"/>
              <a:chOff x="13315" y="6781"/>
              <a:chExt cx="403" cy="404"/>
            </a:xfrm>
          </p:grpSpPr>
          <p:sp>
            <p:nvSpPr>
              <p:cNvPr id="7" name="矩形 6"/>
              <p:cNvSpPr/>
              <p:nvPr/>
            </p:nvSpPr>
            <p:spPr>
              <a:xfrm>
                <a:off x="13435" y="6902"/>
                <a:ext cx="283" cy="283"/>
              </a:xfrm>
              <a:prstGeom prst="rect">
                <a:avLst/>
              </a:prstGeom>
              <a:solidFill>
                <a:srgbClr val="8E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0" name="矩形 9"/>
              <p:cNvSpPr/>
              <p:nvPr/>
            </p:nvSpPr>
            <p:spPr>
              <a:xfrm>
                <a:off x="13315" y="6781"/>
                <a:ext cx="283" cy="283"/>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grpSp>
      </p:grpSp>
      <p:sp>
        <p:nvSpPr>
          <p:cNvPr id="11" name="文本框 10"/>
          <p:cNvSpPr txBox="1"/>
          <p:nvPr/>
        </p:nvSpPr>
        <p:spPr>
          <a:xfrm>
            <a:off x="220028" y="2832259"/>
            <a:ext cx="2594134" cy="415498"/>
          </a:xfrm>
          <a:prstGeom prst="rect">
            <a:avLst/>
          </a:prstGeom>
          <a:noFill/>
        </p:spPr>
        <p:txBody>
          <a:bodyPr wrap="square" rtlCol="0">
            <a:spAutoFit/>
          </a:bodyPr>
          <a:lstStyle/>
          <a:p>
            <a:r>
              <a:rPr lang="en-US" altLang="zh-CN" sz="2100"/>
              <a:t>Qing Qi</a:t>
            </a:r>
          </a:p>
        </p:txBody>
      </p:sp>
      <p:pic>
        <p:nvPicPr>
          <p:cNvPr id="107" name="图片 106"/>
          <p:cNvPicPr/>
          <p:nvPr/>
        </p:nvPicPr>
        <p:blipFill>
          <a:blip r:embed="rId2" r:link="rId3"/>
          <a:stretch>
            <a:fillRect/>
          </a:stretch>
        </p:blipFill>
        <p:spPr>
          <a:xfrm>
            <a:off x="279082" y="1032034"/>
            <a:ext cx="2525078" cy="1781175"/>
          </a:xfrm>
          <a:prstGeom prst="rect">
            <a:avLst/>
          </a:prstGeom>
          <a:noFill/>
          <a:ln w="9525">
            <a:noFill/>
          </a:ln>
        </p:spPr>
      </p:pic>
      <p:pic>
        <p:nvPicPr>
          <p:cNvPr id="108" name="图片 107"/>
          <p:cNvPicPr/>
          <p:nvPr/>
        </p:nvPicPr>
        <p:blipFill>
          <a:blip r:embed="rId4" r:link="rId5"/>
          <a:stretch>
            <a:fillRect/>
          </a:stretch>
        </p:blipFill>
        <p:spPr>
          <a:xfrm>
            <a:off x="155258" y="3479007"/>
            <a:ext cx="1716881" cy="2221706"/>
          </a:xfrm>
          <a:prstGeom prst="rect">
            <a:avLst/>
          </a:prstGeom>
          <a:noFill/>
          <a:ln w="9525">
            <a:noFill/>
          </a:ln>
        </p:spPr>
      </p:pic>
      <p:sp>
        <p:nvSpPr>
          <p:cNvPr id="2" name="右箭头 1"/>
          <p:cNvSpPr/>
          <p:nvPr/>
        </p:nvSpPr>
        <p:spPr>
          <a:xfrm>
            <a:off x="1968818" y="4502468"/>
            <a:ext cx="4408646"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9" name="图片 108"/>
          <p:cNvPicPr/>
          <p:nvPr/>
        </p:nvPicPr>
        <p:blipFill>
          <a:blip r:embed="rId6" r:link="rId7"/>
          <a:stretch>
            <a:fillRect/>
          </a:stretch>
        </p:blipFill>
        <p:spPr>
          <a:xfrm>
            <a:off x="6951345" y="3302318"/>
            <a:ext cx="1963103" cy="2445544"/>
          </a:xfrm>
          <a:prstGeom prst="rect">
            <a:avLst/>
          </a:prstGeom>
          <a:noFill/>
          <a:ln w="9525">
            <a:noFill/>
          </a:ln>
        </p:spPr>
      </p:pic>
      <p:pic>
        <p:nvPicPr>
          <p:cNvPr id="110" name="图片 109"/>
          <p:cNvPicPr/>
          <p:nvPr/>
        </p:nvPicPr>
        <p:blipFill>
          <a:blip r:embed="rId8" r:link="rId9"/>
          <a:srcRect t="12081" r="34831" b="12647"/>
          <a:stretch>
            <a:fillRect/>
          </a:stretch>
        </p:blipFill>
        <p:spPr>
          <a:xfrm>
            <a:off x="3023235" y="3101817"/>
            <a:ext cx="1729264" cy="1400651"/>
          </a:xfrm>
          <a:prstGeom prst="rect">
            <a:avLst/>
          </a:prstGeom>
          <a:noFill/>
          <a:ln w="9525">
            <a:noFill/>
          </a:ln>
        </p:spPr>
      </p:pic>
      <p:pic>
        <p:nvPicPr>
          <p:cNvPr id="111" name="图片 110"/>
          <p:cNvPicPr/>
          <p:nvPr/>
        </p:nvPicPr>
        <p:blipFill>
          <a:blip r:embed="rId10" r:link="rId11"/>
          <a:srcRect r="2704" b="72352"/>
          <a:stretch>
            <a:fillRect/>
          </a:stretch>
        </p:blipFill>
        <p:spPr>
          <a:xfrm>
            <a:off x="2674620" y="4846320"/>
            <a:ext cx="3112294" cy="85439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plus(in)">
                                      <p:cBhvr>
                                        <p:cTn id="7" dur="2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plus(in)">
                                      <p:cBhvr>
                                        <p:cTn id="22" dur="20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plus(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plus(in)">
                                      <p:cBhvr>
                                        <p:cTn id="32" dur="2000"/>
                                        <p:tgtEl>
                                          <p:spTgt spid="110"/>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nodeType="click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plus(in)">
                                      <p:cBhvr>
                                        <p:cTn id="37" dur="2000"/>
                                        <p:tgtEl>
                                          <p:spTgt spid="111"/>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plus(in)">
                                      <p:cBhvr>
                                        <p:cTn id="42"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animBg="1"/>
      <p:bldP spid="2"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594485" y="3634741"/>
            <a:ext cx="5881688" cy="507831"/>
          </a:xfrm>
          <a:prstGeom prst="rect">
            <a:avLst/>
          </a:prstGeom>
          <a:noFill/>
        </p:spPr>
        <p:txBody>
          <a:bodyPr wrap="square" rtlCol="0">
            <a:spAutoFit/>
          </a:bodyPr>
          <a:lstStyle/>
          <a:p>
            <a:pPr algn="ctr"/>
            <a:r>
              <a:rPr lang="zh-CN" altLang="en-US" sz="2700">
                <a:sym typeface="+mn-ea"/>
              </a:rPr>
              <a:t>Qin Ying</a:t>
            </a:r>
            <a:endParaRPr kumimoji="1" sz="2700">
              <a:solidFill>
                <a:schemeClr val="tx2">
                  <a:lumMod val="75000"/>
                </a:schemeClr>
              </a:solidFill>
              <a:latin typeface="DFPShaoNvW5-GB" charset="-122"/>
              <a:ea typeface="DFPShaoNvW5-GB" charset="-122"/>
              <a:cs typeface="DFPShaoNvW5-GB" charset="-122"/>
              <a:sym typeface="+mn-ea"/>
            </a:endParaRP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16" name="组 15"/>
          <p:cNvGrpSpPr/>
          <p:nvPr/>
        </p:nvGrpSpPr>
        <p:grpSpPr>
          <a:xfrm>
            <a:off x="3316761"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6</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图片 113"/>
          <p:cNvPicPr/>
          <p:nvPr/>
        </p:nvPicPr>
        <p:blipFill>
          <a:blip r:embed="rId3" r:link="rId4"/>
          <a:stretch>
            <a:fillRect/>
          </a:stretch>
        </p:blipFill>
        <p:spPr>
          <a:xfrm>
            <a:off x="217647" y="1038702"/>
            <a:ext cx="2432209" cy="1713071"/>
          </a:xfrm>
          <a:prstGeom prst="rect">
            <a:avLst/>
          </a:prstGeom>
          <a:noFill/>
          <a:ln w="9525">
            <a:noFill/>
          </a:ln>
        </p:spPr>
      </p:pic>
      <p:sp>
        <p:nvSpPr>
          <p:cNvPr id="11" name="文本框 10"/>
          <p:cNvSpPr txBox="1"/>
          <p:nvPr/>
        </p:nvSpPr>
        <p:spPr>
          <a:xfrm>
            <a:off x="382905" y="2979420"/>
            <a:ext cx="1664970" cy="415498"/>
          </a:xfrm>
          <a:prstGeom prst="rect">
            <a:avLst/>
          </a:prstGeom>
          <a:noFill/>
        </p:spPr>
        <p:txBody>
          <a:bodyPr wrap="square" rtlCol="0" anchor="t">
            <a:spAutoFit/>
          </a:bodyPr>
          <a:lstStyle/>
          <a:p>
            <a:r>
              <a:rPr lang="en-US" altLang="zh-CN" sz="2100"/>
              <a:t>Qin Ying</a:t>
            </a:r>
          </a:p>
        </p:txBody>
      </p:sp>
      <p:grpSp>
        <p:nvGrpSpPr>
          <p:cNvPr id="20" name="组合 19" descr="7b0a202020202274657874626f78223a20227b5c2263617465676f72795f69645c223a31303139382c5c2269645c223a32303334323032337d220a7d0a"/>
          <p:cNvGrpSpPr/>
          <p:nvPr/>
        </p:nvGrpSpPr>
        <p:grpSpPr>
          <a:xfrm>
            <a:off x="3042286" y="3245168"/>
            <a:ext cx="4875761" cy="1800225"/>
            <a:chOff x="5370" y="3510"/>
            <a:chExt cx="8461" cy="3780"/>
          </a:xfrm>
        </p:grpSpPr>
        <p:sp>
          <p:nvSpPr>
            <p:cNvPr id="21" name="矩形 20"/>
            <p:cNvSpPr/>
            <p:nvPr/>
          </p:nvSpPr>
          <p:spPr>
            <a:xfrm>
              <a:off x="5370" y="3510"/>
              <a:ext cx="8461" cy="3780"/>
            </a:xfrm>
            <a:prstGeom prst="rect">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22" name="矩形 21"/>
            <p:cNvSpPr/>
            <p:nvPr/>
          </p:nvSpPr>
          <p:spPr>
            <a:xfrm>
              <a:off x="5370" y="3510"/>
              <a:ext cx="227" cy="3780"/>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3" name="文本框 22"/>
            <p:cNvSpPr txBox="1"/>
            <p:nvPr/>
          </p:nvSpPr>
          <p:spPr>
            <a:xfrm>
              <a:off x="5798" y="3899"/>
              <a:ext cx="7955" cy="2059"/>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sz="1650">
                  <a:latin typeface="汉仪晓波折纸体简" panose="00020600040101010101" charset="-122"/>
                  <a:ea typeface="汉仪晓波折纸体简" panose="00020600040101010101" charset="-122"/>
                  <a:cs typeface="汉仪晓波折纸体简" panose="00020600040101010101" charset="-122"/>
                </a:rPr>
                <a:t>Qin Ying is the last proce</a:t>
              </a:r>
              <a:r>
                <a:rPr lang="en-US" sz="1650">
                  <a:latin typeface="汉仪晓波折纸体简" panose="00020600040101010101" charset="-122"/>
                  <a:ea typeface="汉仪晓波折纸体简" panose="00020600040101010101" charset="-122"/>
                  <a:cs typeface="汉仪晓波折纸体简" panose="00020600040101010101" charset="-122"/>
                </a:rPr>
                <a:t>ss</a:t>
              </a:r>
              <a:r>
                <a:rPr sz="1650">
                  <a:latin typeface="汉仪晓波折纸体简" panose="00020600040101010101" charset="-122"/>
                  <a:ea typeface="汉仪晓波折纸体简" panose="00020600040101010101" charset="-122"/>
                  <a:cs typeface="汉仪晓波折纸体简" panose="00020600040101010101" charset="-122"/>
                </a:rPr>
                <a:t> of the six </a:t>
              </a:r>
              <a:r>
                <a:rPr lang="en-US" sz="1650">
                  <a:latin typeface="汉仪晓波折纸体简" panose="00020600040101010101" charset="-122"/>
                  <a:ea typeface="汉仪晓波折纸体简" panose="00020600040101010101" charset="-122"/>
                  <a:cs typeface="汉仪晓波折纸体简" panose="00020600040101010101" charset="-122"/>
                </a:rPr>
                <a:t>processe</a:t>
              </a:r>
              <a:r>
                <a:rPr sz="1650">
                  <a:latin typeface="汉仪晓波折纸体简" panose="00020600040101010101" charset="-122"/>
                  <a:ea typeface="汉仪晓波折纸体简" panose="00020600040101010101" charset="-122"/>
                  <a:cs typeface="汉仪晓波折纸体简" panose="00020600040101010101" charset="-122"/>
                </a:rPr>
                <a:t>s, that is, the groom goes to the bride's home to take the bride to his home.</a:t>
              </a:r>
            </a:p>
          </p:txBody>
        </p:sp>
        <p:grpSp>
          <p:nvGrpSpPr>
            <p:cNvPr id="24" name="组合 23"/>
            <p:cNvGrpSpPr/>
            <p:nvPr/>
          </p:nvGrpSpPr>
          <p:grpSpPr>
            <a:xfrm>
              <a:off x="13186" y="6652"/>
              <a:ext cx="453" cy="454"/>
              <a:chOff x="13315" y="6781"/>
              <a:chExt cx="403" cy="404"/>
            </a:xfrm>
          </p:grpSpPr>
          <p:sp>
            <p:nvSpPr>
              <p:cNvPr id="25" name="矩形 24"/>
              <p:cNvSpPr/>
              <p:nvPr/>
            </p:nvSpPr>
            <p:spPr>
              <a:xfrm>
                <a:off x="13435" y="6902"/>
                <a:ext cx="283" cy="283"/>
              </a:xfrm>
              <a:prstGeom prst="rect">
                <a:avLst/>
              </a:prstGeom>
              <a:solidFill>
                <a:srgbClr val="8E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6" name="矩形 25"/>
              <p:cNvSpPr/>
              <p:nvPr/>
            </p:nvSpPr>
            <p:spPr>
              <a:xfrm>
                <a:off x="13315" y="6781"/>
                <a:ext cx="283" cy="283"/>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gr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plus(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plus(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268379" y="1214914"/>
            <a:ext cx="4226719" cy="784830"/>
          </a:xfrm>
          <a:prstGeom prst="rect">
            <a:avLst/>
          </a:prstGeom>
          <a:noFill/>
        </p:spPr>
        <p:txBody>
          <a:bodyPr wrap="square" rtlCol="0">
            <a:spAutoFit/>
          </a:bodyPr>
          <a:lstStyle/>
          <a:p>
            <a:pPr algn="l"/>
            <a:r>
              <a:rPr kumimoji="1" lang="zh-CN" altLang="en-US" sz="4500">
                <a:solidFill>
                  <a:schemeClr val="tx2">
                    <a:lumMod val="75000"/>
                  </a:schemeClr>
                </a:solidFill>
                <a:latin typeface="DFPShaoNvW5-GB" charset="-122"/>
                <a:ea typeface="DFPShaoNvW5-GB" charset="-122"/>
                <a:cs typeface="DFPShaoNvW5-GB" charset="-122"/>
                <a:sym typeface="+mn-ea"/>
              </a:rPr>
              <a:t>Customs</a:t>
            </a:r>
          </a:p>
        </p:txBody>
      </p:sp>
      <p:grpSp>
        <p:nvGrpSpPr>
          <p:cNvPr id="2" name="组 1"/>
          <p:cNvGrpSpPr/>
          <p:nvPr/>
        </p:nvGrpSpPr>
        <p:grpSpPr>
          <a:xfrm>
            <a:off x="249079" y="971074"/>
            <a:ext cx="1722120" cy="1367314"/>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6" name="文本框 35"/>
            <p:cNvSpPr txBox="1"/>
            <p:nvPr/>
          </p:nvSpPr>
          <p:spPr>
            <a:xfrm>
              <a:off x="5473129" y="1833012"/>
              <a:ext cx="690880" cy="1630710"/>
            </a:xfrm>
            <a:prstGeom prst="rect">
              <a:avLst/>
            </a:prstGeom>
            <a:noFill/>
          </p:spPr>
          <p:txBody>
            <a:bodyPr wrap="square" rtlCol="0">
              <a:spAutoFit/>
            </a:bodyPr>
            <a:lstStyle/>
            <a:p>
              <a:pPr algn="r"/>
              <a:r>
                <a:rPr kumimoji="1" lang="en-US" altLang="zh-CN" sz="6000">
                  <a:solidFill>
                    <a:schemeClr val="tx2"/>
                  </a:solidFill>
                  <a:latin typeface="DFPShaoNvW5-GB" charset="-122"/>
                  <a:ea typeface="DFPShaoNvW5-GB" charset="-122"/>
                  <a:cs typeface="DFPShaoNvW5-GB" charset="-122"/>
                </a:rPr>
                <a:t>2</a:t>
              </a:r>
            </a:p>
          </p:txBody>
        </p:sp>
      </p:grpSp>
      <p:sp>
        <p:nvSpPr>
          <p:cNvPr id="3" name="矩形 2"/>
          <p:cNvSpPr/>
          <p:nvPr/>
        </p:nvSpPr>
        <p:spPr>
          <a:xfrm>
            <a:off x="-87053262" y="2979420"/>
            <a:ext cx="177716498" cy="323165"/>
          </a:xfrm>
          <a:prstGeom prst="rect">
            <a:avLst/>
          </a:prstGeom>
          <a:noFill/>
          <a:ln>
            <a:noFill/>
          </a:ln>
        </p:spPr>
        <p:txBody>
          <a:bodyPr wrap="square" rtlCol="0" anchor="t">
            <a:spAutoFit/>
          </a:bodyPr>
          <a:lstStyle/>
          <a:p>
            <a:pPr algn="ctr"/>
            <a:endParaRPr lang="zh-CN" altLang="en-US" sz="1500" b="1">
              <a:ln w="22225">
                <a:solidFill>
                  <a:schemeClr val="accent2"/>
                </a:solidFill>
                <a:prstDash val="solid"/>
              </a:ln>
              <a:solidFill>
                <a:schemeClr val="accent2">
                  <a:lumMod val="40000"/>
                  <a:lumOff val="60000"/>
                </a:schemeClr>
              </a:solidFill>
            </a:endParaRPr>
          </a:p>
        </p:txBody>
      </p:sp>
      <p:sp>
        <p:nvSpPr>
          <p:cNvPr id="4" name="文本框 3"/>
          <p:cNvSpPr txBox="1"/>
          <p:nvPr/>
        </p:nvSpPr>
        <p:spPr>
          <a:xfrm>
            <a:off x="303847" y="2530317"/>
            <a:ext cx="8840153" cy="3000821"/>
          </a:xfrm>
          <a:prstGeom prst="rect">
            <a:avLst/>
          </a:prstGeom>
          <a:noFill/>
        </p:spPr>
        <p:txBody>
          <a:bodyPr wrap="square" rtlCol="0">
            <a:spAutoFit/>
          </a:bodyPr>
          <a:lstStyle/>
          <a:p>
            <a:r>
              <a:rPr lang="zh-CN" altLang="en-US" sz="2100"/>
              <a:t>In addition to the six steps mentioned above, there are many other customs in the traditional Chinese wedding ceremony. Generally speaking, ancient marriage was ordered by parents and matchmaker and many young people could not master their own marriage. Before wedding ceremony, men and women were not allowed to meet each other in that ancient people were very conservative and most girls were kept in boudoirs. If they met in private before marriage, it would be regarded as a kind of female infidelity and parents would also think it quite unlucky. Under this c</a:t>
            </a:r>
            <a:r>
              <a:rPr lang="en-US" altLang="zh-CN" sz="2100"/>
              <a:t>ondition</a:t>
            </a:r>
            <a:r>
              <a:rPr lang="zh-CN" altLang="en-US" sz="2100"/>
              <a:t>, new</a:t>
            </a:r>
            <a:r>
              <a:rPr lang="en-US" altLang="zh-CN" sz="2100"/>
              <a:t>couple</a:t>
            </a:r>
            <a:r>
              <a:rPr lang="zh-CN" altLang="en-US" sz="2100"/>
              <a:t>s could only see each other until the day of marriage.</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7b0a202020202274657874626f78223a20227b5c2263617465676f72795f69645c223a31303139382c5c2269645c223a32303334323032337d220a7d0a"/>
          <p:cNvGrpSpPr/>
          <p:nvPr/>
        </p:nvGrpSpPr>
        <p:grpSpPr>
          <a:xfrm>
            <a:off x="2773680" y="943452"/>
            <a:ext cx="4986338" cy="2007890"/>
            <a:chOff x="5370" y="3510"/>
            <a:chExt cx="9031" cy="4948"/>
          </a:xfrm>
        </p:grpSpPr>
        <p:sp>
          <p:nvSpPr>
            <p:cNvPr id="9" name="矩形 8"/>
            <p:cNvSpPr/>
            <p:nvPr/>
          </p:nvSpPr>
          <p:spPr>
            <a:xfrm>
              <a:off x="5370" y="3510"/>
              <a:ext cx="9031" cy="4928"/>
            </a:xfrm>
            <a:prstGeom prst="rect">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矩形 3"/>
            <p:cNvSpPr/>
            <p:nvPr/>
          </p:nvSpPr>
          <p:spPr>
            <a:xfrm>
              <a:off x="5370" y="3510"/>
              <a:ext cx="227" cy="3780"/>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 name="文本框 7"/>
            <p:cNvSpPr txBox="1"/>
            <p:nvPr/>
          </p:nvSpPr>
          <p:spPr>
            <a:xfrm>
              <a:off x="5908" y="3510"/>
              <a:ext cx="7955" cy="4948"/>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sz="1500">
                  <a:latin typeface="汉仪晓波折纸体简" panose="00020600040101010101" charset="-122"/>
                  <a:ea typeface="汉仪晓波折纸体简" panose="00020600040101010101" charset="-122"/>
                  <a:cs typeface="汉仪晓波折纸体简" panose="00020600040101010101" charset="-122"/>
                </a:rPr>
                <a:t>After that, the following step is the most grand one among the whole ceremony --- at the dusk moment, the groom and the bride, his parents as well as all the guests will gather together at the central room to witness the kneeling </a:t>
              </a:r>
              <a:r>
                <a:rPr lang="en-US" sz="1500">
                  <a:latin typeface="汉仪晓波折纸体简" panose="00020600040101010101" charset="-122"/>
                  <a:ea typeface="汉仪晓波折纸体简" panose="00020600040101010101" charset="-122"/>
                  <a:cs typeface="汉仪晓波折纸体简" panose="00020600040101010101" charset="-122"/>
                </a:rPr>
                <a:t>step</a:t>
              </a:r>
              <a:r>
                <a:rPr sz="1500">
                  <a:latin typeface="汉仪晓波折纸体简" panose="00020600040101010101" charset="-122"/>
                  <a:ea typeface="汉仪晓波折纸体简" panose="00020600040101010101" charset="-122"/>
                  <a:cs typeface="汉仪晓波折纸体简" panose="00020600040101010101" charset="-122"/>
                </a:rPr>
                <a:t>s of the couple, which consists of 4 steps</a:t>
              </a:r>
            </a:p>
          </p:txBody>
        </p:sp>
      </p:grpSp>
      <p:pic>
        <p:nvPicPr>
          <p:cNvPr id="114" name="图片 113"/>
          <p:cNvPicPr/>
          <p:nvPr/>
        </p:nvPicPr>
        <p:blipFill>
          <a:blip r:embed="rId3" r:link="rId4"/>
          <a:stretch>
            <a:fillRect/>
          </a:stretch>
        </p:blipFill>
        <p:spPr>
          <a:xfrm>
            <a:off x="217647" y="1038702"/>
            <a:ext cx="2432209" cy="1713071"/>
          </a:xfrm>
          <a:prstGeom prst="rect">
            <a:avLst/>
          </a:prstGeom>
          <a:noFill/>
          <a:ln w="9525">
            <a:noFill/>
          </a:ln>
        </p:spPr>
      </p:pic>
      <p:pic>
        <p:nvPicPr>
          <p:cNvPr id="115" name="图片 114"/>
          <p:cNvPicPr/>
          <p:nvPr/>
        </p:nvPicPr>
        <p:blipFill>
          <a:blip r:embed="rId5" r:link="rId6"/>
          <a:stretch>
            <a:fillRect/>
          </a:stretch>
        </p:blipFill>
        <p:spPr>
          <a:xfrm>
            <a:off x="6740843" y="3738563"/>
            <a:ext cx="2089785" cy="2019300"/>
          </a:xfrm>
          <a:prstGeom prst="rect">
            <a:avLst/>
          </a:prstGeom>
          <a:noFill/>
          <a:ln w="9525">
            <a:noFill/>
          </a:ln>
        </p:spPr>
      </p:pic>
      <p:pic>
        <p:nvPicPr>
          <p:cNvPr id="116" name="图片 115"/>
          <p:cNvPicPr/>
          <p:nvPr/>
        </p:nvPicPr>
        <p:blipFill>
          <a:blip r:embed="rId7" r:link="rId8"/>
          <a:stretch>
            <a:fillRect/>
          </a:stretch>
        </p:blipFill>
        <p:spPr>
          <a:xfrm>
            <a:off x="136684" y="3777615"/>
            <a:ext cx="1172051" cy="1683068"/>
          </a:xfrm>
          <a:prstGeom prst="rect">
            <a:avLst/>
          </a:prstGeom>
          <a:noFill/>
          <a:ln w="9525">
            <a:noFill/>
          </a:ln>
        </p:spPr>
      </p:pic>
      <p:pic>
        <p:nvPicPr>
          <p:cNvPr id="117" name="图片 116"/>
          <p:cNvPicPr/>
          <p:nvPr/>
        </p:nvPicPr>
        <p:blipFill>
          <a:blip r:embed="rId9" r:link="rId10"/>
          <a:stretch>
            <a:fillRect/>
          </a:stretch>
        </p:blipFill>
        <p:spPr>
          <a:xfrm>
            <a:off x="2112169" y="3791427"/>
            <a:ext cx="1195388" cy="1715929"/>
          </a:xfrm>
          <a:prstGeom prst="rect">
            <a:avLst/>
          </a:prstGeom>
          <a:noFill/>
          <a:ln w="9525">
            <a:noFill/>
          </a:ln>
        </p:spPr>
      </p:pic>
      <p:sp>
        <p:nvSpPr>
          <p:cNvPr id="3" name="右箭头 2"/>
          <p:cNvSpPr/>
          <p:nvPr/>
        </p:nvSpPr>
        <p:spPr>
          <a:xfrm>
            <a:off x="1440657" y="4505326"/>
            <a:ext cx="539591"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右箭头 10"/>
          <p:cNvSpPr/>
          <p:nvPr/>
        </p:nvSpPr>
        <p:spPr>
          <a:xfrm>
            <a:off x="5919311" y="4625341"/>
            <a:ext cx="734378"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文本框 19"/>
          <p:cNvSpPr txBox="1"/>
          <p:nvPr/>
        </p:nvSpPr>
        <p:spPr>
          <a:xfrm>
            <a:off x="1828800" y="5611654"/>
            <a:ext cx="2015014" cy="300082"/>
          </a:xfrm>
          <a:prstGeom prst="rect">
            <a:avLst/>
          </a:prstGeom>
          <a:noFill/>
        </p:spPr>
        <p:txBody>
          <a:bodyPr wrap="square" rtlCol="0">
            <a:spAutoFit/>
          </a:bodyPr>
          <a:lstStyle/>
          <a:p>
            <a:r>
              <a:rPr lang="zh-CN" altLang="en-US" sz="1350"/>
              <a:t>Kneel down to parents</a:t>
            </a:r>
          </a:p>
        </p:txBody>
      </p:sp>
      <p:sp>
        <p:nvSpPr>
          <p:cNvPr id="21" name="文本框 20"/>
          <p:cNvSpPr txBox="1"/>
          <p:nvPr/>
        </p:nvSpPr>
        <p:spPr>
          <a:xfrm>
            <a:off x="136684" y="3410902"/>
            <a:ext cx="2723674" cy="300082"/>
          </a:xfrm>
          <a:prstGeom prst="rect">
            <a:avLst/>
          </a:prstGeom>
          <a:noFill/>
        </p:spPr>
        <p:txBody>
          <a:bodyPr wrap="square" rtlCol="0">
            <a:spAutoFit/>
          </a:bodyPr>
          <a:lstStyle/>
          <a:p>
            <a:r>
              <a:rPr lang="en-US" altLang="zh-CN" sz="1350">
                <a:sym typeface="+mn-ea"/>
              </a:rPr>
              <a:t>Kneel down to </a:t>
            </a:r>
            <a:r>
              <a:rPr lang="zh-CN" altLang="en-US" sz="1350">
                <a:sym typeface="+mn-ea"/>
              </a:rPr>
              <a:t>heaven and earth</a:t>
            </a:r>
            <a:endParaRPr lang="zh-CN" altLang="en-US" sz="1350"/>
          </a:p>
        </p:txBody>
      </p:sp>
      <p:sp>
        <p:nvSpPr>
          <p:cNvPr id="22" name="文本框 21"/>
          <p:cNvSpPr txBox="1"/>
          <p:nvPr/>
        </p:nvSpPr>
        <p:spPr>
          <a:xfrm>
            <a:off x="6653689" y="3341370"/>
            <a:ext cx="2827973" cy="300082"/>
          </a:xfrm>
          <a:prstGeom prst="rect">
            <a:avLst/>
          </a:prstGeom>
          <a:noFill/>
        </p:spPr>
        <p:txBody>
          <a:bodyPr wrap="square" rtlCol="0">
            <a:spAutoFit/>
          </a:bodyPr>
          <a:lstStyle/>
          <a:p>
            <a:r>
              <a:rPr lang="zh-CN" altLang="en-US" sz="1350"/>
              <a:t>drink “ cross-cupped wine ”</a:t>
            </a:r>
          </a:p>
        </p:txBody>
      </p:sp>
      <p:pic>
        <p:nvPicPr>
          <p:cNvPr id="122" name="图片 121"/>
          <p:cNvPicPr/>
          <p:nvPr/>
        </p:nvPicPr>
        <p:blipFill>
          <a:blip r:embed="rId11" r:link="rId12"/>
          <a:stretch>
            <a:fillRect/>
          </a:stretch>
        </p:blipFill>
        <p:spPr>
          <a:xfrm>
            <a:off x="4623435" y="3800475"/>
            <a:ext cx="1108710" cy="1895475"/>
          </a:xfrm>
          <a:prstGeom prst="rect">
            <a:avLst/>
          </a:prstGeom>
          <a:noFill/>
          <a:ln w="9525">
            <a:noFill/>
          </a:ln>
        </p:spPr>
      </p:pic>
      <p:sp>
        <p:nvSpPr>
          <p:cNvPr id="12" name="右箭头 11"/>
          <p:cNvSpPr/>
          <p:nvPr/>
        </p:nvSpPr>
        <p:spPr>
          <a:xfrm>
            <a:off x="3598545" y="4625341"/>
            <a:ext cx="734378"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文本框 12"/>
          <p:cNvSpPr txBox="1"/>
          <p:nvPr/>
        </p:nvSpPr>
        <p:spPr>
          <a:xfrm>
            <a:off x="3884771" y="3308986"/>
            <a:ext cx="2034540" cy="507831"/>
          </a:xfrm>
          <a:prstGeom prst="rect">
            <a:avLst/>
          </a:prstGeom>
          <a:noFill/>
        </p:spPr>
        <p:txBody>
          <a:bodyPr wrap="square" rtlCol="0">
            <a:spAutoFit/>
          </a:bodyPr>
          <a:lstStyle/>
          <a:p>
            <a:r>
              <a:rPr lang="zh-CN" altLang="en-US" sz="1350"/>
              <a:t>the new couple kowtow towards each other</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plus(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plus(in)">
                                      <p:cBhvr>
                                        <p:cTn id="17" dur="20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plus(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plus(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plus(in)">
                                      <p:cBhvr>
                                        <p:cTn id="32" dur="2000"/>
                                        <p:tgtEl>
                                          <p:spTgt spid="117"/>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plus(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plus(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plus(in)">
                                      <p:cBhvr>
                                        <p:cTn id="47" dur="2000"/>
                                        <p:tgtEl>
                                          <p:spTgt spid="122"/>
                                        </p:tgtEl>
                                      </p:cBhvr>
                                    </p:animEffect>
                                  </p:childTnLst>
                                </p:cTn>
                              </p:par>
                            </p:childTnLst>
                          </p:cTn>
                        </p:par>
                      </p:childTnLst>
                    </p:cTn>
                  </p:par>
                  <p:par>
                    <p:cTn id="48" fill="hold">
                      <p:stCondLst>
                        <p:cond delay="indefinite"/>
                      </p:stCondLst>
                      <p:childTnLst>
                        <p:par>
                          <p:cTn id="49" fill="hold">
                            <p:stCondLst>
                              <p:cond delay="0"/>
                            </p:stCondLst>
                            <p:childTnLst>
                              <p:par>
                                <p:cTn id="50" presetID="1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plus(in)">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plus(in)">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3" presetClass="entr" presetSubtype="16" fill="hold" nodeType="click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plus(in)">
                                      <p:cBhvr>
                                        <p:cTn id="62" dur="2000"/>
                                        <p:tgtEl>
                                          <p:spTgt spid="115"/>
                                        </p:tgtEl>
                                      </p:cBhvr>
                                    </p:animEffect>
                                  </p:childTnLst>
                                </p:cTn>
                              </p:par>
                            </p:childTnLst>
                          </p:cTn>
                        </p:par>
                      </p:childTnLst>
                    </p:cTn>
                  </p:par>
                  <p:par>
                    <p:cTn id="63" fill="hold">
                      <p:stCondLst>
                        <p:cond delay="indefinite"/>
                      </p:stCondLst>
                      <p:childTnLst>
                        <p:par>
                          <p:cTn id="64" fill="hold">
                            <p:stCondLst>
                              <p:cond delay="0"/>
                            </p:stCondLst>
                            <p:childTnLst>
                              <p:par>
                                <p:cTn id="65" presetID="13" presetClass="entr" presetSubtype="16"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plus(in)">
                                      <p:cBhvr>
                                        <p:cTn id="6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20" grpId="0"/>
      <p:bldP spid="20" grpId="1"/>
      <p:bldP spid="21" grpId="0"/>
      <p:bldP spid="21" grpId="1"/>
      <p:bldP spid="22" grpId="0"/>
      <p:bldP spid="22" grpId="1"/>
      <p:bldP spid="12" grpId="0" animBg="1"/>
      <p:bldP spid="12" grpId="1" animBg="1"/>
      <p:bldP spid="13" grpId="0"/>
      <p:bldP spid="13"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henying0907 148"/>
          <p:cNvSpPr/>
          <p:nvPr/>
        </p:nvSpPr>
        <p:spPr>
          <a:xfrm>
            <a:off x="2910364" y="3433923"/>
            <a:ext cx="4726781" cy="482120"/>
          </a:xfrm>
          <a:prstGeom prst="rect">
            <a:avLst/>
          </a:prstGeom>
          <a:noFill/>
          <a:ln w="12700" cap="flat">
            <a:noFill/>
            <a:miter lim="400000"/>
          </a:ln>
          <a:effectLst/>
        </p:spPr>
        <p:txBody>
          <a:bodyPr wrap="square" lIns="28575" tIns="28575" rIns="28575" bIns="28575" numCol="1" anchor="ctr">
            <a:spAutoFit/>
          </a:bodyPr>
          <a:lstStyle/>
          <a:p>
            <a:pPr defTabSz="342900">
              <a:lnSpc>
                <a:spcPct val="120000"/>
              </a:lnSpc>
              <a:tabLst>
                <a:tab pos="800100" algn="l"/>
              </a:tabLst>
              <a:defRPr sz="3600">
                <a:solidFill>
                  <a:srgbClr val="475278"/>
                </a:solidFill>
                <a:latin typeface="Noteworthy Bold" panose="02000400000000000000"/>
                <a:ea typeface="Noteworthy Bold" panose="02000400000000000000"/>
                <a:cs typeface="Noteworthy Bold" panose="02000400000000000000"/>
                <a:sym typeface="Noteworthy Bold" panose="02000400000000000000"/>
              </a:defRPr>
            </a:pPr>
            <a:endParaRPr lang="en-US" sz="1200">
              <a:latin typeface="DFPShaoNvW5-GB" charset="-122"/>
              <a:ea typeface="DFPShaoNvW5-GB" charset="-122"/>
              <a:cs typeface="DFPShaoNvW5-GB" charset="-122"/>
            </a:endParaRPr>
          </a:p>
          <a:p>
            <a:pPr defTabSz="342900">
              <a:lnSpc>
                <a:spcPct val="120000"/>
              </a:lnSpc>
              <a:tabLst>
                <a:tab pos="800100" algn="l"/>
              </a:tabLst>
              <a:defRPr sz="3600">
                <a:solidFill>
                  <a:srgbClr val="475278"/>
                </a:solidFill>
                <a:latin typeface="Noteworthy Bold" panose="02000400000000000000"/>
                <a:ea typeface="Noteworthy Bold" panose="02000400000000000000"/>
                <a:cs typeface="Noteworthy Bold" panose="02000400000000000000"/>
                <a:sym typeface="Noteworthy Bold" panose="02000400000000000000"/>
              </a:defRPr>
            </a:pPr>
            <a:endParaRPr lang="en-US" sz="1200">
              <a:latin typeface="DFPShaoNvW5-GB" charset="-122"/>
              <a:ea typeface="DFPShaoNvW5-GB" charset="-122"/>
              <a:cs typeface="DFPShaoNvW5-GB" charset="-122"/>
            </a:endParaRPr>
          </a:p>
        </p:txBody>
      </p:sp>
      <p:sp>
        <p:nvSpPr>
          <p:cNvPr id="6" name="文本框 5"/>
          <p:cNvSpPr txBox="1"/>
          <p:nvPr/>
        </p:nvSpPr>
        <p:spPr>
          <a:xfrm>
            <a:off x="429818" y="3033499"/>
            <a:ext cx="1465466" cy="415498"/>
          </a:xfrm>
          <a:prstGeom prst="rect">
            <a:avLst/>
          </a:prstGeom>
          <a:noFill/>
        </p:spPr>
        <p:txBody>
          <a:bodyPr wrap="none" rtlCol="0">
            <a:spAutoFit/>
          </a:bodyPr>
          <a:lstStyle/>
          <a:p>
            <a:r>
              <a:rPr kumimoji="1" lang="en-US" altLang="zh-CN" sz="2100">
                <a:solidFill>
                  <a:schemeClr val="tx2">
                    <a:lumMod val="75000"/>
                  </a:schemeClr>
                </a:solidFill>
                <a:latin typeface="DFPShaoNvW5-GB" charset="-122"/>
                <a:ea typeface="DFPShaoNvW5-GB" charset="-122"/>
                <a:cs typeface="DFPShaoNvW5-GB" charset="-122"/>
              </a:rPr>
              <a:t>Hui Meng</a:t>
            </a:r>
          </a:p>
        </p:txBody>
      </p:sp>
      <p:sp>
        <p:nvSpPr>
          <p:cNvPr id="2" name="文本框 1"/>
          <p:cNvSpPr txBox="1"/>
          <p:nvPr/>
        </p:nvSpPr>
        <p:spPr>
          <a:xfrm>
            <a:off x="1893571" y="949643"/>
            <a:ext cx="7250906" cy="1477328"/>
          </a:xfrm>
          <a:prstGeom prst="rect">
            <a:avLst/>
          </a:prstGeom>
          <a:noFill/>
        </p:spPr>
        <p:txBody>
          <a:bodyPr wrap="square" rtlCol="0">
            <a:spAutoFit/>
          </a:bodyPr>
          <a:lstStyle/>
          <a:p>
            <a:r>
              <a:t>After wedding ceremony, the couple must return to the girl’s home together at the third day, which is called “Huimen” or “Guiling”. This </a:t>
            </a:r>
            <a:r>
              <a:rPr lang="en-US"/>
              <a:t>step</a:t>
            </a:r>
            <a:r>
              <a:t> is indispensable. The groom should take some gifts for respect and change the way that he addresses the bride’s parents, and the latter will also prepare a good meal for the couple’s coming.</a:t>
            </a:r>
          </a:p>
        </p:txBody>
      </p:sp>
      <p:pic>
        <p:nvPicPr>
          <p:cNvPr id="124" name="图片 123"/>
          <p:cNvPicPr/>
          <p:nvPr/>
        </p:nvPicPr>
        <p:blipFill>
          <a:blip r:embed="rId3" r:link="rId4"/>
          <a:stretch>
            <a:fillRect/>
          </a:stretch>
        </p:blipFill>
        <p:spPr>
          <a:xfrm>
            <a:off x="173355" y="949643"/>
            <a:ext cx="1717358" cy="2017871"/>
          </a:xfrm>
          <a:prstGeom prst="rect">
            <a:avLst/>
          </a:prstGeom>
          <a:noFill/>
          <a:ln w="9525">
            <a:noFill/>
          </a:ln>
        </p:spPr>
      </p:pic>
      <p:pic>
        <p:nvPicPr>
          <p:cNvPr id="125" name="图片 124"/>
          <p:cNvPicPr/>
          <p:nvPr/>
        </p:nvPicPr>
        <p:blipFill>
          <a:blip r:embed="rId5" r:link="rId6"/>
          <a:srcRect l="14137" t="-1162"/>
          <a:stretch>
            <a:fillRect/>
          </a:stretch>
        </p:blipFill>
        <p:spPr>
          <a:xfrm>
            <a:off x="5741671" y="2878456"/>
            <a:ext cx="2779871" cy="2985611"/>
          </a:xfrm>
          <a:prstGeom prst="rect">
            <a:avLst/>
          </a:prstGeom>
          <a:noFill/>
          <a:ln w="9525">
            <a:noFill/>
          </a:ln>
        </p:spPr>
      </p:pic>
      <p:pic>
        <p:nvPicPr>
          <p:cNvPr id="126" name="图片 125"/>
          <p:cNvPicPr/>
          <p:nvPr/>
        </p:nvPicPr>
        <p:blipFill>
          <a:blip r:embed="rId7" r:link="rId8"/>
          <a:srcRect r="499" b="61478"/>
          <a:stretch>
            <a:fillRect/>
          </a:stretch>
        </p:blipFill>
        <p:spPr>
          <a:xfrm>
            <a:off x="2839403" y="3320892"/>
            <a:ext cx="2374106" cy="2100739"/>
          </a:xfrm>
          <a:prstGeom prst="rect">
            <a:avLst/>
          </a:prstGeom>
          <a:noFill/>
          <a:ln w="9525">
            <a:noFill/>
          </a:ln>
        </p:spPr>
      </p:pic>
      <p:pic>
        <p:nvPicPr>
          <p:cNvPr id="127" name="图片 126"/>
          <p:cNvPicPr/>
          <p:nvPr/>
        </p:nvPicPr>
        <p:blipFill>
          <a:blip r:embed="rId9" r:link="rId10"/>
          <a:stretch>
            <a:fillRect/>
          </a:stretch>
        </p:blipFill>
        <p:spPr>
          <a:xfrm>
            <a:off x="177166" y="3491389"/>
            <a:ext cx="2364581" cy="23241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plus(in)">
                                      <p:cBhvr>
                                        <p:cTn id="11" dur="20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plus(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127"/>
                                        </p:tgtEl>
                                        <p:attrNameLst>
                                          <p:attrName>style.visibility</p:attrName>
                                        </p:attrNameLst>
                                      </p:cBhvr>
                                      <p:to>
                                        <p:strVal val="visible"/>
                                      </p:to>
                                    </p:set>
                                    <p:animEffect transition="in" filter="plus(in)">
                                      <p:cBhvr>
                                        <p:cTn id="26" dur="2000"/>
                                        <p:tgtEl>
                                          <p:spTgt spid="127"/>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nodeType="click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plus(in)">
                                      <p:cBhvr>
                                        <p:cTn id="31" dur="2000"/>
                                        <p:tgtEl>
                                          <p:spTgt spid="126"/>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nodeType="clickEffect">
                                  <p:stCondLst>
                                    <p:cond delay="0"/>
                                  </p:stCondLst>
                                  <p:childTnLst>
                                    <p:set>
                                      <p:cBhvr>
                                        <p:cTn id="35" dur="1" fill="hold">
                                          <p:stCondLst>
                                            <p:cond delay="0"/>
                                          </p:stCondLst>
                                        </p:cTn>
                                        <p:tgtEl>
                                          <p:spTgt spid="125"/>
                                        </p:tgtEl>
                                        <p:attrNameLst>
                                          <p:attrName>style.visibility</p:attrName>
                                        </p:attrNameLst>
                                      </p:cBhvr>
                                      <p:to>
                                        <p:strVal val="visible"/>
                                      </p:to>
                                    </p:set>
                                    <p:animEffect transition="in" filter="plus(in)">
                                      <p:cBhvr>
                                        <p:cTn id="36" dur="2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6" grpId="0"/>
      <p:bldP spid="6" grpId="1"/>
      <p:bldP spid="2" grpId="0"/>
      <p:bldP spid="2"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29389" y="3163729"/>
            <a:ext cx="4226719" cy="784830"/>
          </a:xfrm>
          <a:prstGeom prst="rect">
            <a:avLst/>
          </a:prstGeom>
          <a:noFill/>
        </p:spPr>
        <p:txBody>
          <a:bodyPr wrap="square" rtlCol="0">
            <a:spAutoFit/>
          </a:bodyPr>
          <a:lstStyle/>
          <a:p>
            <a:pPr algn="l"/>
            <a:r>
              <a:rPr kumimoji="1" lang="zh-CN" altLang="en-US" sz="4500">
                <a:solidFill>
                  <a:schemeClr val="tx2">
                    <a:lumMod val="75000"/>
                  </a:schemeClr>
                </a:solidFill>
                <a:latin typeface="DFPShaoNvW5-GB" charset="-122"/>
                <a:ea typeface="DFPShaoNvW5-GB" charset="-122"/>
                <a:cs typeface="DFPShaoNvW5-GB" charset="-122"/>
                <a:sym typeface="+mn-ea"/>
              </a:rPr>
              <a:t>Development</a:t>
            </a:r>
          </a:p>
        </p:txBody>
      </p:sp>
      <p:grpSp>
        <p:nvGrpSpPr>
          <p:cNvPr id="2" name="组 1"/>
          <p:cNvGrpSpPr/>
          <p:nvPr/>
        </p:nvGrpSpPr>
        <p:grpSpPr>
          <a:xfrm>
            <a:off x="249079" y="2730818"/>
            <a:ext cx="1722120" cy="1367314"/>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6" name="文本框 35"/>
            <p:cNvSpPr txBox="1"/>
            <p:nvPr/>
          </p:nvSpPr>
          <p:spPr>
            <a:xfrm>
              <a:off x="5473129" y="1833012"/>
              <a:ext cx="690880" cy="1630710"/>
            </a:xfrm>
            <a:prstGeom prst="rect">
              <a:avLst/>
            </a:prstGeom>
            <a:noFill/>
          </p:spPr>
          <p:txBody>
            <a:bodyPr wrap="square" rtlCol="0">
              <a:spAutoFit/>
            </a:bodyPr>
            <a:lstStyle/>
            <a:p>
              <a:pPr algn="r"/>
              <a:r>
                <a:rPr kumimoji="1" lang="en-US" altLang="zh-CN" sz="6000">
                  <a:solidFill>
                    <a:schemeClr val="tx2"/>
                  </a:solidFill>
                  <a:latin typeface="DFPShaoNvW5-GB" charset="-122"/>
                  <a:ea typeface="DFPShaoNvW5-GB" charset="-122"/>
                  <a:cs typeface="DFPShaoNvW5-GB" charset="-122"/>
                </a:rPr>
                <a:t>4</a:t>
              </a:r>
            </a:p>
          </p:txBody>
        </p:sp>
      </p:grpSp>
      <p:sp>
        <p:nvSpPr>
          <p:cNvPr id="3" name="矩形 2"/>
          <p:cNvSpPr/>
          <p:nvPr/>
        </p:nvSpPr>
        <p:spPr>
          <a:xfrm>
            <a:off x="-87053262" y="2979420"/>
            <a:ext cx="177716498" cy="323165"/>
          </a:xfrm>
          <a:prstGeom prst="rect">
            <a:avLst/>
          </a:prstGeom>
          <a:noFill/>
          <a:ln>
            <a:noFill/>
          </a:ln>
        </p:spPr>
        <p:txBody>
          <a:bodyPr wrap="square" rtlCol="0" anchor="t">
            <a:spAutoFit/>
          </a:bodyPr>
          <a:lstStyle/>
          <a:p>
            <a:pPr algn="ctr"/>
            <a:endParaRPr lang="zh-CN" altLang="en-US" sz="1500" b="1">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henying0907 148"/>
          <p:cNvSpPr/>
          <p:nvPr/>
        </p:nvSpPr>
        <p:spPr>
          <a:xfrm>
            <a:off x="127635" y="-1926342"/>
            <a:ext cx="8688705" cy="7978916"/>
          </a:xfrm>
          <a:prstGeom prst="rect">
            <a:avLst/>
          </a:prstGeom>
          <a:noFill/>
          <a:ln w="12700" cap="flat">
            <a:noFill/>
            <a:miter lim="400000"/>
          </a:ln>
          <a:effectLst/>
        </p:spPr>
        <p:txBody>
          <a:bodyPr wrap="square" lIns="28575" tIns="28575" rIns="28575" bIns="28575" numCol="1" anchor="ctr">
            <a:spAutoFit/>
          </a:bodyPr>
          <a:lstStyle/>
          <a:p>
            <a:pPr defTabSz="342900">
              <a:lnSpc>
                <a:spcPct val="120000"/>
              </a:lnSpc>
              <a:tabLst>
                <a:tab pos="800100" algn="l"/>
              </a:tabLst>
              <a:defRPr sz="3600">
                <a:solidFill>
                  <a:srgbClr val="475278"/>
                </a:solidFill>
                <a:latin typeface="Noteworthy Bold" panose="02000400000000000000"/>
                <a:ea typeface="Noteworthy Bold" panose="02000400000000000000"/>
                <a:cs typeface="Noteworthy Bold" panose="02000400000000000000"/>
                <a:sym typeface="Noteworthy Bold" panose="02000400000000000000"/>
              </a:defRPr>
            </a:pPr>
            <a:r>
              <a:rPr lang="en-US">
                <a:latin typeface="DFPShaoNvW5-GB" charset="-122"/>
                <a:ea typeface="DFPShaoNvW5-GB" charset="-122"/>
                <a:cs typeface="DFPShaoNvW5-GB" charset="-122"/>
              </a:rPr>
              <a:t>As time goes by, there are many reforms about marriage nowadays. Adults own the freedom to choose their form and they can meet each other every day if possible. Parents can’t master their “life event” any more. In addition, many couples skip the cumbersome rites in the wedding ceremony. Some of them choose to hold the ceremony in the church with some close relatives and friends and some even finish it through travel.</a:t>
            </a:r>
          </a:p>
        </p:txBody>
      </p:sp>
      <p:pic>
        <p:nvPicPr>
          <p:cNvPr id="128" name="图片 127"/>
          <p:cNvPicPr/>
          <p:nvPr/>
        </p:nvPicPr>
        <p:blipFill>
          <a:blip r:embed="rId3" r:link="rId4"/>
          <a:stretch>
            <a:fillRect/>
          </a:stretch>
        </p:blipFill>
        <p:spPr>
          <a:xfrm>
            <a:off x="341948" y="3194209"/>
            <a:ext cx="1748314" cy="2203609"/>
          </a:xfrm>
          <a:prstGeom prst="rect">
            <a:avLst/>
          </a:prstGeom>
          <a:noFill/>
          <a:ln w="9525">
            <a:noFill/>
          </a:ln>
        </p:spPr>
      </p:pic>
      <p:pic>
        <p:nvPicPr>
          <p:cNvPr id="129" name="图片 128"/>
          <p:cNvPicPr/>
          <p:nvPr/>
        </p:nvPicPr>
        <p:blipFill>
          <a:blip r:embed="rId5" r:link="rId6"/>
          <a:stretch>
            <a:fillRect/>
          </a:stretch>
        </p:blipFill>
        <p:spPr>
          <a:xfrm>
            <a:off x="2812733" y="3194209"/>
            <a:ext cx="2118360" cy="2381250"/>
          </a:xfrm>
          <a:prstGeom prst="rect">
            <a:avLst/>
          </a:prstGeom>
          <a:noFill/>
          <a:ln w="9525">
            <a:noFill/>
          </a:ln>
        </p:spPr>
      </p:pic>
      <p:pic>
        <p:nvPicPr>
          <p:cNvPr id="130" name="图片 129"/>
          <p:cNvPicPr/>
          <p:nvPr/>
        </p:nvPicPr>
        <p:blipFill>
          <a:blip r:embed="rId7"/>
          <a:stretch>
            <a:fillRect/>
          </a:stretch>
        </p:blipFill>
        <p:spPr>
          <a:xfrm>
            <a:off x="4568429" y="3425429"/>
            <a:ext cx="7144" cy="7144"/>
          </a:xfrm>
          <a:prstGeom prst="rect">
            <a:avLst/>
          </a:prstGeom>
          <a:noFill/>
          <a:ln w="9525">
            <a:noFill/>
          </a:ln>
        </p:spPr>
      </p:pic>
      <p:pic>
        <p:nvPicPr>
          <p:cNvPr id="4" name="图片 3"/>
          <p:cNvPicPr>
            <a:picLocks noChangeAspect="1"/>
          </p:cNvPicPr>
          <p:nvPr/>
        </p:nvPicPr>
        <p:blipFill>
          <a:blip r:embed="rId8"/>
          <a:stretch>
            <a:fillRect/>
          </a:stretch>
        </p:blipFill>
        <p:spPr>
          <a:xfrm>
            <a:off x="5609273" y="3499485"/>
            <a:ext cx="3103245" cy="22879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plus(in)">
                                      <p:cBhvr>
                                        <p:cTn id="12" dur="20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plus(in)">
                                      <p:cBhvr>
                                        <p:cTn id="17" dur="2000"/>
                                        <p:tgtEl>
                                          <p:spTgt spid="129"/>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plus(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5275" y="1095851"/>
            <a:ext cx="8135303" cy="1754326"/>
          </a:xfrm>
          <a:prstGeom prst="rect">
            <a:avLst/>
          </a:prstGeom>
          <a:noFill/>
        </p:spPr>
        <p:txBody>
          <a:bodyPr wrap="square" rtlCol="0">
            <a:spAutoFit/>
          </a:bodyPr>
          <a:lstStyle/>
          <a:p>
            <a:r>
              <a:rPr lang="zh-CN" altLang="en-US"/>
              <a:t>Nevertheless, most young people still adopt the main proce</a:t>
            </a:r>
            <a:r>
              <a:rPr lang="en-US" altLang="zh-CN"/>
              <a:t>sse</a:t>
            </a:r>
            <a:r>
              <a:rPr lang="zh-CN" altLang="en-US"/>
              <a:t>s of the traditional Chinese customs, some of which are handed down until the present day. There still exist </a:t>
            </a:r>
            <a:r>
              <a:rPr lang="en-US" altLang="zh-CN"/>
              <a:t>engagement</a:t>
            </a:r>
            <a:r>
              <a:rPr lang="zh-CN" altLang="en-US"/>
              <a:t> gifts and dowries, and many couples choose to wear red costumes. The bridegroom should go to the bride’s home to escort her to the wedding and so on. Thus it can be seen that most traditional Chinese marriage customs are deeply rooted in the hearts of Chinese people and show a unique Chinese characteristics.</a:t>
            </a:r>
          </a:p>
        </p:txBody>
      </p:sp>
      <p:pic>
        <p:nvPicPr>
          <p:cNvPr id="131" name="图片 130"/>
          <p:cNvPicPr/>
          <p:nvPr/>
        </p:nvPicPr>
        <p:blipFill>
          <a:blip r:embed="rId2" r:link="rId3"/>
          <a:stretch>
            <a:fillRect/>
          </a:stretch>
        </p:blipFill>
        <p:spPr>
          <a:xfrm>
            <a:off x="697706" y="3234690"/>
            <a:ext cx="2399348" cy="2245519"/>
          </a:xfrm>
          <a:prstGeom prst="rect">
            <a:avLst/>
          </a:prstGeom>
          <a:noFill/>
          <a:ln w="9525">
            <a:noFill/>
          </a:ln>
        </p:spPr>
      </p:pic>
      <p:pic>
        <p:nvPicPr>
          <p:cNvPr id="133" name="图片 132"/>
          <p:cNvPicPr/>
          <p:nvPr/>
        </p:nvPicPr>
        <p:blipFill>
          <a:blip r:embed="rId4" r:link="rId5"/>
          <a:stretch>
            <a:fillRect/>
          </a:stretch>
        </p:blipFill>
        <p:spPr>
          <a:xfrm>
            <a:off x="3719989" y="3226118"/>
            <a:ext cx="2249805" cy="2049780"/>
          </a:xfrm>
          <a:prstGeom prst="rect">
            <a:avLst/>
          </a:prstGeom>
          <a:noFill/>
          <a:ln w="9525">
            <a:noFill/>
          </a:ln>
        </p:spPr>
      </p:pic>
      <p:pic>
        <p:nvPicPr>
          <p:cNvPr id="134" name="图片 133"/>
          <p:cNvPicPr/>
          <p:nvPr/>
        </p:nvPicPr>
        <p:blipFill>
          <a:blip r:embed="rId6" r:link="rId7"/>
          <a:stretch>
            <a:fillRect/>
          </a:stretch>
        </p:blipFill>
        <p:spPr>
          <a:xfrm>
            <a:off x="6720364" y="3275648"/>
            <a:ext cx="2076450" cy="200025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plus(in)">
                                      <p:cBhvr>
                                        <p:cTn id="12" dur="20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plus(in)">
                                      <p:cBhvr>
                                        <p:cTn id="17" dur="20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plus(in)">
                                      <p:cBhvr>
                                        <p:cTn id="22" dur="2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a:xfrm>
            <a:off x="971600" y="476672"/>
            <a:ext cx="7772400" cy="647700"/>
          </a:xfrm>
        </p:spPr>
        <p:txBody>
          <a:bodyPr/>
          <a:lstStyle/>
          <a:p>
            <a:pPr algn="ctr"/>
            <a:r>
              <a:rPr lang="en-US" altLang="zh-CN" sz="3200" b="1" dirty="0"/>
              <a:t>Questions Concerning Section D</a:t>
            </a:r>
          </a:p>
        </p:txBody>
      </p:sp>
      <p:sp>
        <p:nvSpPr>
          <p:cNvPr id="1144835" name="Rectangle 3"/>
          <p:cNvSpPr>
            <a:spLocks noGrp="1" noChangeArrowheads="1"/>
          </p:cNvSpPr>
          <p:nvPr>
            <p:ph idx="1"/>
          </p:nvPr>
        </p:nvSpPr>
        <p:spPr>
          <a:xfrm>
            <a:off x="179512" y="1412777"/>
            <a:ext cx="8964487" cy="4803874"/>
          </a:xfrm>
        </p:spPr>
        <p:txBody>
          <a:bodyPr>
            <a:normAutofit/>
          </a:bodyPr>
          <a:lstStyle/>
          <a:p>
            <a:pPr marL="0" indent="0">
              <a:buNone/>
            </a:pPr>
            <a:r>
              <a:rPr lang="en-US" altLang="zh-CN" sz="3200" dirty="0">
                <a:solidFill>
                  <a:schemeClr val="accent1"/>
                </a:solidFill>
              </a:rPr>
              <a:t>1. Why does celadon appear green?  </a:t>
            </a:r>
          </a:p>
          <a:p>
            <a:pPr marL="0" indent="0">
              <a:buNone/>
            </a:pPr>
            <a:r>
              <a:rPr lang="en-US" altLang="zh-CN" sz="3200" dirty="0"/>
              <a:t>2. Why was the celadon industry prosperous in Hangzhou?</a:t>
            </a:r>
          </a:p>
          <a:p>
            <a:pPr marL="0" indent="0">
              <a:buNone/>
            </a:pPr>
            <a:r>
              <a:rPr lang="en-US" altLang="zh-CN" sz="3200" dirty="0"/>
              <a:t>3. Why was Chinese green porcelain named Celadon? </a:t>
            </a:r>
          </a:p>
          <a:p>
            <a:pPr marL="0" indent="0">
              <a:buNone/>
            </a:pPr>
            <a:r>
              <a:rPr lang="en-US" altLang="zh-CN" sz="3200" dirty="0">
                <a:solidFill>
                  <a:schemeClr val="accent1"/>
                </a:solidFill>
              </a:rPr>
              <a:t>4. What do you know about crackleware? </a:t>
            </a:r>
          </a:p>
        </p:txBody>
      </p:sp>
      <p:sp>
        <p:nvSpPr>
          <p:cNvPr id="2" name="Action Button: Forward or Next 1">
            <a:hlinkClick r:id="rId2" action="ppaction://hlinksldjump" highlightClick="1"/>
          </p:cNvPr>
          <p:cNvSpPr/>
          <p:nvPr/>
        </p:nvSpPr>
        <p:spPr>
          <a:xfrm>
            <a:off x="6660232" y="1539640"/>
            <a:ext cx="864096" cy="466352"/>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a:p>
        </p:txBody>
      </p:sp>
      <p:sp>
        <p:nvSpPr>
          <p:cNvPr id="5" name="Action Button: Forward or Next 4">
            <a:hlinkClick r:id="rId3" action="ppaction://hlinksldjump" highlightClick="1"/>
          </p:cNvPr>
          <p:cNvSpPr/>
          <p:nvPr/>
        </p:nvSpPr>
        <p:spPr>
          <a:xfrm>
            <a:off x="7549794" y="4221088"/>
            <a:ext cx="864096" cy="466352"/>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CFD24-0B6F-4FFD-83CC-93A2C5B15F06}"/>
              </a:ext>
            </a:extLst>
          </p:cNvPr>
          <p:cNvSpPr>
            <a:spLocks noGrp="1"/>
          </p:cNvSpPr>
          <p:nvPr>
            <p:ph type="title"/>
          </p:nvPr>
        </p:nvSpPr>
        <p:spPr/>
        <p:txBody>
          <a:bodyPr/>
          <a:lstStyle/>
          <a:p>
            <a:r>
              <a:rPr lang="de-DE" dirty="0" err="1"/>
              <a:t>TikTok</a:t>
            </a:r>
            <a:r>
              <a:rPr lang="de-DE" dirty="0"/>
              <a:t> (</a:t>
            </a:r>
            <a:r>
              <a:rPr lang="de-DE" dirty="0" err="1"/>
              <a:t>Douyin</a:t>
            </a:r>
            <a:r>
              <a:rPr lang="de-DE" dirty="0"/>
              <a:t>) and </a:t>
            </a:r>
            <a:r>
              <a:rPr lang="de-DE" dirty="0" err="1"/>
              <a:t>Bilibili</a:t>
            </a:r>
            <a:endParaRPr lang="de-DE" dirty="0"/>
          </a:p>
        </p:txBody>
      </p:sp>
      <p:sp>
        <p:nvSpPr>
          <p:cNvPr id="3" name="Inhaltsplatzhalter 2">
            <a:extLst>
              <a:ext uri="{FF2B5EF4-FFF2-40B4-BE49-F238E27FC236}">
                <a16:creationId xmlns:a16="http://schemas.microsoft.com/office/drawing/2014/main" id="{FCB571C3-D91F-4E12-8D52-F4B6C6433105}"/>
              </a:ext>
            </a:extLst>
          </p:cNvPr>
          <p:cNvSpPr>
            <a:spLocks noGrp="1"/>
          </p:cNvSpPr>
          <p:nvPr>
            <p:ph idx="1"/>
          </p:nvPr>
        </p:nvSpPr>
        <p:spPr/>
        <p:txBody>
          <a:bodyPr/>
          <a:lstStyle/>
          <a:p>
            <a:pPr algn="l"/>
            <a:r>
              <a:rPr lang="de-DE" altLang="zh-CN" sz="3200" b="0" i="0" dirty="0">
                <a:effectLst/>
                <a:latin typeface="Arial" panose="020B0604020202020204" pitchFamily="34" charset="0"/>
              </a:rPr>
              <a:t>For </a:t>
            </a:r>
            <a:r>
              <a:rPr lang="de-DE" altLang="zh-CN" sz="3200" b="0" i="0" dirty="0" err="1">
                <a:effectLst/>
                <a:latin typeface="Arial" panose="020B0604020202020204" pitchFamily="34" charset="0"/>
              </a:rPr>
              <a:t>examples</a:t>
            </a:r>
            <a:r>
              <a:rPr lang="de-DE" altLang="zh-CN" sz="3200" b="0" i="0" dirty="0">
                <a:effectLst/>
                <a:latin typeface="Arial" panose="020B0604020202020204" pitchFamily="34" charset="0"/>
              </a:rPr>
              <a:t> </a:t>
            </a:r>
            <a:r>
              <a:rPr lang="de-DE" altLang="zh-CN" sz="3200" b="0" i="0" dirty="0" err="1">
                <a:effectLst/>
                <a:latin typeface="Arial" panose="020B0604020202020204" pitchFamily="34" charset="0"/>
              </a:rPr>
              <a:t>what</a:t>
            </a:r>
            <a:r>
              <a:rPr lang="de-DE" altLang="zh-CN" sz="3200" b="0" i="0" dirty="0">
                <a:effectLst/>
                <a:latin typeface="Arial" panose="020B0604020202020204" pitchFamily="34" charset="0"/>
              </a:rPr>
              <a:t> HUNNU </a:t>
            </a:r>
            <a:r>
              <a:rPr lang="de-DE" altLang="zh-CN" sz="3200" b="0" i="0" dirty="0" err="1">
                <a:effectLst/>
                <a:latin typeface="Arial" panose="020B0604020202020204" pitchFamily="34" charset="0"/>
              </a:rPr>
              <a:t>students</a:t>
            </a:r>
            <a:r>
              <a:rPr lang="de-DE" altLang="zh-CN" sz="3200" b="0" i="0" dirty="0">
                <a:effectLst/>
                <a:latin typeface="Arial" panose="020B0604020202020204" pitchFamily="34" charset="0"/>
              </a:rPr>
              <a:t> </a:t>
            </a:r>
            <a:r>
              <a:rPr lang="de-DE" altLang="zh-CN" sz="3200" b="0" i="0" dirty="0" err="1">
                <a:effectLst/>
                <a:latin typeface="Arial" panose="020B0604020202020204" pitchFamily="34" charset="0"/>
              </a:rPr>
              <a:t>post</a:t>
            </a:r>
            <a:r>
              <a:rPr lang="de-DE" altLang="zh-CN" sz="3200" b="0" i="0" dirty="0">
                <a:effectLst/>
                <a:latin typeface="Arial" panose="020B0604020202020204" pitchFamily="34" charset="0"/>
              </a:rPr>
              <a:t> on </a:t>
            </a:r>
            <a:r>
              <a:rPr lang="de-DE" altLang="zh-CN" sz="3200" b="0" i="0" dirty="0" err="1">
                <a:effectLst/>
                <a:latin typeface="Arial" panose="020B0604020202020204" pitchFamily="34" charset="0"/>
              </a:rPr>
              <a:t>Bilibili</a:t>
            </a:r>
            <a:r>
              <a:rPr lang="de-DE" altLang="zh-CN" sz="3200" b="0" i="0" dirty="0">
                <a:effectLst/>
                <a:latin typeface="Arial" panose="020B0604020202020204" pitchFamily="34" charset="0"/>
              </a:rPr>
              <a:t>:</a:t>
            </a:r>
          </a:p>
          <a:p>
            <a:pPr algn="l"/>
            <a:r>
              <a:rPr lang="de-DE" altLang="zh-CN" sz="3200" b="0" i="0" dirty="0">
                <a:effectLst/>
                <a:latin typeface="Arial" panose="020B0604020202020204" pitchFamily="34" charset="0"/>
              </a:rPr>
              <a:t>https://wiki.rub.de/uvu/index.php/Produce_a_Bilibili_or_a_Douyin_video_and_link_it_here.</a:t>
            </a:r>
            <a:endParaRPr lang="zh-CN" altLang="de-DE" sz="3200" b="0" i="0" dirty="0">
              <a:effectLst/>
              <a:latin typeface="Arial" panose="020B0604020202020204" pitchFamily="34" charset="0"/>
            </a:endParaRPr>
          </a:p>
          <a:p>
            <a:endParaRPr lang="de-DE" dirty="0"/>
          </a:p>
        </p:txBody>
      </p:sp>
    </p:spTree>
    <p:extLst>
      <p:ext uri="{BB962C8B-B14F-4D97-AF65-F5344CB8AC3E}">
        <p14:creationId xmlns:p14="http://schemas.microsoft.com/office/powerpoint/2010/main" val="1089213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exels-photo-1404918"/>
          <p:cNvPicPr>
            <a:picLocks noChangeAspect="1"/>
          </p:cNvPicPr>
          <p:nvPr/>
        </p:nvPicPr>
        <p:blipFill>
          <a:blip r:embed="rId6">
            <a:grayscl/>
          </a:blip>
          <a:srcRect t="40722" b="33797"/>
          <a:stretch>
            <a:fillRect/>
          </a:stretch>
        </p:blipFill>
        <p:spPr>
          <a:xfrm>
            <a:off x="-8572" y="3482340"/>
            <a:ext cx="9161621" cy="1483519"/>
          </a:xfrm>
          <a:prstGeom prst="rect">
            <a:avLst/>
          </a:prstGeom>
        </p:spPr>
      </p:pic>
      <p:sp>
        <p:nvSpPr>
          <p:cNvPr id="6" name="标题 5"/>
          <p:cNvSpPr>
            <a:spLocks noGrp="1"/>
          </p:cNvSpPr>
          <p:nvPr>
            <p:ph type="ctrTitle"/>
            <p:custDataLst>
              <p:tags r:id="rId2"/>
            </p:custDataLst>
          </p:nvPr>
        </p:nvSpPr>
        <p:spPr>
          <a:xfrm>
            <a:off x="3225003" y="2630168"/>
            <a:ext cx="5487044" cy="858679"/>
          </a:xfrm>
        </p:spPr>
        <p:txBody>
          <a:bodyPr/>
          <a:lstStyle/>
          <a:p>
            <a:r>
              <a:rPr lang="en-US" altLang="zh-CN" sz="4500" dirty="0">
                <a:solidFill>
                  <a:schemeClr val="tx2"/>
                </a:solidFill>
                <a:latin typeface="思源黑体 CN Bold" panose="020B0800000000000000" charset="-122"/>
                <a:ea typeface="思源黑体 CN Bold" panose="020B0800000000000000" charset="-122"/>
              </a:rPr>
              <a:t>DOU YIN (TIK TOK)</a:t>
            </a:r>
          </a:p>
        </p:txBody>
      </p:sp>
      <p:sp>
        <p:nvSpPr>
          <p:cNvPr id="8" name="标题 1"/>
          <p:cNvSpPr>
            <a:spLocks noGrp="1"/>
          </p:cNvSpPr>
          <p:nvPr>
            <p:custDataLst>
              <p:tags r:id="rId3"/>
            </p:custDataLst>
          </p:nvPr>
        </p:nvSpPr>
        <p:spPr>
          <a:xfrm>
            <a:off x="252663" y="2290609"/>
            <a:ext cx="3410988" cy="346065"/>
          </a:xfrm>
          <a:prstGeom prst="rect">
            <a:avLst/>
          </a:prstGeom>
        </p:spPr>
        <p:txBody>
          <a:bodyPr vert="horz" lIns="76200" tIns="28575" rIns="19050" bIns="28575"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r"/>
            <a:r>
              <a:rPr lang="en-US" altLang="zh-CN" sz="1800" spc="0" dirty="0">
                <a:solidFill>
                  <a:schemeClr val="tx2"/>
                </a:solidFill>
                <a:effectLst/>
                <a:latin typeface="思源黑体 CN Bold" panose="020B0800000000000000" charset="-122"/>
                <a:ea typeface="思源黑体 CN Bold" panose="020B0800000000000000" charset="-122"/>
                <a:cs typeface="Arial" panose="020B0604020202020204" pitchFamily="34" charset="0"/>
              </a:rPr>
              <a:t>SCIENCE AND TECHNOLOGY:</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4"/>
          <p:cNvSpPr txBox="1"/>
          <p:nvPr/>
        </p:nvSpPr>
        <p:spPr>
          <a:xfrm>
            <a:off x="7151407" y="1417075"/>
            <a:ext cx="1373981" cy="346249"/>
          </a:xfrm>
          <a:prstGeom prst="rect">
            <a:avLst/>
          </a:prstGeom>
          <a:noFill/>
        </p:spPr>
        <p:txBody>
          <a:bodyPr wrap="square" lIns="68580" tIns="34290" rIns="68580" bIns="34290" rtlCol="0">
            <a:spAutoFit/>
          </a:bodyPr>
          <a:lstStyle/>
          <a:p>
            <a:pPr algn="r"/>
            <a:r>
              <a:rPr lang="en-US" altLang="zh-CN">
                <a:latin typeface="华文细黑" panose="02010600040101010101" charset="-122"/>
                <a:ea typeface="华文细黑" panose="02010600040101010101" charset="-122"/>
              </a:rPr>
              <a:t>CONTENTS</a:t>
            </a:r>
          </a:p>
        </p:txBody>
      </p:sp>
      <p:cxnSp>
        <p:nvCxnSpPr>
          <p:cNvPr id="39" name="直接连接符 38"/>
          <p:cNvCxnSpPr/>
          <p:nvPr/>
        </p:nvCxnSpPr>
        <p:spPr>
          <a:xfrm>
            <a:off x="8659213" y="1422312"/>
            <a:ext cx="0" cy="3124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文本框 7"/>
          <p:cNvSpPr txBox="1"/>
          <p:nvPr/>
        </p:nvSpPr>
        <p:spPr>
          <a:xfrm>
            <a:off x="3330358" y="2098834"/>
            <a:ext cx="461708" cy="577081"/>
          </a:xfrm>
          <a:prstGeom prst="rect">
            <a:avLst/>
          </a:prstGeom>
          <a:noFill/>
        </p:spPr>
        <p:txBody>
          <a:bodyPr wrap="square" lIns="68580" tIns="34290" rIns="68580" bIns="34290" rtlCol="0">
            <a:spAutoFit/>
          </a:bodyPr>
          <a:lstStyle/>
          <a:p>
            <a:pPr algn="ctr"/>
            <a:r>
              <a:rPr lang="en-US" altLang="zh-CN" sz="3300">
                <a:latin typeface="华文细黑" panose="02010600040101010101" charset="-122"/>
                <a:ea typeface="华文细黑" panose="02010600040101010101" charset="-122"/>
              </a:rPr>
              <a:t>1</a:t>
            </a:r>
          </a:p>
        </p:txBody>
      </p:sp>
      <p:cxnSp>
        <p:nvCxnSpPr>
          <p:cNvPr id="41" name="直接连接符 40"/>
          <p:cNvCxnSpPr/>
          <p:nvPr/>
        </p:nvCxnSpPr>
        <p:spPr>
          <a:xfrm>
            <a:off x="3869949" y="2156461"/>
            <a:ext cx="0" cy="416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文本框 15"/>
          <p:cNvSpPr txBox="1"/>
          <p:nvPr/>
        </p:nvSpPr>
        <p:spPr>
          <a:xfrm>
            <a:off x="4031398" y="2143997"/>
            <a:ext cx="3647696" cy="434286"/>
          </a:xfrm>
          <a:prstGeom prst="rect">
            <a:avLst/>
          </a:prstGeom>
          <a:noFill/>
        </p:spPr>
        <p:txBody>
          <a:bodyPr wrap="square" lIns="68580" tIns="34290" rIns="68580" bIns="34290" rtlCol="0">
            <a:spAutoFit/>
          </a:bodyPr>
          <a:lstStyle/>
          <a:p>
            <a:pPr algn="l">
              <a:lnSpc>
                <a:spcPct val="150000"/>
              </a:lnSpc>
            </a:pPr>
            <a:r>
              <a:rPr lang="en-US" altLang="zh-CN" dirty="0">
                <a:latin typeface="华文细黑" panose="02010600040101010101" charset="-122"/>
                <a:ea typeface="华文细黑" panose="02010600040101010101" charset="-122"/>
                <a:sym typeface="+mn-ea"/>
              </a:rPr>
              <a:t>PART ONE    </a:t>
            </a:r>
            <a:r>
              <a:rPr lang="en-US" altLang="zh-CN" b="1" dirty="0">
                <a:latin typeface="华文细黑" panose="02010600040101010101" charset="-122"/>
                <a:ea typeface="华文细黑" panose="02010600040101010101" charset="-122"/>
                <a:sym typeface="+mn-ea"/>
              </a:rPr>
              <a:t>Overview</a:t>
            </a:r>
          </a:p>
        </p:txBody>
      </p:sp>
      <p:sp>
        <p:nvSpPr>
          <p:cNvPr id="43" name="文本框 9"/>
          <p:cNvSpPr txBox="1"/>
          <p:nvPr/>
        </p:nvSpPr>
        <p:spPr>
          <a:xfrm>
            <a:off x="3330358" y="2930842"/>
            <a:ext cx="461708" cy="577081"/>
          </a:xfrm>
          <a:prstGeom prst="rect">
            <a:avLst/>
          </a:prstGeom>
          <a:noFill/>
        </p:spPr>
        <p:txBody>
          <a:bodyPr wrap="square" lIns="68580" tIns="34290" rIns="68580" bIns="34290" rtlCol="0">
            <a:spAutoFit/>
          </a:bodyPr>
          <a:lstStyle/>
          <a:p>
            <a:pPr algn="ctr"/>
            <a:r>
              <a:rPr lang="en-US" altLang="zh-CN" sz="3300">
                <a:latin typeface="华文细黑" panose="02010600040101010101" charset="-122"/>
                <a:ea typeface="华文细黑" panose="02010600040101010101" charset="-122"/>
              </a:rPr>
              <a:t>2</a:t>
            </a:r>
          </a:p>
        </p:txBody>
      </p:sp>
      <p:cxnSp>
        <p:nvCxnSpPr>
          <p:cNvPr id="44" name="直接连接符 43"/>
          <p:cNvCxnSpPr/>
          <p:nvPr/>
        </p:nvCxnSpPr>
        <p:spPr>
          <a:xfrm>
            <a:off x="3869949" y="2988470"/>
            <a:ext cx="0" cy="416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文本框 11"/>
          <p:cNvSpPr txBox="1"/>
          <p:nvPr/>
        </p:nvSpPr>
        <p:spPr>
          <a:xfrm>
            <a:off x="4031398" y="2952846"/>
            <a:ext cx="3647696" cy="434286"/>
          </a:xfrm>
          <a:prstGeom prst="rect">
            <a:avLst/>
          </a:prstGeom>
          <a:noFill/>
        </p:spPr>
        <p:txBody>
          <a:bodyPr wrap="square" lIns="68580" tIns="34290" rIns="68580" bIns="34290" rtlCol="0">
            <a:spAutoFit/>
          </a:bodyPr>
          <a:lstStyle/>
          <a:p>
            <a:pPr algn="l">
              <a:lnSpc>
                <a:spcPct val="150000"/>
              </a:lnSpc>
            </a:pPr>
            <a:r>
              <a:rPr lang="en-US" altLang="zh-CN" dirty="0">
                <a:latin typeface="华文细黑" panose="02010600040101010101" charset="-122"/>
                <a:ea typeface="华文细黑" panose="02010600040101010101" charset="-122"/>
                <a:sym typeface="+mn-ea"/>
              </a:rPr>
              <a:t>PART TWO    </a:t>
            </a:r>
            <a:r>
              <a:rPr lang="en-US" altLang="zh-CN" b="1" dirty="0">
                <a:latin typeface="华文细黑" panose="02010600040101010101" charset="-122"/>
                <a:ea typeface="华文细黑" panose="02010600040101010101" charset="-122"/>
                <a:sym typeface="+mn-ea"/>
              </a:rPr>
              <a:t>Comparison</a:t>
            </a:r>
          </a:p>
        </p:txBody>
      </p:sp>
      <p:sp>
        <p:nvSpPr>
          <p:cNvPr id="46" name="文本框 12"/>
          <p:cNvSpPr txBox="1"/>
          <p:nvPr/>
        </p:nvSpPr>
        <p:spPr>
          <a:xfrm>
            <a:off x="3330358" y="3752850"/>
            <a:ext cx="461708" cy="577081"/>
          </a:xfrm>
          <a:prstGeom prst="rect">
            <a:avLst/>
          </a:prstGeom>
          <a:noFill/>
        </p:spPr>
        <p:txBody>
          <a:bodyPr wrap="square" lIns="68580" tIns="34290" rIns="68580" bIns="34290" rtlCol="0">
            <a:spAutoFit/>
          </a:bodyPr>
          <a:lstStyle/>
          <a:p>
            <a:pPr algn="ctr"/>
            <a:r>
              <a:rPr lang="en-US" altLang="zh-CN" sz="3300">
                <a:latin typeface="华文细黑" panose="02010600040101010101" charset="-122"/>
                <a:ea typeface="华文细黑" panose="02010600040101010101" charset="-122"/>
              </a:rPr>
              <a:t>3</a:t>
            </a:r>
          </a:p>
        </p:txBody>
      </p:sp>
      <p:cxnSp>
        <p:nvCxnSpPr>
          <p:cNvPr id="47" name="直接连接符 46"/>
          <p:cNvCxnSpPr/>
          <p:nvPr/>
        </p:nvCxnSpPr>
        <p:spPr>
          <a:xfrm>
            <a:off x="3869949" y="3810478"/>
            <a:ext cx="0" cy="416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文本框 14"/>
          <p:cNvSpPr txBox="1"/>
          <p:nvPr/>
        </p:nvSpPr>
        <p:spPr>
          <a:xfrm>
            <a:off x="4031398" y="3777390"/>
            <a:ext cx="3647696" cy="434286"/>
          </a:xfrm>
          <a:prstGeom prst="rect">
            <a:avLst/>
          </a:prstGeom>
          <a:noFill/>
        </p:spPr>
        <p:txBody>
          <a:bodyPr wrap="square" lIns="68580" tIns="34290" rIns="68580" bIns="34290" rtlCol="0">
            <a:spAutoFit/>
          </a:bodyPr>
          <a:lstStyle/>
          <a:p>
            <a:pPr algn="l">
              <a:lnSpc>
                <a:spcPct val="150000"/>
              </a:lnSpc>
            </a:pPr>
            <a:r>
              <a:rPr lang="en-US" altLang="zh-CN" dirty="0">
                <a:latin typeface="华文细黑" panose="02010600040101010101" charset="-122"/>
                <a:ea typeface="华文细黑" panose="02010600040101010101" charset="-122"/>
                <a:sym typeface="+mn-ea"/>
              </a:rPr>
              <a:t>PART THREE    </a:t>
            </a:r>
            <a:r>
              <a:rPr lang="en-US" altLang="zh-CN" b="1" dirty="0">
                <a:latin typeface="华文细黑" panose="02010600040101010101" charset="-122"/>
                <a:ea typeface="华文细黑" panose="02010600040101010101" charset="-122"/>
                <a:sym typeface="+mn-ea"/>
              </a:rPr>
              <a:t>Popularity</a:t>
            </a:r>
          </a:p>
        </p:txBody>
      </p:sp>
      <p:sp>
        <p:nvSpPr>
          <p:cNvPr id="49" name="文本框 16"/>
          <p:cNvSpPr txBox="1"/>
          <p:nvPr/>
        </p:nvSpPr>
        <p:spPr>
          <a:xfrm>
            <a:off x="3330358" y="4584859"/>
            <a:ext cx="461708" cy="577081"/>
          </a:xfrm>
          <a:prstGeom prst="rect">
            <a:avLst/>
          </a:prstGeom>
          <a:noFill/>
        </p:spPr>
        <p:txBody>
          <a:bodyPr wrap="square" lIns="68580" tIns="34290" rIns="68580" bIns="34290" rtlCol="0">
            <a:spAutoFit/>
          </a:bodyPr>
          <a:lstStyle/>
          <a:p>
            <a:pPr algn="ctr"/>
            <a:r>
              <a:rPr lang="en-US" altLang="zh-CN" sz="3300">
                <a:latin typeface="华文细黑" panose="02010600040101010101" charset="-122"/>
                <a:ea typeface="华文细黑" panose="02010600040101010101" charset="-122"/>
              </a:rPr>
              <a:t>4</a:t>
            </a:r>
          </a:p>
        </p:txBody>
      </p:sp>
      <p:cxnSp>
        <p:nvCxnSpPr>
          <p:cNvPr id="50" name="直接连接符 49"/>
          <p:cNvCxnSpPr/>
          <p:nvPr/>
        </p:nvCxnSpPr>
        <p:spPr>
          <a:xfrm>
            <a:off x="3869949" y="4642486"/>
            <a:ext cx="0" cy="416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文本框 18"/>
          <p:cNvSpPr txBox="1"/>
          <p:nvPr/>
        </p:nvSpPr>
        <p:spPr>
          <a:xfrm>
            <a:off x="4031398" y="4584859"/>
            <a:ext cx="3647696" cy="434286"/>
          </a:xfrm>
          <a:prstGeom prst="rect">
            <a:avLst/>
          </a:prstGeom>
          <a:noFill/>
        </p:spPr>
        <p:txBody>
          <a:bodyPr wrap="square" lIns="68580" tIns="34290" rIns="68580" bIns="34290" rtlCol="0">
            <a:spAutoFit/>
          </a:bodyPr>
          <a:lstStyle/>
          <a:p>
            <a:pPr algn="l">
              <a:lnSpc>
                <a:spcPct val="150000"/>
              </a:lnSpc>
            </a:pPr>
            <a:r>
              <a:rPr lang="en-US" altLang="zh-CN" dirty="0">
                <a:latin typeface="华文细黑" panose="02010600040101010101" charset="-122"/>
                <a:ea typeface="华文细黑" panose="02010600040101010101" charset="-122"/>
                <a:sym typeface="+mn-ea"/>
              </a:rPr>
              <a:t>PART FOUR    </a:t>
            </a:r>
            <a:r>
              <a:rPr lang="en-US" altLang="zh-CN" b="1" dirty="0">
                <a:latin typeface="华文细黑" panose="02010600040101010101" charset="-122"/>
                <a:ea typeface="华文细黑" panose="02010600040101010101" charset="-122"/>
                <a:sym typeface="+mn-ea"/>
              </a:rPr>
              <a:t>Effects</a:t>
            </a:r>
          </a:p>
        </p:txBody>
      </p:sp>
      <p:pic>
        <p:nvPicPr>
          <p:cNvPr id="1026" name="Picture 2" descr="E:\PPT改稿\商务\479baedf12da7070750b4e303366e09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60" y="997252"/>
            <a:ext cx="2423160" cy="485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22816"/>
      </p:ext>
    </p:extLst>
  </p:cSld>
  <p:clrMapOvr>
    <a:masterClrMapping/>
  </p:clrMapOvr>
  <p:transition spd="slow" advClick="0" advTm="6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1+#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2" fill="hold" grpId="1"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right)">
                                      <p:cBhvr>
                                        <p:cTn id="16" dur="500"/>
                                        <p:tgtEl>
                                          <p:spTgt spid="38"/>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up)">
                                      <p:cBhvr>
                                        <p:cTn id="26" dur="500"/>
                                        <p:tgtEl>
                                          <p:spTgt spid="41"/>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500" fill="hold"/>
                                        <p:tgtEl>
                                          <p:spTgt spid="43"/>
                                        </p:tgtEl>
                                        <p:attrNameLst>
                                          <p:attrName>ppt_w</p:attrName>
                                        </p:attrNameLst>
                                      </p:cBhvr>
                                      <p:tavLst>
                                        <p:tav tm="0">
                                          <p:val>
                                            <p:fltVal val="0"/>
                                          </p:val>
                                        </p:tav>
                                        <p:tav tm="100000">
                                          <p:val>
                                            <p:strVal val="#ppt_w"/>
                                          </p:val>
                                        </p:tav>
                                      </p:tavLst>
                                    </p:anim>
                                    <p:anim calcmode="lin" valueType="num">
                                      <p:cBhvr>
                                        <p:cTn id="35" dur="500" fill="hold"/>
                                        <p:tgtEl>
                                          <p:spTgt spid="43"/>
                                        </p:tgtEl>
                                        <p:attrNameLst>
                                          <p:attrName>ppt_h</p:attrName>
                                        </p:attrNameLst>
                                      </p:cBhvr>
                                      <p:tavLst>
                                        <p:tav tm="0">
                                          <p:val>
                                            <p:fltVal val="0"/>
                                          </p:val>
                                        </p:tav>
                                        <p:tav tm="100000">
                                          <p:val>
                                            <p:strVal val="#ppt_h"/>
                                          </p:val>
                                        </p:tav>
                                      </p:tavLst>
                                    </p:anim>
                                    <p:animEffect transition="in" filter="fade">
                                      <p:cBhvr>
                                        <p:cTn id="36" dur="500"/>
                                        <p:tgtEl>
                                          <p:spTgt spid="43"/>
                                        </p:tgtEl>
                                      </p:cBhvr>
                                    </p:animEffect>
                                  </p:childTnLst>
                                </p:cTn>
                              </p:par>
                            </p:childTnLst>
                          </p:cTn>
                        </p:par>
                        <p:par>
                          <p:cTn id="37" fill="hold">
                            <p:stCondLst>
                              <p:cond delay="3500"/>
                            </p:stCondLst>
                            <p:childTnLst>
                              <p:par>
                                <p:cTn id="38" presetID="22" presetClass="entr" presetSubtype="1"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up)">
                                      <p:cBhvr>
                                        <p:cTn id="40" dur="500"/>
                                        <p:tgtEl>
                                          <p:spTgt spid="44"/>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4500"/>
                            </p:stCondLst>
                            <p:childTnLst>
                              <p:par>
                                <p:cTn id="46" presetID="53" presetClass="entr" presetSubtype="16"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p:cTn id="48" dur="500" fill="hold"/>
                                        <p:tgtEl>
                                          <p:spTgt spid="46"/>
                                        </p:tgtEl>
                                        <p:attrNameLst>
                                          <p:attrName>ppt_w</p:attrName>
                                        </p:attrNameLst>
                                      </p:cBhvr>
                                      <p:tavLst>
                                        <p:tav tm="0">
                                          <p:val>
                                            <p:fltVal val="0"/>
                                          </p:val>
                                        </p:tav>
                                        <p:tav tm="100000">
                                          <p:val>
                                            <p:strVal val="#ppt_w"/>
                                          </p:val>
                                        </p:tav>
                                      </p:tavLst>
                                    </p:anim>
                                    <p:anim calcmode="lin" valueType="num">
                                      <p:cBhvr>
                                        <p:cTn id="49" dur="500" fill="hold"/>
                                        <p:tgtEl>
                                          <p:spTgt spid="46"/>
                                        </p:tgtEl>
                                        <p:attrNameLst>
                                          <p:attrName>ppt_h</p:attrName>
                                        </p:attrNameLst>
                                      </p:cBhvr>
                                      <p:tavLst>
                                        <p:tav tm="0">
                                          <p:val>
                                            <p:fltVal val="0"/>
                                          </p:val>
                                        </p:tav>
                                        <p:tav tm="100000">
                                          <p:val>
                                            <p:strVal val="#ppt_h"/>
                                          </p:val>
                                        </p:tav>
                                      </p:tavLst>
                                    </p:anim>
                                    <p:animEffect transition="in" filter="fade">
                                      <p:cBhvr>
                                        <p:cTn id="50" dur="500"/>
                                        <p:tgtEl>
                                          <p:spTgt spid="46"/>
                                        </p:tgtEl>
                                      </p:cBhvr>
                                    </p:animEffect>
                                  </p:childTnLst>
                                </p:cTn>
                              </p:par>
                            </p:childTnLst>
                          </p:cTn>
                        </p:par>
                        <p:par>
                          <p:cTn id="51" fill="hold">
                            <p:stCondLst>
                              <p:cond delay="5000"/>
                            </p:stCondLst>
                            <p:childTnLst>
                              <p:par>
                                <p:cTn id="52" presetID="22" presetClass="entr" presetSubtype="1"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up)">
                                      <p:cBhvr>
                                        <p:cTn id="54" dur="500"/>
                                        <p:tgtEl>
                                          <p:spTgt spid="47"/>
                                        </p:tgtEl>
                                      </p:cBhvr>
                                    </p:animEffect>
                                  </p:childTnLst>
                                </p:cTn>
                              </p:par>
                            </p:childTnLst>
                          </p:cTn>
                        </p:par>
                        <p:par>
                          <p:cTn id="55" fill="hold">
                            <p:stCondLst>
                              <p:cond delay="5500"/>
                            </p:stCondLst>
                            <p:childTnLst>
                              <p:par>
                                <p:cTn id="56" presetID="22" presetClass="entr" presetSubtype="8"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left)">
                                      <p:cBhvr>
                                        <p:cTn id="58" dur="500"/>
                                        <p:tgtEl>
                                          <p:spTgt spid="48"/>
                                        </p:tgtEl>
                                      </p:cBhvr>
                                    </p:animEffect>
                                  </p:childTnLst>
                                </p:cTn>
                              </p:par>
                            </p:childTnLst>
                          </p:cTn>
                        </p:par>
                        <p:par>
                          <p:cTn id="59" fill="hold">
                            <p:stCondLst>
                              <p:cond delay="6000"/>
                            </p:stCondLst>
                            <p:childTnLst>
                              <p:par>
                                <p:cTn id="60" presetID="53" presetClass="entr" presetSubtype="16"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Effect transition="in" filter="fade">
                                      <p:cBhvr>
                                        <p:cTn id="64" dur="500"/>
                                        <p:tgtEl>
                                          <p:spTgt spid="49"/>
                                        </p:tgtEl>
                                      </p:cBhvr>
                                    </p:animEffect>
                                  </p:childTnLst>
                                </p:cTn>
                              </p:par>
                            </p:childTnLst>
                          </p:cTn>
                        </p:par>
                        <p:par>
                          <p:cTn id="65" fill="hold">
                            <p:stCondLst>
                              <p:cond delay="6500"/>
                            </p:stCondLst>
                            <p:childTnLst>
                              <p:par>
                                <p:cTn id="66" presetID="22" presetClass="entr" presetSubtype="1" fill="hold" nodeType="after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wipe(up)">
                                      <p:cBhvr>
                                        <p:cTn id="68" dur="500"/>
                                        <p:tgtEl>
                                          <p:spTgt spid="50"/>
                                        </p:tgtEl>
                                      </p:cBhvr>
                                    </p:animEffect>
                                  </p:childTnLst>
                                </p:cTn>
                              </p:par>
                            </p:childTnLst>
                          </p:cTn>
                        </p:par>
                        <p:par>
                          <p:cTn id="69" fill="hold">
                            <p:stCondLst>
                              <p:cond delay="7000"/>
                            </p:stCondLst>
                            <p:childTnLst>
                              <p:par>
                                <p:cTn id="70" presetID="22" presetClass="entr" presetSubtype="8"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40" grpId="0"/>
      <p:bldP spid="42" grpId="0"/>
      <p:bldP spid="43" grpId="0"/>
      <p:bldP spid="45" grpId="0"/>
      <p:bldP spid="46" grpId="0"/>
      <p:bldP spid="48" grpId="0"/>
      <p:bldP spid="49" grpId="0"/>
      <p:bldP spid="5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44304" y="999650"/>
            <a:ext cx="8854916" cy="4858703"/>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6" name="组合 5"/>
          <p:cNvGrpSpPr/>
          <p:nvPr/>
        </p:nvGrpSpPr>
        <p:grpSpPr>
          <a:xfrm>
            <a:off x="3709036" y="1648779"/>
            <a:ext cx="1726406" cy="1726406"/>
            <a:chOff x="7840" y="1666"/>
            <a:chExt cx="3872" cy="3872"/>
          </a:xfrm>
        </p:grpSpPr>
        <p:sp>
          <p:nvSpPr>
            <p:cNvPr id="4" name="椭圆 3"/>
            <p:cNvSpPr/>
            <p:nvPr/>
          </p:nvSpPr>
          <p:spPr>
            <a:xfrm>
              <a:off x="7840" y="1666"/>
              <a:ext cx="3872" cy="3872"/>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840" y="1666"/>
              <a:ext cx="3872" cy="3872"/>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768090" y="2225993"/>
            <a:ext cx="1607820" cy="577081"/>
          </a:xfrm>
          <a:prstGeom prst="rect">
            <a:avLst/>
          </a:prstGeom>
          <a:noFill/>
        </p:spPr>
        <p:txBody>
          <a:bodyPr wrap="square" lIns="68580" tIns="34290" rIns="68580" bIns="34290" rtlCol="0">
            <a:spAutoFit/>
          </a:bodyPr>
          <a:lstStyle/>
          <a:p>
            <a:pPr algn="ctr"/>
            <a:r>
              <a:rPr lang="en-US" altLang="zh-CN" sz="3300">
                <a:solidFill>
                  <a:schemeClr val="bg1"/>
                </a:solidFill>
                <a:latin typeface="Franklin Gothic Demi Cond" panose="020B0706030402020204" charset="0"/>
              </a:rPr>
              <a:t>Part One</a:t>
            </a:r>
            <a:r>
              <a:rPr lang="en-US" altLang="zh-CN" sz="3000">
                <a:solidFill>
                  <a:schemeClr val="bg1"/>
                </a:solidFill>
                <a:latin typeface="Franklin Gothic Demi Cond" panose="020B0706030402020204" charset="0"/>
              </a:rPr>
              <a:t> </a:t>
            </a:r>
          </a:p>
        </p:txBody>
      </p:sp>
      <p:sp>
        <p:nvSpPr>
          <p:cNvPr id="11" name="文本框 10"/>
          <p:cNvSpPr txBox="1"/>
          <p:nvPr/>
        </p:nvSpPr>
        <p:spPr>
          <a:xfrm>
            <a:off x="2765345" y="4024313"/>
            <a:ext cx="3612833" cy="500137"/>
          </a:xfrm>
          <a:prstGeom prst="rect">
            <a:avLst/>
          </a:prstGeom>
          <a:noFill/>
        </p:spPr>
        <p:txBody>
          <a:bodyPr wrap="square" lIns="68580" tIns="34290" rIns="68580" bIns="34290" rtlCol="0">
            <a:spAutoFit/>
          </a:bodyPr>
          <a:lstStyle/>
          <a:p>
            <a:pPr algn="ctr"/>
            <a:r>
              <a:rPr lang="en-US" altLang="zh-CN" sz="2800" dirty="0">
                <a:solidFill>
                  <a:schemeClr val="tx1">
                    <a:lumMod val="65000"/>
                    <a:lumOff val="35000"/>
                  </a:schemeClr>
                </a:solidFill>
                <a:latin typeface="微软雅黑" panose="020B0503020204020204" charset="-122"/>
                <a:ea typeface="微软雅黑" panose="020B0503020204020204" charset="-122"/>
                <a:sym typeface="+mn-ea"/>
              </a:rPr>
              <a:t>Overview</a:t>
            </a:r>
            <a:endParaRPr lang="zh-CN" altLang="en-US" sz="2800" dirty="0">
              <a:solidFill>
                <a:schemeClr val="tx1">
                  <a:lumMod val="65000"/>
                  <a:lumOff val="35000"/>
                </a:schemeClr>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2909811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edge">
                                      <p:cBhvr>
                                        <p:cTn id="7" dur="500"/>
                                        <p:tgtEl>
                                          <p:spTgt spid="34"/>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1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D58F6CA-3E77-47AC-BC10-B24390DA1482}"/>
              </a:ext>
            </a:extLst>
          </p:cNvPr>
          <p:cNvGrpSpPr/>
          <p:nvPr/>
        </p:nvGrpSpPr>
        <p:grpSpPr>
          <a:xfrm>
            <a:off x="598621" y="2090590"/>
            <a:ext cx="1562474" cy="2913921"/>
            <a:chOff x="720670" y="1904839"/>
            <a:chExt cx="2083298" cy="3885228"/>
          </a:xfrm>
        </p:grpSpPr>
        <p:pic>
          <p:nvPicPr>
            <p:cNvPr id="2" name="图片 1">
              <a:extLst>
                <a:ext uri="{FF2B5EF4-FFF2-40B4-BE49-F238E27FC236}">
                  <a16:creationId xmlns:a16="http://schemas.microsoft.com/office/drawing/2014/main" id="{BC759EA5-9345-45EC-8B16-9D4128B3A6D1}"/>
                </a:ext>
              </a:extLst>
            </p:cNvPr>
            <p:cNvPicPr>
              <a:picLocks noChangeAspect="1"/>
            </p:cNvPicPr>
            <p:nvPr/>
          </p:nvPicPr>
          <p:blipFill rotWithShape="1">
            <a:blip r:embed="rId3"/>
            <a:srcRect l="31186" r="31064" b="7124"/>
            <a:stretch/>
          </p:blipFill>
          <p:spPr>
            <a:xfrm>
              <a:off x="720670" y="1904839"/>
              <a:ext cx="2083298" cy="3885228"/>
            </a:xfrm>
            <a:prstGeom prst="rect">
              <a:avLst/>
            </a:prstGeom>
          </p:spPr>
        </p:pic>
        <p:pic>
          <p:nvPicPr>
            <p:cNvPr id="3" name="图片 2">
              <a:extLst>
                <a:ext uri="{FF2B5EF4-FFF2-40B4-BE49-F238E27FC236}">
                  <a16:creationId xmlns:a16="http://schemas.microsoft.com/office/drawing/2014/main" id="{137A413B-219F-4AAD-8371-E7329F0F318D}"/>
                </a:ext>
              </a:extLst>
            </p:cNvPr>
            <p:cNvPicPr>
              <a:picLocks noChangeAspect="1"/>
            </p:cNvPicPr>
            <p:nvPr/>
          </p:nvPicPr>
          <p:blipFill rotWithShape="1">
            <a:blip r:embed="rId4"/>
            <a:srcRect l="2315" t="-656" r="2315" b="8936"/>
            <a:stretch/>
          </p:blipFill>
          <p:spPr>
            <a:xfrm>
              <a:off x="925410" y="2276210"/>
              <a:ext cx="1673817" cy="3314832"/>
            </a:xfrm>
            <a:prstGeom prst="rect">
              <a:avLst/>
            </a:prstGeom>
          </p:spPr>
        </p:pic>
      </p:grpSp>
      <p:sp>
        <p:nvSpPr>
          <p:cNvPr id="16" name="Подзаголовок 2"/>
          <p:cNvSpPr txBox="1">
            <a:spLocks/>
          </p:cNvSpPr>
          <p:nvPr/>
        </p:nvSpPr>
        <p:spPr>
          <a:xfrm>
            <a:off x="2943862" y="2255903"/>
            <a:ext cx="6200138" cy="57520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800" b="1" dirty="0" err="1">
                <a:latin typeface="Calisto MT" panose="02040603050505030304" pitchFamily="18" charset="0"/>
              </a:rPr>
              <a:t>Douyin</a:t>
            </a:r>
            <a:r>
              <a:rPr lang="en-US" altLang="zh-CN" sz="1800" dirty="0">
                <a:latin typeface="Calisto MT" panose="02040603050505030304" pitchFamily="18" charset="0"/>
              </a:rPr>
              <a:t> is a short video media app developed by China’s young tech giant </a:t>
            </a:r>
            <a:r>
              <a:rPr lang="en-US" altLang="zh-CN" sz="1800" i="1" dirty="0" err="1">
                <a:latin typeface="Calisto MT" panose="02040603050505030304" pitchFamily="18" charset="0"/>
              </a:rPr>
              <a:t>Bytedance</a:t>
            </a:r>
            <a:r>
              <a:rPr lang="en-US" altLang="zh-CN" sz="1800" dirty="0">
                <a:latin typeface="Calisto MT" panose="02040603050505030304" pitchFamily="18" charset="0"/>
              </a:rPr>
              <a:t>.</a:t>
            </a:r>
            <a:endParaRPr lang="zh-CN" altLang="zh-CN" sz="1800" dirty="0">
              <a:latin typeface="Calisto MT" panose="02040603050505030304" pitchFamily="18" charset="0"/>
            </a:endParaRPr>
          </a:p>
        </p:txBody>
      </p:sp>
      <p:grpSp>
        <p:nvGrpSpPr>
          <p:cNvPr id="17" name="Группа 1"/>
          <p:cNvGrpSpPr/>
          <p:nvPr/>
        </p:nvGrpSpPr>
        <p:grpSpPr>
          <a:xfrm>
            <a:off x="3019061" y="3105025"/>
            <a:ext cx="510347" cy="456769"/>
            <a:chOff x="6939084" y="3996241"/>
            <a:chExt cx="680463" cy="609025"/>
          </a:xfrm>
        </p:grpSpPr>
        <p:sp>
          <p:nvSpPr>
            <p:cNvPr id="18" name="Прямоугольник 9"/>
            <p:cNvSpPr/>
            <p:nvPr/>
          </p:nvSpPr>
          <p:spPr>
            <a:xfrm>
              <a:off x="6939084" y="3996241"/>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Прямоугольник 10"/>
            <p:cNvSpPr/>
            <p:nvPr/>
          </p:nvSpPr>
          <p:spPr>
            <a:xfrm>
              <a:off x="7105197" y="4090916"/>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0" name="Текст 11"/>
          <p:cNvSpPr txBox="1">
            <a:spLocks/>
          </p:cNvSpPr>
          <p:nvPr/>
        </p:nvSpPr>
        <p:spPr>
          <a:xfrm>
            <a:off x="3651660" y="3030229"/>
            <a:ext cx="5443909" cy="1358951"/>
          </a:xfrm>
          <a:prstGeom prst="rect">
            <a:avLst/>
          </a:prstGeom>
        </p:spPr>
        <p:txBody>
          <a:bodyPr lIns="68580" tIns="34290" rIns="68580" bIns="3429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10800" b="1"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Users</a:t>
            </a:r>
          </a:p>
          <a:p>
            <a:pPr>
              <a:lnSpc>
                <a:spcPct val="100000"/>
              </a:lnSpc>
            </a:pPr>
            <a:r>
              <a:rPr lang="en-US" altLang="zh-CN" sz="5400" dirty="0" err="1">
                <a:latin typeface="华文中宋" panose="02010600040101010101" pitchFamily="2" charset="-122"/>
                <a:ea typeface="华文中宋" panose="02010600040101010101" pitchFamily="2" charset="-122"/>
              </a:rPr>
              <a:t>Douyin</a:t>
            </a:r>
            <a:r>
              <a:rPr lang="en-US" altLang="zh-CN" sz="5400" dirty="0">
                <a:latin typeface="华文中宋" panose="02010600040101010101" pitchFamily="2" charset="-122"/>
                <a:ea typeface="华文中宋" panose="02010600040101010101" pitchFamily="2" charset="-122"/>
              </a:rPr>
              <a:t> allows users to create, edit, and share short videos as well as livestreams, often featuring music in the background. In their videos, users can interact with the camera and sing at the same time, with songs provided by </a:t>
            </a:r>
            <a:r>
              <a:rPr lang="en-US" altLang="zh-CN" sz="5400" dirty="0" err="1">
                <a:latin typeface="华文中宋" panose="02010600040101010101" pitchFamily="2" charset="-122"/>
                <a:ea typeface="华文中宋" panose="02010600040101010101" pitchFamily="2" charset="-122"/>
              </a:rPr>
              <a:t>Douyin's</a:t>
            </a:r>
            <a:r>
              <a:rPr lang="en-US" altLang="zh-CN" sz="5400" dirty="0">
                <a:latin typeface="华文中宋" panose="02010600040101010101" pitchFamily="2" charset="-122"/>
                <a:ea typeface="华文中宋" panose="02010600040101010101" pitchFamily="2" charset="-122"/>
              </a:rPr>
              <a:t> extensive music library. </a:t>
            </a:r>
            <a:endParaRPr lang="en-US" sz="4800" b="1" dirty="0">
              <a:solidFill>
                <a:schemeClr val="bg1">
                  <a:lumMod val="65000"/>
                </a:schemeClr>
              </a:solidFill>
              <a:latin typeface="华文中宋" panose="02010600040101010101" pitchFamily="2" charset="-122"/>
              <a:ea typeface="华文中宋" panose="02010600040101010101" pitchFamily="2" charset="-122"/>
              <a:cs typeface="Poppins" panose="02000000000000000000" pitchFamily="2" charset="0"/>
              <a:sym typeface="微软雅黑" panose="020B0503020204020204" pitchFamily="34" charset="-122"/>
            </a:endParaRPr>
          </a:p>
        </p:txBody>
      </p:sp>
      <p:grpSp>
        <p:nvGrpSpPr>
          <p:cNvPr id="21" name="Группа 2"/>
          <p:cNvGrpSpPr/>
          <p:nvPr/>
        </p:nvGrpSpPr>
        <p:grpSpPr>
          <a:xfrm>
            <a:off x="3019061" y="4517299"/>
            <a:ext cx="510347" cy="456769"/>
            <a:chOff x="6939084" y="5076690"/>
            <a:chExt cx="680463" cy="609025"/>
          </a:xfrm>
        </p:grpSpPr>
        <p:sp>
          <p:nvSpPr>
            <p:cNvPr id="22" name="Прямоугольник 13"/>
            <p:cNvSpPr/>
            <p:nvPr/>
          </p:nvSpPr>
          <p:spPr>
            <a:xfrm>
              <a:off x="6939084" y="5076690"/>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Прямоугольник 14"/>
            <p:cNvSpPr/>
            <p:nvPr/>
          </p:nvSpPr>
          <p:spPr>
            <a:xfrm>
              <a:off x="7105197" y="5171365"/>
              <a:ext cx="514350" cy="5143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Заголовок 1"/>
          <p:cNvSpPr txBox="1">
            <a:spLocks/>
          </p:cNvSpPr>
          <p:nvPr/>
        </p:nvSpPr>
        <p:spPr>
          <a:xfrm>
            <a:off x="1487839" y="1417244"/>
            <a:ext cx="5967663" cy="507420"/>
          </a:xfrm>
          <a:prstGeom prst="rect">
            <a:avLst/>
          </a:prstGeom>
        </p:spPr>
        <p:txBody>
          <a:bodyPr lIns="68580" tIns="34290" rIns="68580" bIns="3429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000" b="1" spc="75"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ABOUT Tik Tok</a:t>
            </a:r>
            <a:endParaRPr lang="ru-RU" sz="3000" b="1" spc="75"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endParaRPr>
          </a:p>
        </p:txBody>
      </p:sp>
      <p:sp>
        <p:nvSpPr>
          <p:cNvPr id="27" name="Подзаголовок 2"/>
          <p:cNvSpPr txBox="1">
            <a:spLocks/>
          </p:cNvSpPr>
          <p:nvPr/>
        </p:nvSpPr>
        <p:spPr>
          <a:xfrm>
            <a:off x="1487839" y="1097488"/>
            <a:ext cx="5713062" cy="25316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50"/>
              </a:lnSpc>
              <a:spcBef>
                <a:spcPts val="900"/>
              </a:spcBef>
              <a:buNone/>
            </a:pPr>
            <a:r>
              <a:rPr lang="en-US" sz="1350" i="1" dirty="0">
                <a:solidFill>
                  <a:schemeClr val="bg1">
                    <a:lumMod val="7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a:t>
            </a:r>
            <a:r>
              <a:rPr lang="en-US" sz="2400" i="1" dirty="0">
                <a:solidFill>
                  <a:schemeClr val="bg1">
                    <a:lumMod val="75000"/>
                  </a:schemeClr>
                </a:solidFill>
                <a:latin typeface="微软雅黑" panose="020B0503020204020204" pitchFamily="34" charset="-122"/>
                <a:ea typeface="微软雅黑" panose="020B0503020204020204" pitchFamily="34" charset="-122"/>
                <a:cs typeface="Linux Libertine" panose="02000503000000000000" pitchFamily="2" charset="0"/>
                <a:sym typeface="微软雅黑" panose="020B0503020204020204" pitchFamily="34" charset="-122"/>
              </a:rPr>
              <a:t> </a:t>
            </a:r>
            <a:r>
              <a:rPr lang="en-US" altLang="zh-CN" sz="1350" i="1" dirty="0">
                <a:solidFill>
                  <a:schemeClr val="bg1">
                    <a:lumMod val="75000"/>
                  </a:schemeClr>
                </a:solidFill>
                <a:latin typeface="微软雅黑" panose="020B0503020204020204" pitchFamily="34" charset="-122"/>
                <a:ea typeface="微软雅黑" panose="020B0503020204020204" pitchFamily="34" charset="-122"/>
                <a:cs typeface="Poppins SemiBold" panose="02000000000000000000" pitchFamily="2" charset="0"/>
              </a:rPr>
              <a:t>It is a platform for creating and sharing 15-second videos.#</a:t>
            </a:r>
            <a:endParaRPr lang="zh-CN" altLang="zh-CN" sz="1350" i="1" dirty="0">
              <a:solidFill>
                <a:schemeClr val="bg1">
                  <a:lumMod val="75000"/>
                </a:schemeClr>
              </a:solidFill>
              <a:latin typeface="微软雅黑" panose="020B0503020204020204" pitchFamily="34" charset="-122"/>
              <a:ea typeface="微软雅黑" panose="020B0503020204020204" pitchFamily="34" charset="-122"/>
              <a:cs typeface="Poppins SemiBold" panose="02000000000000000000" pitchFamily="2" charset="0"/>
            </a:endParaRPr>
          </a:p>
          <a:p>
            <a:pPr marL="0" indent="0" algn="ctr">
              <a:lnSpc>
                <a:spcPts val="1350"/>
              </a:lnSpc>
              <a:spcBef>
                <a:spcPts val="900"/>
              </a:spcBef>
              <a:buNone/>
            </a:pPr>
            <a:endParaRPr lang="ru-RU" sz="1800" i="1" dirty="0">
              <a:solidFill>
                <a:schemeClr val="bg1">
                  <a:lumMod val="75000"/>
                </a:schemeClr>
              </a:solidFill>
              <a:latin typeface="微软雅黑" panose="020B0503020204020204" pitchFamily="34" charset="-122"/>
              <a:ea typeface="微软雅黑" panose="020B0503020204020204" pitchFamily="34" charset="-122"/>
              <a:cs typeface="Linux Libertine" panose="02000503000000000000" pitchFamily="2" charset="0"/>
              <a:sym typeface="微软雅黑" panose="020B0503020204020204" pitchFamily="34" charset="-122"/>
            </a:endParaRPr>
          </a:p>
        </p:txBody>
      </p:sp>
      <p:sp>
        <p:nvSpPr>
          <p:cNvPr id="29" name="Текст 11"/>
          <p:cNvSpPr txBox="1">
            <a:spLocks/>
          </p:cNvSpPr>
          <p:nvPr/>
        </p:nvSpPr>
        <p:spPr>
          <a:xfrm>
            <a:off x="3651660" y="4521685"/>
            <a:ext cx="5263739" cy="1243214"/>
          </a:xfrm>
          <a:prstGeom prst="rect">
            <a:avLst/>
          </a:prstGeom>
        </p:spPr>
        <p:txBody>
          <a:bodyPr lIns="68580" tIns="34290" rIns="68580" bIns="3429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2700" b="1"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Contents</a:t>
            </a:r>
          </a:p>
          <a:p>
            <a:pPr>
              <a:lnSpc>
                <a:spcPct val="80000"/>
              </a:lnSpc>
            </a:pPr>
            <a:r>
              <a:rPr lang="en-US" altLang="zh-CN" sz="1350" dirty="0">
                <a:latin typeface="华文中宋" panose="02010600040101010101" pitchFamily="2" charset="-122"/>
                <a:ea typeface="华文中宋" panose="02010600040101010101" pitchFamily="2" charset="-122"/>
              </a:rPr>
              <a:t>Contents themed on dances, comedies, babies, food, pets pranks, and stunts are most welcomed on </a:t>
            </a:r>
            <a:r>
              <a:rPr lang="en-US" altLang="zh-CN" sz="1350" dirty="0" err="1">
                <a:latin typeface="华文中宋" panose="02010600040101010101" pitchFamily="2" charset="-122"/>
                <a:ea typeface="华文中宋" panose="02010600040101010101" pitchFamily="2" charset="-122"/>
              </a:rPr>
              <a:t>Douyin</a:t>
            </a:r>
            <a:r>
              <a:rPr lang="en-US" altLang="zh-CN" sz="1350" dirty="0">
                <a:latin typeface="华文中宋" panose="02010600040101010101" pitchFamily="2" charset="-122"/>
                <a:ea typeface="华文中宋" panose="02010600040101010101" pitchFamily="2" charset="-122"/>
              </a:rPr>
              <a:t>. Showing off dance skills and comedy routines are also popular pastimes on the app.</a:t>
            </a:r>
            <a:endParaRPr lang="en-US" sz="1350" dirty="0">
              <a:latin typeface="华文中宋" panose="02010600040101010101" pitchFamily="2" charset="-122"/>
              <a:ea typeface="华文中宋" panose="02010600040101010101" pitchFamily="2" charset="-122"/>
              <a:sym typeface="微软雅黑" panose="020B0503020204020204" pitchFamily="34" charset="-122"/>
            </a:endParaRPr>
          </a:p>
        </p:txBody>
      </p:sp>
    </p:spTree>
    <p:extLst>
      <p:ext uri="{BB962C8B-B14F-4D97-AF65-F5344CB8AC3E}">
        <p14:creationId xmlns:p14="http://schemas.microsoft.com/office/powerpoint/2010/main" val="3991091125"/>
      </p:ext>
    </p:extLst>
  </p:cSld>
  <p:clrMapOvr>
    <a:masterClrMapping/>
  </p:clrMapOvr>
  <p:transition spd="slow" advClick="0" advTm="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4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6" grpId="0"/>
      <p:bldP spid="27" grpId="0"/>
      <p:bldP spid="2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1363988" y="1042952"/>
            <a:ext cx="5967663" cy="507420"/>
          </a:xfrm>
          <a:prstGeom prst="rect">
            <a:avLst/>
          </a:prstGeom>
        </p:spPr>
        <p:txBody>
          <a:bodyPr lIns="68580" tIns="34290" rIns="68580" bIns="3429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000" b="1" spc="75"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Characteristics</a:t>
            </a:r>
            <a:endParaRPr lang="ru-RU" sz="3000" b="1" spc="75"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endParaRPr>
          </a:p>
        </p:txBody>
      </p:sp>
      <p:sp>
        <p:nvSpPr>
          <p:cNvPr id="9" name="Прямоугольник 25"/>
          <p:cNvSpPr/>
          <p:nvPr/>
        </p:nvSpPr>
        <p:spPr>
          <a:xfrm>
            <a:off x="424515" y="1931850"/>
            <a:ext cx="1571625" cy="1485900"/>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Прямоугольник 27"/>
          <p:cNvSpPr/>
          <p:nvPr/>
        </p:nvSpPr>
        <p:spPr>
          <a:xfrm>
            <a:off x="7181020" y="1328371"/>
            <a:ext cx="1571625" cy="1485900"/>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472C7090-B7A5-E04D-B125-36A2692F405C}"/>
              </a:ext>
            </a:extLst>
          </p:cNvPr>
          <p:cNvSpPr/>
          <p:nvPr/>
        </p:nvSpPr>
        <p:spPr>
          <a:xfrm>
            <a:off x="648679" y="4049096"/>
            <a:ext cx="3479603" cy="1338828"/>
          </a:xfrm>
          <a:prstGeom prst="rect">
            <a:avLst/>
          </a:prstGeom>
        </p:spPr>
        <p:txBody>
          <a:bodyPr wrap="square">
            <a:spAutoFit/>
          </a:bodyPr>
          <a:lstStyle/>
          <a:p>
            <a:pPr algn="just"/>
            <a:r>
              <a:rPr lang="en-US" altLang="zh-CN" sz="1350" kern="100" dirty="0">
                <a:latin typeface="Times New Roman" panose="02020603050405020304" pitchFamily="18" charset="0"/>
                <a:ea typeface="DengXian" panose="02010600030101010101" pitchFamily="2" charset="-122"/>
                <a:cs typeface="Times New Roman" panose="02020603050405020304" pitchFamily="18" charset="0"/>
              </a:rPr>
              <a:t>Once you open the app, a video starts immediately. You scroll through a 15-second stream of videos nonstop, as does how you look through photos on Instagram. Therefore, many people can't help spending most of their spare time on </a:t>
            </a:r>
            <a:r>
              <a:rPr lang="en-US" altLang="zh-CN" sz="1350" b="1" kern="100" dirty="0">
                <a:latin typeface="Times New Roman" panose="02020603050405020304" pitchFamily="18" charset="0"/>
                <a:ea typeface="DengXian" panose="02010600030101010101" pitchFamily="2" charset="-122"/>
                <a:cs typeface="Times New Roman" panose="02020603050405020304" pitchFamily="18" charset="0"/>
              </a:rPr>
              <a:t>the For You Page.</a:t>
            </a:r>
            <a:endParaRPr lang="zh-CN" altLang="zh-CN" sz="1050" b="1" kern="100" dirty="0">
              <a:latin typeface="DengXian" panose="02010600030101010101" pitchFamily="2" charset="-122"/>
              <a:ea typeface="DengXian" panose="02010600030101010101" pitchFamily="2" charset="-122"/>
              <a:cs typeface="Times New Roman" panose="02020603050405020304" pitchFamily="18" charset="0"/>
            </a:endParaRPr>
          </a:p>
        </p:txBody>
      </p:sp>
      <p:sp>
        <p:nvSpPr>
          <p:cNvPr id="20" name="矩形 19">
            <a:extLst>
              <a:ext uri="{FF2B5EF4-FFF2-40B4-BE49-F238E27FC236}">
                <a16:creationId xmlns:a16="http://schemas.microsoft.com/office/drawing/2014/main" id="{D5F23A8C-1C9E-CE47-82AC-AF9DB4FCFF43}"/>
              </a:ext>
            </a:extLst>
          </p:cNvPr>
          <p:cNvSpPr/>
          <p:nvPr/>
        </p:nvSpPr>
        <p:spPr>
          <a:xfrm>
            <a:off x="4684363" y="4049096"/>
            <a:ext cx="4235003" cy="1546577"/>
          </a:xfrm>
          <a:prstGeom prst="rect">
            <a:avLst/>
          </a:prstGeom>
        </p:spPr>
        <p:txBody>
          <a:bodyPr wrap="square">
            <a:spAutoFit/>
          </a:bodyPr>
          <a:lstStyle/>
          <a:p>
            <a:pPr algn="just"/>
            <a:r>
              <a:rPr lang="en-US" altLang="zh-CN" sz="1350" dirty="0">
                <a:latin typeface="Times New Roman" panose="02020603050405020304" pitchFamily="18" charset="0"/>
                <a:cs typeface="Times New Roman" panose="02020603050405020304" pitchFamily="18" charset="0"/>
              </a:rPr>
              <a:t>Unlike other popular Chinese apps like Weibo, where you have to actively follow specific accounts to be pushed toward their content, </a:t>
            </a:r>
            <a:r>
              <a:rPr lang="en-US" altLang="zh-CN" sz="1350" dirty="0" err="1">
                <a:latin typeface="Times New Roman" panose="02020603050405020304" pitchFamily="18" charset="0"/>
                <a:cs typeface="Times New Roman" panose="02020603050405020304" pitchFamily="18" charset="0"/>
              </a:rPr>
              <a:t>Douyin</a:t>
            </a:r>
            <a:r>
              <a:rPr lang="en-US" altLang="zh-CN" sz="1350" dirty="0">
                <a:latin typeface="Times New Roman" panose="02020603050405020304" pitchFamily="18" charset="0"/>
                <a:cs typeface="Times New Roman" panose="02020603050405020304" pitchFamily="18" charset="0"/>
              </a:rPr>
              <a:t> identifies users’ interests through a powerful recommendation algorithm that tracks the users’ preferences through their browser history. </a:t>
            </a:r>
            <a:endParaRPr lang="zh-CN" altLang="zh-CN" sz="1350" dirty="0">
              <a:latin typeface="Times New Roman" panose="02020603050405020304" pitchFamily="18" charset="0"/>
              <a:cs typeface="Times New Roman" panose="02020603050405020304" pitchFamily="18" charset="0"/>
            </a:endParaRPr>
          </a:p>
          <a:p>
            <a:pPr algn="just"/>
            <a:r>
              <a:rPr lang="en-US" altLang="zh-CN" sz="1350" dirty="0">
                <a:latin typeface="Times New Roman" panose="02020603050405020304" pitchFamily="18" charset="0"/>
                <a:cs typeface="Times New Roman" panose="02020603050405020304" pitchFamily="18" charset="0"/>
              </a:rPr>
              <a:t>It also shows content it thinks could go viral, regardless of how many followers the creator has.</a:t>
            </a:r>
            <a:endParaRPr lang="zh-CN" altLang="zh-CN" sz="1350" dirty="0">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70EB30D9-65E8-CE47-A871-FBF225FF9F0B}"/>
              </a:ext>
            </a:extLst>
          </p:cNvPr>
          <p:cNvSpPr/>
          <p:nvPr/>
        </p:nvSpPr>
        <p:spPr>
          <a:xfrm>
            <a:off x="5258466" y="4522430"/>
            <a:ext cx="2858997" cy="253916"/>
          </a:xfrm>
          <a:prstGeom prst="rect">
            <a:avLst/>
          </a:prstGeom>
        </p:spPr>
        <p:txBody>
          <a:bodyPr wrap="square">
            <a:spAutoFit/>
          </a:bodyPr>
          <a:lstStyle/>
          <a:p>
            <a:pPr algn="just"/>
            <a:endParaRPr lang="zh-CN" altLang="zh-CN" sz="1050" kern="100" dirty="0">
              <a:latin typeface="DengXian" panose="02010600030101010101" pitchFamily="2" charset="-122"/>
              <a:ea typeface="DengXian"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E5D3503B-9F14-409F-A4A6-F18451E45CC1}"/>
              </a:ext>
            </a:extLst>
          </p:cNvPr>
          <p:cNvPicPr>
            <a:picLocks noChangeAspect="1"/>
          </p:cNvPicPr>
          <p:nvPr/>
        </p:nvPicPr>
        <p:blipFill>
          <a:blip r:embed="rId3"/>
          <a:stretch>
            <a:fillRect/>
          </a:stretch>
        </p:blipFill>
        <p:spPr>
          <a:xfrm>
            <a:off x="688815" y="1664002"/>
            <a:ext cx="3447530" cy="1938993"/>
          </a:xfrm>
          <a:prstGeom prst="rect">
            <a:avLst/>
          </a:prstGeom>
        </p:spPr>
      </p:pic>
      <p:pic>
        <p:nvPicPr>
          <p:cNvPr id="4" name="图片 3">
            <a:extLst>
              <a:ext uri="{FF2B5EF4-FFF2-40B4-BE49-F238E27FC236}">
                <a16:creationId xmlns:a16="http://schemas.microsoft.com/office/drawing/2014/main" id="{EF2FD4B8-FC7D-46EA-B722-BC91C2ABD041}"/>
              </a:ext>
            </a:extLst>
          </p:cNvPr>
          <p:cNvPicPr>
            <a:picLocks noChangeAspect="1"/>
          </p:cNvPicPr>
          <p:nvPr/>
        </p:nvPicPr>
        <p:blipFill>
          <a:blip r:embed="rId4"/>
          <a:stretch>
            <a:fillRect/>
          </a:stretch>
        </p:blipFill>
        <p:spPr>
          <a:xfrm>
            <a:off x="4891083" y="1661819"/>
            <a:ext cx="3447530" cy="1944024"/>
          </a:xfrm>
          <a:prstGeom prst="rect">
            <a:avLst/>
          </a:prstGeom>
        </p:spPr>
      </p:pic>
      <p:sp>
        <p:nvSpPr>
          <p:cNvPr id="5" name="文本框 4">
            <a:extLst>
              <a:ext uri="{FF2B5EF4-FFF2-40B4-BE49-F238E27FC236}">
                <a16:creationId xmlns:a16="http://schemas.microsoft.com/office/drawing/2014/main" id="{BCE7B9FF-D84A-4C07-B5F8-AAE784635088}"/>
              </a:ext>
            </a:extLst>
          </p:cNvPr>
          <p:cNvSpPr txBox="1"/>
          <p:nvPr/>
        </p:nvSpPr>
        <p:spPr>
          <a:xfrm>
            <a:off x="648679" y="3676005"/>
            <a:ext cx="3527801" cy="323165"/>
          </a:xfrm>
          <a:prstGeom prst="rect">
            <a:avLst/>
          </a:prstGeom>
          <a:noFill/>
        </p:spPr>
        <p:txBody>
          <a:bodyPr wrap="square" rtlCol="0">
            <a:spAutoFit/>
          </a:bodyPr>
          <a:lstStyle/>
          <a:p>
            <a:r>
              <a:rPr lang="en-US" altLang="zh-CN" sz="1500" i="1"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a:t>
            </a:r>
            <a:r>
              <a:rPr lang="en-US" altLang="zh-CN" sz="1500" i="1" dirty="0">
                <a:solidFill>
                  <a:schemeClr val="bg2">
                    <a:lumMod val="25000"/>
                  </a:schemeClr>
                </a:solidFill>
                <a:latin typeface="微软雅黑" panose="020B0503020204020204" pitchFamily="34" charset="-122"/>
                <a:ea typeface="微软雅黑" panose="020B0503020204020204" pitchFamily="34" charset="-122"/>
                <a:cs typeface="Linux Libertine" panose="02000503000000000000" pitchFamily="2" charset="0"/>
                <a:sym typeface="微软雅黑" panose="020B0503020204020204" pitchFamily="34" charset="-122"/>
              </a:rPr>
              <a:t> No ”play” or “pause” button#</a:t>
            </a:r>
          </a:p>
        </p:txBody>
      </p:sp>
      <p:sp>
        <p:nvSpPr>
          <p:cNvPr id="6" name="文本框 5">
            <a:extLst>
              <a:ext uri="{FF2B5EF4-FFF2-40B4-BE49-F238E27FC236}">
                <a16:creationId xmlns:a16="http://schemas.microsoft.com/office/drawing/2014/main" id="{4625B78D-E1D9-4969-BD68-309BD6ED8E82}"/>
              </a:ext>
            </a:extLst>
          </p:cNvPr>
          <p:cNvSpPr txBox="1"/>
          <p:nvPr/>
        </p:nvSpPr>
        <p:spPr>
          <a:xfrm>
            <a:off x="4934274" y="3676005"/>
            <a:ext cx="3527801" cy="323165"/>
          </a:xfrm>
          <a:prstGeom prst="rect">
            <a:avLst/>
          </a:prstGeom>
          <a:noFill/>
        </p:spPr>
        <p:txBody>
          <a:bodyPr wrap="square" rtlCol="0">
            <a:spAutoFit/>
          </a:bodyPr>
          <a:lstStyle/>
          <a:p>
            <a:pPr algn="ctr"/>
            <a:r>
              <a:rPr lang="en-US" altLang="zh-CN" sz="1500" i="1"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a:t>
            </a:r>
            <a:r>
              <a:rPr lang="en-US" altLang="zh-CN" sz="1500" i="1" dirty="0">
                <a:solidFill>
                  <a:schemeClr val="bg2">
                    <a:lumMod val="25000"/>
                  </a:schemeClr>
                </a:solidFill>
                <a:latin typeface="微软雅黑" panose="020B0503020204020204" pitchFamily="34" charset="-122"/>
                <a:ea typeface="微软雅黑" panose="020B0503020204020204" pitchFamily="34" charset="-122"/>
                <a:cs typeface="Linux Libertine" panose="02000503000000000000" pitchFamily="2" charset="0"/>
                <a:sym typeface="微软雅黑" panose="020B0503020204020204" pitchFamily="34" charset="-122"/>
              </a:rPr>
              <a:t> Personalized  Recommendation#</a:t>
            </a:r>
          </a:p>
        </p:txBody>
      </p:sp>
    </p:spTree>
    <p:extLst>
      <p:ext uri="{BB962C8B-B14F-4D97-AF65-F5344CB8AC3E}">
        <p14:creationId xmlns:p14="http://schemas.microsoft.com/office/powerpoint/2010/main" val="2220233728"/>
      </p:ext>
    </p:extLst>
  </p:cSld>
  <p:clrMapOvr>
    <a:masterClrMapping/>
  </p:clrMapOvr>
  <p:transition spd="slow" advClick="0" advTm="7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400" fill="hold"/>
                                        <p:tgtEl>
                                          <p:spTgt spid="11"/>
                                        </p:tgtEl>
                                        <p:attrNameLst>
                                          <p:attrName>ppt_x</p:attrName>
                                        </p:attrNameLst>
                                      </p:cBhvr>
                                      <p:tavLst>
                                        <p:tav tm="0">
                                          <p:val>
                                            <p:strVal val="#ppt_x"/>
                                          </p:val>
                                        </p:tav>
                                        <p:tav tm="100000">
                                          <p:val>
                                            <p:strVal val="#ppt_x"/>
                                          </p:val>
                                        </p:tav>
                                      </p:tavLst>
                                    </p:anim>
                                    <p:anim calcmode="lin" valueType="num">
                                      <p:cBhvr additive="base">
                                        <p:cTn id="15" dur="4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44304" y="999650"/>
            <a:ext cx="8854916" cy="4858703"/>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6" name="组合 5"/>
          <p:cNvGrpSpPr/>
          <p:nvPr/>
        </p:nvGrpSpPr>
        <p:grpSpPr>
          <a:xfrm>
            <a:off x="3709036" y="1648779"/>
            <a:ext cx="1726406" cy="1726406"/>
            <a:chOff x="7840" y="1666"/>
            <a:chExt cx="3872" cy="3872"/>
          </a:xfrm>
        </p:grpSpPr>
        <p:sp>
          <p:nvSpPr>
            <p:cNvPr id="4" name="椭圆 3"/>
            <p:cNvSpPr/>
            <p:nvPr/>
          </p:nvSpPr>
          <p:spPr>
            <a:xfrm>
              <a:off x="7840" y="1666"/>
              <a:ext cx="3872" cy="3872"/>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840" y="1666"/>
              <a:ext cx="3872" cy="3872"/>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768090" y="2225993"/>
            <a:ext cx="1607820" cy="577081"/>
          </a:xfrm>
          <a:prstGeom prst="rect">
            <a:avLst/>
          </a:prstGeom>
          <a:noFill/>
        </p:spPr>
        <p:txBody>
          <a:bodyPr wrap="square" lIns="68580" tIns="34290" rIns="68580" bIns="34290" rtlCol="0">
            <a:spAutoFit/>
          </a:bodyPr>
          <a:lstStyle/>
          <a:p>
            <a:pPr algn="ctr"/>
            <a:r>
              <a:rPr lang="en-US" altLang="zh-CN" sz="3300" dirty="0">
                <a:solidFill>
                  <a:schemeClr val="bg1"/>
                </a:solidFill>
                <a:latin typeface="Franklin Gothic Demi Cond" panose="020B0706030402020204" charset="0"/>
              </a:rPr>
              <a:t>Part Two</a:t>
            </a:r>
            <a:endParaRPr lang="en-US" altLang="zh-CN" sz="3000" dirty="0">
              <a:solidFill>
                <a:schemeClr val="bg1"/>
              </a:solidFill>
              <a:latin typeface="Franklin Gothic Demi Cond" panose="020B0706030402020204" charset="0"/>
            </a:endParaRPr>
          </a:p>
        </p:txBody>
      </p:sp>
      <p:sp>
        <p:nvSpPr>
          <p:cNvPr id="11" name="文本框 10"/>
          <p:cNvSpPr txBox="1"/>
          <p:nvPr/>
        </p:nvSpPr>
        <p:spPr>
          <a:xfrm>
            <a:off x="2765345" y="4024313"/>
            <a:ext cx="3612833" cy="500137"/>
          </a:xfrm>
          <a:prstGeom prst="rect">
            <a:avLst/>
          </a:prstGeom>
          <a:noFill/>
        </p:spPr>
        <p:txBody>
          <a:bodyPr wrap="square" lIns="68580" tIns="34290" rIns="68580" bIns="34290" rtlCol="0">
            <a:spAutoFit/>
          </a:bodyPr>
          <a:lstStyle/>
          <a:p>
            <a:pPr algn="ctr"/>
            <a:r>
              <a:rPr lang="en-US" altLang="zh-CN" sz="2800" dirty="0">
                <a:solidFill>
                  <a:schemeClr val="tx1">
                    <a:lumMod val="65000"/>
                    <a:lumOff val="35000"/>
                  </a:schemeClr>
                </a:solidFill>
                <a:latin typeface="微软雅黑" panose="020B0503020204020204" charset="-122"/>
                <a:ea typeface="微软雅黑" panose="020B0503020204020204" charset="-122"/>
                <a:sym typeface="+mn-ea"/>
              </a:rPr>
              <a:t>Comparison</a:t>
            </a:r>
            <a:endParaRPr lang="zh-CN" altLang="en-US" sz="2800" dirty="0">
              <a:solidFill>
                <a:schemeClr val="tx1">
                  <a:lumMod val="65000"/>
                  <a:lumOff val="35000"/>
                </a:schemeClr>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1643070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edge">
                                      <p:cBhvr>
                                        <p:cTn id="7" dur="500"/>
                                        <p:tgtEl>
                                          <p:spTgt spid="34"/>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1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Прямая соединительная линия 15"/>
          <p:cNvCxnSpPr>
            <a:cxnSpLocks/>
          </p:cNvCxnSpPr>
          <p:nvPr/>
        </p:nvCxnSpPr>
        <p:spPr>
          <a:xfrm>
            <a:off x="4568533" y="2798256"/>
            <a:ext cx="0" cy="1141171"/>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grpSp>
        <p:nvGrpSpPr>
          <p:cNvPr id="3" name="Группа 2"/>
          <p:cNvGrpSpPr/>
          <p:nvPr/>
        </p:nvGrpSpPr>
        <p:grpSpPr>
          <a:xfrm>
            <a:off x="4184130" y="2201051"/>
            <a:ext cx="879023" cy="829835"/>
            <a:chOff x="5628595" y="2461366"/>
            <a:chExt cx="857531" cy="823910"/>
          </a:xfrm>
        </p:grpSpPr>
        <p:sp>
          <p:nvSpPr>
            <p:cNvPr id="11" name="Овал 10"/>
            <p:cNvSpPr/>
            <p:nvPr/>
          </p:nvSpPr>
          <p:spPr>
            <a:xfrm>
              <a:off x="5628595" y="2461366"/>
              <a:ext cx="823910" cy="823910"/>
            </a:xfrm>
            <a:prstGeom prst="ellipse">
              <a:avLst/>
            </a:prstGeom>
            <a:solidFill>
              <a:schemeClr val="bg2">
                <a:lumMod val="25000"/>
              </a:schemeClr>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3737D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Прямоугольник 13"/>
            <p:cNvSpPr/>
            <p:nvPr/>
          </p:nvSpPr>
          <p:spPr>
            <a:xfrm>
              <a:off x="5628595" y="2763752"/>
              <a:ext cx="857531" cy="270819"/>
            </a:xfrm>
            <a:prstGeom prst="rect">
              <a:avLst/>
            </a:prstGeom>
          </p:spPr>
          <p:txBody>
            <a:bodyPr wrap="none">
              <a:spAutoFit/>
            </a:bodyPr>
            <a:lstStyle/>
            <a:p>
              <a:pPr>
                <a:lnSpc>
                  <a:spcPts val="1350"/>
                </a:lnSpc>
              </a:pPr>
              <a:r>
                <a:rPr lang="en-US" sz="1500" b="1" dirty="0">
                  <a:solidFill>
                    <a:schemeClr val="bg1"/>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Tik Tok</a:t>
              </a:r>
            </a:p>
          </p:txBody>
        </p:sp>
      </p:grpSp>
      <p:grpSp>
        <p:nvGrpSpPr>
          <p:cNvPr id="4" name="Группа 3"/>
          <p:cNvGrpSpPr/>
          <p:nvPr/>
        </p:nvGrpSpPr>
        <p:grpSpPr>
          <a:xfrm>
            <a:off x="4184129" y="3939427"/>
            <a:ext cx="839619" cy="829835"/>
            <a:chOff x="5735129" y="4320659"/>
            <a:chExt cx="828208" cy="823910"/>
          </a:xfrm>
        </p:grpSpPr>
        <p:sp>
          <p:nvSpPr>
            <p:cNvPr id="17" name="Овал 16"/>
            <p:cNvSpPr/>
            <p:nvPr/>
          </p:nvSpPr>
          <p:spPr>
            <a:xfrm>
              <a:off x="5735129" y="4320659"/>
              <a:ext cx="823910" cy="823910"/>
            </a:xfrm>
            <a:prstGeom prst="ellipse">
              <a:avLst/>
            </a:prstGeom>
            <a:solidFill>
              <a:schemeClr val="bg1"/>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Прямоугольник 17"/>
            <p:cNvSpPr/>
            <p:nvPr/>
          </p:nvSpPr>
          <p:spPr>
            <a:xfrm>
              <a:off x="5783481" y="4611050"/>
              <a:ext cx="779856" cy="270819"/>
            </a:xfrm>
            <a:prstGeom prst="rect">
              <a:avLst/>
            </a:prstGeom>
          </p:spPr>
          <p:txBody>
            <a:bodyPr wrap="none">
              <a:spAutoFit/>
            </a:bodyPr>
            <a:lstStyle/>
            <a:p>
              <a:pPr>
                <a:lnSpc>
                  <a:spcPts val="1350"/>
                </a:lnSpc>
              </a:pPr>
              <a:r>
                <a:rPr lang="en-US" altLang="zh-CN" sz="1500" b="1" dirty="0" err="1">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Bilibili</a:t>
              </a:r>
              <a:endParaRPr lang="en-US" sz="1500" b="1" dirty="0">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endParaRPr>
            </a:p>
          </p:txBody>
        </p:sp>
      </p:grpSp>
      <p:sp>
        <p:nvSpPr>
          <p:cNvPr id="19" name="Текст 11"/>
          <p:cNvSpPr txBox="1">
            <a:spLocks/>
          </p:cNvSpPr>
          <p:nvPr/>
        </p:nvSpPr>
        <p:spPr>
          <a:xfrm>
            <a:off x="66504" y="3030886"/>
            <a:ext cx="4084395" cy="2614805"/>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zh-CN" sz="1350" b="1" dirty="0">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Position</a:t>
            </a:r>
          </a:p>
          <a:p>
            <a:pPr marL="0" indent="0" algn="r">
              <a:buNone/>
            </a:pPr>
            <a:r>
              <a:rPr lang="en-US" sz="1350" dirty="0">
                <a:solidFill>
                  <a:schemeClr val="bg1">
                    <a:lumMod val="65000"/>
                  </a:schemeClr>
                </a:solidFill>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ACG culture community</a:t>
            </a:r>
          </a:p>
          <a:p>
            <a:pPr marL="0" indent="0" algn="r">
              <a:buNone/>
            </a:pPr>
            <a:r>
              <a:rPr lang="en-US" sz="1350" b="1" dirty="0">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Time Limit</a:t>
            </a:r>
          </a:p>
          <a:p>
            <a:pPr marL="0" indent="0" algn="r">
              <a:buNone/>
            </a:pPr>
            <a:r>
              <a:rPr lang="en-US" sz="1350" dirty="0">
                <a:solidFill>
                  <a:schemeClr val="bg1">
                    <a:lumMod val="65000"/>
                  </a:schemeClr>
                </a:solidFill>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   More than 2 minutes, 8 minutes on average</a:t>
            </a:r>
          </a:p>
          <a:p>
            <a:pPr marL="0" indent="0" algn="r">
              <a:buNone/>
            </a:pPr>
            <a:r>
              <a:rPr lang="en-US" sz="1350" b="1" dirty="0">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Volume</a:t>
            </a:r>
          </a:p>
          <a:p>
            <a:pPr marL="0" indent="0" algn="r">
              <a:buNone/>
            </a:pPr>
            <a:r>
              <a:rPr lang="en-US" sz="1350" dirty="0">
                <a:solidFill>
                  <a:schemeClr val="bg1">
                    <a:lumMod val="65000"/>
                  </a:schemeClr>
                </a:solidFill>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DAU: 65 million</a:t>
            </a:r>
          </a:p>
          <a:p>
            <a:pPr marL="0" indent="0" algn="r">
              <a:buNone/>
            </a:pPr>
            <a:r>
              <a:rPr lang="en-US" sz="1350" b="1" dirty="0">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Users</a:t>
            </a:r>
          </a:p>
          <a:p>
            <a:pPr marL="0" indent="0" algn="r">
              <a:buNone/>
            </a:pPr>
            <a:r>
              <a:rPr lang="en-US" sz="1350" dirty="0">
                <a:solidFill>
                  <a:schemeClr val="bg1">
                    <a:lumMod val="65000"/>
                  </a:schemeClr>
                </a:solidFill>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Mostly generation Z, a minority of generation Y</a:t>
            </a:r>
            <a:r>
              <a:rPr lang="en-US" sz="1350" b="1" dirty="0">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      </a:t>
            </a:r>
          </a:p>
        </p:txBody>
      </p:sp>
      <p:sp>
        <p:nvSpPr>
          <p:cNvPr id="9" name="Заголовок 1"/>
          <p:cNvSpPr txBox="1">
            <a:spLocks/>
          </p:cNvSpPr>
          <p:nvPr/>
        </p:nvSpPr>
        <p:spPr>
          <a:xfrm>
            <a:off x="773585" y="849212"/>
            <a:ext cx="8066868" cy="102744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700" b="1" spc="75" dirty="0">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 Comparison between Tik Tok and </a:t>
            </a:r>
            <a:r>
              <a:rPr lang="en-US" sz="2700" b="1" spc="75" dirty="0" err="1">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Bilibili</a:t>
            </a:r>
            <a:endParaRPr lang="ru-RU" sz="2700" dirty="0">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endParaRPr>
          </a:p>
        </p:txBody>
      </p:sp>
      <p:sp>
        <p:nvSpPr>
          <p:cNvPr id="30" name="Текст 11"/>
          <p:cNvSpPr txBox="1">
            <a:spLocks/>
          </p:cNvSpPr>
          <p:nvPr/>
        </p:nvSpPr>
        <p:spPr>
          <a:xfrm>
            <a:off x="5286895" y="2101896"/>
            <a:ext cx="3790601" cy="2838982"/>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350" b="1" dirty="0">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Position</a:t>
            </a:r>
          </a:p>
          <a:p>
            <a:pPr marL="0" indent="0">
              <a:buNone/>
            </a:pPr>
            <a:r>
              <a:rPr lang="en-US" sz="1350" dirty="0">
                <a:solidFill>
                  <a:schemeClr val="bg1">
                    <a:lumMod val="65000"/>
                  </a:schemeClr>
                </a:solidFill>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Short video culture community</a:t>
            </a:r>
          </a:p>
          <a:p>
            <a:pPr marL="0" indent="0">
              <a:buNone/>
            </a:pPr>
            <a:r>
              <a:rPr lang="en-US" sz="1350" b="1" dirty="0">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Time Limit</a:t>
            </a:r>
          </a:p>
          <a:p>
            <a:pPr marL="0" indent="0">
              <a:buNone/>
            </a:pPr>
            <a:r>
              <a:rPr lang="en-US" sz="1350" dirty="0">
                <a:solidFill>
                  <a:schemeClr val="bg1">
                    <a:lumMod val="65000"/>
                  </a:schemeClr>
                </a:solidFill>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21 seconds on average, less than 60 seconds mostly</a:t>
            </a:r>
          </a:p>
          <a:p>
            <a:pPr marL="0" indent="0">
              <a:buNone/>
            </a:pPr>
            <a:r>
              <a:rPr lang="en-US" sz="1350" b="1" dirty="0">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Volume</a:t>
            </a:r>
          </a:p>
          <a:p>
            <a:pPr marL="0" indent="0">
              <a:buNone/>
            </a:pPr>
            <a:r>
              <a:rPr lang="en-US" sz="1350" dirty="0">
                <a:solidFill>
                  <a:schemeClr val="bg1">
                    <a:lumMod val="65000"/>
                  </a:schemeClr>
                </a:solidFill>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DAU: 600 million</a:t>
            </a:r>
          </a:p>
          <a:p>
            <a:pPr marL="0" indent="0">
              <a:buNone/>
            </a:pPr>
            <a:r>
              <a:rPr lang="en-US" sz="1350" b="1" dirty="0">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Users</a:t>
            </a:r>
          </a:p>
          <a:p>
            <a:pPr marL="0" indent="0">
              <a:buNone/>
            </a:pPr>
            <a:r>
              <a:rPr lang="en-US" sz="1350" dirty="0">
                <a:solidFill>
                  <a:schemeClr val="bg1">
                    <a:lumMod val="65000"/>
                  </a:schemeClr>
                </a:solidFill>
                <a:latin typeface="微软雅黑" panose="020B0503020204020204" pitchFamily="34" charset="-122"/>
                <a:ea typeface="微软雅黑" panose="020B0503020204020204" pitchFamily="34" charset="-122"/>
                <a:cs typeface="Poppins" panose="02000000000000000000" pitchFamily="2" charset="0"/>
                <a:sym typeface="微软雅黑" panose="020B0503020204020204" pitchFamily="34" charset="-122"/>
              </a:rPr>
              <a:t>Across all age group, a platform of mass culture</a:t>
            </a:r>
          </a:p>
        </p:txBody>
      </p:sp>
      <p:cxnSp>
        <p:nvCxnSpPr>
          <p:cNvPr id="37" name="Прямая соединительная линия 36"/>
          <p:cNvCxnSpPr>
            <a:cxnSpLocks/>
          </p:cNvCxnSpPr>
          <p:nvPr/>
        </p:nvCxnSpPr>
        <p:spPr>
          <a:xfrm>
            <a:off x="4601759" y="4769262"/>
            <a:ext cx="10386" cy="1219544"/>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895021"/>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400"/>
                                        <p:tgtEl>
                                          <p:spTgt spid="9"/>
                                        </p:tgtEl>
                                      </p:cBhvr>
                                    </p:animEffect>
                                  </p:childTnLst>
                                </p:cTn>
                              </p:par>
                            </p:childTnLst>
                          </p:cTn>
                        </p:par>
                        <p:par>
                          <p:cTn id="8" fill="hold">
                            <p:stCondLst>
                              <p:cond delay="4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50" fill="hold"/>
                                        <p:tgtEl>
                                          <p:spTgt spid="3"/>
                                        </p:tgtEl>
                                        <p:attrNameLst>
                                          <p:attrName>ppt_x</p:attrName>
                                        </p:attrNameLst>
                                      </p:cBhvr>
                                      <p:tavLst>
                                        <p:tav tm="0">
                                          <p:val>
                                            <p:strVal val="#ppt_x"/>
                                          </p:val>
                                        </p:tav>
                                        <p:tav tm="100000">
                                          <p:val>
                                            <p:strVal val="#ppt_x"/>
                                          </p:val>
                                        </p:tav>
                                      </p:tavLst>
                                    </p:anim>
                                    <p:anim calcmode="lin" valueType="num">
                                      <p:cBhvr additive="base">
                                        <p:cTn id="12" dur="3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2" presetClass="entr" presetSubtype="1" fill="hold"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wipe(up)">
                                      <p:cBhvr>
                                        <p:cTn id="16" dur="400"/>
                                        <p:tgtEl>
                                          <p:spTgt spid="30">
                                            <p:txEl>
                                              <p:pRg st="0" end="0"/>
                                            </p:txEl>
                                          </p:spTgt>
                                        </p:tgtEl>
                                      </p:cBhvr>
                                    </p:animEffect>
                                  </p:childTnLst>
                                </p:cTn>
                              </p:par>
                            </p:childTnLst>
                          </p:cTn>
                        </p:par>
                        <p:par>
                          <p:cTn id="17" fill="hold">
                            <p:stCondLst>
                              <p:cond delay="115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250"/>
                                        <p:tgtEl>
                                          <p:spTgt spid="16"/>
                                        </p:tgtEl>
                                      </p:cBhvr>
                                    </p:animEffect>
                                  </p:childTnLst>
                                </p:cTn>
                              </p:par>
                            </p:childTnLst>
                          </p:cTn>
                        </p:par>
                        <p:par>
                          <p:cTn id="21" fill="hold">
                            <p:stCondLst>
                              <p:cond delay="1400"/>
                            </p:stCondLst>
                            <p:childTnLst>
                              <p:par>
                                <p:cTn id="22" presetID="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350" fill="hold"/>
                                        <p:tgtEl>
                                          <p:spTgt spid="4"/>
                                        </p:tgtEl>
                                        <p:attrNameLst>
                                          <p:attrName>ppt_x</p:attrName>
                                        </p:attrNameLst>
                                      </p:cBhvr>
                                      <p:tavLst>
                                        <p:tav tm="0">
                                          <p:val>
                                            <p:strVal val="#ppt_x"/>
                                          </p:val>
                                        </p:tav>
                                        <p:tav tm="100000">
                                          <p:val>
                                            <p:strVal val="#ppt_x"/>
                                          </p:val>
                                        </p:tav>
                                      </p:tavLst>
                                    </p:anim>
                                    <p:anim calcmode="lin" valueType="num">
                                      <p:cBhvr additive="base">
                                        <p:cTn id="25" dur="35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up)">
                                      <p:cBhvr>
                                        <p:cTn id="29" dur="400"/>
                                        <p:tgtEl>
                                          <p:spTgt spid="19">
                                            <p:txEl>
                                              <p:pRg st="0" end="0"/>
                                            </p:txEl>
                                          </p:spTgt>
                                        </p:tgtEl>
                                      </p:cBhvr>
                                    </p:animEffect>
                                  </p:childTnLst>
                                </p:cTn>
                              </p:par>
                            </p:childTnLst>
                          </p:cTn>
                        </p:par>
                        <p:par>
                          <p:cTn id="30" fill="hold">
                            <p:stCondLst>
                              <p:cond delay="2150"/>
                            </p:stCondLst>
                            <p:childTnLst>
                              <p:par>
                                <p:cTn id="31" presetID="22" presetClass="entr" presetSubtype="1"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up)">
                                      <p:cBhvr>
                                        <p:cTn id="33"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44304" y="999650"/>
            <a:ext cx="8854916" cy="4858703"/>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6" name="组合 5"/>
          <p:cNvGrpSpPr/>
          <p:nvPr/>
        </p:nvGrpSpPr>
        <p:grpSpPr>
          <a:xfrm>
            <a:off x="3709036" y="1648779"/>
            <a:ext cx="1726406" cy="1726406"/>
            <a:chOff x="7840" y="1666"/>
            <a:chExt cx="3872" cy="3872"/>
          </a:xfrm>
        </p:grpSpPr>
        <p:sp>
          <p:nvSpPr>
            <p:cNvPr id="4" name="椭圆 3"/>
            <p:cNvSpPr/>
            <p:nvPr/>
          </p:nvSpPr>
          <p:spPr>
            <a:xfrm>
              <a:off x="7840" y="1666"/>
              <a:ext cx="3872" cy="3872"/>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840" y="1666"/>
              <a:ext cx="3872" cy="3872"/>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768090" y="1964726"/>
            <a:ext cx="1607820" cy="1084912"/>
          </a:xfrm>
          <a:prstGeom prst="rect">
            <a:avLst/>
          </a:prstGeom>
          <a:noFill/>
        </p:spPr>
        <p:txBody>
          <a:bodyPr wrap="square" lIns="68580" tIns="34290" rIns="68580" bIns="34290" rtlCol="0">
            <a:spAutoFit/>
          </a:bodyPr>
          <a:lstStyle/>
          <a:p>
            <a:pPr algn="ctr"/>
            <a:r>
              <a:rPr lang="en-US" altLang="zh-CN" sz="3300" dirty="0">
                <a:solidFill>
                  <a:schemeClr val="bg1"/>
                </a:solidFill>
                <a:latin typeface="Franklin Gothic Demi Cond" panose="020B0706030402020204" charset="0"/>
              </a:rPr>
              <a:t>Part Three</a:t>
            </a:r>
            <a:endParaRPr lang="en-US" altLang="zh-CN" sz="3000" dirty="0">
              <a:solidFill>
                <a:schemeClr val="bg1"/>
              </a:solidFill>
              <a:latin typeface="Franklin Gothic Demi Cond" panose="020B0706030402020204" charset="0"/>
            </a:endParaRPr>
          </a:p>
        </p:txBody>
      </p:sp>
      <p:sp>
        <p:nvSpPr>
          <p:cNvPr id="11" name="文本框 10"/>
          <p:cNvSpPr txBox="1"/>
          <p:nvPr/>
        </p:nvSpPr>
        <p:spPr>
          <a:xfrm>
            <a:off x="2765345" y="4024313"/>
            <a:ext cx="3612833" cy="500137"/>
          </a:xfrm>
          <a:prstGeom prst="rect">
            <a:avLst/>
          </a:prstGeom>
          <a:noFill/>
        </p:spPr>
        <p:txBody>
          <a:bodyPr wrap="square" lIns="68580" tIns="34290" rIns="68580" bIns="34290" rtlCol="0">
            <a:spAutoFit/>
          </a:bodyPr>
          <a:lstStyle/>
          <a:p>
            <a:pPr algn="ctr"/>
            <a:r>
              <a:rPr lang="en-US" altLang="zh-CN" sz="2800" dirty="0">
                <a:solidFill>
                  <a:schemeClr val="tx1">
                    <a:lumMod val="65000"/>
                    <a:lumOff val="35000"/>
                  </a:schemeClr>
                </a:solidFill>
                <a:latin typeface="微软雅黑" panose="020B0503020204020204" charset="-122"/>
                <a:ea typeface="微软雅黑" panose="020B0503020204020204" charset="-122"/>
                <a:sym typeface="+mn-ea"/>
              </a:rPr>
              <a:t>Popularity</a:t>
            </a:r>
            <a:endParaRPr lang="zh-CN" altLang="en-US" sz="2800" dirty="0">
              <a:solidFill>
                <a:schemeClr val="tx1">
                  <a:lumMod val="65000"/>
                  <a:lumOff val="35000"/>
                </a:schemeClr>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509681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edge">
                                      <p:cBhvr>
                                        <p:cTn id="7" dur="500"/>
                                        <p:tgtEl>
                                          <p:spTgt spid="34"/>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1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rot="2703329">
            <a:off x="-47856" y="1965227"/>
            <a:ext cx="2877753" cy="2888577"/>
          </a:xfrm>
          <a:prstGeom prst="rect">
            <a:avLst/>
          </a:prstGeom>
          <a:noFill/>
          <a:ln>
            <a:solidFill>
              <a:srgbClr val="7E8D9A"/>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矩形 8"/>
          <p:cNvSpPr/>
          <p:nvPr/>
        </p:nvSpPr>
        <p:spPr>
          <a:xfrm rot="18953542">
            <a:off x="172307" y="2152565"/>
            <a:ext cx="2538000" cy="2538000"/>
          </a:xfrm>
          <a:prstGeom prst="rect">
            <a:avLst/>
          </a:prstGeom>
          <a:blipFill dpi="0" rotWithShape="0">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10" name="Group 74"/>
          <p:cNvGrpSpPr/>
          <p:nvPr/>
        </p:nvGrpSpPr>
        <p:grpSpPr>
          <a:xfrm>
            <a:off x="3678911" y="1702976"/>
            <a:ext cx="5155123" cy="2184646"/>
            <a:chOff x="10132" y="2876343"/>
            <a:chExt cx="4000954" cy="2185217"/>
          </a:xfrm>
        </p:grpSpPr>
        <p:sp>
          <p:nvSpPr>
            <p:cNvPr id="76" name="文本框 11"/>
            <p:cNvSpPr txBox="1"/>
            <p:nvPr/>
          </p:nvSpPr>
          <p:spPr>
            <a:xfrm>
              <a:off x="16702" y="2876343"/>
              <a:ext cx="1554863" cy="323249"/>
            </a:xfrm>
            <a:prstGeom prst="rect">
              <a:avLst/>
            </a:prstGeom>
            <a:noFill/>
          </p:spPr>
          <p:txBody>
            <a:bodyPr wrap="square" rtlCol="0">
              <a:spAutoFit/>
            </a:bodyPr>
            <a:lstStyle/>
            <a:p>
              <a:pPr algn="l"/>
              <a:r>
                <a:rPr lang="en-US" altLang="zh-CN" sz="1500" b="1" dirty="0">
                  <a:solidFill>
                    <a:schemeClr val="tx1">
                      <a:lumMod val="65000"/>
                      <a:lumOff val="35000"/>
                    </a:schemeClr>
                  </a:solidFill>
                  <a:latin typeface="华文细黑" panose="02010600040101010101" pitchFamily="2" charset="-122"/>
                  <a:ea typeface="华文细黑" panose="02010600040101010101" pitchFamily="2" charset="-122"/>
                  <a:sym typeface="+mn-ea"/>
                </a:rPr>
                <a:t>Localized content</a:t>
              </a:r>
              <a:endParaRPr lang="zh-CN" altLang="en-US" sz="1500" b="1" dirty="0">
                <a:solidFill>
                  <a:schemeClr val="tx1">
                    <a:lumMod val="65000"/>
                    <a:lumOff val="35000"/>
                  </a:schemeClr>
                </a:solidFill>
                <a:latin typeface="华文细黑" panose="02010600040101010101" pitchFamily="2" charset="-122"/>
                <a:ea typeface="华文细黑" panose="02010600040101010101" pitchFamily="2" charset="-122"/>
                <a:sym typeface="+mn-ea"/>
              </a:endParaRPr>
            </a:p>
          </p:txBody>
        </p:sp>
        <p:sp>
          <p:nvSpPr>
            <p:cNvPr id="77" name="矩形 9"/>
            <p:cNvSpPr/>
            <p:nvPr/>
          </p:nvSpPr>
          <p:spPr>
            <a:xfrm>
              <a:off x="10132" y="3135658"/>
              <a:ext cx="4000954" cy="1925902"/>
            </a:xfrm>
            <a:prstGeom prst="rect">
              <a:avLst/>
            </a:prstGeom>
          </p:spPr>
          <p:txBody>
            <a:bodyPr wrap="square">
              <a:spAutoFit/>
            </a:bodyPr>
            <a:lstStyle/>
            <a:p>
              <a:pPr>
                <a:lnSpc>
                  <a:spcPct val="150000"/>
                </a:lnSpc>
              </a:pPr>
              <a:r>
                <a:rPr lang="en-US" altLang="zh-CN" sz="1350" b="1" dirty="0">
                  <a:solidFill>
                    <a:schemeClr val="tx1">
                      <a:lumMod val="65000"/>
                      <a:lumOff val="35000"/>
                    </a:schemeClr>
                  </a:solidFill>
                  <a:latin typeface="华文宋体" panose="02010600040101010101" pitchFamily="2" charset="-122"/>
                  <a:ea typeface="华文宋体" panose="02010600040101010101" pitchFamily="2" charset="-122"/>
                  <a:sym typeface="+mn-ea"/>
                </a:rPr>
                <a:t>The app </a:t>
              </a:r>
              <a:r>
                <a:rPr lang="en-US" altLang="zh-CN" sz="1350" b="1" dirty="0">
                  <a:solidFill>
                    <a:schemeClr val="tx1">
                      <a:lumMod val="65000"/>
                      <a:lumOff val="35000"/>
                    </a:schemeClr>
                  </a:solidFill>
                  <a:latin typeface="华文宋体" panose="02010600040101010101" pitchFamily="2" charset="-122"/>
                  <a:ea typeface="华文宋体" panose="02010600040101010101" pitchFamily="2" charset="-122"/>
                </a:rPr>
                <a:t>often runs local contests and challenges and captures local trends using localized hashtags. </a:t>
              </a:r>
              <a:r>
                <a:rPr lang="en-US" altLang="zh-CN" sz="1350" b="1" dirty="0" err="1">
                  <a:solidFill>
                    <a:schemeClr val="tx1">
                      <a:lumMod val="65000"/>
                      <a:lumOff val="35000"/>
                    </a:schemeClr>
                  </a:solidFill>
                  <a:latin typeface="华文宋体" panose="02010600040101010101" pitchFamily="2" charset="-122"/>
                  <a:ea typeface="华文宋体" panose="02010600040101010101" pitchFamily="2" charset="-122"/>
                </a:rPr>
                <a:t>Douyin</a:t>
              </a:r>
              <a:r>
                <a:rPr lang="en-US" altLang="zh-CN" sz="1350" b="1" dirty="0">
                  <a:solidFill>
                    <a:schemeClr val="tx1">
                      <a:lumMod val="65000"/>
                      <a:lumOff val="35000"/>
                    </a:schemeClr>
                  </a:solidFill>
                  <a:latin typeface="华文宋体" panose="02010600040101010101" pitchFamily="2" charset="-122"/>
                  <a:ea typeface="华文宋体" panose="02010600040101010101" pitchFamily="2" charset="-122"/>
                </a:rPr>
                <a:t> also sends personalized recommendations to each of its users. This ensures that </a:t>
              </a:r>
              <a:r>
                <a:rPr lang="en-US" altLang="zh-CN" sz="1350" b="1" dirty="0" err="1">
                  <a:solidFill>
                    <a:schemeClr val="tx1">
                      <a:lumMod val="65000"/>
                      <a:lumOff val="35000"/>
                    </a:schemeClr>
                  </a:solidFill>
                  <a:latin typeface="华文宋体" panose="02010600040101010101" pitchFamily="2" charset="-122"/>
                  <a:ea typeface="华文宋体" panose="02010600040101010101" pitchFamily="2" charset="-122"/>
                </a:rPr>
                <a:t>Douyin</a:t>
              </a:r>
              <a:r>
                <a:rPr lang="en-US" altLang="zh-CN" sz="1350" b="1" dirty="0">
                  <a:solidFill>
                    <a:schemeClr val="tx1">
                      <a:lumMod val="65000"/>
                      <a:lumOff val="35000"/>
                    </a:schemeClr>
                  </a:solidFill>
                  <a:latin typeface="华文宋体" panose="02010600040101010101" pitchFamily="2" charset="-122"/>
                  <a:ea typeface="华文宋体" panose="02010600040101010101" pitchFamily="2" charset="-122"/>
                </a:rPr>
                <a:t> users are always updated on the latest trending videos and are never out of ideas for video creation</a:t>
              </a:r>
              <a:r>
                <a:rPr lang="zh-CN" altLang="zh-CN" sz="1350" b="1" dirty="0">
                  <a:solidFill>
                    <a:schemeClr val="tx1">
                      <a:lumMod val="65000"/>
                      <a:lumOff val="35000"/>
                    </a:schemeClr>
                  </a:solidFill>
                  <a:latin typeface="华文宋体" panose="02010600040101010101" pitchFamily="2" charset="-122"/>
                  <a:ea typeface="华文宋体" panose="02010600040101010101" pitchFamily="2" charset="-122"/>
                </a:rPr>
                <a:t> </a:t>
              </a:r>
              <a:r>
                <a:rPr lang="en-US" altLang="zh-CN" sz="1350" b="1" dirty="0">
                  <a:solidFill>
                    <a:schemeClr val="tx1">
                      <a:lumMod val="65000"/>
                      <a:lumOff val="35000"/>
                    </a:schemeClr>
                  </a:solidFill>
                  <a:latin typeface="华文宋体" panose="02010600040101010101" pitchFamily="2" charset="-122"/>
                  <a:ea typeface="华文宋体" panose="02010600040101010101" pitchFamily="2" charset="-122"/>
                  <a:sym typeface="+mn-ea"/>
                </a:rPr>
                <a:t> </a:t>
              </a:r>
              <a:endParaRPr lang="zh-CN" altLang="en-US" sz="1350" b="1" dirty="0">
                <a:solidFill>
                  <a:schemeClr val="tx1">
                    <a:lumMod val="65000"/>
                    <a:lumOff val="35000"/>
                  </a:schemeClr>
                </a:solidFill>
                <a:latin typeface="华文宋体" panose="02010600040101010101" pitchFamily="2" charset="-122"/>
                <a:ea typeface="华文宋体" panose="02010600040101010101" pitchFamily="2" charset="-122"/>
                <a:sym typeface="+mn-ea"/>
              </a:endParaRPr>
            </a:p>
          </p:txBody>
        </p:sp>
      </p:grpSp>
      <p:cxnSp>
        <p:nvCxnSpPr>
          <p:cNvPr id="12" name="直接连接符 11"/>
          <p:cNvCxnSpPr/>
          <p:nvPr/>
        </p:nvCxnSpPr>
        <p:spPr>
          <a:xfrm>
            <a:off x="3759624" y="3304660"/>
            <a:ext cx="3560921" cy="0"/>
          </a:xfrm>
          <a:prstGeom prst="line">
            <a:avLst/>
          </a:prstGeom>
          <a:ln w="12700">
            <a:solidFill>
              <a:srgbClr val="7E8D9A"/>
            </a:solidFill>
          </a:ln>
        </p:spPr>
        <p:style>
          <a:lnRef idx="1">
            <a:schemeClr val="accent1"/>
          </a:lnRef>
          <a:fillRef idx="0">
            <a:schemeClr val="accent1"/>
          </a:fillRef>
          <a:effectRef idx="0">
            <a:schemeClr val="accent1"/>
          </a:effectRef>
          <a:fontRef idx="minor">
            <a:schemeClr val="tx1"/>
          </a:fontRef>
        </p:style>
      </p:cxnSp>
      <p:grpSp>
        <p:nvGrpSpPr>
          <p:cNvPr id="13" name="Group 74"/>
          <p:cNvGrpSpPr/>
          <p:nvPr/>
        </p:nvGrpSpPr>
        <p:grpSpPr>
          <a:xfrm>
            <a:off x="3678911" y="3422956"/>
            <a:ext cx="5200515" cy="1482071"/>
            <a:chOff x="336337" y="3029166"/>
            <a:chExt cx="3707106" cy="1482459"/>
          </a:xfrm>
        </p:grpSpPr>
        <p:sp>
          <p:nvSpPr>
            <p:cNvPr id="14" name="文本框 11"/>
            <p:cNvSpPr txBox="1"/>
            <p:nvPr/>
          </p:nvSpPr>
          <p:spPr>
            <a:xfrm>
              <a:off x="336337" y="3029166"/>
              <a:ext cx="2981469" cy="323250"/>
            </a:xfrm>
            <a:prstGeom prst="rect">
              <a:avLst/>
            </a:prstGeom>
            <a:noFill/>
          </p:spPr>
          <p:txBody>
            <a:bodyPr wrap="none" rtlCol="0">
              <a:spAutoFit/>
            </a:bodyPr>
            <a:lstStyle/>
            <a:p>
              <a:r>
                <a:rPr lang="en-US" altLang="zh-CN" sz="1500" b="1" dirty="0">
                  <a:solidFill>
                    <a:schemeClr val="tx1">
                      <a:lumMod val="65000"/>
                      <a:lumOff val="35000"/>
                    </a:schemeClr>
                  </a:solidFill>
                  <a:latin typeface="华文细黑" panose="02010600040101010101" pitchFamily="2" charset="-122"/>
                  <a:ea typeface="华文细黑" panose="02010600040101010101" pitchFamily="2" charset="-122"/>
                  <a:sym typeface="+mn-ea"/>
                </a:rPr>
                <a:t>Easy content creation, sharing and viewing</a:t>
              </a:r>
              <a:endParaRPr lang="zh-CN" altLang="en-US" sz="1500" b="1" dirty="0">
                <a:solidFill>
                  <a:schemeClr val="tx1">
                    <a:lumMod val="65000"/>
                    <a:lumOff val="35000"/>
                  </a:schemeClr>
                </a:solidFill>
                <a:latin typeface="华文细黑" panose="02010600040101010101" pitchFamily="2" charset="-122"/>
                <a:ea typeface="华文细黑" panose="02010600040101010101" pitchFamily="2" charset="-122"/>
                <a:sym typeface="+mn-ea"/>
              </a:endParaRPr>
            </a:p>
          </p:txBody>
        </p:sp>
        <p:sp>
          <p:nvSpPr>
            <p:cNvPr id="15" name="矩形 9"/>
            <p:cNvSpPr/>
            <p:nvPr/>
          </p:nvSpPr>
          <p:spPr>
            <a:xfrm>
              <a:off x="368694" y="3374156"/>
              <a:ext cx="3674749" cy="1137469"/>
            </a:xfrm>
            <a:prstGeom prst="rect">
              <a:avLst/>
            </a:prstGeom>
          </p:spPr>
          <p:txBody>
            <a:bodyPr wrap="square">
              <a:spAutoFit/>
            </a:bodyPr>
            <a:lstStyle/>
            <a:p>
              <a:pPr lvl="0" algn="just"/>
              <a:r>
                <a:rPr lang="en-US" altLang="zh-CN" sz="1350" b="1" dirty="0">
                  <a:solidFill>
                    <a:schemeClr val="tx1">
                      <a:lumMod val="65000"/>
                      <a:lumOff val="35000"/>
                    </a:schemeClr>
                  </a:solidFill>
                  <a:latin typeface="华文宋体" panose="02010600040101010101" pitchFamily="2" charset="-122"/>
                  <a:ea typeface="华文宋体" panose="02010600040101010101" pitchFamily="2" charset="-122"/>
                  <a:sym typeface="+mn-ea"/>
                </a:rPr>
                <a:t>Due to </a:t>
              </a:r>
              <a:r>
                <a:rPr lang="en-US" altLang="zh-CN" sz="1350" b="1" dirty="0">
                  <a:solidFill>
                    <a:schemeClr val="tx1">
                      <a:lumMod val="65000"/>
                      <a:lumOff val="35000"/>
                    </a:schemeClr>
                  </a:solidFill>
                  <a:latin typeface="华文宋体" panose="02010600040101010101" pitchFamily="2" charset="-122"/>
                  <a:ea typeface="华文宋体" panose="02010600040101010101" pitchFamily="2" charset="-122"/>
                </a:rPr>
                <a:t>the short format, neither the video-creation nor the watching process takes much time or effort. Also, the short-form video content plays as soon as a user opens the app.</a:t>
              </a:r>
              <a:endParaRPr lang="zh-CN" altLang="zh-CN" sz="1350" b="1" dirty="0">
                <a:solidFill>
                  <a:schemeClr val="tx1">
                    <a:lumMod val="65000"/>
                    <a:lumOff val="35000"/>
                  </a:schemeClr>
                </a:solidFill>
                <a:latin typeface="华文宋体" panose="02010600040101010101" pitchFamily="2" charset="-122"/>
                <a:ea typeface="华文宋体" panose="02010600040101010101" pitchFamily="2" charset="-122"/>
              </a:endParaRPr>
            </a:p>
            <a:p>
              <a:pPr>
                <a:lnSpc>
                  <a:spcPct val="150000"/>
                </a:lnSpc>
              </a:pPr>
              <a:endParaRPr lang="zh-CN" altLang="en-US" sz="1050" dirty="0">
                <a:solidFill>
                  <a:schemeClr val="tx1">
                    <a:lumMod val="65000"/>
                    <a:lumOff val="35000"/>
                  </a:schemeClr>
                </a:solidFill>
                <a:latin typeface="微软雅黑" panose="020B0503020204020204" charset="-122"/>
                <a:ea typeface="微软雅黑" panose="020B0503020204020204" charset="-122"/>
                <a:sym typeface="+mn-ea"/>
              </a:endParaRPr>
            </a:p>
          </p:txBody>
        </p:sp>
      </p:grpSp>
      <p:cxnSp>
        <p:nvCxnSpPr>
          <p:cNvPr id="16" name="直接连接符 15"/>
          <p:cNvCxnSpPr/>
          <p:nvPr/>
        </p:nvCxnSpPr>
        <p:spPr>
          <a:xfrm>
            <a:off x="3759624" y="4575434"/>
            <a:ext cx="3560921" cy="0"/>
          </a:xfrm>
          <a:prstGeom prst="line">
            <a:avLst/>
          </a:prstGeom>
          <a:ln w="12700">
            <a:solidFill>
              <a:srgbClr val="7E8D9A"/>
            </a:solidFill>
          </a:ln>
        </p:spPr>
        <p:style>
          <a:lnRef idx="1">
            <a:schemeClr val="accent1"/>
          </a:lnRef>
          <a:fillRef idx="0">
            <a:schemeClr val="accent1"/>
          </a:fillRef>
          <a:effectRef idx="0">
            <a:schemeClr val="accent1"/>
          </a:effectRef>
          <a:fontRef idx="minor">
            <a:schemeClr val="tx1"/>
          </a:fontRef>
        </p:style>
      </p:cxnSp>
      <p:grpSp>
        <p:nvGrpSpPr>
          <p:cNvPr id="17" name="Group 74"/>
          <p:cNvGrpSpPr/>
          <p:nvPr/>
        </p:nvGrpSpPr>
        <p:grpSpPr>
          <a:xfrm>
            <a:off x="3678911" y="4665069"/>
            <a:ext cx="5200515" cy="1037511"/>
            <a:chOff x="180236" y="2984334"/>
            <a:chExt cx="3707106" cy="1526330"/>
          </a:xfrm>
        </p:grpSpPr>
        <p:sp>
          <p:nvSpPr>
            <p:cNvPr id="32" name="文本框 11"/>
            <p:cNvSpPr txBox="1"/>
            <p:nvPr/>
          </p:nvSpPr>
          <p:spPr>
            <a:xfrm>
              <a:off x="180236" y="2984334"/>
              <a:ext cx="2046233" cy="475423"/>
            </a:xfrm>
            <a:prstGeom prst="rect">
              <a:avLst/>
            </a:prstGeom>
            <a:noFill/>
          </p:spPr>
          <p:txBody>
            <a:bodyPr wrap="square" rtlCol="0">
              <a:spAutoFit/>
            </a:bodyPr>
            <a:lstStyle/>
            <a:p>
              <a:pPr algn="l"/>
              <a:r>
                <a:rPr lang="en-US" altLang="zh-CN" sz="1500" b="1" dirty="0">
                  <a:solidFill>
                    <a:schemeClr val="tx1">
                      <a:lumMod val="65000"/>
                      <a:lumOff val="35000"/>
                    </a:schemeClr>
                  </a:solidFill>
                  <a:latin typeface="华文细黑" panose="02010600040101010101" pitchFamily="2" charset="-122"/>
                  <a:ea typeface="华文细黑" panose="02010600040101010101" pitchFamily="2" charset="-122"/>
                  <a:sym typeface="+mn-ea"/>
                </a:rPr>
                <a:t>Celebrity endorsements</a:t>
              </a:r>
              <a:endParaRPr lang="zh-CN" altLang="en-US" sz="1500" b="1" dirty="0">
                <a:solidFill>
                  <a:schemeClr val="tx1">
                    <a:lumMod val="65000"/>
                    <a:lumOff val="35000"/>
                  </a:schemeClr>
                </a:solidFill>
                <a:latin typeface="华文细黑" panose="02010600040101010101" pitchFamily="2" charset="-122"/>
                <a:ea typeface="华文细黑" panose="02010600040101010101" pitchFamily="2" charset="-122"/>
                <a:sym typeface="+mn-ea"/>
              </a:endParaRPr>
            </a:p>
          </p:txBody>
        </p:sp>
        <p:sp>
          <p:nvSpPr>
            <p:cNvPr id="33" name="矩形 9"/>
            <p:cNvSpPr/>
            <p:nvPr/>
          </p:nvSpPr>
          <p:spPr>
            <a:xfrm>
              <a:off x="212593" y="3457940"/>
              <a:ext cx="3674749" cy="1052724"/>
            </a:xfrm>
            <a:prstGeom prst="rect">
              <a:avLst/>
            </a:prstGeom>
          </p:spPr>
          <p:txBody>
            <a:bodyPr wrap="square">
              <a:spAutoFit/>
            </a:bodyPr>
            <a:lstStyle/>
            <a:p>
              <a:pPr lvl="0"/>
              <a:r>
                <a:rPr lang="en-US" altLang="zh-CN" sz="1350" b="1" dirty="0">
                  <a:solidFill>
                    <a:schemeClr val="tx1">
                      <a:lumMod val="65000"/>
                      <a:lumOff val="35000"/>
                    </a:schemeClr>
                  </a:solidFill>
                  <a:latin typeface="华文宋体" panose="02010600040101010101" pitchFamily="2" charset="-122"/>
                  <a:ea typeface="华文宋体" panose="02010600040101010101" pitchFamily="2" charset="-122"/>
                </a:rPr>
                <a:t>Several celebrities, including </a:t>
              </a:r>
              <a:r>
                <a:rPr lang="en-US" altLang="zh-CN" sz="1350" b="1" dirty="0" err="1">
                  <a:solidFill>
                    <a:schemeClr val="tx1">
                      <a:lumMod val="65000"/>
                      <a:lumOff val="35000"/>
                    </a:schemeClr>
                  </a:solidFill>
                  <a:latin typeface="华文宋体" panose="02010600040101010101" pitchFamily="2" charset="-122"/>
                  <a:ea typeface="华文宋体" panose="02010600040101010101" pitchFamily="2" charset="-122"/>
                </a:rPr>
                <a:t>Angelababy</a:t>
              </a:r>
              <a:r>
                <a:rPr lang="en-US" altLang="zh-CN" sz="1350" b="1" dirty="0">
                  <a:solidFill>
                    <a:schemeClr val="tx1">
                      <a:lumMod val="65000"/>
                      <a:lumOff val="35000"/>
                    </a:schemeClr>
                  </a:solidFill>
                  <a:latin typeface="华文宋体" panose="02010600040101010101" pitchFamily="2" charset="-122"/>
                  <a:ea typeface="华文宋体" panose="02010600040101010101" pitchFamily="2" charset="-122"/>
                </a:rPr>
                <a:t> from China, Jimmy Fallon from American,   have helped drive Tik Tok's popularity.</a:t>
              </a:r>
              <a:endParaRPr lang="zh-CN" altLang="zh-CN" sz="1350" b="1" dirty="0">
                <a:solidFill>
                  <a:schemeClr val="tx1">
                    <a:lumMod val="65000"/>
                    <a:lumOff val="35000"/>
                  </a:schemeClr>
                </a:solidFill>
                <a:latin typeface="华文宋体" panose="02010600040101010101" pitchFamily="2" charset="-122"/>
                <a:ea typeface="华文宋体" panose="02010600040101010101" pitchFamily="2" charset="-122"/>
              </a:endParaRPr>
            </a:p>
          </p:txBody>
        </p:sp>
      </p:grpSp>
      <p:sp>
        <p:nvSpPr>
          <p:cNvPr id="24" name="Заголовок 1">
            <a:extLst>
              <a:ext uri="{FF2B5EF4-FFF2-40B4-BE49-F238E27FC236}">
                <a16:creationId xmlns:a16="http://schemas.microsoft.com/office/drawing/2014/main" id="{414E0BA3-31CD-DE4B-9811-E097ADDAD232}"/>
              </a:ext>
            </a:extLst>
          </p:cNvPr>
          <p:cNvSpPr txBox="1">
            <a:spLocks/>
          </p:cNvSpPr>
          <p:nvPr/>
        </p:nvSpPr>
        <p:spPr>
          <a:xfrm>
            <a:off x="2284862" y="1211408"/>
            <a:ext cx="6659597" cy="369809"/>
          </a:xfrm>
          <a:prstGeom prst="rect">
            <a:avLst/>
          </a:prstGeom>
        </p:spPr>
        <p:txBody>
          <a:bodyPr lIns="68580" tIns="34290" rIns="68580" bIns="3429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100" dirty="0">
                <a:latin typeface="方正粗黑宋简体" panose="02000000000000000000" pitchFamily="2" charset="-122"/>
                <a:ea typeface="方正粗黑宋简体" panose="02000000000000000000" pitchFamily="2" charset="-122"/>
              </a:rPr>
              <a:t>Several reasons why Tik Tok is so popular include</a:t>
            </a:r>
            <a:r>
              <a:rPr lang="zh-CN" altLang="en-US" sz="2100" dirty="0">
                <a:latin typeface="方正粗黑宋简体" panose="02000000000000000000" pitchFamily="2" charset="-122"/>
                <a:ea typeface="方正粗黑宋简体" panose="02000000000000000000" pitchFamily="2" charset="-122"/>
              </a:rPr>
              <a:t>：</a:t>
            </a:r>
            <a:endParaRPr lang="zh-CN" altLang="zh-CN" sz="2100" dirty="0">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2545252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Top)">
                                      <p:cBhvr>
                                        <p:cTn id="17" dur="500"/>
                                        <p:tgtEl>
                                          <p:spTgt spid="10"/>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2000"/>
                            </p:stCondLst>
                            <p:childTnLst>
                              <p:par>
                                <p:cTn id="23" presetID="1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lide(fromTop)">
                                      <p:cBhvr>
                                        <p:cTn id="25" dur="500"/>
                                        <p:tgtEl>
                                          <p:spTgt spid="13"/>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3000"/>
                            </p:stCondLst>
                            <p:childTnLst>
                              <p:par>
                                <p:cTn id="31" presetID="12" presetClass="entr" presetSubtype="1"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slide(fromTop)">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60" name="Rectangle 4"/>
          <p:cNvSpPr>
            <a:spLocks noGrp="1" noChangeArrowheads="1"/>
          </p:cNvSpPr>
          <p:nvPr>
            <p:ph type="title"/>
          </p:nvPr>
        </p:nvSpPr>
        <p:spPr>
          <a:xfrm>
            <a:off x="827584" y="404664"/>
            <a:ext cx="7772400" cy="719138"/>
          </a:xfrm>
        </p:spPr>
        <p:txBody>
          <a:bodyPr/>
          <a:lstStyle/>
          <a:p>
            <a:pPr algn="ctr"/>
            <a:r>
              <a:rPr lang="en-US" altLang="zh-CN" sz="3200" b="1" dirty="0"/>
              <a:t> Why does celadon appear green?  </a:t>
            </a:r>
          </a:p>
        </p:txBody>
      </p:sp>
      <p:pic>
        <p:nvPicPr>
          <p:cNvPr id="1145861" name="Picture 5" descr="2008825213420712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611313"/>
            <a:ext cx="6369050" cy="4776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76741" y="6403328"/>
            <a:ext cx="1600118" cy="400110"/>
          </a:xfrm>
          <a:prstGeom prst="rect">
            <a:avLst/>
          </a:prstGeom>
          <a:noFill/>
        </p:spPr>
        <p:txBody>
          <a:bodyPr wrap="none" rtlCol="0">
            <a:spAutoFit/>
          </a:bodyPr>
          <a:lstStyle/>
          <a:p>
            <a:pPr>
              <a:buNone/>
            </a:pPr>
            <a:r>
              <a:rPr lang="en-NZ" sz="2000" dirty="0">
                <a:solidFill>
                  <a:schemeClr val="accent1"/>
                </a:solidFill>
              </a:rPr>
              <a:t>Celadon plate</a:t>
            </a:r>
          </a:p>
        </p:txBody>
      </p:sp>
      <p:sp>
        <p:nvSpPr>
          <p:cNvPr id="3" name="Action Button: Home 2">
            <a:hlinkClick r:id="rId3" action="ppaction://hlinksldjump" highlightClick="1"/>
          </p:cNvPr>
          <p:cNvSpPr/>
          <p:nvPr/>
        </p:nvSpPr>
        <p:spPr>
          <a:xfrm>
            <a:off x="7956376" y="568897"/>
            <a:ext cx="1042416" cy="1042416"/>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a:p>
        </p:txBody>
      </p:sp>
    </p:spTree>
    <p:extLst>
      <p:ext uri="{BB962C8B-B14F-4D97-AF65-F5344CB8AC3E}">
        <p14:creationId xmlns:p14="http://schemas.microsoft.com/office/powerpoint/2010/main" val="3456286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44304" y="999650"/>
            <a:ext cx="8854916" cy="4858703"/>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6" name="组合 5"/>
          <p:cNvGrpSpPr/>
          <p:nvPr/>
        </p:nvGrpSpPr>
        <p:grpSpPr>
          <a:xfrm>
            <a:off x="3709036" y="1648779"/>
            <a:ext cx="1726406" cy="1726406"/>
            <a:chOff x="7840" y="1666"/>
            <a:chExt cx="3872" cy="3872"/>
          </a:xfrm>
        </p:grpSpPr>
        <p:sp>
          <p:nvSpPr>
            <p:cNvPr id="4" name="椭圆 3"/>
            <p:cNvSpPr/>
            <p:nvPr/>
          </p:nvSpPr>
          <p:spPr>
            <a:xfrm>
              <a:off x="7840" y="1666"/>
              <a:ext cx="3872" cy="3872"/>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840" y="1666"/>
              <a:ext cx="3872" cy="3872"/>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768090" y="2244656"/>
            <a:ext cx="1607820" cy="577081"/>
          </a:xfrm>
          <a:prstGeom prst="rect">
            <a:avLst/>
          </a:prstGeom>
          <a:noFill/>
        </p:spPr>
        <p:txBody>
          <a:bodyPr wrap="square" lIns="68580" tIns="34290" rIns="68580" bIns="34290" rtlCol="0">
            <a:spAutoFit/>
          </a:bodyPr>
          <a:lstStyle/>
          <a:p>
            <a:pPr algn="ctr"/>
            <a:r>
              <a:rPr lang="en-US" altLang="zh-CN" sz="3300" dirty="0">
                <a:solidFill>
                  <a:schemeClr val="bg1"/>
                </a:solidFill>
                <a:latin typeface="Franklin Gothic Demi Cond" panose="020B0706030402020204" charset="0"/>
              </a:rPr>
              <a:t>Part Four</a:t>
            </a:r>
            <a:endParaRPr lang="en-US" altLang="zh-CN" sz="3000" dirty="0">
              <a:solidFill>
                <a:schemeClr val="bg1"/>
              </a:solidFill>
              <a:latin typeface="Franklin Gothic Demi Cond" panose="020B0706030402020204" charset="0"/>
            </a:endParaRPr>
          </a:p>
        </p:txBody>
      </p:sp>
      <p:sp>
        <p:nvSpPr>
          <p:cNvPr id="11" name="文本框 10"/>
          <p:cNvSpPr txBox="1"/>
          <p:nvPr/>
        </p:nvSpPr>
        <p:spPr>
          <a:xfrm>
            <a:off x="2765345" y="4024313"/>
            <a:ext cx="3612833" cy="500137"/>
          </a:xfrm>
          <a:prstGeom prst="rect">
            <a:avLst/>
          </a:prstGeom>
          <a:noFill/>
        </p:spPr>
        <p:txBody>
          <a:bodyPr wrap="square" lIns="68580" tIns="34290" rIns="68580" bIns="34290" rtlCol="0">
            <a:spAutoFit/>
          </a:bodyPr>
          <a:lstStyle/>
          <a:p>
            <a:pPr algn="ctr"/>
            <a:r>
              <a:rPr lang="en-US" altLang="zh-CN" sz="2800" dirty="0">
                <a:solidFill>
                  <a:schemeClr val="tx1">
                    <a:lumMod val="65000"/>
                    <a:lumOff val="35000"/>
                  </a:schemeClr>
                </a:solidFill>
                <a:latin typeface="微软雅黑" panose="020B0503020204020204" charset="-122"/>
                <a:ea typeface="微软雅黑" panose="020B0503020204020204" charset="-122"/>
                <a:sym typeface="+mn-ea"/>
              </a:rPr>
              <a:t>Effects</a:t>
            </a:r>
            <a:endParaRPr lang="zh-CN" altLang="en-US" sz="2800" dirty="0">
              <a:solidFill>
                <a:schemeClr val="tx1">
                  <a:lumMod val="65000"/>
                  <a:lumOff val="35000"/>
                </a:schemeClr>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2537843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edge">
                                      <p:cBhvr>
                                        <p:cTn id="7" dur="500"/>
                                        <p:tgtEl>
                                          <p:spTgt spid="34"/>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1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Прямая соединительная линия 32"/>
          <p:cNvCxnSpPr/>
          <p:nvPr/>
        </p:nvCxnSpPr>
        <p:spPr>
          <a:xfrm flipH="1">
            <a:off x="4578415" y="3449452"/>
            <a:ext cx="1" cy="1519237"/>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H="1">
            <a:off x="4569606" y="2240796"/>
            <a:ext cx="1" cy="1519237"/>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H="1">
            <a:off x="4572003" y="857251"/>
            <a:ext cx="1" cy="1519237"/>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
        <p:nvSpPr>
          <p:cNvPr id="6" name="Текст 11"/>
          <p:cNvSpPr txBox="1">
            <a:spLocks/>
          </p:cNvSpPr>
          <p:nvPr/>
        </p:nvSpPr>
        <p:spPr>
          <a:xfrm>
            <a:off x="5122827" y="1388010"/>
            <a:ext cx="3937869" cy="1596383"/>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sz="1350" dirty="0">
                <a:solidFill>
                  <a:schemeClr val="tx1">
                    <a:lumMod val="65000"/>
                    <a:lumOff val="35000"/>
                  </a:schemeClr>
                </a:solidFill>
                <a:latin typeface="Times New Roman" panose="02020603050405020304" pitchFamily="18" charset="0"/>
                <a:cs typeface="Times New Roman" panose="02020603050405020304" pitchFamily="18" charset="0"/>
              </a:rPr>
              <a:t>Most people scroll through the For You Page looking at videos perfectly catered to their tastes through the TikTok algorithm. The app is designed to be addictive, with an unlimited stream of videos at around 30 seconds each, making users hard to get bored. It's incredibly easy to fall down the </a:t>
            </a:r>
            <a:r>
              <a:rPr lang="en-US" altLang="zh-CN" sz="1350" dirty="0" err="1">
                <a:solidFill>
                  <a:schemeClr val="tx1">
                    <a:lumMod val="65000"/>
                    <a:lumOff val="35000"/>
                  </a:schemeClr>
                </a:solidFill>
                <a:latin typeface="Times New Roman" panose="02020603050405020304" pitchFamily="18" charset="0"/>
                <a:cs typeface="Times New Roman" panose="02020603050405020304" pitchFamily="18" charset="0"/>
              </a:rPr>
              <a:t>TikTok</a:t>
            </a:r>
            <a:r>
              <a:rPr lang="en-US" altLang="zh-CN" sz="1350" dirty="0">
                <a:solidFill>
                  <a:schemeClr val="tx1">
                    <a:lumMod val="65000"/>
                    <a:lumOff val="35000"/>
                  </a:schemeClr>
                </a:solidFill>
                <a:latin typeface="Times New Roman" panose="02020603050405020304" pitchFamily="18" charset="0"/>
                <a:cs typeface="Times New Roman" panose="02020603050405020304" pitchFamily="18" charset="0"/>
              </a:rPr>
              <a:t> hole and suddenly reemerge hours later only to find have lost an entire day.</a:t>
            </a:r>
            <a:endParaRPr lang="zh-CN" altLang="zh-CN" sz="1350" dirty="0">
              <a:solidFill>
                <a:schemeClr val="tx1">
                  <a:lumMod val="65000"/>
                  <a:lumOff val="35000"/>
                </a:schemeClr>
              </a:solidFill>
              <a:latin typeface="Times New Roman" panose="02020603050405020304" pitchFamily="18" charset="0"/>
              <a:cs typeface="Times New Roman" panose="02020603050405020304" pitchFamily="18" charset="0"/>
            </a:endParaRPr>
          </a:p>
          <a:p>
            <a:pPr marL="0" indent="0" algn="just">
              <a:buNone/>
            </a:pPr>
            <a:r>
              <a:rPr lang="en-US" sz="105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endParaRPr lang="en-US" sz="1050" b="1"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nvGrpSpPr>
          <p:cNvPr id="2" name="Группа 1"/>
          <p:cNvGrpSpPr/>
          <p:nvPr/>
        </p:nvGrpSpPr>
        <p:grpSpPr>
          <a:xfrm>
            <a:off x="4094595" y="1758555"/>
            <a:ext cx="997389" cy="617933"/>
            <a:chOff x="5459466" y="1201739"/>
            <a:chExt cx="1329852" cy="823910"/>
          </a:xfrm>
        </p:grpSpPr>
        <p:sp>
          <p:nvSpPr>
            <p:cNvPr id="5" name="Овал 4"/>
            <p:cNvSpPr/>
            <p:nvPr/>
          </p:nvSpPr>
          <p:spPr>
            <a:xfrm>
              <a:off x="5684045" y="1201739"/>
              <a:ext cx="823910" cy="823910"/>
            </a:xfrm>
            <a:prstGeom prst="ellipse">
              <a:avLst/>
            </a:prstGeom>
            <a:solidFill>
              <a:schemeClr val="bg1"/>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Прямоугольник 7"/>
            <p:cNvSpPr/>
            <p:nvPr/>
          </p:nvSpPr>
          <p:spPr>
            <a:xfrm>
              <a:off x="5459466" y="1445269"/>
              <a:ext cx="1329852" cy="362749"/>
            </a:xfrm>
            <a:prstGeom prst="rect">
              <a:avLst/>
            </a:prstGeom>
          </p:spPr>
          <p:txBody>
            <a:bodyPr wrap="none">
              <a:spAutoFit/>
            </a:bodyPr>
            <a:lstStyle/>
            <a:p>
              <a:pPr>
                <a:lnSpc>
                  <a:spcPts val="1350"/>
                </a:lnSpc>
              </a:pPr>
              <a:r>
                <a:rPr lang="en-US" sz="1500" b="1"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Addiction</a:t>
              </a:r>
            </a:p>
          </p:txBody>
        </p:sp>
      </p:grpSp>
      <p:grpSp>
        <p:nvGrpSpPr>
          <p:cNvPr id="3" name="Группа 2"/>
          <p:cNvGrpSpPr/>
          <p:nvPr/>
        </p:nvGrpSpPr>
        <p:grpSpPr>
          <a:xfrm>
            <a:off x="3560438" y="3142100"/>
            <a:ext cx="2121093" cy="617933"/>
            <a:chOff x="4747257" y="3046465"/>
            <a:chExt cx="2828124" cy="823910"/>
          </a:xfrm>
        </p:grpSpPr>
        <p:sp>
          <p:nvSpPr>
            <p:cNvPr id="10" name="Овал 9"/>
            <p:cNvSpPr/>
            <p:nvPr/>
          </p:nvSpPr>
          <p:spPr>
            <a:xfrm>
              <a:off x="5684045" y="3046465"/>
              <a:ext cx="823910" cy="823910"/>
            </a:xfrm>
            <a:prstGeom prst="ellipse">
              <a:avLst/>
            </a:prstGeom>
            <a:solidFill>
              <a:schemeClr val="bg1"/>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Прямоугольник 10"/>
            <p:cNvSpPr/>
            <p:nvPr/>
          </p:nvSpPr>
          <p:spPr>
            <a:xfrm>
              <a:off x="4747257" y="3307183"/>
              <a:ext cx="2828124" cy="362749"/>
            </a:xfrm>
            <a:prstGeom prst="rect">
              <a:avLst/>
            </a:prstGeom>
          </p:spPr>
          <p:txBody>
            <a:bodyPr wrap="none">
              <a:spAutoFit/>
            </a:bodyPr>
            <a:lstStyle/>
            <a:p>
              <a:pPr>
                <a:lnSpc>
                  <a:spcPts val="1350"/>
                </a:lnSpc>
              </a:pPr>
              <a:r>
                <a:rPr lang="en-US" altLang="zh-CN" sz="1500" b="1"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Bullying/Mental Health</a:t>
              </a:r>
              <a:endParaRPr lang="en-US" sz="1500" b="1"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12" name="Текст 11"/>
          <p:cNvSpPr txBox="1">
            <a:spLocks/>
          </p:cNvSpPr>
          <p:nvPr/>
        </p:nvSpPr>
        <p:spPr>
          <a:xfrm>
            <a:off x="139701" y="2761133"/>
            <a:ext cx="3294003" cy="1571612"/>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sz="1350" dirty="0">
                <a:solidFill>
                  <a:schemeClr val="tx1">
                    <a:lumMod val="65000"/>
                    <a:lumOff val="35000"/>
                  </a:schemeClr>
                </a:solidFill>
                <a:latin typeface="Times New Roman" panose="02020603050405020304" pitchFamily="18" charset="0"/>
                <a:cs typeface="Times New Roman" panose="02020603050405020304" pitchFamily="18" charset="0"/>
              </a:rPr>
              <a:t>While the application can be used to spread positivity, it can also be used as a platform for bullying. Some people criticize other people's videos, while others create videos for deriding someone. This leads to a negative impact on the mental health of everyone involved, thus resulting in life-threatening situations and decisions.</a:t>
            </a:r>
            <a:r>
              <a:rPr lang="zh-CN" altLang="zh-CN" sz="1350" dirty="0">
                <a:solidFill>
                  <a:schemeClr val="tx1">
                    <a:lumMod val="65000"/>
                    <a:lumOff val="35000"/>
                  </a:schemeClr>
                </a:solidFill>
                <a:latin typeface="Times New Roman" panose="02020603050405020304" pitchFamily="18" charset="0"/>
                <a:cs typeface="Times New Roman" panose="02020603050405020304" pitchFamily="18" charset="0"/>
              </a:rPr>
              <a:t> </a:t>
            </a:r>
            <a:endParaRPr lang="en-US" sz="1350" dirty="0">
              <a:solidFill>
                <a:schemeClr val="tx1">
                  <a:lumMod val="65000"/>
                  <a:lumOff val="35000"/>
                </a:schemeClr>
              </a:solidFill>
              <a:latin typeface="Times New Roman" panose="02020603050405020304" pitchFamily="18" charset="0"/>
              <a:cs typeface="Times New Roman" panose="02020603050405020304" pitchFamily="18" charset="0"/>
              <a:sym typeface="微软雅黑" panose="020B0503020204020204" pitchFamily="34" charset="-122"/>
            </a:endParaRPr>
          </a:p>
        </p:txBody>
      </p:sp>
      <p:grpSp>
        <p:nvGrpSpPr>
          <p:cNvPr id="4" name="Группа 3"/>
          <p:cNvGrpSpPr/>
          <p:nvPr/>
        </p:nvGrpSpPr>
        <p:grpSpPr>
          <a:xfrm>
            <a:off x="4217224" y="4535879"/>
            <a:ext cx="752129" cy="617933"/>
            <a:chOff x="5622973" y="4904838"/>
            <a:chExt cx="1002838" cy="823910"/>
          </a:xfrm>
        </p:grpSpPr>
        <p:sp>
          <p:nvSpPr>
            <p:cNvPr id="14" name="Овал 13"/>
            <p:cNvSpPr/>
            <p:nvPr/>
          </p:nvSpPr>
          <p:spPr>
            <a:xfrm>
              <a:off x="5684045" y="4904838"/>
              <a:ext cx="823910" cy="823910"/>
            </a:xfrm>
            <a:prstGeom prst="ellipse">
              <a:avLst/>
            </a:prstGeom>
            <a:solidFill>
              <a:schemeClr val="bg2">
                <a:lumMod val="25000"/>
              </a:schemeClr>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Прямоугольник 14"/>
            <p:cNvSpPr/>
            <p:nvPr/>
          </p:nvSpPr>
          <p:spPr>
            <a:xfrm>
              <a:off x="5622973" y="5169100"/>
              <a:ext cx="1002838" cy="362749"/>
            </a:xfrm>
            <a:prstGeom prst="rect">
              <a:avLst/>
            </a:prstGeom>
          </p:spPr>
          <p:txBody>
            <a:bodyPr wrap="none">
              <a:spAutoFit/>
            </a:bodyPr>
            <a:lstStyle/>
            <a:p>
              <a:pPr>
                <a:lnSpc>
                  <a:spcPts val="1350"/>
                </a:lnSpc>
              </a:pPr>
              <a:r>
                <a:rPr lang="en-US" altLang="zh-CN" sz="15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Unsafe</a:t>
              </a:r>
              <a:endParaRPr lang="en-US" sz="15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16" name="Текст 11"/>
          <p:cNvSpPr txBox="1">
            <a:spLocks/>
          </p:cNvSpPr>
          <p:nvPr/>
        </p:nvSpPr>
        <p:spPr>
          <a:xfrm>
            <a:off x="5176984" y="4545044"/>
            <a:ext cx="3883712" cy="735036"/>
          </a:xfrm>
          <a:prstGeom prst="rect">
            <a:avLst/>
          </a:prstGeom>
        </p:spPr>
        <p:txBody>
          <a:bodyPr lIns="68580" tIns="34290" rIns="68580" bIns="3429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350" dirty="0">
                <a:solidFill>
                  <a:schemeClr val="tx1">
                    <a:lumMod val="65000"/>
                    <a:lumOff val="35000"/>
                  </a:schemeClr>
                </a:solidFill>
                <a:latin typeface="Times New Roman" panose="02020603050405020304" pitchFamily="18" charset="0"/>
                <a:cs typeface="Times New Roman" panose="02020603050405020304" pitchFamily="18" charset="0"/>
              </a:rPr>
              <a:t>On Tik Tok, there are no restrictions as to who can join the app, so strangers can easily message children and create harmful situations.</a:t>
            </a:r>
            <a:r>
              <a:rPr lang="zh-CN" altLang="zh-CN" sz="1350" dirty="0">
                <a:solidFill>
                  <a:schemeClr val="tx1">
                    <a:lumMod val="65000"/>
                    <a:lumOff val="35000"/>
                  </a:schemeClr>
                </a:solidFill>
                <a:latin typeface="Times New Roman" panose="02020603050405020304" pitchFamily="18" charset="0"/>
                <a:cs typeface="Times New Roman" panose="02020603050405020304" pitchFamily="18" charset="0"/>
              </a:rPr>
              <a:t> </a:t>
            </a:r>
            <a:endParaRPr lang="en-US" sz="1350" dirty="0">
              <a:solidFill>
                <a:schemeClr val="tx1">
                  <a:lumMod val="65000"/>
                  <a:lumOff val="35000"/>
                </a:schemeClr>
              </a:solidFill>
              <a:latin typeface="Times New Roman" panose="02020603050405020304" pitchFamily="18" charset="0"/>
              <a:cs typeface="Times New Roman" panose="02020603050405020304" pitchFamily="18" charset="0"/>
              <a:sym typeface="微软雅黑" panose="020B0503020204020204" pitchFamily="34" charset="-122"/>
            </a:endParaRPr>
          </a:p>
        </p:txBody>
      </p:sp>
      <p:sp>
        <p:nvSpPr>
          <p:cNvPr id="18" name="Заголовок 1">
            <a:extLst>
              <a:ext uri="{FF2B5EF4-FFF2-40B4-BE49-F238E27FC236}">
                <a16:creationId xmlns:a16="http://schemas.microsoft.com/office/drawing/2014/main" id="{EB8EFFE1-A5DC-8F40-B454-D599F11276C1}"/>
              </a:ext>
            </a:extLst>
          </p:cNvPr>
          <p:cNvSpPr txBox="1">
            <a:spLocks/>
          </p:cNvSpPr>
          <p:nvPr/>
        </p:nvSpPr>
        <p:spPr>
          <a:xfrm>
            <a:off x="139701" y="1436580"/>
            <a:ext cx="3378117" cy="521647"/>
          </a:xfrm>
          <a:prstGeom prst="rect">
            <a:avLst/>
          </a:prstGeom>
        </p:spPr>
        <p:txBody>
          <a:bodyPr lIns="68580" tIns="34290" rIns="68580" bIns="3429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pc="75"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rPr>
              <a:t>Effects</a:t>
            </a:r>
            <a:endParaRPr lang="ru-RU" sz="3600" b="1" spc="75" dirty="0">
              <a:solidFill>
                <a:schemeClr val="bg2">
                  <a:lumMod val="25000"/>
                </a:schemeClr>
              </a:solidFill>
              <a:latin typeface="微软雅黑" panose="020B0503020204020204" pitchFamily="34" charset="-122"/>
              <a:ea typeface="微软雅黑" panose="020B0503020204020204" pitchFamily="34" charset="-122"/>
              <a:cs typeface="Poppins SemiBold" panose="02000000000000000000" pitchFamily="2" charset="0"/>
              <a:sym typeface="微软雅黑" panose="020B0503020204020204" pitchFamily="34" charset="-122"/>
            </a:endParaRPr>
          </a:p>
        </p:txBody>
      </p:sp>
    </p:spTree>
    <p:extLst>
      <p:ext uri="{BB962C8B-B14F-4D97-AF65-F5344CB8AC3E}">
        <p14:creationId xmlns:p14="http://schemas.microsoft.com/office/powerpoint/2010/main" val="2788524096"/>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
                                        <p:tgtEl>
                                          <p:spTgt spid="9"/>
                                        </p:tgtEl>
                                      </p:cBhvr>
                                    </p:animEffect>
                                  </p:childTnLst>
                                </p:cTn>
                              </p:par>
                            </p:childTnLst>
                          </p:cTn>
                        </p:par>
                        <p:par>
                          <p:cTn id="8" fill="hold">
                            <p:stCondLst>
                              <p:cond delay="25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50" fill="hold"/>
                                        <p:tgtEl>
                                          <p:spTgt spid="2"/>
                                        </p:tgtEl>
                                        <p:attrNameLst>
                                          <p:attrName>ppt_x</p:attrName>
                                        </p:attrNameLst>
                                      </p:cBhvr>
                                      <p:tavLst>
                                        <p:tav tm="0">
                                          <p:val>
                                            <p:strVal val="#ppt_x"/>
                                          </p:val>
                                        </p:tav>
                                        <p:tav tm="100000">
                                          <p:val>
                                            <p:strVal val="#ppt_x"/>
                                          </p:val>
                                        </p:tav>
                                      </p:tavLst>
                                    </p:anim>
                                    <p:anim calcmode="lin" valueType="num">
                                      <p:cBhvr additive="base">
                                        <p:cTn id="12" dur="35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600"/>
                            </p:stCondLst>
                            <p:childTnLst>
                              <p:par>
                                <p:cTn id="14" presetID="22" presetClass="entr" presetSubtype="1"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400"/>
                                        <p:tgtEl>
                                          <p:spTgt spid="6">
                                            <p:txEl>
                                              <p:pRg st="0" end="0"/>
                                            </p:txEl>
                                          </p:spTgt>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up)">
                                      <p:cBhvr>
                                        <p:cTn id="20" dur="400"/>
                                        <p:tgtEl>
                                          <p:spTgt spid="6">
                                            <p:txEl>
                                              <p:pRg st="1" end="1"/>
                                            </p:txEl>
                                          </p:spTgt>
                                        </p:tgtEl>
                                      </p:cBhvr>
                                    </p:animEffect>
                                  </p:childTnLst>
                                </p:cTn>
                              </p:par>
                            </p:childTnLst>
                          </p:cTn>
                        </p:par>
                        <p:par>
                          <p:cTn id="21" fill="hold">
                            <p:stCondLst>
                              <p:cond delay="1400"/>
                            </p:stCondLst>
                            <p:childTnLst>
                              <p:par>
                                <p:cTn id="22" presetID="22" presetClass="entr" presetSubtype="1"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250"/>
                                        <p:tgtEl>
                                          <p:spTgt spid="32"/>
                                        </p:tgtEl>
                                      </p:cBhvr>
                                    </p:animEffect>
                                  </p:childTnLst>
                                </p:cTn>
                              </p:par>
                            </p:childTnLst>
                          </p:cTn>
                        </p:par>
                        <p:par>
                          <p:cTn id="25" fill="hold">
                            <p:stCondLst>
                              <p:cond delay="1650"/>
                            </p:stCondLst>
                            <p:childTnLst>
                              <p:par>
                                <p:cTn id="26" presetID="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350" fill="hold"/>
                                        <p:tgtEl>
                                          <p:spTgt spid="3"/>
                                        </p:tgtEl>
                                        <p:attrNameLst>
                                          <p:attrName>ppt_x</p:attrName>
                                        </p:attrNameLst>
                                      </p:cBhvr>
                                      <p:tavLst>
                                        <p:tav tm="0">
                                          <p:val>
                                            <p:strVal val="#ppt_x"/>
                                          </p:val>
                                        </p:tav>
                                        <p:tav tm="100000">
                                          <p:val>
                                            <p:strVal val="#ppt_x"/>
                                          </p:val>
                                        </p:tav>
                                      </p:tavLst>
                                    </p:anim>
                                    <p:anim calcmode="lin" valueType="num">
                                      <p:cBhvr additive="base">
                                        <p:cTn id="29" dur="350" fill="hold"/>
                                        <p:tgtEl>
                                          <p:spTgt spid="3"/>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2" presetClass="entr" presetSubtype="1" fill="hold" nodeType="after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up)">
                                      <p:cBhvr>
                                        <p:cTn id="33" dur="400"/>
                                        <p:tgtEl>
                                          <p:spTgt spid="12">
                                            <p:txEl>
                                              <p:pRg st="0" end="0"/>
                                            </p:txEl>
                                          </p:spTgt>
                                        </p:tgtEl>
                                      </p:cBhvr>
                                    </p:animEffect>
                                  </p:childTnLst>
                                </p:cTn>
                              </p:par>
                            </p:childTnLst>
                          </p:cTn>
                        </p:par>
                        <p:par>
                          <p:cTn id="34" fill="hold">
                            <p:stCondLst>
                              <p:cond delay="2400"/>
                            </p:stCondLst>
                            <p:childTnLst>
                              <p:par>
                                <p:cTn id="35" presetID="22" presetClass="entr" presetSubtype="1"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up)">
                                      <p:cBhvr>
                                        <p:cTn id="37" dur="250"/>
                                        <p:tgtEl>
                                          <p:spTgt spid="33"/>
                                        </p:tgtEl>
                                      </p:cBhvr>
                                    </p:animEffect>
                                  </p:childTnLst>
                                </p:cTn>
                              </p:par>
                            </p:childTnLst>
                          </p:cTn>
                        </p:par>
                        <p:par>
                          <p:cTn id="38" fill="hold">
                            <p:stCondLst>
                              <p:cond delay="2650"/>
                            </p:stCondLst>
                            <p:childTnLst>
                              <p:par>
                                <p:cTn id="39" presetID="2" presetClass="entr" presetSubtype="4"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350" fill="hold"/>
                                        <p:tgtEl>
                                          <p:spTgt spid="4"/>
                                        </p:tgtEl>
                                        <p:attrNameLst>
                                          <p:attrName>ppt_x</p:attrName>
                                        </p:attrNameLst>
                                      </p:cBhvr>
                                      <p:tavLst>
                                        <p:tav tm="0">
                                          <p:val>
                                            <p:strVal val="#ppt_x"/>
                                          </p:val>
                                        </p:tav>
                                        <p:tav tm="100000">
                                          <p:val>
                                            <p:strVal val="#ppt_x"/>
                                          </p:val>
                                        </p:tav>
                                      </p:tavLst>
                                    </p:anim>
                                    <p:anim calcmode="lin" valueType="num">
                                      <p:cBhvr additive="base">
                                        <p:cTn id="42" dur="350" fill="hold"/>
                                        <p:tgtEl>
                                          <p:spTgt spid="4"/>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2" presetClass="entr" presetSubtype="1" fill="hold" nodeType="afterEffect">
                                  <p:stCondLst>
                                    <p:cond delay="0"/>
                                  </p:stCondLst>
                                  <p:childTnLst>
                                    <p:set>
                                      <p:cBhvr>
                                        <p:cTn id="45" dur="1" fill="hold">
                                          <p:stCondLst>
                                            <p:cond delay="0"/>
                                          </p:stCondLst>
                                        </p:cTn>
                                        <p:tgtEl>
                                          <p:spTgt spid="16">
                                            <p:txEl>
                                              <p:pRg st="0" end="0"/>
                                            </p:txEl>
                                          </p:spTgt>
                                        </p:tgtEl>
                                        <p:attrNameLst>
                                          <p:attrName>style.visibility</p:attrName>
                                        </p:attrNameLst>
                                      </p:cBhvr>
                                      <p:to>
                                        <p:strVal val="visible"/>
                                      </p:to>
                                    </p:set>
                                    <p:animEffect transition="in" filter="wipe(up)">
                                      <p:cBhvr>
                                        <p:cTn id="46" dur="400"/>
                                        <p:tgtEl>
                                          <p:spTgt spid="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exels-photo-1404918"/>
          <p:cNvPicPr>
            <a:picLocks noChangeAspect="1"/>
          </p:cNvPicPr>
          <p:nvPr/>
        </p:nvPicPr>
        <p:blipFill>
          <a:blip r:embed="rId5">
            <a:grayscl/>
          </a:blip>
          <a:srcRect t="40722" b="33797"/>
          <a:stretch>
            <a:fillRect/>
          </a:stretch>
        </p:blipFill>
        <p:spPr>
          <a:xfrm>
            <a:off x="-9048" y="2553653"/>
            <a:ext cx="9161621" cy="1483519"/>
          </a:xfrm>
          <a:prstGeom prst="rect">
            <a:avLst/>
          </a:prstGeom>
        </p:spPr>
      </p:pic>
      <p:sp>
        <p:nvSpPr>
          <p:cNvPr id="6" name="标题 5"/>
          <p:cNvSpPr>
            <a:spLocks noGrp="1"/>
          </p:cNvSpPr>
          <p:nvPr>
            <p:ph type="ctrTitle"/>
            <p:custDataLst>
              <p:tags r:id="rId2"/>
            </p:custDataLst>
          </p:nvPr>
        </p:nvSpPr>
        <p:spPr>
          <a:xfrm>
            <a:off x="2519363" y="2787491"/>
            <a:ext cx="4104799" cy="1015365"/>
          </a:xfrm>
          <a:solidFill>
            <a:schemeClr val="bg1"/>
          </a:solidFill>
        </p:spPr>
        <p:txBody>
          <a:bodyPr/>
          <a:lstStyle/>
          <a:p>
            <a:r>
              <a:rPr lang="en-US" altLang="zh-CN" sz="6000">
                <a:solidFill>
                  <a:schemeClr val="tx2"/>
                </a:solidFill>
                <a:latin typeface="思源黑体 CN Bold" panose="020B0800000000000000" charset="-122"/>
                <a:ea typeface="思源黑体 CN Bold" panose="020B0800000000000000" charset="-122"/>
              </a:rPr>
              <a:t>THANKS.</a:t>
            </a:r>
          </a:p>
        </p:txBody>
      </p:sp>
    </p:spTree>
    <p:custDataLst>
      <p:tags r:id="rId1"/>
    </p:custDataLst>
    <p:extLst>
      <p:ext uri="{BB962C8B-B14F-4D97-AF65-F5344CB8AC3E}">
        <p14:creationId xmlns:p14="http://schemas.microsoft.com/office/powerpoint/2010/main" val="1106465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a:bodyPr>
          <a:lstStyle/>
          <a:p>
            <a:r>
              <a:rPr lang="de-DE" dirty="0" err="1"/>
              <a:t>Preparation</a:t>
            </a:r>
            <a:r>
              <a:rPr lang="de-DE" dirty="0"/>
              <a:t> </a:t>
            </a:r>
            <a:r>
              <a:rPr lang="de-DE" dirty="0" err="1"/>
              <a:t>for</a:t>
            </a:r>
            <a:r>
              <a:rPr lang="de-DE" dirty="0"/>
              <a:t> </a:t>
            </a:r>
            <a:r>
              <a:rPr lang="de-DE" dirty="0" err="1"/>
              <a:t>next</a:t>
            </a:r>
            <a:r>
              <a:rPr lang="de-DE" dirty="0"/>
              <a:t> </a:t>
            </a:r>
            <a:r>
              <a:rPr lang="de-DE" dirty="0" err="1"/>
              <a:t>week</a:t>
            </a:r>
            <a:endParaRPr lang="de-DE" dirty="0"/>
          </a:p>
        </p:txBody>
      </p:sp>
      <p:sp>
        <p:nvSpPr>
          <p:cNvPr id="5" name="Inhaltsplatzhalter 2">
            <a:extLst>
              <a:ext uri="{FF2B5EF4-FFF2-40B4-BE49-F238E27FC236}">
                <a16:creationId xmlns:a16="http://schemas.microsoft.com/office/drawing/2014/main" id="{47E53BE9-62B6-4916-BBAE-0A720349EFDF}"/>
              </a:ext>
            </a:extLst>
          </p:cNvPr>
          <p:cNvSpPr txBox="1">
            <a:spLocks/>
          </p:cNvSpPr>
          <p:nvPr/>
        </p:nvSpPr>
        <p:spPr>
          <a:xfrm>
            <a:off x="457200" y="1600200"/>
            <a:ext cx="82296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de-DE" sz="2400" dirty="0" err="1">
                <a:latin typeface="Calibri" panose="020F0502020204030204" pitchFamily="34" charset="0"/>
                <a:cs typeface="Calibri" panose="020F0502020204030204" pitchFamily="34" charset="0"/>
              </a:rPr>
              <a:t>Please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prepare</a:t>
            </a:r>
            <a:r>
              <a:rPr lang="de-DE" sz="2400" dirty="0">
                <a:latin typeface="Calibri" panose="020F0502020204030204" pitchFamily="34" charset="0"/>
                <a:cs typeface="Calibri" panose="020F0502020204030204" pitchFamily="34" charset="0"/>
              </a:rPr>
              <a:t> all </a:t>
            </a:r>
            <a:r>
              <a:rPr lang="de-DE" sz="2400" dirty="0" err="1">
                <a:latin typeface="Calibri" panose="020F0502020204030204" pitchFamily="34" charset="0"/>
                <a:cs typeface="Calibri" panose="020F0502020204030204" pitchFamily="34" charset="0"/>
              </a:rPr>
              <a:t>texts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for</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session</a:t>
            </a:r>
            <a:r>
              <a:rPr lang="de-DE" sz="2400" dirty="0">
                <a:latin typeface="Calibri" panose="020F0502020204030204" pitchFamily="34" charset="0"/>
                <a:cs typeface="Calibri" panose="020F0502020204030204" pitchFamily="34" charset="0"/>
              </a:rPr>
              <a:t> 3, </a:t>
            </a:r>
            <a:r>
              <a:rPr lang="de-DE" sz="2400" dirty="0" err="1">
                <a:latin typeface="Calibri" panose="020F0502020204030204" pitchFamily="34" charset="0"/>
                <a:cs typeface="Calibri" panose="020F0502020204030204" pitchFamily="34" charset="0"/>
              </a:rPr>
              <a:t>answer</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quizzes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translate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correct</a:t>
            </a:r>
            <a:endParaRPr lang="de-DE" sz="2400" dirty="0">
              <a:latin typeface="Calibri" panose="020F0502020204030204" pitchFamily="34" charset="0"/>
              <a:cs typeface="Calibri" panose="020F0502020204030204" pitchFamily="34" charset="0"/>
            </a:endParaRPr>
          </a:p>
          <a:p>
            <a:pPr marL="0" indent="0" algn="l">
              <a:lnSpc>
                <a:spcPct val="120000"/>
              </a:lnSpc>
              <a:buNone/>
            </a:pPr>
            <a:r>
              <a:rPr lang="en-US" sz="2400" b="0" i="0" dirty="0">
                <a:solidFill>
                  <a:srgbClr val="000000"/>
                </a:solidFill>
                <a:effectLst/>
                <a:latin typeface="Calibri" panose="020F0502020204030204" pitchFamily="34" charset="0"/>
                <a:cs typeface="Calibri" panose="020F0502020204030204" pitchFamily="34" charset="0"/>
              </a:rPr>
              <a:t>Topics:</a:t>
            </a:r>
          </a:p>
          <a:p>
            <a:pPr marL="0" indent="0" algn="l">
              <a:lnSpc>
                <a:spcPct val="120000"/>
              </a:lnSpc>
              <a:buNone/>
            </a:pPr>
            <a:r>
              <a:rPr lang="en-US" sz="2400" dirty="0">
                <a:solidFill>
                  <a:srgbClr val="000000"/>
                </a:solidFill>
                <a:latin typeface="Calibri" panose="020F0502020204030204" pitchFamily="34" charset="0"/>
                <a:cs typeface="Calibri" panose="020F0502020204030204" pitchFamily="34" charset="0"/>
              </a:rPr>
              <a:t>14 Literature: Ancient Literature - Four satirical novels in ancient China 60% </a:t>
            </a:r>
            <a:r>
              <a:rPr lang="zh-CN" altLang="de-DE" sz="2400" dirty="0">
                <a:solidFill>
                  <a:srgbClr val="000000"/>
                </a:solidFill>
                <a:latin typeface="Calibri" panose="020F0502020204030204" pitchFamily="34" charset="0"/>
                <a:cs typeface="Calibri" panose="020F0502020204030204" pitchFamily="34" charset="0"/>
              </a:rPr>
              <a:t>黄琼 </a:t>
            </a:r>
            <a:r>
              <a:rPr lang="en-US" sz="2400" dirty="0">
                <a:solidFill>
                  <a:srgbClr val="000000"/>
                </a:solidFill>
                <a:latin typeface="Calibri" panose="020F0502020204030204" pitchFamily="34" charset="0"/>
                <a:cs typeface="Calibri" panose="020F0502020204030204" pitchFamily="34" charset="0"/>
              </a:rPr>
              <a:t>Huang </a:t>
            </a:r>
            <a:r>
              <a:rPr lang="en-US" sz="2400" dirty="0" err="1">
                <a:solidFill>
                  <a:srgbClr val="000000"/>
                </a:solidFill>
                <a:latin typeface="Calibri" panose="020F0502020204030204" pitchFamily="34" charset="0"/>
                <a:cs typeface="Calibri" panose="020F0502020204030204" pitchFamily="34" charset="0"/>
              </a:rPr>
              <a:t>Qiong</a:t>
            </a:r>
            <a:endParaRPr lang="en-US" sz="2400" dirty="0">
              <a:solidFill>
                <a:srgbClr val="000000"/>
              </a:solidFill>
              <a:latin typeface="Calibri" panose="020F0502020204030204" pitchFamily="34" charset="0"/>
              <a:cs typeface="Calibri" panose="020F0502020204030204" pitchFamily="34" charset="0"/>
            </a:endParaRPr>
          </a:p>
          <a:p>
            <a:pPr marL="0" indent="0" algn="l">
              <a:lnSpc>
                <a:spcPct val="120000"/>
              </a:lnSpc>
              <a:buNone/>
            </a:pPr>
            <a:r>
              <a:rPr lang="en-US" sz="2400" dirty="0">
                <a:solidFill>
                  <a:srgbClr val="000000"/>
                </a:solidFill>
                <a:latin typeface="Calibri" panose="020F0502020204030204" pitchFamily="34" charset="0"/>
                <a:cs typeface="Calibri" panose="020F0502020204030204" pitchFamily="34" charset="0"/>
              </a:rPr>
              <a:t>15 Literature: Ancient literature: Classical Literature 58%</a:t>
            </a:r>
            <a:r>
              <a:rPr lang="zh-CN" altLang="de-DE" sz="2400" dirty="0">
                <a:solidFill>
                  <a:srgbClr val="000000"/>
                </a:solidFill>
                <a:latin typeface="Calibri" panose="020F0502020204030204" pitchFamily="34" charset="0"/>
                <a:cs typeface="Calibri" panose="020F0502020204030204" pitchFamily="34" charset="0"/>
              </a:rPr>
              <a:t>杨紫微</a:t>
            </a:r>
            <a:r>
              <a:rPr lang="en-US" sz="2400" dirty="0">
                <a:solidFill>
                  <a:srgbClr val="000000"/>
                </a:solidFill>
                <a:latin typeface="Calibri" panose="020F0502020204030204" pitchFamily="34" charset="0"/>
                <a:cs typeface="Calibri" panose="020F0502020204030204" pitchFamily="34" charset="0"/>
              </a:rPr>
              <a:t>Yang </a:t>
            </a:r>
            <a:r>
              <a:rPr lang="en-US" sz="2400" dirty="0" err="1">
                <a:solidFill>
                  <a:srgbClr val="000000"/>
                </a:solidFill>
                <a:latin typeface="Calibri" panose="020F0502020204030204" pitchFamily="34" charset="0"/>
                <a:cs typeface="Calibri" panose="020F0502020204030204" pitchFamily="34" charset="0"/>
              </a:rPr>
              <a:t>Ziwei</a:t>
            </a:r>
            <a:endParaRPr lang="en-US" sz="2400" dirty="0">
              <a:solidFill>
                <a:srgbClr val="000000"/>
              </a:solidFill>
              <a:latin typeface="Calibri" panose="020F0502020204030204" pitchFamily="34" charset="0"/>
              <a:cs typeface="Calibri" panose="020F0502020204030204" pitchFamily="34" charset="0"/>
            </a:endParaRPr>
          </a:p>
          <a:p>
            <a:pPr marL="0" indent="0" algn="l">
              <a:lnSpc>
                <a:spcPct val="120000"/>
              </a:lnSpc>
              <a:buNone/>
            </a:pPr>
            <a:r>
              <a:rPr lang="en-US" sz="2400" dirty="0">
                <a:solidFill>
                  <a:srgbClr val="000000"/>
                </a:solidFill>
                <a:latin typeface="Calibri" panose="020F0502020204030204" pitchFamily="34" charset="0"/>
                <a:cs typeface="Calibri" panose="020F0502020204030204" pitchFamily="34" charset="0"/>
              </a:rPr>
              <a:t>32 Literature: Premodern literature - Li Bai's “The River-Merchant's Wife: A Letter” and its translations 53%</a:t>
            </a:r>
            <a:r>
              <a:rPr lang="zh-CN" altLang="de-DE" sz="2400" dirty="0">
                <a:solidFill>
                  <a:srgbClr val="000000"/>
                </a:solidFill>
                <a:latin typeface="Calibri" panose="020F0502020204030204" pitchFamily="34" charset="0"/>
                <a:cs typeface="Calibri" panose="020F0502020204030204" pitchFamily="34" charset="0"/>
              </a:rPr>
              <a:t>张姣玲 </a:t>
            </a:r>
            <a:r>
              <a:rPr lang="en-US" sz="2400" dirty="0">
                <a:solidFill>
                  <a:srgbClr val="000000"/>
                </a:solidFill>
                <a:latin typeface="Calibri" panose="020F0502020204030204" pitchFamily="34" charset="0"/>
                <a:cs typeface="Calibri" panose="020F0502020204030204" pitchFamily="34" charset="0"/>
              </a:rPr>
              <a:t>Zhang </a:t>
            </a:r>
            <a:r>
              <a:rPr lang="en-US" sz="2400" dirty="0" err="1">
                <a:solidFill>
                  <a:srgbClr val="000000"/>
                </a:solidFill>
                <a:latin typeface="Calibri" panose="020F0502020204030204" pitchFamily="34" charset="0"/>
                <a:cs typeface="Calibri" panose="020F0502020204030204" pitchFamily="34" charset="0"/>
              </a:rPr>
              <a:t>Jiaoling</a:t>
            </a:r>
            <a:endParaRPr lang="en-US" sz="2400" dirty="0">
              <a:solidFill>
                <a:srgbClr val="000000"/>
              </a:solidFill>
              <a:latin typeface="Calibri" panose="020F0502020204030204" pitchFamily="34" charset="0"/>
              <a:cs typeface="Calibri" panose="020F0502020204030204" pitchFamily="34" charset="0"/>
            </a:endParaRPr>
          </a:p>
          <a:p>
            <a:pPr marL="0" indent="0" algn="l">
              <a:lnSpc>
                <a:spcPct val="120000"/>
              </a:lnSpc>
              <a:buNone/>
            </a:pPr>
            <a:r>
              <a:rPr lang="en-US" sz="2400" dirty="0">
                <a:solidFill>
                  <a:srgbClr val="000000"/>
                </a:solidFill>
                <a:latin typeface="Calibri" panose="020F0502020204030204" pitchFamily="34" charset="0"/>
                <a:cs typeface="Calibri" panose="020F0502020204030204" pitchFamily="34" charset="0"/>
              </a:rPr>
              <a:t>34 Literature: Ancient Literature: The Classic of Mountains and Seas 53% </a:t>
            </a:r>
            <a:r>
              <a:rPr lang="zh-CN" altLang="de-DE" sz="2400" dirty="0">
                <a:solidFill>
                  <a:srgbClr val="000000"/>
                </a:solidFill>
                <a:latin typeface="Calibri" panose="020F0502020204030204" pitchFamily="34" charset="0"/>
                <a:cs typeface="Calibri" panose="020F0502020204030204" pitchFamily="34" charset="0"/>
              </a:rPr>
              <a:t>何丽娜 </a:t>
            </a:r>
            <a:r>
              <a:rPr lang="en-US" sz="2400" dirty="0">
                <a:solidFill>
                  <a:srgbClr val="000000"/>
                </a:solidFill>
                <a:latin typeface="Calibri" panose="020F0502020204030204" pitchFamily="34" charset="0"/>
                <a:cs typeface="Calibri" panose="020F0502020204030204" pitchFamily="34" charset="0"/>
              </a:rPr>
              <a:t>He Lina</a:t>
            </a:r>
            <a:endParaRPr lang="en-US" sz="24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70286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normAutofit fontScale="90000"/>
          </a:bodyPr>
          <a:lstStyle/>
          <a:p>
            <a:pPr algn="ctr"/>
            <a:r>
              <a:rPr altLang="zh-CN" b="1" dirty="0">
                <a:solidFill>
                  <a:schemeClr val="tx1"/>
                </a:solidFill>
                <a:latin typeface="Arial" panose="020B0604020202020204" pitchFamily="34" charset="0"/>
                <a:cs typeface="Arial" panose="020B0604020202020204" pitchFamily="34" charset="0"/>
              </a:rPr>
              <a:t>Always here for you!</a:t>
            </a:r>
            <a:br>
              <a:rPr altLang="zh-CN" b="1" dirty="0">
                <a:solidFill>
                  <a:schemeClr val="tx1"/>
                </a:solidFill>
                <a:latin typeface="Arial" panose="020B0604020202020204" pitchFamily="34" charset="0"/>
                <a:cs typeface="Arial" panose="020B0604020202020204" pitchFamily="34" charset="0"/>
              </a:rPr>
            </a:br>
            <a:r>
              <a:rPr lang="zh-CN" altLang="en-US" sz="2800" b="1" dirty="0">
                <a:solidFill>
                  <a:schemeClr val="tx1"/>
                </a:solidFill>
                <a:latin typeface="Arial" panose="020B0604020202020204" pitchFamily="34" charset="0"/>
                <a:cs typeface="Arial" panose="020B0604020202020204" pitchFamily="34" charset="0"/>
              </a:rPr>
              <a:t>随时</a:t>
            </a:r>
            <a:r>
              <a:rPr lang="zh-CN" altLang="de-DE" sz="2800" b="1" dirty="0">
                <a:solidFill>
                  <a:schemeClr val="tx1"/>
                </a:solidFill>
                <a:latin typeface="Arial" panose="020B0604020202020204" pitchFamily="34" charset="0"/>
                <a:cs typeface="Arial" panose="020B0604020202020204" pitchFamily="34" charset="0"/>
              </a:rPr>
              <a:t>为你们服务</a:t>
            </a:r>
            <a:endParaRPr kumimoji="1" lang="zh-CN" altLang="en-US" b="1" dirty="0">
              <a:solidFill>
                <a:schemeClr val="tx1"/>
              </a:solidFill>
              <a:cs typeface="Arial" panose="020B0604020202020204" pitchFamily="34" charset="0"/>
            </a:endParaRPr>
          </a:p>
        </p:txBody>
      </p:sp>
      <p:sp>
        <p:nvSpPr>
          <p:cNvPr id="107523" name="内容占位符 2"/>
          <p:cNvSpPr>
            <a:spLocks noGrp="1"/>
          </p:cNvSpPr>
          <p:nvPr>
            <p:ph idx="1"/>
          </p:nvPr>
        </p:nvSpPr>
        <p:spPr>
          <a:xfrm>
            <a:off x="866775" y="2603500"/>
            <a:ext cx="7053263" cy="3722688"/>
          </a:xfrm>
        </p:spPr>
        <p:txBody>
          <a:bodyPr>
            <a:normAutofit/>
          </a:bodyPr>
          <a:lstStyle/>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Professor Dr. Martin </a:t>
            </a:r>
            <a:r>
              <a:rPr lang="en-US" altLang="zh-CN" sz="2400" dirty="0" err="1">
                <a:latin typeface="Arial" panose="020B0604020202020204" pitchFamily="34" charset="0"/>
                <a:ea typeface="楷体" panose="02010609060101010101" pitchFamily="49" charset="-122"/>
                <a:cs typeface="Arial" panose="020B0604020202020204" pitchFamily="34" charset="0"/>
              </a:rPr>
              <a:t>Woesler</a:t>
            </a:r>
            <a:r>
              <a:rPr lang="zh-CN" altLang="de-DE" sz="2400" dirty="0">
                <a:latin typeface="Arial" panose="020B0604020202020204" pitchFamily="34" charset="0"/>
                <a:ea typeface="楷体" panose="02010609060101010101" pitchFamily="49" charset="-122"/>
                <a:cs typeface="Arial" panose="020B0604020202020204" pitchFamily="34" charset="0"/>
              </a:rPr>
              <a:t>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吴漠汀</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湖南师范大学特聘教授，博士导师</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marL="0" indent="0" algn="ctr">
              <a:buNone/>
            </a:pPr>
            <a:r>
              <a:rPr lang="en-US" altLang="de-DE" sz="2400" dirty="0">
                <a:latin typeface="Arial" panose="020B0604020202020204" pitchFamily="34" charset="0"/>
                <a:ea typeface="楷体" panose="02010609060101010101" pitchFamily="49" charset="-122"/>
                <a:cs typeface="Arial" panose="020B0604020202020204" pitchFamily="34" charset="0"/>
              </a:rPr>
              <a:t>Office / </a:t>
            </a:r>
            <a:r>
              <a:rPr lang="zh-CN" altLang="de-DE" sz="2400" dirty="0">
                <a:latin typeface="Arial" panose="020B0604020202020204" pitchFamily="34" charset="0"/>
                <a:ea typeface="楷体" panose="02010609060101010101" pitchFamily="49" charset="-122"/>
                <a:cs typeface="Arial" panose="020B0604020202020204" pitchFamily="34" charset="0"/>
              </a:rPr>
              <a:t>办公室</a:t>
            </a:r>
            <a:r>
              <a:rPr lang="de-DE" altLang="zh-CN" sz="2400" dirty="0">
                <a:latin typeface="Arial" panose="020B0604020202020204" pitchFamily="34" charset="0"/>
                <a:ea typeface="楷体" panose="02010609060101010101" pitchFamily="49" charset="-122"/>
                <a:cs typeface="Arial" panose="020B0604020202020204" pitchFamily="34" charset="0"/>
              </a:rPr>
              <a:t>: </a:t>
            </a:r>
            <a:r>
              <a:rPr lang="zh-CN" altLang="de-DE" sz="2400" dirty="0">
                <a:latin typeface="Arial" panose="020B0604020202020204" pitchFamily="34" charset="0"/>
                <a:ea typeface="楷体" panose="02010609060101010101" pitchFamily="49" charset="-122"/>
                <a:cs typeface="Arial" panose="020B0604020202020204" pitchFamily="34" charset="0"/>
              </a:rPr>
              <a:t>外国语学院</a:t>
            </a:r>
            <a:r>
              <a:rPr lang="de-DE" altLang="zh-CN" sz="2400" dirty="0">
                <a:latin typeface="Arial" panose="020B0604020202020204" pitchFamily="34" charset="0"/>
                <a:ea typeface="楷体" panose="02010609060101010101" pitchFamily="49" charset="-122"/>
                <a:cs typeface="Arial" panose="020B0604020202020204" pitchFamily="34" charset="0"/>
              </a:rPr>
              <a:t>415</a:t>
            </a:r>
          </a:p>
          <a:p>
            <a:pPr marL="0" indent="0" algn="ctr">
              <a:buNone/>
            </a:pPr>
            <a:r>
              <a:rPr lang="zh-CN" altLang="de-DE" sz="2400" dirty="0">
                <a:latin typeface="Arial" panose="020B0604020202020204" pitchFamily="34" charset="0"/>
                <a:ea typeface="楷体" panose="02010609060101010101" pitchFamily="49" charset="-122"/>
                <a:cs typeface="Arial" panose="020B0604020202020204" pitchFamily="34" charset="0"/>
              </a:rPr>
              <a:t>国际汉学中心</a:t>
            </a:r>
            <a:r>
              <a:rPr lang="de-DE" altLang="zh-CN" sz="2400">
                <a:latin typeface="Arial" panose="020B0604020202020204" pitchFamily="34" charset="0"/>
                <a:ea typeface="楷体" panose="02010609060101010101" pitchFamily="49" charset="-122"/>
                <a:cs typeface="Arial" panose="020B0604020202020204" pitchFamily="34" charset="0"/>
              </a:rPr>
              <a:t>309</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Phone / </a:t>
            </a:r>
            <a:r>
              <a:rPr lang="zh-CN" altLang="de-DE" sz="2400" dirty="0">
                <a:latin typeface="Arial" panose="020B0604020202020204" pitchFamily="34" charset="0"/>
                <a:ea typeface="楷体" panose="02010609060101010101" pitchFamily="49" charset="-122"/>
                <a:cs typeface="Arial" panose="020B0604020202020204" pitchFamily="34" charset="0"/>
              </a:rPr>
              <a:t>电话</a:t>
            </a:r>
            <a:r>
              <a:rPr lang="en-US" altLang="zh-CN" sz="2400" dirty="0">
                <a:latin typeface="Arial" panose="020B0604020202020204" pitchFamily="34" charset="0"/>
                <a:ea typeface="楷体" panose="02010609060101010101" pitchFamily="49" charset="-122"/>
                <a:cs typeface="Arial" panose="020B0604020202020204" pitchFamily="34" charset="0"/>
              </a:rPr>
              <a:t>: (150) </a:t>
            </a:r>
            <a:r>
              <a:rPr lang="de-DE" altLang="zh-CN" sz="2400" dirty="0">
                <a:latin typeface="Arial" panose="020B0604020202020204" pitchFamily="34" charset="0"/>
                <a:ea typeface="楷体" panose="02010609060101010101" pitchFamily="49" charset="-122"/>
                <a:cs typeface="Arial" panose="020B0604020202020204" pitchFamily="34" charset="0"/>
              </a:rPr>
              <a:t>1138 8818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de-DE" altLang="zh-CN" sz="2400" dirty="0">
                <a:latin typeface="Arial" panose="020B0604020202020204" pitchFamily="34" charset="0"/>
                <a:ea typeface="楷体" panose="02010609060101010101" pitchFamily="49" charset="-122"/>
                <a:cs typeface="Arial" panose="020B0604020202020204" pitchFamily="34" charset="0"/>
              </a:rPr>
              <a:t>(</a:t>
            </a:r>
            <a:r>
              <a:rPr lang="zh-CN" altLang="de-DE" sz="2400" dirty="0">
                <a:latin typeface="Arial" panose="020B0604020202020204" pitchFamily="34" charset="0"/>
                <a:ea typeface="楷体" panose="02010609060101010101" pitchFamily="49" charset="-122"/>
                <a:cs typeface="Arial" panose="020B0604020202020204" pitchFamily="34" charset="0"/>
              </a:rPr>
              <a:t>德国</a:t>
            </a:r>
            <a:r>
              <a:rPr lang="de-DE" altLang="zh-CN" sz="2400" dirty="0">
                <a:latin typeface="Arial" panose="020B0604020202020204" pitchFamily="34" charset="0"/>
                <a:ea typeface="楷体" panose="02010609060101010101" pitchFamily="49" charset="-122"/>
                <a:cs typeface="Arial" panose="020B0604020202020204" pitchFamily="34" charset="0"/>
              </a:rPr>
              <a:t>+49 178 2073538)</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en-US" altLang="zh-CN" sz="2400" dirty="0">
                <a:latin typeface="Arial" panose="020B0604020202020204" pitchFamily="34" charset="0"/>
                <a:ea typeface="楷体" panose="02010609060101010101" pitchFamily="49" charset="-122"/>
                <a:cs typeface="Arial" panose="020B0604020202020204" pitchFamily="34" charset="0"/>
              </a:rPr>
              <a:t>Email / </a:t>
            </a:r>
            <a:r>
              <a:rPr lang="zh-CN" altLang="de-DE" sz="2400" dirty="0">
                <a:latin typeface="Arial" panose="020B0604020202020204" pitchFamily="34" charset="0"/>
                <a:ea typeface="楷体" panose="02010609060101010101" pitchFamily="49" charset="-122"/>
                <a:cs typeface="Arial" panose="020B0604020202020204" pitchFamily="34" charset="0"/>
              </a:rPr>
              <a:t>电子邮件</a:t>
            </a:r>
            <a:r>
              <a:rPr lang="en-US" altLang="zh-CN" sz="2400" dirty="0">
                <a:latin typeface="Arial" panose="020B0604020202020204" pitchFamily="34" charset="0"/>
                <a:ea typeface="楷体" panose="02010609060101010101" pitchFamily="49" charset="-122"/>
                <a:cs typeface="Arial" panose="020B0604020202020204" pitchFamily="34" charset="0"/>
              </a:rPr>
              <a:t>: wmt@hunnu.edu.cn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2435404"/>
            <a:ext cx="7704856" cy="2015936"/>
          </a:xfrm>
          <a:prstGeom prst="rect">
            <a:avLst/>
          </a:prstGeom>
          <a:noFill/>
        </p:spPr>
        <p:txBody>
          <a:bodyPr wrap="square" rtlCol="0">
            <a:spAutoFit/>
          </a:bodyPr>
          <a:lstStyle/>
          <a:p>
            <a:pPr algn="ctr"/>
            <a:r>
              <a:rPr lang="de-DE" sz="12500" dirty="0">
                <a:latin typeface="Calibri" panose="020F0502020204030204" pitchFamily="34" charset="0"/>
                <a:ea typeface="华文新魏" panose="02010800040101010101" pitchFamily="2" charset="-122"/>
              </a:rPr>
              <a:t>Thank You</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10" name="Rectangle 6"/>
          <p:cNvSpPr>
            <a:spLocks noGrp="1" noChangeArrowheads="1"/>
          </p:cNvSpPr>
          <p:nvPr>
            <p:ph type="title"/>
          </p:nvPr>
        </p:nvSpPr>
        <p:spPr>
          <a:xfrm>
            <a:off x="827584" y="404664"/>
            <a:ext cx="7772400" cy="647700"/>
          </a:xfrm>
        </p:spPr>
        <p:txBody>
          <a:bodyPr>
            <a:normAutofit/>
          </a:bodyPr>
          <a:lstStyle/>
          <a:p>
            <a:pPr algn="ctr"/>
            <a:r>
              <a:rPr lang="en-US" altLang="zh-CN" sz="3200" b="1" dirty="0">
                <a:solidFill>
                  <a:schemeClr val="accent1"/>
                </a:solidFill>
              </a:rPr>
              <a:t>What do you know about crackleware? </a:t>
            </a:r>
            <a:endParaRPr lang="en-US" altLang="zh-CN" sz="3200" b="1" dirty="0"/>
          </a:p>
        </p:txBody>
      </p:sp>
      <p:pic>
        <p:nvPicPr>
          <p:cNvPr id="1147911" name="Picture 7" descr="celadon-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773238"/>
            <a:ext cx="6423025"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3928" y="6325289"/>
            <a:ext cx="2448272" cy="400110"/>
          </a:xfrm>
          <a:prstGeom prst="rect">
            <a:avLst/>
          </a:prstGeom>
          <a:noFill/>
        </p:spPr>
        <p:txBody>
          <a:bodyPr wrap="square" rtlCol="0">
            <a:spAutoFit/>
          </a:bodyPr>
          <a:lstStyle/>
          <a:p>
            <a:pPr>
              <a:buNone/>
            </a:pPr>
            <a:r>
              <a:rPr lang="en-US" altLang="zh-CN" sz="2000" dirty="0">
                <a:solidFill>
                  <a:schemeClr val="accent1"/>
                </a:solidFill>
              </a:rPr>
              <a:t>Celadon crackleware</a:t>
            </a:r>
            <a:endParaRPr lang="en-NZ" sz="2000" dirty="0">
              <a:solidFill>
                <a:schemeClr val="accent1"/>
              </a:solidFill>
            </a:endParaRPr>
          </a:p>
        </p:txBody>
      </p:sp>
      <p:sp>
        <p:nvSpPr>
          <p:cNvPr id="2" name="Action Button: Home 1">
            <a:hlinkClick r:id="rId3" action="ppaction://hlinksldjump" highlightClick="1"/>
          </p:cNvPr>
          <p:cNvSpPr/>
          <p:nvPr/>
        </p:nvSpPr>
        <p:spPr>
          <a:xfrm>
            <a:off x="8101584" y="548680"/>
            <a:ext cx="1042416" cy="1042416"/>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a:p>
        </p:txBody>
      </p:sp>
    </p:spTree>
    <p:extLst>
      <p:ext uri="{BB962C8B-B14F-4D97-AF65-F5344CB8AC3E}">
        <p14:creationId xmlns:p14="http://schemas.microsoft.com/office/powerpoint/2010/main" val="1043224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hidden="1"/>
          <p:cNvSpPr txBox="1"/>
          <p:nvPr/>
        </p:nvSpPr>
        <p:spPr>
          <a:xfrm>
            <a:off x="0" y="969548"/>
            <a:ext cx="1571625" cy="300082"/>
          </a:xfrm>
          <a:prstGeom prst="rect">
            <a:avLst/>
          </a:prstGeom>
          <a:noFill/>
        </p:spPr>
        <p:txBody>
          <a:bodyPr wrap="square" rtlCol="0">
            <a:spAutoFit/>
          </a:bodyPr>
          <a:lstStyle/>
          <a:p>
            <a:pPr algn="ctr"/>
            <a:r>
              <a:rPr lang="en-US" altLang="zh-CN" sz="1350" dirty="0">
                <a:noFill/>
                <a:ea typeface="优设标题黑" panose="00000500000000000000" pitchFamily="2" charset="-122"/>
              </a:rPr>
              <a:t>BY YUSHEN</a:t>
            </a:r>
            <a:endParaRPr lang="zh-CN" altLang="en-US" sz="1350" dirty="0">
              <a:noFill/>
              <a:ea typeface="优设标题黑" panose="00000500000000000000" pitchFamily="2" charset="-122"/>
            </a:endParaRPr>
          </a:p>
        </p:txBody>
      </p:sp>
      <p:pic>
        <p:nvPicPr>
          <p:cNvPr id="4" name="图片 4"/>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5" name="图片 6"/>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t="6754" r="7821" b="33897"/>
          <a:stretch>
            <a:fillRect/>
          </a:stretch>
        </p:blipFill>
        <p:spPr>
          <a:xfrm>
            <a:off x="873633" y="3822192"/>
            <a:ext cx="3136392" cy="2071117"/>
          </a:xfrm>
          <a:prstGeom prst="rect">
            <a:avLst/>
          </a:prstGeom>
        </p:spPr>
      </p:pic>
      <p:pic>
        <p:nvPicPr>
          <p:cNvPr id="6" name="图片 10"/>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7" name="图片 12"/>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0" y="857250"/>
            <a:ext cx="2857500" cy="2857500"/>
          </a:xfrm>
          <a:prstGeom prst="rect">
            <a:avLst/>
          </a:prstGeom>
        </p:spPr>
      </p:pic>
      <p:grpSp>
        <p:nvGrpSpPr>
          <p:cNvPr id="13" name="组合 12"/>
          <p:cNvGrpSpPr/>
          <p:nvPr/>
        </p:nvGrpSpPr>
        <p:grpSpPr>
          <a:xfrm>
            <a:off x="3013302" y="2329398"/>
            <a:ext cx="5724186" cy="1556138"/>
            <a:chOff x="4533901" y="1604089"/>
            <a:chExt cx="6712858" cy="1824911"/>
          </a:xfrm>
        </p:grpSpPr>
        <p:pic>
          <p:nvPicPr>
            <p:cNvPr id="9" name="图片 14"/>
            <p:cNvPicPr>
              <a:picLocks noChangeAspect="1"/>
            </p:cNvPicPr>
            <p:nvPr>
              <p:custDataLst>
                <p:tags r:id="rId5"/>
              </p:custDataLst>
            </p:nvPr>
          </p:nvPicPr>
          <p:blipFill rotWithShape="1">
            <a:blip r:embed="rId12">
              <a:duotone>
                <a:prstClr val="black"/>
                <a:schemeClr val="accent3">
                  <a:tint val="45000"/>
                  <a:satMod val="400000"/>
                </a:schemeClr>
              </a:duotone>
              <a:extLst>
                <a:ext uri="{28A0092B-C50C-407E-A947-70E740481C1C}">
                  <a14:useLocalDpi xmlns:a14="http://schemas.microsoft.com/office/drawing/2010/main" val="0"/>
                </a:ext>
              </a:extLst>
            </a:blip>
            <a:srcRect l="6331" t="32661" r="4663" b="33336"/>
            <a:stretch>
              <a:fillRect/>
            </a:stretch>
          </p:blipFill>
          <p:spPr>
            <a:xfrm>
              <a:off x="4539415" y="1604089"/>
              <a:ext cx="6701830" cy="1824911"/>
            </a:xfrm>
            <a:prstGeom prst="rect">
              <a:avLst/>
            </a:prstGeom>
          </p:spPr>
        </p:pic>
        <p:sp>
          <p:nvSpPr>
            <p:cNvPr id="10" name="文本框 17"/>
            <p:cNvSpPr txBox="1"/>
            <p:nvPr>
              <p:custDataLst>
                <p:tags r:id="rId6"/>
              </p:custDataLst>
            </p:nvPr>
          </p:nvSpPr>
          <p:spPr>
            <a:xfrm>
              <a:off x="4533901" y="2059495"/>
              <a:ext cx="6712858" cy="1082806"/>
            </a:xfrm>
            <a:prstGeom prst="rect">
              <a:avLst/>
            </a:prstGeom>
            <a:noFill/>
          </p:spPr>
          <p:txBody>
            <a:bodyPr wrap="square" rtlCol="0">
              <a:spAutoFit/>
            </a:bodyPr>
            <a:lstStyle/>
            <a:p>
              <a:pPr algn="ctr"/>
              <a:r>
                <a:rPr lang="en-US" altLang="zh-CN" sz="5400" dirty="0">
                  <a:solidFill>
                    <a:srgbClr val="811B1F"/>
                  </a:solidFill>
                  <a:latin typeface="胡晓波男神体" panose="02010600030101010101" pitchFamily="2" charset="-122"/>
                  <a:ea typeface="胡晓波男神体" panose="02010600030101010101" pitchFamily="2" charset="-122"/>
                  <a:cs typeface="胡晓波男神体" panose="02010600030101010101" pitchFamily="2" charset="-122"/>
                </a:rPr>
                <a:t>Celadon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6.xml><?xml version="1.0" encoding="utf-8"?>
<p:tagLst xmlns:a="http://schemas.openxmlformats.org/drawingml/2006/main" xmlns:r="http://schemas.openxmlformats.org/officeDocument/2006/relationships" xmlns:p="http://schemas.openxmlformats.org/presentationml/2006/main">
  <p:tag name="PA" val="v3.0.0"/>
</p:tagLst>
</file>

<file path=ppt/tags/tag57.xml><?xml version="1.0" encoding="utf-8"?>
<p:tagLst xmlns:a="http://schemas.openxmlformats.org/drawingml/2006/main" xmlns:r="http://schemas.openxmlformats.org/officeDocument/2006/relationships" xmlns:p="http://schemas.openxmlformats.org/presentationml/2006/main">
  <p:tag name="PA" val="v3.0.0"/>
</p:tagLst>
</file>

<file path=ppt/tags/tag58.xml><?xml version="1.0" encoding="utf-8"?>
<p:tagLst xmlns:a="http://schemas.openxmlformats.org/drawingml/2006/main" xmlns:r="http://schemas.openxmlformats.org/officeDocument/2006/relationships" xmlns:p="http://schemas.openxmlformats.org/presentationml/2006/main">
  <p:tag name="PA" val="v3.0.0"/>
</p:tagLst>
</file>

<file path=ppt/tags/tag5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6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7406</Words>
  <Application>Microsoft Office PowerPoint</Application>
  <PresentationFormat>Bildschirmpräsentation (4:3)</PresentationFormat>
  <Paragraphs>443</Paragraphs>
  <Slides>75</Slides>
  <Notes>38</Notes>
  <HiddenSlides>0</HiddenSlides>
  <MMClips>0</MMClips>
  <ScaleCrop>false</ScaleCrop>
  <HeadingPairs>
    <vt:vector size="6" baseType="variant">
      <vt:variant>
        <vt:lpstr>Verwendete Schriftarten</vt:lpstr>
      </vt:variant>
      <vt:variant>
        <vt:i4>24</vt:i4>
      </vt:variant>
      <vt:variant>
        <vt:lpstr>Design</vt:lpstr>
      </vt:variant>
      <vt:variant>
        <vt:i4>1</vt:i4>
      </vt:variant>
      <vt:variant>
        <vt:lpstr>Folientitel</vt:lpstr>
      </vt:variant>
      <vt:variant>
        <vt:i4>75</vt:i4>
      </vt:variant>
    </vt:vector>
  </HeadingPairs>
  <TitlesOfParts>
    <vt:vector size="100" baseType="lpstr">
      <vt:lpstr>DengXian</vt:lpstr>
      <vt:lpstr>DFPShaoNvW5-GB</vt:lpstr>
      <vt:lpstr>楷体</vt:lpstr>
      <vt:lpstr>楷体</vt:lpstr>
      <vt:lpstr>微软雅黑</vt:lpstr>
      <vt:lpstr>华文楷体</vt:lpstr>
      <vt:lpstr>华文宋体</vt:lpstr>
      <vt:lpstr>华文细黑</vt:lpstr>
      <vt:lpstr>华文中宋</vt:lpstr>
      <vt:lpstr>庞门正道粗书体</vt:lpstr>
      <vt:lpstr>思源黑体 CN Bold</vt:lpstr>
      <vt:lpstr>思源黑体 CN Light</vt:lpstr>
      <vt:lpstr>方正粗黑宋简体</vt:lpstr>
      <vt:lpstr>汉仪晓波折纸体简</vt:lpstr>
      <vt:lpstr>胡晓波男神体</vt:lpstr>
      <vt:lpstr>阿里巴巴普惠体 R</vt:lpstr>
      <vt:lpstr>Arial</vt:lpstr>
      <vt:lpstr>Calibri</vt:lpstr>
      <vt:lpstr>Calisto MT</vt:lpstr>
      <vt:lpstr>Corbel</vt:lpstr>
      <vt:lpstr>Franklin Gothic Demi Cond</vt:lpstr>
      <vt:lpstr>Garamond</vt:lpstr>
      <vt:lpstr>Times New Roman</vt:lpstr>
      <vt:lpstr>Wingdings</vt:lpstr>
      <vt:lpstr>Larissa-Design</vt:lpstr>
      <vt:lpstr>中国语言文化 Chinese Language &amp; Culture for Master Students of Translation Studies</vt:lpstr>
      <vt:lpstr>Schedule 学期题目</vt:lpstr>
      <vt:lpstr>Session 5 第五周 </vt:lpstr>
      <vt:lpstr>Session 5 第五周 </vt:lpstr>
      <vt:lpstr>Celadon</vt:lpstr>
      <vt:lpstr>Questions Concerning Section D</vt:lpstr>
      <vt:lpstr> Why does celadon appear green?  </vt:lpstr>
      <vt:lpstr>What do you know about crackleware?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Marriage Songs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TikTok (Douyin) and Bilibili</vt:lpstr>
      <vt:lpstr>DOU YIN (TIK TOK)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THANKS.</vt:lpstr>
      <vt:lpstr>Preparation for next week</vt:lpstr>
      <vt:lpstr>Always here for you! 随时为你们服务</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748</cp:revision>
  <dcterms:created xsi:type="dcterms:W3CDTF">2010-06-18T15:32:00Z</dcterms:created>
  <dcterms:modified xsi:type="dcterms:W3CDTF">2022-03-25T03:42:54Z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