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6" r:id="rId5"/>
    <p:sldId id="276" r:id="rId6"/>
    <p:sldId id="278" r:id="rId7"/>
    <p:sldId id="268" r:id="rId8"/>
    <p:sldId id="277" r:id="rId9"/>
    <p:sldId id="281" r:id="rId10"/>
    <p:sldId id="282" r:id="rId11"/>
    <p:sldId id="283" r:id="rId12"/>
    <p:sldId id="262" r:id="rId13"/>
    <p:sldId id="271" r:id="rId14"/>
    <p:sldId id="284" r:id="rId15"/>
    <p:sldId id="267" r:id="rId16"/>
    <p:sldId id="285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B43"/>
    <a:srgbClr val="8C665A"/>
    <a:srgbClr val="FDFDFD"/>
    <a:srgbClr val="E7D9D0"/>
    <a:srgbClr val="D79878"/>
    <a:srgbClr val="A57F73"/>
    <a:srgbClr val="B18F85"/>
    <a:srgbClr val="F9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408" y="60"/>
      </p:cViewPr>
      <p:guideLst>
        <p:guide orient="horz" pos="27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t="1084" b="135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2219459" y="3195193"/>
            <a:ext cx="7753081" cy="180304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27"/>
          <p:cNvSpPr/>
          <p:nvPr/>
        </p:nvSpPr>
        <p:spPr>
          <a:xfrm>
            <a:off x="3848559" y="3759898"/>
            <a:ext cx="4494879" cy="904567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英语笔译 张艳戈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English translation  Zhang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</a:rPr>
              <a:t>Yange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/Mia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）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771525" y="265510"/>
            <a:ext cx="466725" cy="2240160"/>
            <a:chOff x="-714375" y="2352675"/>
            <a:chExt cx="466725" cy="2240160"/>
          </a:xfrm>
        </p:grpSpPr>
        <p:sp>
          <p:nvSpPr>
            <p:cNvPr id="3" name="椭圆 2"/>
            <p:cNvSpPr/>
            <p:nvPr/>
          </p:nvSpPr>
          <p:spPr>
            <a:xfrm>
              <a:off x="-714375" y="2352675"/>
              <a:ext cx="466725" cy="466725"/>
            </a:xfrm>
            <a:prstGeom prst="ellipse">
              <a:avLst/>
            </a:prstGeom>
            <a:solidFill>
              <a:srgbClr val="E7D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-714375" y="2943820"/>
              <a:ext cx="466725" cy="466725"/>
            </a:xfrm>
            <a:prstGeom prst="ellipse">
              <a:avLst/>
            </a:prstGeom>
            <a:solidFill>
              <a:srgbClr val="D79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-714375" y="3534965"/>
              <a:ext cx="466725" cy="466725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714375" y="4126110"/>
              <a:ext cx="466725" cy="466725"/>
            </a:xfrm>
            <a:prstGeom prst="ellipse">
              <a:avLst/>
            </a:prstGeom>
            <a:solidFill>
              <a:srgbClr val="8C6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131572" y="2263530"/>
            <a:ext cx="5928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744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</a:t>
            </a:r>
            <a:r>
              <a:rPr lang="en-US" altLang="zh-CN" sz="4800" b="1" dirty="0">
                <a:solidFill>
                  <a:srgbClr val="744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4800" b="1" dirty="0" smtClean="0">
                <a:solidFill>
                  <a:srgbClr val="744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 </a:t>
            </a:r>
            <a:r>
              <a:rPr lang="en-US" altLang="zh-CN" sz="4800" b="1" dirty="0">
                <a:solidFill>
                  <a:srgbClr val="744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4800" b="1" dirty="0" smtClean="0">
                <a:solidFill>
                  <a:srgbClr val="744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ulture</a:t>
            </a:r>
            <a:endParaRPr lang="zh-CN" altLang="en-US" sz="4800" b="1" dirty="0">
              <a:solidFill>
                <a:srgbClr val="744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5365163" y="3409362"/>
            <a:ext cx="276292" cy="198785"/>
            <a:chOff x="10510314" y="1667298"/>
            <a:chExt cx="276292" cy="198785"/>
          </a:xfrm>
        </p:grpSpPr>
        <p:sp>
          <p:nvSpPr>
            <p:cNvPr id="58" name="Freeform 155"/>
            <p:cNvSpPr/>
            <p:nvPr/>
          </p:nvSpPr>
          <p:spPr>
            <a:xfrm>
              <a:off x="10611530" y="1814106"/>
              <a:ext cx="72949" cy="5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19059" y="1800"/>
                    <a:pt x="15247" y="0"/>
                    <a:pt x="10800" y="0"/>
                  </a:cubicBezTo>
                  <a:cubicBezTo>
                    <a:pt x="6353" y="0"/>
                    <a:pt x="2541" y="1800"/>
                    <a:pt x="0" y="5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9" name="Freeform 156"/>
            <p:cNvSpPr/>
            <p:nvPr/>
          </p:nvSpPr>
          <p:spPr>
            <a:xfrm>
              <a:off x="10562290" y="1741158"/>
              <a:ext cx="172341" cy="6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cubicBezTo>
                    <a:pt x="3510" y="21600"/>
                    <a:pt x="3510" y="21600"/>
                    <a:pt x="3510" y="21600"/>
                  </a:cubicBezTo>
                  <a:cubicBezTo>
                    <a:pt x="5400" y="16560"/>
                    <a:pt x="8100" y="14400"/>
                    <a:pt x="10800" y="14400"/>
                  </a:cubicBezTo>
                  <a:cubicBezTo>
                    <a:pt x="13500" y="14400"/>
                    <a:pt x="16200" y="16560"/>
                    <a:pt x="18090" y="21600"/>
                  </a:cubicBezTo>
                  <a:cubicBezTo>
                    <a:pt x="21600" y="11520"/>
                    <a:pt x="21600" y="11520"/>
                    <a:pt x="21600" y="11520"/>
                  </a:cubicBezTo>
                  <a:cubicBezTo>
                    <a:pt x="18900" y="4320"/>
                    <a:pt x="15120" y="0"/>
                    <a:pt x="10800" y="0"/>
                  </a:cubicBezTo>
                  <a:cubicBezTo>
                    <a:pt x="6480" y="0"/>
                    <a:pt x="2700" y="4320"/>
                    <a:pt x="0" y="115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0" name="Freeform 157"/>
            <p:cNvSpPr/>
            <p:nvPr/>
          </p:nvSpPr>
          <p:spPr>
            <a:xfrm>
              <a:off x="10510314" y="1667298"/>
              <a:ext cx="276292" cy="8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581" y="0"/>
                    <a:pt x="2869" y="5400"/>
                    <a:pt x="0" y="13500"/>
                  </a:cubicBezTo>
                  <a:cubicBezTo>
                    <a:pt x="2363" y="21600"/>
                    <a:pt x="2363" y="21600"/>
                    <a:pt x="2363" y="21600"/>
                  </a:cubicBezTo>
                  <a:cubicBezTo>
                    <a:pt x="3375" y="17820"/>
                    <a:pt x="4556" y="15660"/>
                    <a:pt x="5906" y="13500"/>
                  </a:cubicBezTo>
                  <a:cubicBezTo>
                    <a:pt x="7425" y="11340"/>
                    <a:pt x="9113" y="10260"/>
                    <a:pt x="10800" y="10260"/>
                  </a:cubicBezTo>
                  <a:cubicBezTo>
                    <a:pt x="12487" y="10260"/>
                    <a:pt x="14006" y="11340"/>
                    <a:pt x="15694" y="13500"/>
                  </a:cubicBezTo>
                  <a:cubicBezTo>
                    <a:pt x="17044" y="15660"/>
                    <a:pt x="18225" y="17820"/>
                    <a:pt x="19237" y="21600"/>
                  </a:cubicBezTo>
                  <a:cubicBezTo>
                    <a:pt x="21600" y="13500"/>
                    <a:pt x="21600" y="13500"/>
                    <a:pt x="21600" y="13500"/>
                  </a:cubicBezTo>
                  <a:cubicBezTo>
                    <a:pt x="18731" y="5400"/>
                    <a:pt x="15019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69669" y="4311668"/>
            <a:ext cx="276993" cy="190148"/>
            <a:chOff x="10385069" y="1671966"/>
            <a:chExt cx="276993" cy="190148"/>
          </a:xfrm>
        </p:grpSpPr>
        <p:sp>
          <p:nvSpPr>
            <p:cNvPr id="65" name="Freeform 171"/>
            <p:cNvSpPr/>
            <p:nvPr/>
          </p:nvSpPr>
          <p:spPr>
            <a:xfrm>
              <a:off x="10385069" y="1671966"/>
              <a:ext cx="190148" cy="1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16936"/>
                  </a:moveTo>
                  <a:cubicBezTo>
                    <a:pt x="19882" y="16936"/>
                    <a:pt x="14727" y="15709"/>
                    <a:pt x="13991" y="14236"/>
                  </a:cubicBezTo>
                  <a:cubicBezTo>
                    <a:pt x="13745" y="13500"/>
                    <a:pt x="13991" y="12764"/>
                    <a:pt x="14482" y="12027"/>
                  </a:cubicBezTo>
                  <a:cubicBezTo>
                    <a:pt x="14482" y="12027"/>
                    <a:pt x="14727" y="11782"/>
                    <a:pt x="14727" y="11536"/>
                  </a:cubicBezTo>
                  <a:cubicBezTo>
                    <a:pt x="14727" y="11536"/>
                    <a:pt x="14727" y="11536"/>
                    <a:pt x="14727" y="11536"/>
                  </a:cubicBezTo>
                  <a:cubicBezTo>
                    <a:pt x="15709" y="10064"/>
                    <a:pt x="16445" y="8345"/>
                    <a:pt x="16445" y="6136"/>
                  </a:cubicBezTo>
                  <a:cubicBezTo>
                    <a:pt x="16445" y="2700"/>
                    <a:pt x="13991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7609" y="0"/>
                    <a:pt x="5155" y="2700"/>
                    <a:pt x="5155" y="6136"/>
                  </a:cubicBezTo>
                  <a:cubicBezTo>
                    <a:pt x="5400" y="8345"/>
                    <a:pt x="5891" y="10064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782"/>
                    <a:pt x="7118" y="12027"/>
                    <a:pt x="7118" y="12027"/>
                  </a:cubicBezTo>
                  <a:cubicBezTo>
                    <a:pt x="7609" y="12764"/>
                    <a:pt x="7855" y="13500"/>
                    <a:pt x="7609" y="14236"/>
                  </a:cubicBezTo>
                  <a:cubicBezTo>
                    <a:pt x="6873" y="15709"/>
                    <a:pt x="1718" y="16936"/>
                    <a:pt x="1718" y="16936"/>
                  </a:cubicBezTo>
                  <a:cubicBezTo>
                    <a:pt x="736" y="17182"/>
                    <a:pt x="0" y="18164"/>
                    <a:pt x="0" y="193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91"/>
                    <a:pt x="21600" y="19391"/>
                    <a:pt x="21600" y="19391"/>
                  </a:cubicBezTo>
                  <a:cubicBezTo>
                    <a:pt x="21600" y="18164"/>
                    <a:pt x="20864" y="17182"/>
                    <a:pt x="19882" y="169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6" name="Freeform 172"/>
            <p:cNvSpPr/>
            <p:nvPr/>
          </p:nvSpPr>
          <p:spPr>
            <a:xfrm>
              <a:off x="10556018" y="1724074"/>
              <a:ext cx="106044" cy="13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16875"/>
                  </a:moveTo>
                  <a:cubicBezTo>
                    <a:pt x="19396" y="16875"/>
                    <a:pt x="19396" y="16875"/>
                    <a:pt x="19396" y="16875"/>
                  </a:cubicBezTo>
                  <a:cubicBezTo>
                    <a:pt x="19396" y="16875"/>
                    <a:pt x="12784" y="15525"/>
                    <a:pt x="11902" y="14175"/>
                  </a:cubicBezTo>
                  <a:cubicBezTo>
                    <a:pt x="11461" y="13500"/>
                    <a:pt x="11902" y="12825"/>
                    <a:pt x="12343" y="12150"/>
                  </a:cubicBezTo>
                  <a:cubicBezTo>
                    <a:pt x="12343" y="11813"/>
                    <a:pt x="12343" y="11813"/>
                    <a:pt x="12784" y="11475"/>
                  </a:cubicBezTo>
                  <a:cubicBezTo>
                    <a:pt x="12784" y="11475"/>
                    <a:pt x="12784" y="11475"/>
                    <a:pt x="12784" y="11475"/>
                  </a:cubicBezTo>
                  <a:cubicBezTo>
                    <a:pt x="13665" y="10125"/>
                    <a:pt x="14547" y="8437"/>
                    <a:pt x="14988" y="6075"/>
                  </a:cubicBezTo>
                  <a:cubicBezTo>
                    <a:pt x="14988" y="2700"/>
                    <a:pt x="11461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3527" y="0"/>
                    <a:pt x="0" y="2700"/>
                    <a:pt x="0" y="6075"/>
                  </a:cubicBezTo>
                  <a:cubicBezTo>
                    <a:pt x="441" y="8437"/>
                    <a:pt x="1322" y="1012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813"/>
                    <a:pt x="2645" y="11813"/>
                    <a:pt x="2645" y="12150"/>
                  </a:cubicBezTo>
                  <a:cubicBezTo>
                    <a:pt x="2645" y="12150"/>
                    <a:pt x="3086" y="12150"/>
                    <a:pt x="3086" y="12150"/>
                  </a:cubicBezTo>
                  <a:cubicBezTo>
                    <a:pt x="6171" y="13163"/>
                    <a:pt x="8376" y="15863"/>
                    <a:pt x="8376" y="18563"/>
                  </a:cubicBezTo>
                  <a:cubicBezTo>
                    <a:pt x="8376" y="21600"/>
                    <a:pt x="8376" y="21600"/>
                    <a:pt x="83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238"/>
                    <a:pt x="21600" y="19238"/>
                    <a:pt x="21600" y="19238"/>
                  </a:cubicBezTo>
                  <a:cubicBezTo>
                    <a:pt x="21600" y="18225"/>
                    <a:pt x="20718" y="17213"/>
                    <a:pt x="19396" y="168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sp>
        <p:nvSpPr>
          <p:cNvPr id="44" name="矩形 43"/>
          <p:cNvSpPr/>
          <p:nvPr/>
        </p:nvSpPr>
        <p:spPr bwMode="auto">
          <a:xfrm>
            <a:off x="2281084" y="226889"/>
            <a:ext cx="727562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Burial </a:t>
            </a:r>
            <a:r>
              <a:rPr lang="en-US" altLang="zh-CN" sz="2800" b="1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Jade </a:t>
            </a:r>
            <a:r>
              <a:rPr lang="en-US" altLang="zh-CN" sz="28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Stage (Han Dynasty)</a:t>
            </a:r>
            <a:endParaRPr lang="en-US" altLang="zh-CN" sz="2800" b="1" dirty="0">
              <a:solidFill>
                <a:srgbClr val="744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1502" y="1574777"/>
            <a:ext cx="8730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ea"/>
              <a:buAutoNum type="circleNumDbPlai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Han Dynasty was politically unified and economically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prosperous.</a:t>
            </a:r>
          </a:p>
          <a:p>
            <a:pPr marL="457200" indent="-457200" algn="just">
              <a:buFont typeface="+mj-ea"/>
              <a:buAutoNum type="circleNumDbPlain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field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ideology, the concept “Ban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hundred philosophers, venerate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Confucianism”(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罢黜百家，独尊儒术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pursued.</a:t>
            </a:r>
          </a:p>
          <a:p>
            <a:pPr marL="457200" indent="-457200" algn="just">
              <a:buFont typeface="+mj-ea"/>
              <a:buAutoNum type="circleNumDbPlain"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ruling class of the Han Dynasty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advocated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filial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piety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孝道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 and generous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burial became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popular.</a:t>
            </a:r>
          </a:p>
          <a:p>
            <a:pPr marL="457200" indent="-457200" algn="just">
              <a:buFont typeface="+mj-ea"/>
              <a:buAutoNum type="circleNumDbPlain"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Taoism's religious view of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“immortality”. 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589480" y="911968"/>
            <a:ext cx="880146" cy="2432"/>
          </a:xfrm>
          <a:prstGeom prst="line">
            <a:avLst/>
          </a:prstGeom>
          <a:ln w="19050">
            <a:solidFill>
              <a:srgbClr val="A57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63" y="4501816"/>
            <a:ext cx="3129935" cy="196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7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5365163" y="3409362"/>
            <a:ext cx="276292" cy="198785"/>
            <a:chOff x="10510314" y="1667298"/>
            <a:chExt cx="276292" cy="198785"/>
          </a:xfrm>
        </p:grpSpPr>
        <p:sp>
          <p:nvSpPr>
            <p:cNvPr id="58" name="Freeform 155"/>
            <p:cNvSpPr/>
            <p:nvPr/>
          </p:nvSpPr>
          <p:spPr>
            <a:xfrm>
              <a:off x="10611530" y="1814106"/>
              <a:ext cx="72949" cy="5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19059" y="1800"/>
                    <a:pt x="15247" y="0"/>
                    <a:pt x="10800" y="0"/>
                  </a:cubicBezTo>
                  <a:cubicBezTo>
                    <a:pt x="6353" y="0"/>
                    <a:pt x="2541" y="1800"/>
                    <a:pt x="0" y="5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9" name="Freeform 156"/>
            <p:cNvSpPr/>
            <p:nvPr/>
          </p:nvSpPr>
          <p:spPr>
            <a:xfrm>
              <a:off x="10562290" y="1741158"/>
              <a:ext cx="172341" cy="6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cubicBezTo>
                    <a:pt x="3510" y="21600"/>
                    <a:pt x="3510" y="21600"/>
                    <a:pt x="3510" y="21600"/>
                  </a:cubicBezTo>
                  <a:cubicBezTo>
                    <a:pt x="5400" y="16560"/>
                    <a:pt x="8100" y="14400"/>
                    <a:pt x="10800" y="14400"/>
                  </a:cubicBezTo>
                  <a:cubicBezTo>
                    <a:pt x="13500" y="14400"/>
                    <a:pt x="16200" y="16560"/>
                    <a:pt x="18090" y="21600"/>
                  </a:cubicBezTo>
                  <a:cubicBezTo>
                    <a:pt x="21600" y="11520"/>
                    <a:pt x="21600" y="11520"/>
                    <a:pt x="21600" y="11520"/>
                  </a:cubicBezTo>
                  <a:cubicBezTo>
                    <a:pt x="18900" y="4320"/>
                    <a:pt x="15120" y="0"/>
                    <a:pt x="10800" y="0"/>
                  </a:cubicBezTo>
                  <a:cubicBezTo>
                    <a:pt x="6480" y="0"/>
                    <a:pt x="2700" y="4320"/>
                    <a:pt x="0" y="115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0" name="Freeform 157"/>
            <p:cNvSpPr/>
            <p:nvPr/>
          </p:nvSpPr>
          <p:spPr>
            <a:xfrm>
              <a:off x="10510314" y="1667298"/>
              <a:ext cx="276292" cy="8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581" y="0"/>
                    <a:pt x="2869" y="5400"/>
                    <a:pt x="0" y="13500"/>
                  </a:cubicBezTo>
                  <a:cubicBezTo>
                    <a:pt x="2363" y="21600"/>
                    <a:pt x="2363" y="21600"/>
                    <a:pt x="2363" y="21600"/>
                  </a:cubicBezTo>
                  <a:cubicBezTo>
                    <a:pt x="3375" y="17820"/>
                    <a:pt x="4556" y="15660"/>
                    <a:pt x="5906" y="13500"/>
                  </a:cubicBezTo>
                  <a:cubicBezTo>
                    <a:pt x="7425" y="11340"/>
                    <a:pt x="9113" y="10260"/>
                    <a:pt x="10800" y="10260"/>
                  </a:cubicBezTo>
                  <a:cubicBezTo>
                    <a:pt x="12487" y="10260"/>
                    <a:pt x="14006" y="11340"/>
                    <a:pt x="15694" y="13500"/>
                  </a:cubicBezTo>
                  <a:cubicBezTo>
                    <a:pt x="17044" y="15660"/>
                    <a:pt x="18225" y="17820"/>
                    <a:pt x="19237" y="21600"/>
                  </a:cubicBezTo>
                  <a:cubicBezTo>
                    <a:pt x="21600" y="13500"/>
                    <a:pt x="21600" y="13500"/>
                    <a:pt x="21600" y="13500"/>
                  </a:cubicBezTo>
                  <a:cubicBezTo>
                    <a:pt x="18731" y="5400"/>
                    <a:pt x="15019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69669" y="4311668"/>
            <a:ext cx="276993" cy="190148"/>
            <a:chOff x="10385069" y="1671966"/>
            <a:chExt cx="276993" cy="190148"/>
          </a:xfrm>
        </p:grpSpPr>
        <p:sp>
          <p:nvSpPr>
            <p:cNvPr id="65" name="Freeform 171"/>
            <p:cNvSpPr/>
            <p:nvPr/>
          </p:nvSpPr>
          <p:spPr>
            <a:xfrm>
              <a:off x="10385069" y="1671966"/>
              <a:ext cx="190148" cy="1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16936"/>
                  </a:moveTo>
                  <a:cubicBezTo>
                    <a:pt x="19882" y="16936"/>
                    <a:pt x="14727" y="15709"/>
                    <a:pt x="13991" y="14236"/>
                  </a:cubicBezTo>
                  <a:cubicBezTo>
                    <a:pt x="13745" y="13500"/>
                    <a:pt x="13991" y="12764"/>
                    <a:pt x="14482" y="12027"/>
                  </a:cubicBezTo>
                  <a:cubicBezTo>
                    <a:pt x="14482" y="12027"/>
                    <a:pt x="14727" y="11782"/>
                    <a:pt x="14727" y="11536"/>
                  </a:cubicBezTo>
                  <a:cubicBezTo>
                    <a:pt x="14727" y="11536"/>
                    <a:pt x="14727" y="11536"/>
                    <a:pt x="14727" y="11536"/>
                  </a:cubicBezTo>
                  <a:cubicBezTo>
                    <a:pt x="15709" y="10064"/>
                    <a:pt x="16445" y="8345"/>
                    <a:pt x="16445" y="6136"/>
                  </a:cubicBezTo>
                  <a:cubicBezTo>
                    <a:pt x="16445" y="2700"/>
                    <a:pt x="13991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7609" y="0"/>
                    <a:pt x="5155" y="2700"/>
                    <a:pt x="5155" y="6136"/>
                  </a:cubicBezTo>
                  <a:cubicBezTo>
                    <a:pt x="5400" y="8345"/>
                    <a:pt x="5891" y="10064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782"/>
                    <a:pt x="7118" y="12027"/>
                    <a:pt x="7118" y="12027"/>
                  </a:cubicBezTo>
                  <a:cubicBezTo>
                    <a:pt x="7609" y="12764"/>
                    <a:pt x="7855" y="13500"/>
                    <a:pt x="7609" y="14236"/>
                  </a:cubicBezTo>
                  <a:cubicBezTo>
                    <a:pt x="6873" y="15709"/>
                    <a:pt x="1718" y="16936"/>
                    <a:pt x="1718" y="16936"/>
                  </a:cubicBezTo>
                  <a:cubicBezTo>
                    <a:pt x="736" y="17182"/>
                    <a:pt x="0" y="18164"/>
                    <a:pt x="0" y="193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91"/>
                    <a:pt x="21600" y="19391"/>
                    <a:pt x="21600" y="19391"/>
                  </a:cubicBezTo>
                  <a:cubicBezTo>
                    <a:pt x="21600" y="18164"/>
                    <a:pt x="20864" y="17182"/>
                    <a:pt x="19882" y="169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6" name="Freeform 172"/>
            <p:cNvSpPr/>
            <p:nvPr/>
          </p:nvSpPr>
          <p:spPr>
            <a:xfrm>
              <a:off x="10556018" y="1724074"/>
              <a:ext cx="106044" cy="13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16875"/>
                  </a:moveTo>
                  <a:cubicBezTo>
                    <a:pt x="19396" y="16875"/>
                    <a:pt x="19396" y="16875"/>
                    <a:pt x="19396" y="16875"/>
                  </a:cubicBezTo>
                  <a:cubicBezTo>
                    <a:pt x="19396" y="16875"/>
                    <a:pt x="12784" y="15525"/>
                    <a:pt x="11902" y="14175"/>
                  </a:cubicBezTo>
                  <a:cubicBezTo>
                    <a:pt x="11461" y="13500"/>
                    <a:pt x="11902" y="12825"/>
                    <a:pt x="12343" y="12150"/>
                  </a:cubicBezTo>
                  <a:cubicBezTo>
                    <a:pt x="12343" y="11813"/>
                    <a:pt x="12343" y="11813"/>
                    <a:pt x="12784" y="11475"/>
                  </a:cubicBezTo>
                  <a:cubicBezTo>
                    <a:pt x="12784" y="11475"/>
                    <a:pt x="12784" y="11475"/>
                    <a:pt x="12784" y="11475"/>
                  </a:cubicBezTo>
                  <a:cubicBezTo>
                    <a:pt x="13665" y="10125"/>
                    <a:pt x="14547" y="8437"/>
                    <a:pt x="14988" y="6075"/>
                  </a:cubicBezTo>
                  <a:cubicBezTo>
                    <a:pt x="14988" y="2700"/>
                    <a:pt x="11461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3527" y="0"/>
                    <a:pt x="0" y="2700"/>
                    <a:pt x="0" y="6075"/>
                  </a:cubicBezTo>
                  <a:cubicBezTo>
                    <a:pt x="441" y="8437"/>
                    <a:pt x="1322" y="1012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813"/>
                    <a:pt x="2645" y="11813"/>
                    <a:pt x="2645" y="12150"/>
                  </a:cubicBezTo>
                  <a:cubicBezTo>
                    <a:pt x="2645" y="12150"/>
                    <a:pt x="3086" y="12150"/>
                    <a:pt x="3086" y="12150"/>
                  </a:cubicBezTo>
                  <a:cubicBezTo>
                    <a:pt x="6171" y="13163"/>
                    <a:pt x="8376" y="15863"/>
                    <a:pt x="8376" y="18563"/>
                  </a:cubicBezTo>
                  <a:cubicBezTo>
                    <a:pt x="8376" y="21600"/>
                    <a:pt x="8376" y="21600"/>
                    <a:pt x="83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238"/>
                    <a:pt x="21600" y="19238"/>
                    <a:pt x="21600" y="19238"/>
                  </a:cubicBezTo>
                  <a:cubicBezTo>
                    <a:pt x="21600" y="18225"/>
                    <a:pt x="20718" y="17213"/>
                    <a:pt x="19396" y="168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sp>
        <p:nvSpPr>
          <p:cNvPr id="44" name="矩形 43"/>
          <p:cNvSpPr/>
          <p:nvPr/>
        </p:nvSpPr>
        <p:spPr bwMode="auto">
          <a:xfrm>
            <a:off x="1425676" y="287853"/>
            <a:ext cx="957662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Entertained jade </a:t>
            </a:r>
            <a:r>
              <a:rPr lang="en-US" altLang="zh-CN" sz="2800" b="1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Stage (From Tang </a:t>
            </a:r>
            <a:r>
              <a:rPr lang="en-US" altLang="zh-CN" sz="28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2800" b="1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Qing Dynasty )</a:t>
            </a:r>
            <a:endParaRPr lang="en-US" altLang="zh-CN" sz="2800" b="1" dirty="0">
              <a:solidFill>
                <a:srgbClr val="744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409" y="1407886"/>
            <a:ext cx="8730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Tang Dynasty, jade was obviously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secularized. The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Tang people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made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great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innovations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opening up a new era in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decoration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shape.</a:t>
            </a:r>
          </a:p>
          <a:p>
            <a:pPr indent="457200" algn="just"/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Song Dynasty, the development of commodity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economy  accelerated commercialization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jade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articles.</a:t>
            </a:r>
          </a:p>
          <a:p>
            <a:pPr indent="457200" algn="just"/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Qing Dynasty,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jade craftsmen have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been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numerous, and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jade has become a popular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artwork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Chinese from the emperor and the nobility to the ordinary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people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altLang="zh-CN" sz="2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89480" y="1054497"/>
            <a:ext cx="880146" cy="2432"/>
          </a:xfrm>
          <a:prstGeom prst="line">
            <a:avLst/>
          </a:prstGeom>
          <a:ln w="19050">
            <a:solidFill>
              <a:srgbClr val="A57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68" y="4675832"/>
            <a:ext cx="6061023" cy="196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5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b="1355"/>
          <a:stretch>
            <a:fillRect/>
          </a:stretch>
        </p:blipFill>
        <p:spPr>
          <a:xfrm>
            <a:off x="-10879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3566873" y="3209265"/>
            <a:ext cx="5036496" cy="144000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2782599" y="1521147"/>
            <a:ext cx="6784188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cultural</a:t>
            </a:r>
            <a:r>
              <a:rPr lang="en-US" altLang="zh-CN" sz="4400" b="1" dirty="0">
                <a:solidFill>
                  <a:srgbClr val="8C6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of jade</a:t>
            </a:r>
            <a:endParaRPr lang="zh-CN" altLang="en-US" sz="4400" b="1" dirty="0">
              <a:solidFill>
                <a:srgbClr val="8C6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: 圆角 27"/>
          <p:cNvSpPr/>
          <p:nvPr/>
        </p:nvSpPr>
        <p:spPr>
          <a:xfrm>
            <a:off x="5212031" y="3718048"/>
            <a:ext cx="2044175" cy="637641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Part</a:t>
            </a:r>
            <a:r>
              <a:rPr lang="en-US" altLang="zh-CN" sz="32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three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369010" y="348624"/>
            <a:ext cx="5853647" cy="736305"/>
            <a:chOff x="3369010" y="260133"/>
            <a:chExt cx="5853647" cy="736305"/>
          </a:xfrm>
        </p:grpSpPr>
        <p:sp>
          <p:nvSpPr>
            <p:cNvPr id="7" name="矩形 6"/>
            <p:cNvSpPr/>
            <p:nvPr/>
          </p:nvSpPr>
          <p:spPr bwMode="auto">
            <a:xfrm>
              <a:off x="3369010" y="260133"/>
              <a:ext cx="585364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3200" kern="100" dirty="0" smtClean="0">
                  <a:solidFill>
                    <a:srgbClr val="A57F73"/>
                  </a:solidFill>
                  <a:latin typeface="Times New Roman" panose="02020603050405020304" pitchFamily="18" charset="0"/>
                  <a:ea typeface="汉仪大宋简" panose="02010609000101010101" pitchFamily="49" charset="-122"/>
                  <a:cs typeface="Times New Roman" panose="02020603050405020304" pitchFamily="18" charset="0"/>
                </a:rPr>
                <a:t>Basic cultural implications of jade</a:t>
              </a:r>
              <a:endParaRPr lang="zh-CN" altLang="en-US" sz="3200" kern="100" dirty="0">
                <a:solidFill>
                  <a:srgbClr val="A57F73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86758" y="996438"/>
              <a:ext cx="447675" cy="0"/>
            </a:xfrm>
            <a:prstGeom prst="line">
              <a:avLst/>
            </a:prstGeom>
            <a:ln w="19050">
              <a:solidFill>
                <a:srgbClr val="A57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flipH="1">
            <a:off x="2852501" y="1732762"/>
            <a:ext cx="440" cy="449579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882384" y="5987669"/>
            <a:ext cx="608625" cy="72000"/>
            <a:chOff x="1060855" y="5597828"/>
            <a:chExt cx="608625" cy="72000"/>
          </a:xfrm>
        </p:grpSpPr>
        <p:sp>
          <p:nvSpPr>
            <p:cNvPr id="26" name="椭圆 25"/>
            <p:cNvSpPr/>
            <p:nvPr/>
          </p:nvSpPr>
          <p:spPr>
            <a:xfrm>
              <a:off x="1060855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239730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418605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597480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896745" y="2093785"/>
            <a:ext cx="470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smtClean="0">
                <a:solidFill>
                  <a:srgbClr val="A57F73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Symbol </a:t>
            </a:r>
            <a:r>
              <a:rPr lang="en-US" altLang="zh-CN" sz="2800" dirty="0">
                <a:solidFill>
                  <a:srgbClr val="A57F73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of power and </a:t>
            </a:r>
            <a:r>
              <a:rPr lang="en-US" altLang="zh-CN" sz="2800" dirty="0" smtClean="0">
                <a:solidFill>
                  <a:srgbClr val="A57F73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wealth</a:t>
            </a:r>
            <a:endParaRPr lang="en-US" altLang="zh-CN" sz="2800" dirty="0">
              <a:solidFill>
                <a:srgbClr val="A57F73"/>
              </a:solidFill>
              <a:latin typeface="Times New Roman" panose="02020603050405020304" pitchFamily="18" charset="0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182495" y="4481295"/>
            <a:ext cx="4098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smtClean="0">
                <a:solidFill>
                  <a:srgbClr val="A57F73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Symbol of Noble Morality </a:t>
            </a:r>
          </a:p>
          <a:p>
            <a:pPr algn="r"/>
            <a:endParaRPr lang="zh-CN" altLang="en-US" sz="2800" dirty="0">
              <a:solidFill>
                <a:srgbClr val="A57F73"/>
              </a:solidFill>
              <a:latin typeface="Times New Roman" panose="02020603050405020304" pitchFamily="18" charset="0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56765" y="2617005"/>
            <a:ext cx="471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officialdom, the different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ranks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different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jade. (“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 emperor”, the “Xi”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61518" y="5087249"/>
            <a:ext cx="5095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Confucianism combines ethical and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moral values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 symbolizing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“11 virtues”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16" y="2402910"/>
            <a:ext cx="1858297" cy="115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51" y="4219820"/>
            <a:ext cx="1396560" cy="1734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b="1355"/>
          <a:stretch>
            <a:fillRect/>
          </a:stretch>
        </p:blipFill>
        <p:spPr>
          <a:xfrm>
            <a:off x="-10879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3566873" y="3209265"/>
            <a:ext cx="5036496" cy="144000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2782598" y="1521147"/>
            <a:ext cx="7265969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embodiment of jade culture in Chinese language</a:t>
            </a:r>
            <a:endParaRPr lang="en-US" altLang="zh-CN" sz="4400" b="1" dirty="0">
              <a:solidFill>
                <a:srgbClr val="8C6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: 圆角 27"/>
          <p:cNvSpPr/>
          <p:nvPr/>
        </p:nvSpPr>
        <p:spPr>
          <a:xfrm>
            <a:off x="5212031" y="3718048"/>
            <a:ext cx="2044175" cy="637641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Part</a:t>
            </a:r>
            <a:r>
              <a:rPr lang="en-US" altLang="zh-CN" sz="32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four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93423" y="1843314"/>
            <a:ext cx="3833232" cy="4183860"/>
          </a:xfrm>
          <a:prstGeom prst="rect">
            <a:avLst/>
          </a:prstGeom>
          <a:solidFill>
            <a:srgbClr val="B1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75361" y="1861236"/>
            <a:ext cx="4041165" cy="4165937"/>
          </a:xfrm>
          <a:prstGeom prst="rect">
            <a:avLst/>
          </a:prstGeom>
          <a:solidFill>
            <a:srgbClr val="8C6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78884" y="1986868"/>
            <a:ext cx="4337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“jade”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is a spiritual symbol of virtue.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6091" y="1790269"/>
            <a:ext cx="3811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“jade”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symbolizes beauty, kindness and extraordinary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64343" y="6127413"/>
            <a:ext cx="608625" cy="72000"/>
            <a:chOff x="1060855" y="5597828"/>
            <a:chExt cx="608625" cy="72000"/>
          </a:xfrm>
        </p:grpSpPr>
        <p:sp>
          <p:nvSpPr>
            <p:cNvPr id="29" name="椭圆 28"/>
            <p:cNvSpPr/>
            <p:nvPr/>
          </p:nvSpPr>
          <p:spPr>
            <a:xfrm>
              <a:off x="1060855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239730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418605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597480" y="5597828"/>
              <a:ext cx="72000" cy="72000"/>
            </a:xfrm>
            <a:prstGeom prst="ellipse">
              <a:avLst/>
            </a:prstGeom>
            <a:solidFill>
              <a:srgbClr val="A57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16091" y="2615381"/>
            <a:ext cx="3700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000" b="1" dirty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make </a:t>
            </a:r>
            <a:r>
              <a:rPr lang="en-US" altLang="zh-CN" sz="2000" b="1" dirty="0" smtClean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no </a:t>
            </a:r>
            <a:r>
              <a:rPr lang="en-US" altLang="zh-CN" sz="2000" b="1" dirty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distinction between jade and </a:t>
            </a:r>
            <a:r>
              <a:rPr lang="en-US" altLang="zh-CN" sz="2000" b="1" dirty="0" smtClean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stone</a:t>
            </a:r>
            <a:r>
              <a:rPr lang="zh-CN" altLang="en-US" sz="2000" b="1" dirty="0" smtClean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（玉石不分）</a:t>
            </a:r>
            <a:endParaRPr lang="en-US" altLang="zh-CN" sz="2000" b="1" dirty="0" smtClean="0">
              <a:solidFill>
                <a:srgbClr val="FDFDF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b="1" dirty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gold and </a:t>
            </a:r>
            <a:r>
              <a:rPr lang="en-US" altLang="zh-CN" sz="2000" b="1" dirty="0" smtClean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jade </a:t>
            </a:r>
            <a:r>
              <a:rPr lang="en-US" altLang="zh-CN" sz="2000" b="1" dirty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predestined </a:t>
            </a:r>
            <a:r>
              <a:rPr lang="en-US" altLang="zh-CN" sz="2000" b="1" dirty="0" smtClean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match</a:t>
            </a:r>
            <a:r>
              <a:rPr lang="zh-CN" altLang="en-US" sz="2000" b="1" dirty="0" smtClean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（金玉良缘）</a:t>
            </a:r>
            <a:endParaRPr lang="en-US" altLang="zh-CN" sz="2000" b="1" dirty="0" smtClean="0">
              <a:solidFill>
                <a:srgbClr val="FDFDF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b="1" dirty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the house full of gold and </a:t>
            </a:r>
            <a:r>
              <a:rPr lang="en-US" altLang="zh-CN" sz="2000" b="1" dirty="0" smtClean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jade</a:t>
            </a:r>
            <a:r>
              <a:rPr lang="zh-CN" altLang="en-US" sz="2000" b="1" dirty="0" smtClean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（金玉满堂）</a:t>
            </a:r>
            <a:endParaRPr lang="zh-CN" altLang="en-US" sz="2000" b="1" dirty="0">
              <a:solidFill>
                <a:srgbClr val="FDFDF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20359" y="2817865"/>
            <a:ext cx="3951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000" b="1" dirty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as clean as ice and as pure as jade</a:t>
            </a:r>
            <a:r>
              <a:rPr lang="zh-CN" altLang="en-US" sz="2000" b="1" dirty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（冰清玉洁）</a:t>
            </a:r>
            <a:endParaRPr lang="en-US" altLang="zh-CN" sz="2000" b="1" dirty="0">
              <a:solidFill>
                <a:srgbClr val="FDFDF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b="1" dirty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It is better to die of ‘jade’ when life is a disgrace</a:t>
            </a:r>
            <a:r>
              <a:rPr lang="zh-CN" altLang="en-US" sz="2000" b="1" dirty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（宁为玉碎，不为瓦全）</a:t>
            </a:r>
            <a:endParaRPr lang="en-US" altLang="zh-CN" sz="2000" b="1" dirty="0">
              <a:solidFill>
                <a:srgbClr val="FDFDF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b="1" dirty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 jade tree in the wind</a:t>
            </a:r>
            <a:r>
              <a:rPr lang="zh-CN" altLang="en-US" sz="2000" b="1" dirty="0">
                <a:solidFill>
                  <a:srgbClr val="FDFDF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（玉树临风）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29" y="1843314"/>
            <a:ext cx="3419753" cy="418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矩形 20"/>
          <p:cNvSpPr/>
          <p:nvPr/>
        </p:nvSpPr>
        <p:spPr bwMode="auto">
          <a:xfrm>
            <a:off x="3836958" y="97955"/>
            <a:ext cx="497274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embodiment of jade in Chinese language</a:t>
            </a:r>
            <a:endParaRPr lang="en-US" altLang="zh-CN" sz="3600" b="1" dirty="0">
              <a:solidFill>
                <a:srgbClr val="744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5365163" y="3409362"/>
            <a:ext cx="276292" cy="198785"/>
            <a:chOff x="10510314" y="1667298"/>
            <a:chExt cx="276292" cy="198785"/>
          </a:xfrm>
        </p:grpSpPr>
        <p:sp>
          <p:nvSpPr>
            <p:cNvPr id="58" name="Freeform 155"/>
            <p:cNvSpPr/>
            <p:nvPr/>
          </p:nvSpPr>
          <p:spPr>
            <a:xfrm>
              <a:off x="10611530" y="1814106"/>
              <a:ext cx="72949" cy="5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19059" y="1800"/>
                    <a:pt x="15247" y="0"/>
                    <a:pt x="10800" y="0"/>
                  </a:cubicBezTo>
                  <a:cubicBezTo>
                    <a:pt x="6353" y="0"/>
                    <a:pt x="2541" y="1800"/>
                    <a:pt x="0" y="5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9" name="Freeform 156"/>
            <p:cNvSpPr/>
            <p:nvPr/>
          </p:nvSpPr>
          <p:spPr>
            <a:xfrm>
              <a:off x="10562290" y="1741158"/>
              <a:ext cx="172341" cy="6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cubicBezTo>
                    <a:pt x="3510" y="21600"/>
                    <a:pt x="3510" y="21600"/>
                    <a:pt x="3510" y="21600"/>
                  </a:cubicBezTo>
                  <a:cubicBezTo>
                    <a:pt x="5400" y="16560"/>
                    <a:pt x="8100" y="14400"/>
                    <a:pt x="10800" y="14400"/>
                  </a:cubicBezTo>
                  <a:cubicBezTo>
                    <a:pt x="13500" y="14400"/>
                    <a:pt x="16200" y="16560"/>
                    <a:pt x="18090" y="21600"/>
                  </a:cubicBezTo>
                  <a:cubicBezTo>
                    <a:pt x="21600" y="11520"/>
                    <a:pt x="21600" y="11520"/>
                    <a:pt x="21600" y="11520"/>
                  </a:cubicBezTo>
                  <a:cubicBezTo>
                    <a:pt x="18900" y="4320"/>
                    <a:pt x="15120" y="0"/>
                    <a:pt x="10800" y="0"/>
                  </a:cubicBezTo>
                  <a:cubicBezTo>
                    <a:pt x="6480" y="0"/>
                    <a:pt x="2700" y="4320"/>
                    <a:pt x="0" y="115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0" name="Freeform 157"/>
            <p:cNvSpPr/>
            <p:nvPr/>
          </p:nvSpPr>
          <p:spPr>
            <a:xfrm>
              <a:off x="10510314" y="1667298"/>
              <a:ext cx="276292" cy="8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581" y="0"/>
                    <a:pt x="2869" y="5400"/>
                    <a:pt x="0" y="13500"/>
                  </a:cubicBezTo>
                  <a:cubicBezTo>
                    <a:pt x="2363" y="21600"/>
                    <a:pt x="2363" y="21600"/>
                    <a:pt x="2363" y="21600"/>
                  </a:cubicBezTo>
                  <a:cubicBezTo>
                    <a:pt x="3375" y="17820"/>
                    <a:pt x="4556" y="15660"/>
                    <a:pt x="5906" y="13500"/>
                  </a:cubicBezTo>
                  <a:cubicBezTo>
                    <a:pt x="7425" y="11340"/>
                    <a:pt x="9113" y="10260"/>
                    <a:pt x="10800" y="10260"/>
                  </a:cubicBezTo>
                  <a:cubicBezTo>
                    <a:pt x="12487" y="10260"/>
                    <a:pt x="14006" y="11340"/>
                    <a:pt x="15694" y="13500"/>
                  </a:cubicBezTo>
                  <a:cubicBezTo>
                    <a:pt x="17044" y="15660"/>
                    <a:pt x="18225" y="17820"/>
                    <a:pt x="19237" y="21600"/>
                  </a:cubicBezTo>
                  <a:cubicBezTo>
                    <a:pt x="21600" y="13500"/>
                    <a:pt x="21600" y="13500"/>
                    <a:pt x="21600" y="13500"/>
                  </a:cubicBezTo>
                  <a:cubicBezTo>
                    <a:pt x="18731" y="5400"/>
                    <a:pt x="15019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69669" y="4311668"/>
            <a:ext cx="276993" cy="190148"/>
            <a:chOff x="10385069" y="1671966"/>
            <a:chExt cx="276993" cy="190148"/>
          </a:xfrm>
        </p:grpSpPr>
        <p:sp>
          <p:nvSpPr>
            <p:cNvPr id="65" name="Freeform 171"/>
            <p:cNvSpPr/>
            <p:nvPr/>
          </p:nvSpPr>
          <p:spPr>
            <a:xfrm>
              <a:off x="10385069" y="1671966"/>
              <a:ext cx="190148" cy="1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16936"/>
                  </a:moveTo>
                  <a:cubicBezTo>
                    <a:pt x="19882" y="16936"/>
                    <a:pt x="14727" y="15709"/>
                    <a:pt x="13991" y="14236"/>
                  </a:cubicBezTo>
                  <a:cubicBezTo>
                    <a:pt x="13745" y="13500"/>
                    <a:pt x="13991" y="12764"/>
                    <a:pt x="14482" y="12027"/>
                  </a:cubicBezTo>
                  <a:cubicBezTo>
                    <a:pt x="14482" y="12027"/>
                    <a:pt x="14727" y="11782"/>
                    <a:pt x="14727" y="11536"/>
                  </a:cubicBezTo>
                  <a:cubicBezTo>
                    <a:pt x="14727" y="11536"/>
                    <a:pt x="14727" y="11536"/>
                    <a:pt x="14727" y="11536"/>
                  </a:cubicBezTo>
                  <a:cubicBezTo>
                    <a:pt x="15709" y="10064"/>
                    <a:pt x="16445" y="8345"/>
                    <a:pt x="16445" y="6136"/>
                  </a:cubicBezTo>
                  <a:cubicBezTo>
                    <a:pt x="16445" y="2700"/>
                    <a:pt x="13991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7609" y="0"/>
                    <a:pt x="5155" y="2700"/>
                    <a:pt x="5155" y="6136"/>
                  </a:cubicBezTo>
                  <a:cubicBezTo>
                    <a:pt x="5400" y="8345"/>
                    <a:pt x="5891" y="10064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782"/>
                    <a:pt x="7118" y="12027"/>
                    <a:pt x="7118" y="12027"/>
                  </a:cubicBezTo>
                  <a:cubicBezTo>
                    <a:pt x="7609" y="12764"/>
                    <a:pt x="7855" y="13500"/>
                    <a:pt x="7609" y="14236"/>
                  </a:cubicBezTo>
                  <a:cubicBezTo>
                    <a:pt x="6873" y="15709"/>
                    <a:pt x="1718" y="16936"/>
                    <a:pt x="1718" y="16936"/>
                  </a:cubicBezTo>
                  <a:cubicBezTo>
                    <a:pt x="736" y="17182"/>
                    <a:pt x="0" y="18164"/>
                    <a:pt x="0" y="193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91"/>
                    <a:pt x="21600" y="19391"/>
                    <a:pt x="21600" y="19391"/>
                  </a:cubicBezTo>
                  <a:cubicBezTo>
                    <a:pt x="21600" y="18164"/>
                    <a:pt x="20864" y="17182"/>
                    <a:pt x="19882" y="169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6" name="Freeform 172"/>
            <p:cNvSpPr/>
            <p:nvPr/>
          </p:nvSpPr>
          <p:spPr>
            <a:xfrm>
              <a:off x="10556018" y="1724074"/>
              <a:ext cx="106044" cy="13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16875"/>
                  </a:moveTo>
                  <a:cubicBezTo>
                    <a:pt x="19396" y="16875"/>
                    <a:pt x="19396" y="16875"/>
                    <a:pt x="19396" y="16875"/>
                  </a:cubicBezTo>
                  <a:cubicBezTo>
                    <a:pt x="19396" y="16875"/>
                    <a:pt x="12784" y="15525"/>
                    <a:pt x="11902" y="14175"/>
                  </a:cubicBezTo>
                  <a:cubicBezTo>
                    <a:pt x="11461" y="13500"/>
                    <a:pt x="11902" y="12825"/>
                    <a:pt x="12343" y="12150"/>
                  </a:cubicBezTo>
                  <a:cubicBezTo>
                    <a:pt x="12343" y="11813"/>
                    <a:pt x="12343" y="11813"/>
                    <a:pt x="12784" y="11475"/>
                  </a:cubicBezTo>
                  <a:cubicBezTo>
                    <a:pt x="12784" y="11475"/>
                    <a:pt x="12784" y="11475"/>
                    <a:pt x="12784" y="11475"/>
                  </a:cubicBezTo>
                  <a:cubicBezTo>
                    <a:pt x="13665" y="10125"/>
                    <a:pt x="14547" y="8437"/>
                    <a:pt x="14988" y="6075"/>
                  </a:cubicBezTo>
                  <a:cubicBezTo>
                    <a:pt x="14988" y="2700"/>
                    <a:pt x="11461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3527" y="0"/>
                    <a:pt x="0" y="2700"/>
                    <a:pt x="0" y="6075"/>
                  </a:cubicBezTo>
                  <a:cubicBezTo>
                    <a:pt x="441" y="8437"/>
                    <a:pt x="1322" y="1012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813"/>
                    <a:pt x="2645" y="11813"/>
                    <a:pt x="2645" y="12150"/>
                  </a:cubicBezTo>
                  <a:cubicBezTo>
                    <a:pt x="2645" y="12150"/>
                    <a:pt x="3086" y="12150"/>
                    <a:pt x="3086" y="12150"/>
                  </a:cubicBezTo>
                  <a:cubicBezTo>
                    <a:pt x="6171" y="13163"/>
                    <a:pt x="8376" y="15863"/>
                    <a:pt x="8376" y="18563"/>
                  </a:cubicBezTo>
                  <a:cubicBezTo>
                    <a:pt x="8376" y="21600"/>
                    <a:pt x="8376" y="21600"/>
                    <a:pt x="83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238"/>
                    <a:pt x="21600" y="19238"/>
                    <a:pt x="21600" y="19238"/>
                  </a:cubicBezTo>
                  <a:cubicBezTo>
                    <a:pt x="21600" y="18225"/>
                    <a:pt x="20718" y="17213"/>
                    <a:pt x="19396" y="168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sp>
        <p:nvSpPr>
          <p:cNvPr id="44" name="矩形 43"/>
          <p:cNvSpPr/>
          <p:nvPr/>
        </p:nvSpPr>
        <p:spPr bwMode="auto">
          <a:xfrm>
            <a:off x="4623539" y="332074"/>
            <a:ext cx="28120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Questions</a:t>
            </a:r>
            <a:endParaRPr lang="en-US" altLang="zh-CN" sz="3600" b="1" dirty="0">
              <a:solidFill>
                <a:srgbClr val="744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89480" y="1054497"/>
            <a:ext cx="880146" cy="2432"/>
          </a:xfrm>
          <a:prstGeom prst="line">
            <a:avLst/>
          </a:prstGeom>
          <a:ln w="19050">
            <a:solidFill>
              <a:srgbClr val="A57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974624" y="1242059"/>
            <a:ext cx="9292720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was the Chinese jade civilization born? And what marked its 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2800" dirty="0" smtClean="0">
              <a:solidFill>
                <a:srgbClr val="744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stages did the functions of jade go through in China?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two main cultural implications of jade in China?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2800" dirty="0">
              <a:solidFill>
                <a:srgbClr val="744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210" y="108007"/>
            <a:ext cx="2138415" cy="2138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7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t="1084" b="135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2756486" y="3325822"/>
            <a:ext cx="6660000" cy="180304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2565855" y="2347447"/>
            <a:ext cx="6771336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600" kern="100" dirty="0" smtClean="0">
                <a:solidFill>
                  <a:srgbClr val="8C665A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Thank you </a:t>
            </a:r>
            <a:endParaRPr lang="zh-CN" altLang="en-US" sz="6600" kern="100" dirty="0">
              <a:solidFill>
                <a:srgbClr val="8C665A"/>
              </a:solidFill>
              <a:latin typeface="Times New Roman" panose="02020603050405020304" pitchFamily="18" charset="0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27"/>
          <p:cNvSpPr/>
          <p:nvPr/>
        </p:nvSpPr>
        <p:spPr>
          <a:xfrm>
            <a:off x="4196465" y="3907959"/>
            <a:ext cx="3315380" cy="988506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translation </a:t>
            </a: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Yange</a:t>
            </a: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/Mia</a:t>
            </a: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英语笔译 张艳戈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t="1084" r="62344" b="52846"/>
          <a:stretch>
            <a:fillRect/>
          </a:stretch>
        </p:blipFill>
        <p:spPr>
          <a:xfrm>
            <a:off x="0" y="0"/>
            <a:ext cx="3185652" cy="2247140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b="15391"/>
          <a:stretch>
            <a:fillRect/>
          </a:stretch>
        </p:blipFill>
        <p:spPr>
          <a:xfrm>
            <a:off x="7815716" y="4506862"/>
            <a:ext cx="4376284" cy="2351138"/>
          </a:xfrm>
          <a:custGeom>
            <a:avLst/>
            <a:gdLst>
              <a:gd name="connsiteX0" fmla="*/ 0 w 4376284"/>
              <a:gd name="connsiteY0" fmla="*/ 0 h 2351138"/>
              <a:gd name="connsiteX1" fmla="*/ 4376284 w 4376284"/>
              <a:gd name="connsiteY1" fmla="*/ 0 h 2351138"/>
              <a:gd name="connsiteX2" fmla="*/ 4376284 w 4376284"/>
              <a:gd name="connsiteY2" fmla="*/ 2351138 h 2351138"/>
              <a:gd name="connsiteX3" fmla="*/ 0 w 4376284"/>
              <a:gd name="connsiteY3" fmla="*/ 2351138 h 235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284" h="2351138">
                <a:moveTo>
                  <a:pt x="0" y="0"/>
                </a:moveTo>
                <a:lnTo>
                  <a:pt x="4376284" y="0"/>
                </a:lnTo>
                <a:lnTo>
                  <a:pt x="4376284" y="2351138"/>
                </a:lnTo>
                <a:lnTo>
                  <a:pt x="0" y="2351138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 bwMode="auto">
          <a:xfrm>
            <a:off x="590370" y="2898977"/>
            <a:ext cx="304151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kern="100" dirty="0" smtClean="0">
                <a:solidFill>
                  <a:srgbClr val="744B43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Contents</a:t>
            </a:r>
            <a:endParaRPr lang="zh-CN" altLang="en-US" sz="5400" b="1" kern="100" dirty="0">
              <a:solidFill>
                <a:srgbClr val="744B43"/>
              </a:solidFill>
              <a:latin typeface="Times New Roman" panose="02020603050405020304" pitchFamily="18" charset="0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866430" y="3845298"/>
            <a:ext cx="489397" cy="0"/>
          </a:xfrm>
          <a:prstGeom prst="line">
            <a:avLst/>
          </a:prstGeom>
          <a:ln w="19050">
            <a:solidFill>
              <a:srgbClr val="744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3924280" y="1321304"/>
            <a:ext cx="860537" cy="807720"/>
          </a:xfrm>
          <a:prstGeom prst="ellipse">
            <a:avLst/>
          </a:prstGeom>
          <a:solidFill>
            <a:srgbClr val="A57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01</a:t>
            </a:r>
            <a:endParaRPr lang="zh-CN" altLang="en-US" sz="28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4735657" y="1408169"/>
            <a:ext cx="600671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Chinese jade </a:t>
            </a:r>
            <a:r>
              <a:rPr lang="en-US" altLang="zh-CN" sz="28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endParaRPr lang="en-US" altLang="zh-CN" sz="2800" b="1" dirty="0">
              <a:solidFill>
                <a:srgbClr val="8C6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924280" y="2558485"/>
            <a:ext cx="860537" cy="807720"/>
          </a:xfrm>
          <a:prstGeom prst="ellipse">
            <a:avLst/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02</a:t>
            </a:r>
            <a:endParaRPr lang="zh-CN" altLang="en-US" sz="28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033158" y="2703706"/>
            <a:ext cx="580796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 of the function of </a:t>
            </a:r>
            <a:r>
              <a:rPr lang="en-US" altLang="zh-CN" sz="28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jade</a:t>
            </a:r>
            <a:endParaRPr lang="en-US" altLang="zh-CN" sz="2800" b="1" dirty="0">
              <a:solidFill>
                <a:srgbClr val="8C6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924280" y="3795666"/>
            <a:ext cx="860537" cy="807720"/>
          </a:xfrm>
          <a:prstGeom prst="ellipse">
            <a:avLst/>
          </a:prstGeom>
          <a:solidFill>
            <a:srgbClr val="A57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03</a:t>
            </a:r>
            <a:endParaRPr lang="zh-CN" altLang="en-US" sz="28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863623" y="3869704"/>
            <a:ext cx="590418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cultural</a:t>
            </a:r>
            <a:r>
              <a:rPr lang="en-US" altLang="zh-CN" b="1" dirty="0" smtClean="0">
                <a:solidFill>
                  <a:srgbClr val="8C6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of </a:t>
            </a:r>
            <a:r>
              <a:rPr lang="en-US" altLang="zh-CN" sz="28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jade</a:t>
            </a:r>
            <a:endParaRPr lang="zh-CN" altLang="en-US" sz="2800" b="1" dirty="0">
              <a:solidFill>
                <a:srgbClr val="8C6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924280" y="5032847"/>
            <a:ext cx="860537" cy="807720"/>
          </a:xfrm>
          <a:prstGeom prst="ellipse">
            <a:avLst/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04</a:t>
            </a:r>
            <a:endParaRPr lang="zh-CN" altLang="en-US" sz="28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4354548" y="5032847"/>
            <a:ext cx="673595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embodiment of jade culture in </a:t>
            </a:r>
            <a:r>
              <a:rPr lang="en-US" altLang="zh-CN" sz="28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language</a:t>
            </a:r>
            <a:endParaRPr lang="en-US" altLang="zh-CN" sz="2800" b="1" dirty="0">
              <a:solidFill>
                <a:srgbClr val="8C6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9338180" y="-495300"/>
            <a:ext cx="3253870" cy="3637389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b="1355"/>
          <a:stretch>
            <a:fillRect/>
          </a:stretch>
        </p:blipFill>
        <p:spPr>
          <a:xfrm>
            <a:off x="-10879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矩形: 圆角 27"/>
          <p:cNvSpPr/>
          <p:nvPr/>
        </p:nvSpPr>
        <p:spPr>
          <a:xfrm>
            <a:off x="5212031" y="3718048"/>
            <a:ext cx="2044175" cy="637641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Part</a:t>
            </a:r>
            <a:r>
              <a:rPr lang="en-US" altLang="zh-CN" sz="32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one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6873" y="3209265"/>
            <a:ext cx="5036496" cy="144000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2802264" y="1762715"/>
            <a:ext cx="6784188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Chinese jade </a:t>
            </a:r>
            <a:r>
              <a:rPr lang="en-US" altLang="zh-CN" sz="44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endParaRPr lang="en-US" altLang="zh-CN" sz="4400" b="1" dirty="0">
              <a:solidFill>
                <a:srgbClr val="8C6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5876925" y="961129"/>
            <a:ext cx="447675" cy="0"/>
          </a:xfrm>
          <a:prstGeom prst="line">
            <a:avLst/>
          </a:prstGeom>
          <a:ln w="19050">
            <a:solidFill>
              <a:srgbClr val="A57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5365163" y="3409362"/>
            <a:ext cx="276292" cy="198785"/>
            <a:chOff x="10510314" y="1667298"/>
            <a:chExt cx="276292" cy="198785"/>
          </a:xfrm>
        </p:grpSpPr>
        <p:sp>
          <p:nvSpPr>
            <p:cNvPr id="58" name="Freeform 155"/>
            <p:cNvSpPr/>
            <p:nvPr/>
          </p:nvSpPr>
          <p:spPr>
            <a:xfrm>
              <a:off x="10611530" y="1814106"/>
              <a:ext cx="72949" cy="5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19059" y="1800"/>
                    <a:pt x="15247" y="0"/>
                    <a:pt x="10800" y="0"/>
                  </a:cubicBezTo>
                  <a:cubicBezTo>
                    <a:pt x="6353" y="0"/>
                    <a:pt x="2541" y="1800"/>
                    <a:pt x="0" y="5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9" name="Freeform 156"/>
            <p:cNvSpPr/>
            <p:nvPr/>
          </p:nvSpPr>
          <p:spPr>
            <a:xfrm>
              <a:off x="10562290" y="1741158"/>
              <a:ext cx="172341" cy="6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cubicBezTo>
                    <a:pt x="3510" y="21600"/>
                    <a:pt x="3510" y="21600"/>
                    <a:pt x="3510" y="21600"/>
                  </a:cubicBezTo>
                  <a:cubicBezTo>
                    <a:pt x="5400" y="16560"/>
                    <a:pt x="8100" y="14400"/>
                    <a:pt x="10800" y="14400"/>
                  </a:cubicBezTo>
                  <a:cubicBezTo>
                    <a:pt x="13500" y="14400"/>
                    <a:pt x="16200" y="16560"/>
                    <a:pt x="18090" y="21600"/>
                  </a:cubicBezTo>
                  <a:cubicBezTo>
                    <a:pt x="21600" y="11520"/>
                    <a:pt x="21600" y="11520"/>
                    <a:pt x="21600" y="11520"/>
                  </a:cubicBezTo>
                  <a:cubicBezTo>
                    <a:pt x="18900" y="4320"/>
                    <a:pt x="15120" y="0"/>
                    <a:pt x="10800" y="0"/>
                  </a:cubicBezTo>
                  <a:cubicBezTo>
                    <a:pt x="6480" y="0"/>
                    <a:pt x="2700" y="4320"/>
                    <a:pt x="0" y="115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0" name="Freeform 157"/>
            <p:cNvSpPr/>
            <p:nvPr/>
          </p:nvSpPr>
          <p:spPr>
            <a:xfrm>
              <a:off x="10510314" y="1667298"/>
              <a:ext cx="276292" cy="8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581" y="0"/>
                    <a:pt x="2869" y="5400"/>
                    <a:pt x="0" y="13500"/>
                  </a:cubicBezTo>
                  <a:cubicBezTo>
                    <a:pt x="2363" y="21600"/>
                    <a:pt x="2363" y="21600"/>
                    <a:pt x="2363" y="21600"/>
                  </a:cubicBezTo>
                  <a:cubicBezTo>
                    <a:pt x="3375" y="17820"/>
                    <a:pt x="4556" y="15660"/>
                    <a:pt x="5906" y="13500"/>
                  </a:cubicBezTo>
                  <a:cubicBezTo>
                    <a:pt x="7425" y="11340"/>
                    <a:pt x="9113" y="10260"/>
                    <a:pt x="10800" y="10260"/>
                  </a:cubicBezTo>
                  <a:cubicBezTo>
                    <a:pt x="12487" y="10260"/>
                    <a:pt x="14006" y="11340"/>
                    <a:pt x="15694" y="13500"/>
                  </a:cubicBezTo>
                  <a:cubicBezTo>
                    <a:pt x="17044" y="15660"/>
                    <a:pt x="18225" y="17820"/>
                    <a:pt x="19237" y="21600"/>
                  </a:cubicBezTo>
                  <a:cubicBezTo>
                    <a:pt x="21600" y="13500"/>
                    <a:pt x="21600" y="13500"/>
                    <a:pt x="21600" y="13500"/>
                  </a:cubicBezTo>
                  <a:cubicBezTo>
                    <a:pt x="18731" y="5400"/>
                    <a:pt x="15019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69669" y="4311668"/>
            <a:ext cx="276993" cy="190148"/>
            <a:chOff x="10385069" y="1671966"/>
            <a:chExt cx="276993" cy="190148"/>
          </a:xfrm>
        </p:grpSpPr>
        <p:sp>
          <p:nvSpPr>
            <p:cNvPr id="65" name="Freeform 171"/>
            <p:cNvSpPr/>
            <p:nvPr/>
          </p:nvSpPr>
          <p:spPr>
            <a:xfrm>
              <a:off x="10385069" y="1671966"/>
              <a:ext cx="190148" cy="1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16936"/>
                  </a:moveTo>
                  <a:cubicBezTo>
                    <a:pt x="19882" y="16936"/>
                    <a:pt x="14727" y="15709"/>
                    <a:pt x="13991" y="14236"/>
                  </a:cubicBezTo>
                  <a:cubicBezTo>
                    <a:pt x="13745" y="13500"/>
                    <a:pt x="13991" y="12764"/>
                    <a:pt x="14482" y="12027"/>
                  </a:cubicBezTo>
                  <a:cubicBezTo>
                    <a:pt x="14482" y="12027"/>
                    <a:pt x="14727" y="11782"/>
                    <a:pt x="14727" y="11536"/>
                  </a:cubicBezTo>
                  <a:cubicBezTo>
                    <a:pt x="14727" y="11536"/>
                    <a:pt x="14727" y="11536"/>
                    <a:pt x="14727" y="11536"/>
                  </a:cubicBezTo>
                  <a:cubicBezTo>
                    <a:pt x="15709" y="10064"/>
                    <a:pt x="16445" y="8345"/>
                    <a:pt x="16445" y="6136"/>
                  </a:cubicBezTo>
                  <a:cubicBezTo>
                    <a:pt x="16445" y="2700"/>
                    <a:pt x="13991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7609" y="0"/>
                    <a:pt x="5155" y="2700"/>
                    <a:pt x="5155" y="6136"/>
                  </a:cubicBezTo>
                  <a:cubicBezTo>
                    <a:pt x="5400" y="8345"/>
                    <a:pt x="5891" y="10064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782"/>
                    <a:pt x="7118" y="12027"/>
                    <a:pt x="7118" y="12027"/>
                  </a:cubicBezTo>
                  <a:cubicBezTo>
                    <a:pt x="7609" y="12764"/>
                    <a:pt x="7855" y="13500"/>
                    <a:pt x="7609" y="14236"/>
                  </a:cubicBezTo>
                  <a:cubicBezTo>
                    <a:pt x="6873" y="15709"/>
                    <a:pt x="1718" y="16936"/>
                    <a:pt x="1718" y="16936"/>
                  </a:cubicBezTo>
                  <a:cubicBezTo>
                    <a:pt x="736" y="17182"/>
                    <a:pt x="0" y="18164"/>
                    <a:pt x="0" y="193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91"/>
                    <a:pt x="21600" y="19391"/>
                    <a:pt x="21600" y="19391"/>
                  </a:cubicBezTo>
                  <a:cubicBezTo>
                    <a:pt x="21600" y="18164"/>
                    <a:pt x="20864" y="17182"/>
                    <a:pt x="19882" y="169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6" name="Freeform 172"/>
            <p:cNvSpPr/>
            <p:nvPr/>
          </p:nvSpPr>
          <p:spPr>
            <a:xfrm>
              <a:off x="10556018" y="1724074"/>
              <a:ext cx="106044" cy="13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16875"/>
                  </a:moveTo>
                  <a:cubicBezTo>
                    <a:pt x="19396" y="16875"/>
                    <a:pt x="19396" y="16875"/>
                    <a:pt x="19396" y="16875"/>
                  </a:cubicBezTo>
                  <a:cubicBezTo>
                    <a:pt x="19396" y="16875"/>
                    <a:pt x="12784" y="15525"/>
                    <a:pt x="11902" y="14175"/>
                  </a:cubicBezTo>
                  <a:cubicBezTo>
                    <a:pt x="11461" y="13500"/>
                    <a:pt x="11902" y="12825"/>
                    <a:pt x="12343" y="12150"/>
                  </a:cubicBezTo>
                  <a:cubicBezTo>
                    <a:pt x="12343" y="11813"/>
                    <a:pt x="12343" y="11813"/>
                    <a:pt x="12784" y="11475"/>
                  </a:cubicBezTo>
                  <a:cubicBezTo>
                    <a:pt x="12784" y="11475"/>
                    <a:pt x="12784" y="11475"/>
                    <a:pt x="12784" y="11475"/>
                  </a:cubicBezTo>
                  <a:cubicBezTo>
                    <a:pt x="13665" y="10125"/>
                    <a:pt x="14547" y="8437"/>
                    <a:pt x="14988" y="6075"/>
                  </a:cubicBezTo>
                  <a:cubicBezTo>
                    <a:pt x="14988" y="2700"/>
                    <a:pt x="11461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3527" y="0"/>
                    <a:pt x="0" y="2700"/>
                    <a:pt x="0" y="6075"/>
                  </a:cubicBezTo>
                  <a:cubicBezTo>
                    <a:pt x="441" y="8437"/>
                    <a:pt x="1322" y="1012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813"/>
                    <a:pt x="2645" y="11813"/>
                    <a:pt x="2645" y="12150"/>
                  </a:cubicBezTo>
                  <a:cubicBezTo>
                    <a:pt x="2645" y="12150"/>
                    <a:pt x="3086" y="12150"/>
                    <a:pt x="3086" y="12150"/>
                  </a:cubicBezTo>
                  <a:cubicBezTo>
                    <a:pt x="6171" y="13163"/>
                    <a:pt x="8376" y="15863"/>
                    <a:pt x="8376" y="18563"/>
                  </a:cubicBezTo>
                  <a:cubicBezTo>
                    <a:pt x="8376" y="21600"/>
                    <a:pt x="8376" y="21600"/>
                    <a:pt x="83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238"/>
                    <a:pt x="21600" y="19238"/>
                    <a:pt x="21600" y="19238"/>
                  </a:cubicBezTo>
                  <a:cubicBezTo>
                    <a:pt x="21600" y="18225"/>
                    <a:pt x="20718" y="17213"/>
                    <a:pt x="19396" y="168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sp>
        <p:nvSpPr>
          <p:cNvPr id="44" name="矩形 43"/>
          <p:cNvSpPr/>
          <p:nvPr/>
        </p:nvSpPr>
        <p:spPr bwMode="auto">
          <a:xfrm>
            <a:off x="3097404" y="365703"/>
            <a:ext cx="600671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Chinese jade culture</a:t>
            </a:r>
            <a:r>
              <a:rPr lang="en-US" altLang="zh-CN" sz="28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srgbClr val="8C6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3344" y="1956619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more </a:t>
            </a:r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 18, 000 years 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ago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Place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In </a:t>
            </a:r>
            <a:r>
              <a:rPr lang="en-US" altLang="zh-CN" sz="2800" dirty="0" err="1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Zhoukoudian</a:t>
            </a:r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keel mountain top cave people 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site</a:t>
            </a:r>
            <a:r>
              <a:rPr lang="zh-CN" altLang="en-US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（周口店龙骨山顶洞穴人遗址）</a:t>
            </a:r>
            <a:endParaRPr lang="en-US" altLang="zh-CN" sz="2800" dirty="0" smtClean="0">
              <a:solidFill>
                <a:srgbClr val="744B4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eature:</a:t>
            </a:r>
          </a:p>
          <a:p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1.archaeologists </a:t>
            </a:r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found many ancient works of art as sacrificial 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objects.</a:t>
            </a:r>
          </a:p>
          <a:p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2.the </a:t>
            </a:r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emergence of people's awareness of 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beauty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5876925" y="961129"/>
            <a:ext cx="447675" cy="0"/>
          </a:xfrm>
          <a:prstGeom prst="line">
            <a:avLst/>
          </a:prstGeom>
          <a:ln w="19050">
            <a:solidFill>
              <a:srgbClr val="A57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5365163" y="3409362"/>
            <a:ext cx="276292" cy="198785"/>
            <a:chOff x="10510314" y="1667298"/>
            <a:chExt cx="276292" cy="198785"/>
          </a:xfrm>
        </p:grpSpPr>
        <p:sp>
          <p:nvSpPr>
            <p:cNvPr id="58" name="Freeform 155"/>
            <p:cNvSpPr/>
            <p:nvPr/>
          </p:nvSpPr>
          <p:spPr>
            <a:xfrm>
              <a:off x="10611530" y="1814106"/>
              <a:ext cx="72949" cy="5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19059" y="1800"/>
                    <a:pt x="15247" y="0"/>
                    <a:pt x="10800" y="0"/>
                  </a:cubicBezTo>
                  <a:cubicBezTo>
                    <a:pt x="6353" y="0"/>
                    <a:pt x="2541" y="1800"/>
                    <a:pt x="0" y="5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9" name="Freeform 156"/>
            <p:cNvSpPr/>
            <p:nvPr/>
          </p:nvSpPr>
          <p:spPr>
            <a:xfrm>
              <a:off x="10562290" y="1741158"/>
              <a:ext cx="172341" cy="6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cubicBezTo>
                    <a:pt x="3510" y="21600"/>
                    <a:pt x="3510" y="21600"/>
                    <a:pt x="3510" y="21600"/>
                  </a:cubicBezTo>
                  <a:cubicBezTo>
                    <a:pt x="5400" y="16560"/>
                    <a:pt x="8100" y="14400"/>
                    <a:pt x="10800" y="14400"/>
                  </a:cubicBezTo>
                  <a:cubicBezTo>
                    <a:pt x="13500" y="14400"/>
                    <a:pt x="16200" y="16560"/>
                    <a:pt x="18090" y="21600"/>
                  </a:cubicBezTo>
                  <a:cubicBezTo>
                    <a:pt x="21600" y="11520"/>
                    <a:pt x="21600" y="11520"/>
                    <a:pt x="21600" y="11520"/>
                  </a:cubicBezTo>
                  <a:cubicBezTo>
                    <a:pt x="18900" y="4320"/>
                    <a:pt x="15120" y="0"/>
                    <a:pt x="10800" y="0"/>
                  </a:cubicBezTo>
                  <a:cubicBezTo>
                    <a:pt x="6480" y="0"/>
                    <a:pt x="2700" y="4320"/>
                    <a:pt x="0" y="115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0" name="Freeform 157"/>
            <p:cNvSpPr/>
            <p:nvPr/>
          </p:nvSpPr>
          <p:spPr>
            <a:xfrm>
              <a:off x="10510314" y="1667298"/>
              <a:ext cx="276292" cy="8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581" y="0"/>
                    <a:pt x="2869" y="5400"/>
                    <a:pt x="0" y="13500"/>
                  </a:cubicBezTo>
                  <a:cubicBezTo>
                    <a:pt x="2363" y="21600"/>
                    <a:pt x="2363" y="21600"/>
                    <a:pt x="2363" y="21600"/>
                  </a:cubicBezTo>
                  <a:cubicBezTo>
                    <a:pt x="3375" y="17820"/>
                    <a:pt x="4556" y="15660"/>
                    <a:pt x="5906" y="13500"/>
                  </a:cubicBezTo>
                  <a:cubicBezTo>
                    <a:pt x="7425" y="11340"/>
                    <a:pt x="9113" y="10260"/>
                    <a:pt x="10800" y="10260"/>
                  </a:cubicBezTo>
                  <a:cubicBezTo>
                    <a:pt x="12487" y="10260"/>
                    <a:pt x="14006" y="11340"/>
                    <a:pt x="15694" y="13500"/>
                  </a:cubicBezTo>
                  <a:cubicBezTo>
                    <a:pt x="17044" y="15660"/>
                    <a:pt x="18225" y="17820"/>
                    <a:pt x="19237" y="21600"/>
                  </a:cubicBezTo>
                  <a:cubicBezTo>
                    <a:pt x="21600" y="13500"/>
                    <a:pt x="21600" y="13500"/>
                    <a:pt x="21600" y="13500"/>
                  </a:cubicBezTo>
                  <a:cubicBezTo>
                    <a:pt x="18731" y="5400"/>
                    <a:pt x="15019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69669" y="4311668"/>
            <a:ext cx="276993" cy="190148"/>
            <a:chOff x="10385069" y="1671966"/>
            <a:chExt cx="276993" cy="190148"/>
          </a:xfrm>
        </p:grpSpPr>
        <p:sp>
          <p:nvSpPr>
            <p:cNvPr id="65" name="Freeform 171"/>
            <p:cNvSpPr/>
            <p:nvPr/>
          </p:nvSpPr>
          <p:spPr>
            <a:xfrm>
              <a:off x="10385069" y="1671966"/>
              <a:ext cx="190148" cy="1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16936"/>
                  </a:moveTo>
                  <a:cubicBezTo>
                    <a:pt x="19882" y="16936"/>
                    <a:pt x="14727" y="15709"/>
                    <a:pt x="13991" y="14236"/>
                  </a:cubicBezTo>
                  <a:cubicBezTo>
                    <a:pt x="13745" y="13500"/>
                    <a:pt x="13991" y="12764"/>
                    <a:pt x="14482" y="12027"/>
                  </a:cubicBezTo>
                  <a:cubicBezTo>
                    <a:pt x="14482" y="12027"/>
                    <a:pt x="14727" y="11782"/>
                    <a:pt x="14727" y="11536"/>
                  </a:cubicBezTo>
                  <a:cubicBezTo>
                    <a:pt x="14727" y="11536"/>
                    <a:pt x="14727" y="11536"/>
                    <a:pt x="14727" y="11536"/>
                  </a:cubicBezTo>
                  <a:cubicBezTo>
                    <a:pt x="15709" y="10064"/>
                    <a:pt x="16445" y="8345"/>
                    <a:pt x="16445" y="6136"/>
                  </a:cubicBezTo>
                  <a:cubicBezTo>
                    <a:pt x="16445" y="2700"/>
                    <a:pt x="13991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7609" y="0"/>
                    <a:pt x="5155" y="2700"/>
                    <a:pt x="5155" y="6136"/>
                  </a:cubicBezTo>
                  <a:cubicBezTo>
                    <a:pt x="5400" y="8345"/>
                    <a:pt x="5891" y="10064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782"/>
                    <a:pt x="7118" y="12027"/>
                    <a:pt x="7118" y="12027"/>
                  </a:cubicBezTo>
                  <a:cubicBezTo>
                    <a:pt x="7609" y="12764"/>
                    <a:pt x="7855" y="13500"/>
                    <a:pt x="7609" y="14236"/>
                  </a:cubicBezTo>
                  <a:cubicBezTo>
                    <a:pt x="6873" y="15709"/>
                    <a:pt x="1718" y="16936"/>
                    <a:pt x="1718" y="16936"/>
                  </a:cubicBezTo>
                  <a:cubicBezTo>
                    <a:pt x="736" y="17182"/>
                    <a:pt x="0" y="18164"/>
                    <a:pt x="0" y="193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91"/>
                    <a:pt x="21600" y="19391"/>
                    <a:pt x="21600" y="19391"/>
                  </a:cubicBezTo>
                  <a:cubicBezTo>
                    <a:pt x="21600" y="18164"/>
                    <a:pt x="20864" y="17182"/>
                    <a:pt x="19882" y="169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6" name="Freeform 172"/>
            <p:cNvSpPr/>
            <p:nvPr/>
          </p:nvSpPr>
          <p:spPr>
            <a:xfrm>
              <a:off x="10556018" y="1724074"/>
              <a:ext cx="106044" cy="13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16875"/>
                  </a:moveTo>
                  <a:cubicBezTo>
                    <a:pt x="19396" y="16875"/>
                    <a:pt x="19396" y="16875"/>
                    <a:pt x="19396" y="16875"/>
                  </a:cubicBezTo>
                  <a:cubicBezTo>
                    <a:pt x="19396" y="16875"/>
                    <a:pt x="12784" y="15525"/>
                    <a:pt x="11902" y="14175"/>
                  </a:cubicBezTo>
                  <a:cubicBezTo>
                    <a:pt x="11461" y="13500"/>
                    <a:pt x="11902" y="12825"/>
                    <a:pt x="12343" y="12150"/>
                  </a:cubicBezTo>
                  <a:cubicBezTo>
                    <a:pt x="12343" y="11813"/>
                    <a:pt x="12343" y="11813"/>
                    <a:pt x="12784" y="11475"/>
                  </a:cubicBezTo>
                  <a:cubicBezTo>
                    <a:pt x="12784" y="11475"/>
                    <a:pt x="12784" y="11475"/>
                    <a:pt x="12784" y="11475"/>
                  </a:cubicBezTo>
                  <a:cubicBezTo>
                    <a:pt x="13665" y="10125"/>
                    <a:pt x="14547" y="8437"/>
                    <a:pt x="14988" y="6075"/>
                  </a:cubicBezTo>
                  <a:cubicBezTo>
                    <a:pt x="14988" y="2700"/>
                    <a:pt x="11461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3527" y="0"/>
                    <a:pt x="0" y="2700"/>
                    <a:pt x="0" y="6075"/>
                  </a:cubicBezTo>
                  <a:cubicBezTo>
                    <a:pt x="441" y="8437"/>
                    <a:pt x="1322" y="1012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813"/>
                    <a:pt x="2645" y="11813"/>
                    <a:pt x="2645" y="12150"/>
                  </a:cubicBezTo>
                  <a:cubicBezTo>
                    <a:pt x="2645" y="12150"/>
                    <a:pt x="3086" y="12150"/>
                    <a:pt x="3086" y="12150"/>
                  </a:cubicBezTo>
                  <a:cubicBezTo>
                    <a:pt x="6171" y="13163"/>
                    <a:pt x="8376" y="15863"/>
                    <a:pt x="8376" y="18563"/>
                  </a:cubicBezTo>
                  <a:cubicBezTo>
                    <a:pt x="8376" y="21600"/>
                    <a:pt x="8376" y="21600"/>
                    <a:pt x="83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238"/>
                    <a:pt x="21600" y="19238"/>
                    <a:pt x="21600" y="19238"/>
                  </a:cubicBezTo>
                  <a:cubicBezTo>
                    <a:pt x="21600" y="18225"/>
                    <a:pt x="20718" y="17213"/>
                    <a:pt x="19396" y="168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sp>
        <p:nvSpPr>
          <p:cNvPr id="44" name="矩形 43"/>
          <p:cNvSpPr/>
          <p:nvPr/>
        </p:nvSpPr>
        <p:spPr bwMode="auto">
          <a:xfrm>
            <a:off x="3097404" y="365703"/>
            <a:ext cx="600671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Chinese jade </a:t>
            </a:r>
            <a:r>
              <a:rPr lang="en-US" altLang="zh-CN" sz="28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civilization </a:t>
            </a:r>
            <a:endParaRPr lang="en-US" altLang="zh-CN" sz="2800" b="1" dirty="0">
              <a:solidFill>
                <a:srgbClr val="8C6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59003" y="1809939"/>
            <a:ext cx="90358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Time: </a:t>
            </a:r>
            <a:r>
              <a:rPr lang="en-US" altLang="zh-CN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8200 </a:t>
            </a:r>
            <a:r>
              <a:rPr lang="en-US" altLang="zh-CN" sz="24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years </a:t>
            </a:r>
            <a:r>
              <a:rPr lang="en-US" altLang="zh-CN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ago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Place</a:t>
            </a:r>
            <a:r>
              <a:rPr lang="en-US" altLang="zh-CN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dirty="0" err="1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Xinglongwa</a:t>
            </a:r>
            <a:r>
              <a:rPr lang="en-US" altLang="zh-CN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cultural site in </a:t>
            </a:r>
            <a:r>
              <a:rPr lang="en-US" altLang="zh-CN" sz="2400" dirty="0" err="1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Chifeng</a:t>
            </a:r>
            <a:r>
              <a:rPr lang="en-US" altLang="zh-CN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City, Inner Mongolia</a:t>
            </a:r>
            <a:r>
              <a:rPr lang="zh-CN" altLang="en-US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（内蒙古赤峰市的兴隆洼遗址）</a:t>
            </a:r>
            <a:endParaRPr lang="en-US" altLang="zh-CN" sz="2400" dirty="0" smtClean="0">
              <a:solidFill>
                <a:srgbClr val="744B4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Feature: </a:t>
            </a:r>
            <a:r>
              <a:rPr lang="en-US" altLang="zh-CN" sz="24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400" b="1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excavation of a pair of white jade </a:t>
            </a:r>
            <a:endParaRPr lang="en-US" altLang="zh-CN" sz="2400" b="1" dirty="0" smtClean="0">
              <a:solidFill>
                <a:srgbClr val="744B4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Significance: </a:t>
            </a:r>
          </a:p>
          <a:p>
            <a:r>
              <a:rPr lang="en-US" altLang="zh-CN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1.it </a:t>
            </a:r>
            <a:r>
              <a:rPr lang="en-US" altLang="zh-CN" sz="2400" b="1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marked the birth of China's jade civilization </a:t>
            </a:r>
            <a:r>
              <a:rPr lang="en-US" altLang="zh-CN" sz="24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the arrival of China's  jade civilization </a:t>
            </a:r>
            <a:r>
              <a:rPr lang="en-US" altLang="zh-CN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era.</a:t>
            </a:r>
          </a:p>
          <a:p>
            <a:r>
              <a:rPr lang="en-US" altLang="zh-CN" sz="24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Chinese jade culture has gradually developed into social, economic, </a:t>
            </a:r>
            <a:r>
              <a:rPr lang="en-US" altLang="zh-CN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political</a:t>
            </a:r>
            <a:r>
              <a:rPr lang="en-US" altLang="zh-CN" sz="24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cultural, religious, artistic and moral </a:t>
            </a:r>
            <a:r>
              <a:rPr lang="en-US" altLang="zh-CN" sz="24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aspects.</a:t>
            </a:r>
            <a:endParaRPr lang="en-US" altLang="zh-CN" sz="2400" dirty="0">
              <a:solidFill>
                <a:srgbClr val="744B4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srgbClr val="744B4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zh-CN" altLang="en-US" sz="2400" dirty="0">
              <a:solidFill>
                <a:srgbClr val="744B4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十字星 2"/>
          <p:cNvSpPr/>
          <p:nvPr/>
        </p:nvSpPr>
        <p:spPr>
          <a:xfrm>
            <a:off x="7391899" y="3283974"/>
            <a:ext cx="552565" cy="442186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3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b="1355"/>
          <a:stretch>
            <a:fillRect/>
          </a:stretch>
        </p:blipFill>
        <p:spPr>
          <a:xfrm>
            <a:off x="-10879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矩形: 圆角 27"/>
          <p:cNvSpPr/>
          <p:nvPr/>
        </p:nvSpPr>
        <p:spPr>
          <a:xfrm>
            <a:off x="5212031" y="3718048"/>
            <a:ext cx="2044175" cy="637641"/>
          </a:xfrm>
          <a:prstGeom prst="roundRect">
            <a:avLst>
              <a:gd name="adj" fmla="val 50000"/>
            </a:avLst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Part</a:t>
            </a:r>
            <a:r>
              <a:rPr lang="en-US" altLang="zh-CN" sz="32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汉仪大宋简" panose="02010609000101010101" pitchFamily="49" charset="-122"/>
                <a:cs typeface="Times New Roman" panose="02020603050405020304" pitchFamily="18" charset="0"/>
              </a:rPr>
              <a:t>Two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汉仪大宋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6873" y="3209265"/>
            <a:ext cx="5036496" cy="144000"/>
          </a:xfrm>
          <a:prstGeom prst="rect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2802264" y="1762715"/>
            <a:ext cx="6784188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44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</a:t>
            </a:r>
            <a:r>
              <a:rPr lang="en-US" altLang="zh-CN" sz="44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44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</a:t>
            </a:r>
            <a:r>
              <a:rPr lang="en-US" altLang="zh-CN" sz="44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jade </a:t>
            </a:r>
            <a:r>
              <a:rPr lang="en-US" altLang="zh-CN" sz="44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400" b="1" dirty="0">
              <a:solidFill>
                <a:srgbClr val="8C6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096000" y="1788421"/>
            <a:ext cx="0" cy="48154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957207" y="2319564"/>
            <a:ext cx="277586" cy="277586"/>
          </a:xfrm>
          <a:prstGeom prst="ellipse">
            <a:avLst/>
          </a:prstGeom>
          <a:solidFill>
            <a:srgbClr val="E7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957207" y="3486343"/>
            <a:ext cx="277586" cy="277586"/>
          </a:xfrm>
          <a:prstGeom prst="ellipse">
            <a:avLst/>
          </a:prstGeom>
          <a:solidFill>
            <a:srgbClr val="D7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957207" y="4653122"/>
            <a:ext cx="277586" cy="277586"/>
          </a:xfrm>
          <a:prstGeom prst="ellipse">
            <a:avLst/>
          </a:prstGeom>
          <a:solidFill>
            <a:srgbClr val="B1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957207" y="5819901"/>
            <a:ext cx="277586" cy="277586"/>
          </a:xfrm>
          <a:prstGeom prst="ellipse">
            <a:avLst/>
          </a:prstGeom>
          <a:solidFill>
            <a:srgbClr val="744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标注 16"/>
          <p:cNvSpPr/>
          <p:nvPr/>
        </p:nvSpPr>
        <p:spPr>
          <a:xfrm>
            <a:off x="6691086" y="1922501"/>
            <a:ext cx="4078514" cy="1409187"/>
          </a:xfrm>
          <a:prstGeom prst="wedgeRoundRectCallout">
            <a:avLst>
              <a:gd name="adj1" fmla="val -58200"/>
              <a:gd name="adj2" fmla="val -17573"/>
              <a:gd name="adj3" fmla="val 16667"/>
            </a:avLst>
          </a:prstGeom>
          <a:noFill/>
          <a:ln w="19050">
            <a:solidFill>
              <a:srgbClr val="E7D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标注 17"/>
          <p:cNvSpPr/>
          <p:nvPr/>
        </p:nvSpPr>
        <p:spPr>
          <a:xfrm>
            <a:off x="6691086" y="4369787"/>
            <a:ext cx="4078514" cy="1450114"/>
          </a:xfrm>
          <a:prstGeom prst="wedgeRoundRectCallout">
            <a:avLst>
              <a:gd name="adj1" fmla="val -58200"/>
              <a:gd name="adj2" fmla="val -17573"/>
              <a:gd name="adj3" fmla="val 16667"/>
            </a:avLst>
          </a:prstGeom>
          <a:noFill/>
          <a:ln w="19050">
            <a:solidFill>
              <a:srgbClr val="B18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标注 18"/>
          <p:cNvSpPr/>
          <p:nvPr/>
        </p:nvSpPr>
        <p:spPr>
          <a:xfrm flipH="1" flipV="1">
            <a:off x="1420552" y="2703943"/>
            <a:ext cx="4078514" cy="1450114"/>
          </a:xfrm>
          <a:prstGeom prst="wedgeRoundRectCallout">
            <a:avLst>
              <a:gd name="adj1" fmla="val -58200"/>
              <a:gd name="adj2" fmla="val -17573"/>
              <a:gd name="adj3" fmla="val 16667"/>
            </a:avLst>
          </a:prstGeom>
          <a:noFill/>
          <a:ln w="19050">
            <a:solidFill>
              <a:srgbClr val="D79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标注 19"/>
          <p:cNvSpPr/>
          <p:nvPr/>
        </p:nvSpPr>
        <p:spPr>
          <a:xfrm flipH="1" flipV="1">
            <a:off x="1415040" y="5019993"/>
            <a:ext cx="4078514" cy="1450114"/>
          </a:xfrm>
          <a:prstGeom prst="wedgeRoundRectCallout">
            <a:avLst>
              <a:gd name="adj1" fmla="val -58200"/>
              <a:gd name="adj2" fmla="val -17573"/>
              <a:gd name="adj3" fmla="val 16667"/>
            </a:avLst>
          </a:prstGeom>
          <a:noFill/>
          <a:ln w="19050">
            <a:solidFill>
              <a:srgbClr val="744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698447" y="2278890"/>
            <a:ext cx="3726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Mediumistic Jade 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Stage</a:t>
            </a:r>
            <a:r>
              <a:rPr lang="zh-CN" altLang="en-US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（巫玉期）</a:t>
            </a:r>
            <a:endParaRPr lang="zh-CN" altLang="en-US" sz="2800" dirty="0">
              <a:solidFill>
                <a:srgbClr val="744B4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28736" y="4636109"/>
            <a:ext cx="2995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Burial Jade 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Stage</a:t>
            </a:r>
            <a:r>
              <a:rPr lang="zh-CN" altLang="en-US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（葬</a:t>
            </a:r>
            <a:r>
              <a:rPr lang="zh-CN" altLang="en-US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玉</a:t>
            </a:r>
            <a:r>
              <a:rPr lang="zh-CN" altLang="en-US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期）</a:t>
            </a:r>
            <a:endParaRPr lang="zh-CN" altLang="en-US" sz="2800" dirty="0">
              <a:solidFill>
                <a:srgbClr val="744B4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1459336" y="3080000"/>
            <a:ext cx="3989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Ritual Jade 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Stage</a:t>
            </a:r>
          </a:p>
          <a:p>
            <a:pPr algn="ctr"/>
            <a:r>
              <a:rPr lang="zh-CN" altLang="en-US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礼</a:t>
            </a:r>
            <a:r>
              <a:rPr lang="zh-CN" altLang="en-US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玉</a:t>
            </a:r>
            <a:r>
              <a:rPr lang="zh-CN" altLang="en-US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期）</a:t>
            </a:r>
            <a:endParaRPr lang="zh-CN" altLang="en-US" sz="2800" dirty="0">
              <a:solidFill>
                <a:srgbClr val="744B4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 flipH="1">
            <a:off x="1503895" y="5351440"/>
            <a:ext cx="3541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Entertained Jade </a:t>
            </a:r>
            <a:r>
              <a:rPr lang="en-US" altLang="zh-CN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Stage</a:t>
            </a:r>
            <a:r>
              <a:rPr lang="zh-CN" altLang="en-US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（玩</a:t>
            </a:r>
            <a:r>
              <a:rPr lang="zh-CN" altLang="en-US" sz="2800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玉</a:t>
            </a:r>
            <a:r>
              <a:rPr lang="zh-CN" altLang="en-US" sz="2800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期）</a:t>
            </a:r>
            <a:endParaRPr lang="zh-CN" altLang="en-US" sz="2800" dirty="0">
              <a:solidFill>
                <a:srgbClr val="744B4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2779432" y="337178"/>
            <a:ext cx="663313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 of the function of </a:t>
            </a:r>
            <a:r>
              <a:rPr lang="en-US" altLang="zh-CN" sz="3200" b="1" dirty="0" smtClean="0">
                <a:solidFill>
                  <a:srgbClr val="8C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jade</a:t>
            </a:r>
            <a:endParaRPr lang="en-US" altLang="zh-CN" sz="3200" b="1" dirty="0">
              <a:solidFill>
                <a:srgbClr val="8C6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876925" y="961129"/>
            <a:ext cx="447675" cy="0"/>
          </a:xfrm>
          <a:prstGeom prst="line">
            <a:avLst/>
          </a:prstGeom>
          <a:ln w="19050">
            <a:solidFill>
              <a:srgbClr val="A57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444" y="2861412"/>
            <a:ext cx="2049489" cy="115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14" y="2370207"/>
            <a:ext cx="1221815" cy="178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301" y="5155171"/>
            <a:ext cx="1928138" cy="165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06" y="4791915"/>
            <a:ext cx="1281315" cy="170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5365163" y="3409362"/>
            <a:ext cx="276292" cy="198785"/>
            <a:chOff x="10510314" y="1667298"/>
            <a:chExt cx="276292" cy="198785"/>
          </a:xfrm>
        </p:grpSpPr>
        <p:sp>
          <p:nvSpPr>
            <p:cNvPr id="58" name="Freeform 155"/>
            <p:cNvSpPr/>
            <p:nvPr/>
          </p:nvSpPr>
          <p:spPr>
            <a:xfrm>
              <a:off x="10611530" y="1814106"/>
              <a:ext cx="72949" cy="5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19059" y="1800"/>
                    <a:pt x="15247" y="0"/>
                    <a:pt x="10800" y="0"/>
                  </a:cubicBezTo>
                  <a:cubicBezTo>
                    <a:pt x="6353" y="0"/>
                    <a:pt x="2541" y="1800"/>
                    <a:pt x="0" y="5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9" name="Freeform 156"/>
            <p:cNvSpPr/>
            <p:nvPr/>
          </p:nvSpPr>
          <p:spPr>
            <a:xfrm>
              <a:off x="10562290" y="1741158"/>
              <a:ext cx="172341" cy="6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cubicBezTo>
                    <a:pt x="3510" y="21600"/>
                    <a:pt x="3510" y="21600"/>
                    <a:pt x="3510" y="21600"/>
                  </a:cubicBezTo>
                  <a:cubicBezTo>
                    <a:pt x="5400" y="16560"/>
                    <a:pt x="8100" y="14400"/>
                    <a:pt x="10800" y="14400"/>
                  </a:cubicBezTo>
                  <a:cubicBezTo>
                    <a:pt x="13500" y="14400"/>
                    <a:pt x="16200" y="16560"/>
                    <a:pt x="18090" y="21600"/>
                  </a:cubicBezTo>
                  <a:cubicBezTo>
                    <a:pt x="21600" y="11520"/>
                    <a:pt x="21600" y="11520"/>
                    <a:pt x="21600" y="11520"/>
                  </a:cubicBezTo>
                  <a:cubicBezTo>
                    <a:pt x="18900" y="4320"/>
                    <a:pt x="15120" y="0"/>
                    <a:pt x="10800" y="0"/>
                  </a:cubicBezTo>
                  <a:cubicBezTo>
                    <a:pt x="6480" y="0"/>
                    <a:pt x="2700" y="4320"/>
                    <a:pt x="0" y="115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0" name="Freeform 157"/>
            <p:cNvSpPr/>
            <p:nvPr/>
          </p:nvSpPr>
          <p:spPr>
            <a:xfrm>
              <a:off x="10510314" y="1667298"/>
              <a:ext cx="276292" cy="8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581" y="0"/>
                    <a:pt x="2869" y="5400"/>
                    <a:pt x="0" y="13500"/>
                  </a:cubicBezTo>
                  <a:cubicBezTo>
                    <a:pt x="2363" y="21600"/>
                    <a:pt x="2363" y="21600"/>
                    <a:pt x="2363" y="21600"/>
                  </a:cubicBezTo>
                  <a:cubicBezTo>
                    <a:pt x="3375" y="17820"/>
                    <a:pt x="4556" y="15660"/>
                    <a:pt x="5906" y="13500"/>
                  </a:cubicBezTo>
                  <a:cubicBezTo>
                    <a:pt x="7425" y="11340"/>
                    <a:pt x="9113" y="10260"/>
                    <a:pt x="10800" y="10260"/>
                  </a:cubicBezTo>
                  <a:cubicBezTo>
                    <a:pt x="12487" y="10260"/>
                    <a:pt x="14006" y="11340"/>
                    <a:pt x="15694" y="13500"/>
                  </a:cubicBezTo>
                  <a:cubicBezTo>
                    <a:pt x="17044" y="15660"/>
                    <a:pt x="18225" y="17820"/>
                    <a:pt x="19237" y="21600"/>
                  </a:cubicBezTo>
                  <a:cubicBezTo>
                    <a:pt x="21600" y="13500"/>
                    <a:pt x="21600" y="13500"/>
                    <a:pt x="21600" y="13500"/>
                  </a:cubicBezTo>
                  <a:cubicBezTo>
                    <a:pt x="18731" y="5400"/>
                    <a:pt x="15019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69669" y="4311668"/>
            <a:ext cx="276993" cy="190148"/>
            <a:chOff x="10385069" y="1671966"/>
            <a:chExt cx="276993" cy="190148"/>
          </a:xfrm>
        </p:grpSpPr>
        <p:sp>
          <p:nvSpPr>
            <p:cNvPr id="65" name="Freeform 171"/>
            <p:cNvSpPr/>
            <p:nvPr/>
          </p:nvSpPr>
          <p:spPr>
            <a:xfrm>
              <a:off x="10385069" y="1671966"/>
              <a:ext cx="190148" cy="1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16936"/>
                  </a:moveTo>
                  <a:cubicBezTo>
                    <a:pt x="19882" y="16936"/>
                    <a:pt x="14727" y="15709"/>
                    <a:pt x="13991" y="14236"/>
                  </a:cubicBezTo>
                  <a:cubicBezTo>
                    <a:pt x="13745" y="13500"/>
                    <a:pt x="13991" y="12764"/>
                    <a:pt x="14482" y="12027"/>
                  </a:cubicBezTo>
                  <a:cubicBezTo>
                    <a:pt x="14482" y="12027"/>
                    <a:pt x="14727" y="11782"/>
                    <a:pt x="14727" y="11536"/>
                  </a:cubicBezTo>
                  <a:cubicBezTo>
                    <a:pt x="14727" y="11536"/>
                    <a:pt x="14727" y="11536"/>
                    <a:pt x="14727" y="11536"/>
                  </a:cubicBezTo>
                  <a:cubicBezTo>
                    <a:pt x="15709" y="10064"/>
                    <a:pt x="16445" y="8345"/>
                    <a:pt x="16445" y="6136"/>
                  </a:cubicBezTo>
                  <a:cubicBezTo>
                    <a:pt x="16445" y="2700"/>
                    <a:pt x="13991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7609" y="0"/>
                    <a:pt x="5155" y="2700"/>
                    <a:pt x="5155" y="6136"/>
                  </a:cubicBezTo>
                  <a:cubicBezTo>
                    <a:pt x="5400" y="8345"/>
                    <a:pt x="5891" y="10064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782"/>
                    <a:pt x="7118" y="12027"/>
                    <a:pt x="7118" y="12027"/>
                  </a:cubicBezTo>
                  <a:cubicBezTo>
                    <a:pt x="7609" y="12764"/>
                    <a:pt x="7855" y="13500"/>
                    <a:pt x="7609" y="14236"/>
                  </a:cubicBezTo>
                  <a:cubicBezTo>
                    <a:pt x="6873" y="15709"/>
                    <a:pt x="1718" y="16936"/>
                    <a:pt x="1718" y="16936"/>
                  </a:cubicBezTo>
                  <a:cubicBezTo>
                    <a:pt x="736" y="17182"/>
                    <a:pt x="0" y="18164"/>
                    <a:pt x="0" y="193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91"/>
                    <a:pt x="21600" y="19391"/>
                    <a:pt x="21600" y="19391"/>
                  </a:cubicBezTo>
                  <a:cubicBezTo>
                    <a:pt x="21600" y="18164"/>
                    <a:pt x="20864" y="17182"/>
                    <a:pt x="19882" y="169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6" name="Freeform 172"/>
            <p:cNvSpPr/>
            <p:nvPr/>
          </p:nvSpPr>
          <p:spPr>
            <a:xfrm>
              <a:off x="10556018" y="1724074"/>
              <a:ext cx="106044" cy="13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16875"/>
                  </a:moveTo>
                  <a:cubicBezTo>
                    <a:pt x="19396" y="16875"/>
                    <a:pt x="19396" y="16875"/>
                    <a:pt x="19396" y="16875"/>
                  </a:cubicBezTo>
                  <a:cubicBezTo>
                    <a:pt x="19396" y="16875"/>
                    <a:pt x="12784" y="15525"/>
                    <a:pt x="11902" y="14175"/>
                  </a:cubicBezTo>
                  <a:cubicBezTo>
                    <a:pt x="11461" y="13500"/>
                    <a:pt x="11902" y="12825"/>
                    <a:pt x="12343" y="12150"/>
                  </a:cubicBezTo>
                  <a:cubicBezTo>
                    <a:pt x="12343" y="11813"/>
                    <a:pt x="12343" y="11813"/>
                    <a:pt x="12784" y="11475"/>
                  </a:cubicBezTo>
                  <a:cubicBezTo>
                    <a:pt x="12784" y="11475"/>
                    <a:pt x="12784" y="11475"/>
                    <a:pt x="12784" y="11475"/>
                  </a:cubicBezTo>
                  <a:cubicBezTo>
                    <a:pt x="13665" y="10125"/>
                    <a:pt x="14547" y="8437"/>
                    <a:pt x="14988" y="6075"/>
                  </a:cubicBezTo>
                  <a:cubicBezTo>
                    <a:pt x="14988" y="2700"/>
                    <a:pt x="11461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3527" y="0"/>
                    <a:pt x="0" y="2700"/>
                    <a:pt x="0" y="6075"/>
                  </a:cubicBezTo>
                  <a:cubicBezTo>
                    <a:pt x="441" y="8437"/>
                    <a:pt x="1322" y="1012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813"/>
                    <a:pt x="2645" y="11813"/>
                    <a:pt x="2645" y="12150"/>
                  </a:cubicBezTo>
                  <a:cubicBezTo>
                    <a:pt x="2645" y="12150"/>
                    <a:pt x="3086" y="12150"/>
                    <a:pt x="3086" y="12150"/>
                  </a:cubicBezTo>
                  <a:cubicBezTo>
                    <a:pt x="6171" y="13163"/>
                    <a:pt x="8376" y="15863"/>
                    <a:pt x="8376" y="18563"/>
                  </a:cubicBezTo>
                  <a:cubicBezTo>
                    <a:pt x="8376" y="21600"/>
                    <a:pt x="8376" y="21600"/>
                    <a:pt x="83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238"/>
                    <a:pt x="21600" y="19238"/>
                    <a:pt x="21600" y="19238"/>
                  </a:cubicBezTo>
                  <a:cubicBezTo>
                    <a:pt x="21600" y="18225"/>
                    <a:pt x="20718" y="17213"/>
                    <a:pt x="19396" y="168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sp>
        <p:nvSpPr>
          <p:cNvPr id="44" name="矩形 43"/>
          <p:cNvSpPr/>
          <p:nvPr/>
        </p:nvSpPr>
        <p:spPr bwMode="auto">
          <a:xfrm>
            <a:off x="2281084" y="226889"/>
            <a:ext cx="7275628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Mediumistic </a:t>
            </a:r>
            <a:r>
              <a:rPr lang="en-US" altLang="zh-CN" sz="2800" b="1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Jade </a:t>
            </a:r>
            <a:r>
              <a:rPr lang="en-US" altLang="zh-CN" sz="28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Stage (</a:t>
            </a:r>
            <a:r>
              <a:rPr lang="en-US" altLang="zh-CN" sz="2800" b="1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From Prehistoric to Shang </a:t>
            </a:r>
            <a:r>
              <a:rPr lang="en-US" altLang="zh-CN" sz="28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Dynasty)</a:t>
            </a:r>
            <a:endParaRPr lang="en-US" altLang="zh-CN" sz="2800" b="1" dirty="0">
              <a:solidFill>
                <a:srgbClr val="744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2600" y="1691370"/>
            <a:ext cx="7175663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prehistoric period, jade was given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spirituality of the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Heaven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use of jade control in the hands of the gods known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indent="720000"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Shang dynasty, Yin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still like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divination(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占卜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,so they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gods for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almost everything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life. 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466379" y="1182121"/>
            <a:ext cx="658883" cy="0"/>
          </a:xfrm>
          <a:prstGeom prst="line">
            <a:avLst/>
          </a:prstGeom>
          <a:ln w="19050">
            <a:solidFill>
              <a:srgbClr val="A57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94" y="1959080"/>
            <a:ext cx="1787619" cy="273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77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84" r="62344" b="52846"/>
          <a:stretch>
            <a:fillRect/>
          </a:stretch>
        </p:blipFill>
        <p:spPr>
          <a:xfrm>
            <a:off x="0" y="0"/>
            <a:ext cx="1752600" cy="1407886"/>
          </a:xfrm>
          <a:custGeom>
            <a:avLst/>
            <a:gdLst>
              <a:gd name="connsiteX0" fmla="*/ 0 w 4591050"/>
              <a:gd name="connsiteY0" fmla="*/ 0 h 3238500"/>
              <a:gd name="connsiteX1" fmla="*/ 4591050 w 4591050"/>
              <a:gd name="connsiteY1" fmla="*/ 0 h 3238500"/>
              <a:gd name="connsiteX2" fmla="*/ 4591050 w 4591050"/>
              <a:gd name="connsiteY2" fmla="*/ 3238500 h 3238500"/>
              <a:gd name="connsiteX3" fmla="*/ 0 w 459105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3238500">
                <a:moveTo>
                  <a:pt x="0" y="0"/>
                </a:moveTo>
                <a:lnTo>
                  <a:pt x="4591050" y="0"/>
                </a:lnTo>
                <a:lnTo>
                  <a:pt x="4591050" y="3238500"/>
                </a:lnTo>
                <a:lnTo>
                  <a:pt x="0" y="3238500"/>
                </a:lnTo>
                <a:close/>
              </a:path>
            </a:pathLst>
          </a:custGeom>
        </p:spPr>
      </p:pic>
      <p:sp>
        <p:nvSpPr>
          <p:cNvPr id="5" name="任意多边形 4"/>
          <p:cNvSpPr/>
          <p:nvPr/>
        </p:nvSpPr>
        <p:spPr>
          <a:xfrm rot="5226759">
            <a:off x="10099592" y="4236663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226759">
            <a:off x="10385342" y="4998660"/>
            <a:ext cx="2500412" cy="2613774"/>
          </a:xfrm>
          <a:custGeom>
            <a:avLst/>
            <a:gdLst>
              <a:gd name="connsiteX0" fmla="*/ 53470 w 3253870"/>
              <a:gd name="connsiteY0" fmla="*/ 0 h 3637389"/>
              <a:gd name="connsiteX1" fmla="*/ 243970 w 3253870"/>
              <a:gd name="connsiteY1" fmla="*/ 1466850 h 3637389"/>
              <a:gd name="connsiteX2" fmla="*/ 1977520 w 3253870"/>
              <a:gd name="connsiteY2" fmla="*/ 1409700 h 3637389"/>
              <a:gd name="connsiteX3" fmla="*/ 2510920 w 3253870"/>
              <a:gd name="connsiteY3" fmla="*/ 3314700 h 3637389"/>
              <a:gd name="connsiteX4" fmla="*/ 3253870 w 3253870"/>
              <a:gd name="connsiteY4" fmla="*/ 3619500 h 36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870" h="3637389">
                <a:moveTo>
                  <a:pt x="53470" y="0"/>
                </a:moveTo>
                <a:cubicBezTo>
                  <a:pt x="-11618" y="615950"/>
                  <a:pt x="-76705" y="1231900"/>
                  <a:pt x="243970" y="1466850"/>
                </a:cubicBezTo>
                <a:cubicBezTo>
                  <a:pt x="564645" y="1701800"/>
                  <a:pt x="1599695" y="1101725"/>
                  <a:pt x="1977520" y="1409700"/>
                </a:cubicBezTo>
                <a:cubicBezTo>
                  <a:pt x="2355345" y="1717675"/>
                  <a:pt x="2298195" y="2946400"/>
                  <a:pt x="2510920" y="3314700"/>
                </a:cubicBezTo>
                <a:cubicBezTo>
                  <a:pt x="2723645" y="3683000"/>
                  <a:pt x="2988757" y="3651250"/>
                  <a:pt x="3253870" y="3619500"/>
                </a:cubicBezTo>
              </a:path>
            </a:pathLst>
          </a:custGeom>
          <a:noFill/>
          <a:ln>
            <a:solidFill>
              <a:srgbClr val="A57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5365163" y="3409362"/>
            <a:ext cx="276292" cy="198785"/>
            <a:chOff x="10510314" y="1667298"/>
            <a:chExt cx="276292" cy="198785"/>
          </a:xfrm>
        </p:grpSpPr>
        <p:sp>
          <p:nvSpPr>
            <p:cNvPr id="58" name="Freeform 155"/>
            <p:cNvSpPr/>
            <p:nvPr/>
          </p:nvSpPr>
          <p:spPr>
            <a:xfrm>
              <a:off x="10611530" y="1814106"/>
              <a:ext cx="72949" cy="5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19059" y="1800"/>
                    <a:pt x="15247" y="0"/>
                    <a:pt x="10800" y="0"/>
                  </a:cubicBezTo>
                  <a:cubicBezTo>
                    <a:pt x="6353" y="0"/>
                    <a:pt x="2541" y="1800"/>
                    <a:pt x="0" y="5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59" name="Freeform 156"/>
            <p:cNvSpPr/>
            <p:nvPr/>
          </p:nvSpPr>
          <p:spPr>
            <a:xfrm>
              <a:off x="10562290" y="1741158"/>
              <a:ext cx="172341" cy="6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cubicBezTo>
                    <a:pt x="3510" y="21600"/>
                    <a:pt x="3510" y="21600"/>
                    <a:pt x="3510" y="21600"/>
                  </a:cubicBezTo>
                  <a:cubicBezTo>
                    <a:pt x="5400" y="16560"/>
                    <a:pt x="8100" y="14400"/>
                    <a:pt x="10800" y="14400"/>
                  </a:cubicBezTo>
                  <a:cubicBezTo>
                    <a:pt x="13500" y="14400"/>
                    <a:pt x="16200" y="16560"/>
                    <a:pt x="18090" y="21600"/>
                  </a:cubicBezTo>
                  <a:cubicBezTo>
                    <a:pt x="21600" y="11520"/>
                    <a:pt x="21600" y="11520"/>
                    <a:pt x="21600" y="11520"/>
                  </a:cubicBezTo>
                  <a:cubicBezTo>
                    <a:pt x="18900" y="4320"/>
                    <a:pt x="15120" y="0"/>
                    <a:pt x="10800" y="0"/>
                  </a:cubicBezTo>
                  <a:cubicBezTo>
                    <a:pt x="6480" y="0"/>
                    <a:pt x="2700" y="4320"/>
                    <a:pt x="0" y="115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0" name="Freeform 157"/>
            <p:cNvSpPr/>
            <p:nvPr/>
          </p:nvSpPr>
          <p:spPr>
            <a:xfrm>
              <a:off x="10510314" y="1667298"/>
              <a:ext cx="276292" cy="8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581" y="0"/>
                    <a:pt x="2869" y="5400"/>
                    <a:pt x="0" y="13500"/>
                  </a:cubicBezTo>
                  <a:cubicBezTo>
                    <a:pt x="2363" y="21600"/>
                    <a:pt x="2363" y="21600"/>
                    <a:pt x="2363" y="21600"/>
                  </a:cubicBezTo>
                  <a:cubicBezTo>
                    <a:pt x="3375" y="17820"/>
                    <a:pt x="4556" y="15660"/>
                    <a:pt x="5906" y="13500"/>
                  </a:cubicBezTo>
                  <a:cubicBezTo>
                    <a:pt x="7425" y="11340"/>
                    <a:pt x="9113" y="10260"/>
                    <a:pt x="10800" y="10260"/>
                  </a:cubicBezTo>
                  <a:cubicBezTo>
                    <a:pt x="12487" y="10260"/>
                    <a:pt x="14006" y="11340"/>
                    <a:pt x="15694" y="13500"/>
                  </a:cubicBezTo>
                  <a:cubicBezTo>
                    <a:pt x="17044" y="15660"/>
                    <a:pt x="18225" y="17820"/>
                    <a:pt x="19237" y="21600"/>
                  </a:cubicBezTo>
                  <a:cubicBezTo>
                    <a:pt x="21600" y="13500"/>
                    <a:pt x="21600" y="13500"/>
                    <a:pt x="21600" y="13500"/>
                  </a:cubicBezTo>
                  <a:cubicBezTo>
                    <a:pt x="18731" y="5400"/>
                    <a:pt x="15019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69669" y="4311668"/>
            <a:ext cx="276993" cy="190148"/>
            <a:chOff x="10385069" y="1671966"/>
            <a:chExt cx="276993" cy="190148"/>
          </a:xfrm>
        </p:grpSpPr>
        <p:sp>
          <p:nvSpPr>
            <p:cNvPr id="65" name="Freeform 171"/>
            <p:cNvSpPr/>
            <p:nvPr/>
          </p:nvSpPr>
          <p:spPr>
            <a:xfrm>
              <a:off x="10385069" y="1671966"/>
              <a:ext cx="190148" cy="1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16936"/>
                  </a:moveTo>
                  <a:cubicBezTo>
                    <a:pt x="19882" y="16936"/>
                    <a:pt x="14727" y="15709"/>
                    <a:pt x="13991" y="14236"/>
                  </a:cubicBezTo>
                  <a:cubicBezTo>
                    <a:pt x="13745" y="13500"/>
                    <a:pt x="13991" y="12764"/>
                    <a:pt x="14482" y="12027"/>
                  </a:cubicBezTo>
                  <a:cubicBezTo>
                    <a:pt x="14482" y="12027"/>
                    <a:pt x="14727" y="11782"/>
                    <a:pt x="14727" y="11536"/>
                  </a:cubicBezTo>
                  <a:cubicBezTo>
                    <a:pt x="14727" y="11536"/>
                    <a:pt x="14727" y="11536"/>
                    <a:pt x="14727" y="11536"/>
                  </a:cubicBezTo>
                  <a:cubicBezTo>
                    <a:pt x="15709" y="10064"/>
                    <a:pt x="16445" y="8345"/>
                    <a:pt x="16445" y="6136"/>
                  </a:cubicBezTo>
                  <a:cubicBezTo>
                    <a:pt x="16445" y="2700"/>
                    <a:pt x="13991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7609" y="0"/>
                    <a:pt x="5155" y="2700"/>
                    <a:pt x="5155" y="6136"/>
                  </a:cubicBezTo>
                  <a:cubicBezTo>
                    <a:pt x="5400" y="8345"/>
                    <a:pt x="5891" y="10064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536"/>
                    <a:pt x="6873" y="11536"/>
                    <a:pt x="6873" y="11536"/>
                  </a:cubicBezTo>
                  <a:cubicBezTo>
                    <a:pt x="6873" y="11782"/>
                    <a:pt x="7118" y="12027"/>
                    <a:pt x="7118" y="12027"/>
                  </a:cubicBezTo>
                  <a:cubicBezTo>
                    <a:pt x="7609" y="12764"/>
                    <a:pt x="7855" y="13500"/>
                    <a:pt x="7609" y="14236"/>
                  </a:cubicBezTo>
                  <a:cubicBezTo>
                    <a:pt x="6873" y="15709"/>
                    <a:pt x="1718" y="16936"/>
                    <a:pt x="1718" y="16936"/>
                  </a:cubicBezTo>
                  <a:cubicBezTo>
                    <a:pt x="736" y="17182"/>
                    <a:pt x="0" y="18164"/>
                    <a:pt x="0" y="193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91"/>
                    <a:pt x="21600" y="19391"/>
                    <a:pt x="21600" y="19391"/>
                  </a:cubicBezTo>
                  <a:cubicBezTo>
                    <a:pt x="21600" y="18164"/>
                    <a:pt x="20864" y="17182"/>
                    <a:pt x="19882" y="169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66" name="Freeform 172"/>
            <p:cNvSpPr/>
            <p:nvPr/>
          </p:nvSpPr>
          <p:spPr>
            <a:xfrm>
              <a:off x="10556018" y="1724074"/>
              <a:ext cx="106044" cy="13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16875"/>
                  </a:moveTo>
                  <a:cubicBezTo>
                    <a:pt x="19396" y="16875"/>
                    <a:pt x="19396" y="16875"/>
                    <a:pt x="19396" y="16875"/>
                  </a:cubicBezTo>
                  <a:cubicBezTo>
                    <a:pt x="19396" y="16875"/>
                    <a:pt x="12784" y="15525"/>
                    <a:pt x="11902" y="14175"/>
                  </a:cubicBezTo>
                  <a:cubicBezTo>
                    <a:pt x="11461" y="13500"/>
                    <a:pt x="11902" y="12825"/>
                    <a:pt x="12343" y="12150"/>
                  </a:cubicBezTo>
                  <a:cubicBezTo>
                    <a:pt x="12343" y="11813"/>
                    <a:pt x="12343" y="11813"/>
                    <a:pt x="12784" y="11475"/>
                  </a:cubicBezTo>
                  <a:cubicBezTo>
                    <a:pt x="12784" y="11475"/>
                    <a:pt x="12784" y="11475"/>
                    <a:pt x="12784" y="11475"/>
                  </a:cubicBezTo>
                  <a:cubicBezTo>
                    <a:pt x="13665" y="10125"/>
                    <a:pt x="14547" y="8437"/>
                    <a:pt x="14988" y="6075"/>
                  </a:cubicBezTo>
                  <a:cubicBezTo>
                    <a:pt x="14988" y="2700"/>
                    <a:pt x="11461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3527" y="0"/>
                    <a:pt x="0" y="2700"/>
                    <a:pt x="0" y="6075"/>
                  </a:cubicBezTo>
                  <a:cubicBezTo>
                    <a:pt x="441" y="8437"/>
                    <a:pt x="1322" y="1012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475"/>
                    <a:pt x="2204" y="11475"/>
                    <a:pt x="2204" y="11475"/>
                  </a:cubicBezTo>
                  <a:cubicBezTo>
                    <a:pt x="2204" y="11813"/>
                    <a:pt x="2645" y="11813"/>
                    <a:pt x="2645" y="12150"/>
                  </a:cubicBezTo>
                  <a:cubicBezTo>
                    <a:pt x="2645" y="12150"/>
                    <a:pt x="3086" y="12150"/>
                    <a:pt x="3086" y="12150"/>
                  </a:cubicBezTo>
                  <a:cubicBezTo>
                    <a:pt x="6171" y="13163"/>
                    <a:pt x="8376" y="15863"/>
                    <a:pt x="8376" y="18563"/>
                  </a:cubicBezTo>
                  <a:cubicBezTo>
                    <a:pt x="8376" y="21600"/>
                    <a:pt x="8376" y="21600"/>
                    <a:pt x="83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238"/>
                    <a:pt x="21600" y="19238"/>
                    <a:pt x="21600" y="19238"/>
                  </a:cubicBezTo>
                  <a:cubicBezTo>
                    <a:pt x="21600" y="18225"/>
                    <a:pt x="20718" y="17213"/>
                    <a:pt x="19396" y="168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/>
            </a:p>
          </p:txBody>
        </p:sp>
      </p:grpSp>
      <p:sp>
        <p:nvSpPr>
          <p:cNvPr id="44" name="矩形 43"/>
          <p:cNvSpPr/>
          <p:nvPr/>
        </p:nvSpPr>
        <p:spPr bwMode="auto">
          <a:xfrm>
            <a:off x="2281084" y="226889"/>
            <a:ext cx="727562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Ritual </a:t>
            </a:r>
            <a:r>
              <a:rPr lang="en-US" altLang="zh-CN" sz="2800" b="1" dirty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Jade </a:t>
            </a:r>
            <a:r>
              <a:rPr lang="en-US" altLang="zh-CN" sz="2800" b="1" dirty="0" smtClean="0">
                <a:solidFill>
                  <a:srgbClr val="744B4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Stage (Zhou Dynasty)</a:t>
            </a:r>
            <a:endParaRPr lang="en-US" altLang="zh-CN" sz="2800" b="1" dirty="0">
              <a:solidFill>
                <a:srgbClr val="744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9172" y="1408917"/>
            <a:ext cx="87300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 algn="just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Zhou dynasty:</a:t>
            </a:r>
          </a:p>
          <a:p>
            <a:pPr marL="457200" indent="-457200" algn="just">
              <a:buFont typeface="+mj-ea"/>
              <a:buAutoNum type="circleNumDbPlain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concept that people should be respected more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ghosts and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spirits.</a:t>
            </a:r>
          </a:p>
          <a:p>
            <a:pPr marL="457200" indent="-457200" algn="just">
              <a:buFont typeface="+mj-ea"/>
              <a:buAutoNum type="circleNumDbPlain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set of ruling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creating rituals and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礼乐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457200" indent="-457200" algn="just">
              <a:buFont typeface="+mj-ea"/>
              <a:buAutoNum type="circleNumDbPlai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0000"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Spring-autumn Warring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period:</a:t>
            </a:r>
          </a:p>
          <a:p>
            <a:pPr marL="457200" indent="-457200" algn="just">
              <a:buFont typeface="+mj-ea"/>
              <a:buAutoNum type="circleNumDbPlain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Confucius linked the jade with the gentleman’s good character. 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“gentlemen’s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 reason, not body-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yu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”(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君子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无故，玉不去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身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589480" y="911968"/>
            <a:ext cx="880146" cy="2432"/>
          </a:xfrm>
          <a:prstGeom prst="line">
            <a:avLst/>
          </a:prstGeom>
          <a:ln w="19050">
            <a:solidFill>
              <a:srgbClr val="A57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39" y="3147343"/>
            <a:ext cx="2691452" cy="179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1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756</Words>
  <Application>Microsoft Office PowerPoint</Application>
  <PresentationFormat>宽屏</PresentationFormat>
  <Paragraphs>81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汉仪大宋简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80</cp:revision>
  <dcterms:created xsi:type="dcterms:W3CDTF">2020-06-17T14:06:00Z</dcterms:created>
  <dcterms:modified xsi:type="dcterms:W3CDTF">2024-10-16T13:57:50Z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