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58" r:id="rId6"/>
    <p:sldId id="259" r:id="rId7"/>
    <p:sldId id="260" r:id="rId8"/>
    <p:sldId id="261" r:id="rId9"/>
    <p:sldId id="270" r:id="rId10"/>
    <p:sldId id="262" r:id="rId11"/>
    <p:sldId id="263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 userDrawn="1">
          <p15:clr>
            <a:srgbClr val="A4A3A4"/>
          </p15:clr>
        </p15:guide>
        <p15:guide id="2" pos="2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67"/>
        <p:guide pos="2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7.jpeg"/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3.png"/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7.jpeg"/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6.jpeg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7.jpeg"/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890905" y="1911985"/>
            <a:ext cx="6153150" cy="1323975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p>
            <a:endParaRPr lang="en-US" sz="6000" b="1" spc="600" dirty="0">
              <a:solidFill>
                <a:schemeClr val="tx1"/>
              </a:solidFill>
              <a:uFillTx/>
              <a:latin typeface="Source Han Serif CN Bold" panose="02020600000000000000" charset="-122"/>
              <a:ea typeface="Source Han Serif CN Bold" panose="02020600000000000000" charset="-122"/>
              <a:cs typeface="经典综艺体简" panose="02010609000101010101" pitchFamily="49" charset="-122"/>
              <a:sym typeface="Calibri" panose="020F05020202040302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74090" y="1156335"/>
            <a:ext cx="6143625" cy="1959610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p>
            <a:pPr algn="l"/>
            <a:r>
              <a:rPr lang="en-US" altLang="zh-CN" sz="6000" dirty="0">
                <a:solidFill>
                  <a:schemeClr val="tx1"/>
                </a:solidFill>
                <a:latin typeface="Source Han Serif CN Medium" panose="02020600000000000000" charset="-122"/>
                <a:ea typeface="Source Han Serif CN Medium" panose="02020600000000000000" charset="-122"/>
                <a:cs typeface="经典综艺体简" panose="02010609000101010101" pitchFamily="49" charset="-122"/>
                <a:sym typeface="Calibri" panose="020F0502020204030204" charset="0"/>
              </a:rPr>
              <a:t>Pig Blood Balls</a:t>
            </a:r>
            <a:endParaRPr lang="en-US" altLang="zh-CN" sz="6000" dirty="0">
              <a:solidFill>
                <a:schemeClr val="tx1"/>
              </a:solidFill>
              <a:latin typeface="Source Han Serif CN Medium" panose="02020600000000000000" charset="-122"/>
              <a:ea typeface="Source Han Serif CN Medium" panose="02020600000000000000" charset="-122"/>
              <a:cs typeface="经典综艺体简" panose="02010609000101010101" pitchFamily="49" charset="-122"/>
              <a:sym typeface="Calibri" panose="020F050202020403020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32973" y="4286502"/>
            <a:ext cx="1621400" cy="337185"/>
          </a:xfrm>
          <a:prstGeom prst="rect">
            <a:avLst/>
          </a:prstGeom>
          <a:noFill/>
          <a:ln w="0" cap="flat" cmpd="sng">
            <a:noFill/>
            <a:prstDash val="solid"/>
          </a:ln>
        </p:spPr>
        <p:txBody>
          <a:bodyPr wrap="square" rtlCol="0">
            <a:normAutofit/>
          </a:bodyPr>
          <a:p>
            <a:pPr algn="dist"/>
            <a:r>
              <a:rPr lang="zh-CN" altLang="en-US" sz="1600" b="1" dirty="0">
                <a:solidFill>
                  <a:schemeClr val="tx1"/>
                </a:solidFill>
                <a:latin typeface="Source Han Serif CN Bold" panose="02020600000000000000" charset="-122"/>
                <a:ea typeface="Source Han Serif CN Bold" panose="02020600000000000000" charset="-122"/>
                <a:cs typeface="Source Han Serif CN Bold" panose="02020600000000000000" charset="-122"/>
              </a:rPr>
              <a:t>汇报人</a:t>
            </a:r>
            <a:r>
              <a:rPr lang="en-US" altLang="zh-CN" sz="1600" b="1" dirty="0">
                <a:solidFill>
                  <a:schemeClr val="tx1"/>
                </a:solidFill>
                <a:latin typeface="Source Han Serif CN Bold" panose="02020600000000000000" charset="-122"/>
                <a:ea typeface="Source Han Serif CN Bold" panose="02020600000000000000" charset="-122"/>
                <a:cs typeface="Source Han Serif CN Bold" panose="02020600000000000000" charset="-122"/>
              </a:rPr>
              <a:t>Li Ting</a:t>
            </a:r>
            <a:endParaRPr lang="en-US" altLang="zh-CN" sz="1600" b="1" dirty="0">
              <a:solidFill>
                <a:schemeClr val="tx1"/>
              </a:solidFill>
              <a:latin typeface="Source Han Serif CN Bold" panose="02020600000000000000" charset="-122"/>
              <a:ea typeface="Source Han Serif CN Bold" panose="02020600000000000000" charset="-122"/>
              <a:cs typeface="Source Han Serif CN Bold" panose="02020600000000000000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550285" y="4286250"/>
            <a:ext cx="1620520" cy="3371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 fontScale="80000"/>
          </a:bodyPr>
          <a:p>
            <a:pPr algn="dist"/>
            <a:r>
              <a:rPr lang="zh-CN" altLang="en-US" sz="1600" b="1" dirty="0">
                <a:solidFill>
                  <a:schemeClr val="tx1"/>
                </a:solidFill>
                <a:latin typeface="Source Han Serif CN Bold" panose="02020600000000000000" charset="-122"/>
                <a:ea typeface="Source Han Serif CN Bold" panose="02020600000000000000" charset="-122"/>
                <a:cs typeface="Source Han Serif CN Bold" panose="02020600000000000000" charset="-122"/>
              </a:rPr>
              <a:t>日期：</a:t>
            </a:r>
            <a:r>
              <a:rPr lang="en-US" altLang="zh-CN" sz="1600" b="1" dirty="0">
                <a:solidFill>
                  <a:schemeClr val="tx1"/>
                </a:solidFill>
                <a:latin typeface="Source Han Serif CN Bold" panose="02020600000000000000" charset="-122"/>
                <a:ea typeface="Source Han Serif CN Bold" panose="02020600000000000000" charset="-122"/>
                <a:cs typeface="Source Han Serif CN Bold" panose="02020600000000000000" charset="-122"/>
              </a:rPr>
              <a:t>2025/ 4/ 11</a:t>
            </a:r>
            <a:endParaRPr lang="en-US" altLang="zh-CN" sz="1600" b="1" dirty="0">
              <a:solidFill>
                <a:schemeClr val="tx1"/>
              </a:solidFill>
              <a:latin typeface="Source Han Serif CN Bold" panose="02020600000000000000" charset="-122"/>
              <a:ea typeface="Source Han Serif CN Bold" panose="02020600000000000000" charset="-122"/>
              <a:cs typeface="Source Han Serif CN Bold" panose="02020600000000000000" charset="-122"/>
            </a:endParaRPr>
          </a:p>
        </p:txBody>
      </p:sp>
      <p:pic>
        <p:nvPicPr>
          <p:cNvPr id="90" name="Picture 89" descr="1x1_1716777179044_24c6ac9c-8e5d-4063-8963-28b7267df703_1TDES7O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" cy="1"/>
          </a:xfrm>
          <a:prstGeom prst="rect">
            <a:avLst/>
          </a:prstGeom>
        </p:spPr>
      </p:pic>
      <p:pic>
        <p:nvPicPr>
          <p:cNvPr id="4" name="图片 3" descr="装饰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45" y="5666105"/>
            <a:ext cx="951230" cy="228600"/>
          </a:xfrm>
          <a:prstGeom prst="rect">
            <a:avLst/>
          </a:prstGeom>
        </p:spPr>
      </p:pic>
      <p:pic>
        <p:nvPicPr>
          <p:cNvPr id="3" name="图片 2" descr="424fc9ca281b9d585f273afb3f35e24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570" y="2058035"/>
            <a:ext cx="4669790" cy="36080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1x1_1715851613837_97ddc616-0c87-4708-9714-b6b70167569b_7CKIJTE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" cy="1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894398" y="1568450"/>
            <a:ext cx="10061575" cy="3721100"/>
            <a:chOff x="1724" y="1940"/>
            <a:chExt cx="15845" cy="5860"/>
          </a:xfrm>
        </p:grpSpPr>
        <p:sp>
          <p:nvSpPr>
            <p:cNvPr id="3" name="圆角矩形 2"/>
            <p:cNvSpPr/>
            <p:nvPr/>
          </p:nvSpPr>
          <p:spPr>
            <a:xfrm>
              <a:off x="5955" y="3145"/>
              <a:ext cx="11431" cy="3450"/>
            </a:xfrm>
            <a:prstGeom prst="roundRect">
              <a:avLst/>
            </a:prstGeom>
            <a:solidFill>
              <a:srgbClr val="FCF4E7">
                <a:alpha val="88000"/>
              </a:srgb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</a:p>
          </p:txBody>
        </p:sp>
        <p:pic>
          <p:nvPicPr>
            <p:cNvPr id="2" name="图片 1" descr="编组_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4" y="1940"/>
              <a:ext cx="6071" cy="5860"/>
            </a:xfrm>
            <a:prstGeom prst="rect">
              <a:avLst/>
            </a:prstGeom>
          </p:spPr>
        </p:pic>
        <p:pic>
          <p:nvPicPr>
            <p:cNvPr id="5" name="图片 4" descr="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718" y="1940"/>
              <a:ext cx="1851" cy="1814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7476" y="4601"/>
              <a:ext cx="9910" cy="1598"/>
            </a:xfrm>
            <a:prstGeom prst="rect">
              <a:avLst/>
            </a:prstGeom>
            <a:noFill/>
          </p:spPr>
          <p:txBody>
            <a:bodyPr wrap="square" rtlCol="0">
              <a:normAutofit/>
              <a:scene3d>
                <a:camera prst="orthographicFront"/>
                <a:lightRig rig="threePt" dir="t"/>
              </a:scene3d>
              <a:sp3d contourW="12700"/>
            </a:bodyPr>
            <a:p>
              <a:r>
                <a:rPr lang="en-US" altLang="zh-CN" sz="4000" b="1" spc="600" dirty="0">
                  <a:solidFill>
                    <a:schemeClr val="tx1"/>
                  </a:solidFill>
                  <a:uFillTx/>
                  <a:latin typeface="Source Han Serif CN Bold" panose="02020600000000000000" charset="-122"/>
                  <a:ea typeface="Source Han Serif CN Bold" panose="02020600000000000000" charset="-122"/>
                  <a:cs typeface="经典综艺体简" panose="02010609000101010101" pitchFamily="49" charset="-122"/>
                  <a:sym typeface="Calibri" panose="020F0502020204030204" charset="0"/>
                </a:rPr>
                <a:t> Cultural Symbolism</a:t>
              </a:r>
              <a:endParaRPr lang="en-US" altLang="zh-CN" sz="4000" b="1" spc="600" dirty="0">
                <a:solidFill>
                  <a:schemeClr val="tx1"/>
                </a:solidFill>
                <a:uFillTx/>
                <a:latin typeface="Source Han Serif CN Bold" panose="02020600000000000000" charset="-122"/>
                <a:ea typeface="Source Han Serif CN Bold" panose="02020600000000000000" charset="-122"/>
                <a:cs typeface="经典综艺体简" panose="02010609000101010101" pitchFamily="49" charset="-122"/>
                <a:sym typeface="Calibri" panose="020F050202020403020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476" y="3619"/>
              <a:ext cx="1997" cy="866"/>
            </a:xfrm>
            <a:prstGeom prst="rect">
              <a:avLst/>
            </a:prstGeom>
            <a:noFill/>
          </p:spPr>
          <p:txBody>
            <a:bodyPr wrap="square" rtlCol="0">
              <a:normAutofit/>
              <a:scene3d>
                <a:camera prst="orthographicFront"/>
                <a:lightRig rig="threePt" dir="t"/>
              </a:scene3d>
              <a:sp3d contourW="12700"/>
            </a:bodyPr>
            <a:p>
              <a:r>
                <a:rPr lang="en-US" altLang="zh-CN" sz="2400" b="1" spc="600" dirty="0">
                  <a:solidFill>
                    <a:schemeClr val="tx1"/>
                  </a:solidFill>
                  <a:uFillTx/>
                  <a:latin typeface="Source Han Serif CN Bold" panose="02020600000000000000" charset="-122"/>
                  <a:ea typeface="Source Han Serif CN Bold" panose="02020600000000000000" charset="-122"/>
                  <a:cs typeface="经典综艺体简" panose="02010609000101010101" pitchFamily="49" charset="-122"/>
                  <a:sym typeface="Calibri" panose="020F0502020204030204" charset="0"/>
                </a:rPr>
                <a:t>Part</a:t>
              </a:r>
              <a:endParaRPr lang="en-US" altLang="zh-CN" sz="2400" b="1" spc="600" dirty="0">
                <a:solidFill>
                  <a:schemeClr val="tx1"/>
                </a:solidFill>
                <a:uFillTx/>
                <a:latin typeface="Source Han Serif CN Bold" panose="02020600000000000000" charset="-122"/>
                <a:ea typeface="Source Han Serif CN Bold" panose="02020600000000000000" charset="-122"/>
                <a:cs typeface="经典综艺体简" panose="02010609000101010101" pitchFamily="49" charset="-122"/>
                <a:sym typeface="Calibri" panose="020F0502020204030204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177" y="3619"/>
              <a:ext cx="2308" cy="866"/>
            </a:xfrm>
            <a:prstGeom prst="rect">
              <a:avLst/>
            </a:prstGeom>
            <a:noFill/>
          </p:spPr>
          <p:txBody>
            <a:bodyPr wrap="square" rtlCol="0">
              <a:normAutofit/>
              <a:scene3d>
                <a:camera prst="orthographicFront"/>
                <a:lightRig rig="threePt" dir="t"/>
              </a:scene3d>
              <a:sp3d contourW="12700"/>
            </a:bodyPr>
            <a:p>
              <a:r>
                <a:rPr lang="en-US" altLang="zh-CN" sz="2400" b="1" spc="600" dirty="0">
                  <a:solidFill>
                    <a:schemeClr val="tx1"/>
                  </a:solidFill>
                  <a:uFillTx/>
                  <a:latin typeface="Source Han Serif CN Bold" panose="02020600000000000000" charset="-122"/>
                  <a:ea typeface="Source Han Serif CN Bold" panose="02020600000000000000" charset="-122"/>
                  <a:cs typeface="经典综艺体简" panose="02010609000101010101" pitchFamily="49" charset="-122"/>
                  <a:sym typeface="Calibri" panose="020F0502020204030204" charset="0"/>
                </a:rPr>
                <a:t>04</a:t>
              </a:r>
              <a:endParaRPr lang="en-US" altLang="zh-CN" sz="2400" b="1" spc="600" dirty="0">
                <a:solidFill>
                  <a:schemeClr val="tx1"/>
                </a:solidFill>
                <a:uFillTx/>
                <a:latin typeface="Source Han Serif CN Bold" panose="02020600000000000000" charset="-122"/>
                <a:ea typeface="Source Han Serif CN Bold" panose="02020600000000000000" charset="-122"/>
                <a:cs typeface="经典综艺体简" panose="02010609000101010101" pitchFamily="49" charset="-122"/>
                <a:sym typeface="Calibri" panose="020F0502020204030204" charset="0"/>
              </a:endParaRPr>
            </a:p>
          </p:txBody>
        </p:sp>
      </p:grpSp>
      <p:pic>
        <p:nvPicPr>
          <p:cNvPr id="13" name="图片 12" descr="装饰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715" y="635635"/>
            <a:ext cx="951230" cy="228600"/>
          </a:xfrm>
          <a:prstGeom prst="rect">
            <a:avLst/>
          </a:prstGeom>
        </p:spPr>
      </p:pic>
      <p:pic>
        <p:nvPicPr>
          <p:cNvPr id="4" name="图片 3" descr="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5845" y="1568450"/>
            <a:ext cx="18669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" name="文本框 25"/>
          <p:cNvSpPr txBox="1"/>
          <p:nvPr/>
        </p:nvSpPr>
        <p:spPr>
          <a:xfrm>
            <a:off x="1156335" y="368300"/>
            <a:ext cx="9043670" cy="55562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p>
            <a:r>
              <a:rPr lang="zh-CN" altLang="en-US" sz="2400" b="1">
                <a:solidFill>
                  <a:schemeClr val="tx1"/>
                </a:solidFill>
                <a:latin typeface="Source Han Serif CN Bold" panose="02020600000000000000" charset="-122"/>
                <a:ea typeface="Source Han Serif CN Bold" panose="02020600000000000000" charset="-122"/>
                <a:cs typeface="+mn-ea"/>
                <a:sym typeface="+mn-lt"/>
              </a:rPr>
              <a:t>4.1 Pronunciation and Meaning</a:t>
            </a:r>
            <a:endParaRPr lang="zh-CN" altLang="en-US" sz="2400" b="1">
              <a:solidFill>
                <a:schemeClr val="tx1"/>
              </a:solidFill>
              <a:latin typeface="Source Han Serif CN Bold" panose="02020600000000000000" charset="-122"/>
              <a:ea typeface="Source Han Serif CN Bold" panose="02020600000000000000" charset="-122"/>
              <a:cs typeface="+mn-ea"/>
              <a:sym typeface="+mn-lt"/>
            </a:endParaRPr>
          </a:p>
        </p:txBody>
      </p:sp>
      <p:pic>
        <p:nvPicPr>
          <p:cNvPr id="7" name="图片 6" descr="6_(2)_(1)_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" y="283845"/>
            <a:ext cx="659130" cy="65913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0">
            <a:off x="2085975" y="1821815"/>
            <a:ext cx="4106545" cy="1637665"/>
            <a:chOff x="911633" y="1991251"/>
            <a:chExt cx="7732551" cy="1637326"/>
          </a:xfrm>
        </p:grpSpPr>
        <p:sp>
          <p:nvSpPr>
            <p:cNvPr id="4" name="文本框 3"/>
            <p:cNvSpPr txBox="1"/>
            <p:nvPr/>
          </p:nvSpPr>
          <p:spPr>
            <a:xfrm>
              <a:off x="1086204" y="1991251"/>
              <a:ext cx="7557980" cy="99610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algn="ctr">
                <a:defRPr kumimoji="1" sz="4800" b="1">
                  <a:solidFill>
                    <a:schemeClr val="accent1"/>
                  </a:solidFill>
                  <a:effectLst>
                    <a:outerShdw blurRad="127000" dist="63500" dir="2700000" algn="ctr" rotWithShape="0">
                      <a:schemeClr val="accent1">
                        <a:alpha val="40000"/>
                      </a:schemeClr>
                    </a:outerShdw>
                  </a:effectLst>
                </a:defRPr>
              </a:lvl1pPr>
            </a:lstStyle>
            <a:p>
              <a:pPr algn="l"/>
              <a:r>
                <a:rPr lang="zh-CN" altLang="en-US" sz="1200" dirty="0">
                  <a:solidFill>
                    <a:schemeClr val="tx1"/>
                  </a:solidFill>
                  <a:effectLst/>
                  <a:latin typeface="Source Han Serif CN Bold" panose="02020600000000000000" charset="-122"/>
                  <a:ea typeface="Source Han Serif CN Bold" panose="02020600000000000000" charset="-122"/>
                </a:rPr>
                <a:t> </a:t>
              </a:r>
              <a:r>
                <a:rPr lang="zh-CN" altLang="en-US" sz="2400" dirty="0">
                  <a:solidFill>
                    <a:schemeClr val="tx1"/>
                  </a:solidFill>
                  <a:effectLst/>
                  <a:latin typeface="Source Han Serif CN Bold" panose="02020600000000000000" charset="-122"/>
                  <a:ea typeface="Source Han Serif CN Bold" panose="02020600000000000000" charset="-122"/>
                </a:rPr>
                <a:t>Similarities Between 丸子 and 圆子 </a:t>
              </a:r>
              <a:r>
                <a:rPr lang="en-US" altLang="zh-CN" sz="2400" dirty="0">
                  <a:solidFill>
                    <a:schemeClr val="tx1"/>
                  </a:solidFill>
                  <a:effectLst/>
                  <a:latin typeface="Source Han Serif CN Bold" panose="02020600000000000000" charset="-122"/>
                  <a:ea typeface="Source Han Serif CN Bold" panose="02020600000000000000" charset="-122"/>
                </a:rPr>
                <a:t>in sound</a:t>
              </a:r>
              <a:endParaRPr lang="en-US" altLang="zh-CN" sz="2400" dirty="0">
                <a:solidFill>
                  <a:schemeClr val="tx1"/>
                </a:solidFill>
                <a:effectLst/>
                <a:latin typeface="Source Han Serif CN Bold" panose="02020600000000000000" charset="-122"/>
                <a:ea typeface="Source Han Serif CN Bold" panose="02020600000000000000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flipH="1">
              <a:off x="1086204" y="2493432"/>
              <a:ext cx="7557980" cy="1135145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endParaRPr kumimoji="1"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 Regular" panose="02020600000000000000" charset="-122"/>
                <a:ea typeface="Source Han Serif CN Regular" panose="02020600000000000000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911633" y="2083594"/>
              <a:ext cx="47625" cy="904541"/>
            </a:xfrm>
            <a:prstGeom prst="rect">
              <a:avLst/>
            </a:prstGeom>
            <a:solidFill>
              <a:srgbClr val="FDC773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accent3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</a:p>
          </p:txBody>
        </p:sp>
      </p:grpSp>
      <p:grpSp>
        <p:nvGrpSpPr>
          <p:cNvPr id="6" name="组合 5"/>
          <p:cNvGrpSpPr/>
          <p:nvPr/>
        </p:nvGrpSpPr>
        <p:grpSpPr>
          <a:xfrm rot="0">
            <a:off x="2085975" y="4060825"/>
            <a:ext cx="4820920" cy="2132330"/>
            <a:chOff x="911633" y="1991251"/>
            <a:chExt cx="9077706" cy="2131889"/>
          </a:xfrm>
        </p:grpSpPr>
        <p:sp>
          <p:nvSpPr>
            <p:cNvPr id="2" name="文本框 1"/>
            <p:cNvSpPr txBox="1"/>
            <p:nvPr/>
          </p:nvSpPr>
          <p:spPr>
            <a:xfrm>
              <a:off x="911633" y="1991251"/>
              <a:ext cx="9077706" cy="213188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>
                <a:defRPr kumimoji="1" b="1">
                  <a:solidFill>
                    <a:schemeClr val="accent1"/>
                  </a:solidFill>
                  <a:effectLst/>
                </a:defRPr>
              </a:lvl1pPr>
            </a:lstStyle>
            <a:p>
              <a:r>
                <a:rPr lang="en-US" altLang="zh-CN" sz="2400">
                  <a:solidFill>
                    <a:schemeClr val="tx1"/>
                  </a:solidFill>
                  <a:latin typeface="Source Han Serif CN Bold" panose="02020600000000000000" charset="-122"/>
                  <a:ea typeface="Source Han Serif CN Bold" panose="02020600000000000000" charset="-122"/>
                </a:rPr>
                <a:t>represent reunion with family and friends;</a:t>
              </a:r>
              <a:endParaRPr lang="en-US" altLang="zh-CN" sz="2400">
                <a:solidFill>
                  <a:schemeClr val="tx1"/>
                </a:solidFill>
                <a:latin typeface="Source Han Serif CN Bold" panose="02020600000000000000" charset="-122"/>
                <a:ea typeface="Source Han Serif CN Bold" panose="02020600000000000000" charset="-122"/>
              </a:endParaRPr>
            </a:p>
            <a:p>
              <a:endParaRPr lang="en-US" altLang="zh-CN" sz="2400">
                <a:solidFill>
                  <a:schemeClr val="tx1"/>
                </a:solidFill>
                <a:latin typeface="Source Han Serif CN Bold" panose="02020600000000000000" charset="-122"/>
                <a:ea typeface="Source Han Serif CN Bold" panose="02020600000000000000" charset="-122"/>
              </a:endParaRPr>
            </a:p>
            <a:p>
              <a:r>
                <a:rPr lang="en-US" altLang="zh-CN" sz="2400">
                  <a:solidFill>
                    <a:schemeClr val="tx1"/>
                  </a:solidFill>
                  <a:latin typeface="Source Han Serif CN Bold" panose="02020600000000000000" charset="-122"/>
                  <a:ea typeface="Source Han Serif CN Bold" panose="02020600000000000000" charset="-122"/>
                </a:rPr>
                <a:t>represent pople's wish for a better life</a:t>
              </a:r>
              <a:r>
                <a:rPr lang="en-US" altLang="zh-CN" sz="1700">
                  <a:solidFill>
                    <a:schemeClr val="tx1"/>
                  </a:solidFill>
                  <a:latin typeface="Source Han Serif CN Bold" panose="02020600000000000000" charset="-122"/>
                  <a:ea typeface="Source Han Serif CN Bold" panose="02020600000000000000" charset="-122"/>
                </a:rPr>
                <a:t> </a:t>
              </a:r>
              <a:endParaRPr lang="en-US" altLang="zh-CN" sz="1700">
                <a:solidFill>
                  <a:schemeClr val="tx1"/>
                </a:solidFill>
                <a:latin typeface="Source Han Serif CN Bold" panose="02020600000000000000" charset="-122"/>
                <a:ea typeface="Source Han Serif CN Bold" panose="02020600000000000000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 flipH="1">
              <a:off x="1086204" y="2493432"/>
              <a:ext cx="7377430" cy="1241803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endParaRPr kumimoji="1"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 Regular" panose="02020600000000000000" charset="-122"/>
                <a:ea typeface="Source Han Serif CN Regular" panose="02020600000000000000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911633" y="2083594"/>
              <a:ext cx="47625" cy="904541"/>
            </a:xfrm>
            <a:prstGeom prst="rect">
              <a:avLst/>
            </a:prstGeom>
            <a:solidFill>
              <a:srgbClr val="FDC773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accent1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</a:p>
          </p:txBody>
        </p:sp>
      </p:grpSp>
      <p:pic>
        <p:nvPicPr>
          <p:cNvPr id="10" name="图片 9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260" y="4361180"/>
            <a:ext cx="1346200" cy="1443990"/>
          </a:xfrm>
          <a:prstGeom prst="rect">
            <a:avLst/>
          </a:prstGeom>
        </p:spPr>
      </p:pic>
      <p:pic>
        <p:nvPicPr>
          <p:cNvPr id="12" name="图片 11" descr="装饰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5140" y="6193155"/>
            <a:ext cx="951230" cy="228600"/>
          </a:xfrm>
          <a:prstGeom prst="rect">
            <a:avLst/>
          </a:prstGeom>
        </p:spPr>
      </p:pic>
      <p:pic>
        <p:nvPicPr>
          <p:cNvPr id="13" name="图片 12" descr="6aacf02300db95609112815c45be2145"/>
          <p:cNvPicPr/>
          <p:nvPr/>
        </p:nvPicPr>
        <p:blipFill>
          <a:blip r:embed="rId5"/>
          <a:srcRect t="12355" r="978" b="13440"/>
          <a:stretch>
            <a:fillRect/>
          </a:stretch>
        </p:blipFill>
        <p:spPr>
          <a:xfrm>
            <a:off x="7049770" y="1066800"/>
            <a:ext cx="392303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890905" y="1911985"/>
            <a:ext cx="6153150" cy="1323975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p>
            <a:r>
              <a:rPr lang="en-US" sz="6000" b="1" spc="600" dirty="0">
                <a:solidFill>
                  <a:schemeClr val="tx1"/>
                </a:solidFill>
                <a:uFillTx/>
                <a:latin typeface="Source Han Serif CN Bold" panose="02020600000000000000" charset="-122"/>
                <a:ea typeface="Source Han Serif CN Bold" panose="02020600000000000000" charset="-122"/>
                <a:cs typeface="经典综艺体简" panose="02010609000101010101" pitchFamily="49" charset="-122"/>
                <a:sym typeface="Calibri" panose="020F0502020204030204" charset="0"/>
              </a:rPr>
              <a:t>Thank  You</a:t>
            </a:r>
            <a:endParaRPr lang="en-US" sz="6000" b="1" spc="600" dirty="0">
              <a:solidFill>
                <a:schemeClr val="tx1"/>
              </a:solidFill>
              <a:uFillTx/>
              <a:latin typeface="Source Han Serif CN Bold" panose="02020600000000000000" charset="-122"/>
              <a:ea typeface="Source Han Serif CN Bold" panose="02020600000000000000" charset="-122"/>
              <a:cs typeface="经典综艺体简" panose="02010609000101010101" pitchFamily="49" charset="-122"/>
              <a:sym typeface="Calibri" panose="020F05020202040302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74090" y="1156335"/>
            <a:ext cx="2090420" cy="634365"/>
          </a:xfrm>
          <a:prstGeom prst="rect">
            <a:avLst/>
          </a:prstGeom>
          <a:noFill/>
        </p:spPr>
        <p:txBody>
          <a:bodyPr wrap="square" rtlCol="0">
            <a:normAutofit lnSpcReduction="10000"/>
            <a:scene3d>
              <a:camera prst="orthographicFront"/>
              <a:lightRig rig="threePt" dir="t"/>
            </a:scene3d>
            <a:sp3d contourW="12700"/>
          </a:bodyPr>
          <a:p>
            <a:pPr algn="dist"/>
            <a:endParaRPr lang="en-US" altLang="zh-CN" sz="3200" dirty="0">
              <a:solidFill>
                <a:schemeClr val="tx1"/>
              </a:solidFill>
              <a:latin typeface="Source Han Serif CN Medium" panose="02020600000000000000" charset="-122"/>
              <a:ea typeface="Source Han Serif CN Medium" panose="02020600000000000000" charset="-122"/>
              <a:cs typeface="经典综艺体简" panose="02010609000101010101" pitchFamily="49" charset="-122"/>
              <a:sym typeface="Calibri" panose="020F0502020204030204" charset="0"/>
            </a:endParaRPr>
          </a:p>
        </p:txBody>
      </p:sp>
      <p:pic>
        <p:nvPicPr>
          <p:cNvPr id="90" name="Picture 89" descr="1x1_1716777179044_24c6ac9c-8e5d-4063-8963-28b7267df703_1TDES7O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" cy="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3" name="Picture 52" descr="1x1_1716777166771_b2ed89d6-59fa-4c1d-aa7d-7bf8f0174ffe_QL4SE9Q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" cy="1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513080" y="422910"/>
            <a:ext cx="6062345" cy="110680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/>
          <a:p>
            <a:pPr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6600" b="1" dirty="0">
                <a:latin typeface="Source Han Serif CN Bold" panose="02020600000000000000" charset="-122"/>
                <a:ea typeface="Source Han Serif CN Bold" panose="02020600000000000000" charset="-122"/>
              </a:rPr>
              <a:t>C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ource Han Serif CN Bold" panose="02020600000000000000" charset="-122"/>
                <a:ea typeface="Source Han Serif CN Bold" panose="02020600000000000000" charset="-122"/>
              </a:rPr>
              <a:t>ontent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ource Han Serif CN Bold" panose="02020600000000000000" charset="-122"/>
                <a:ea typeface="Source Han Serif CN Bold" panose="02020600000000000000" charset="-122"/>
              </a:rPr>
              <a:t>s</a:t>
            </a:r>
            <a:endParaRPr kumimoji="0" lang="en-US" altLang="zh-CN" sz="6600" b="1" i="0" u="none" strike="noStrike" kern="1200" cap="none" spc="0" normalizeH="0" baseline="0" noProof="0" dirty="0" err="1">
              <a:ln>
                <a:noFill/>
              </a:ln>
              <a:effectLst/>
              <a:uLnTx/>
              <a:uFillTx/>
              <a:latin typeface="Source Han Serif CN Bold" panose="02020600000000000000" charset="-122"/>
              <a:ea typeface="Source Han Serif CN Bold" panose="02020600000000000000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44980" y="3411855"/>
            <a:ext cx="8249920" cy="2346960"/>
            <a:chOff x="2221" y="5373"/>
            <a:chExt cx="12992" cy="3696"/>
          </a:xfrm>
        </p:grpSpPr>
        <p:grpSp>
          <p:nvGrpSpPr>
            <p:cNvPr id="9" name="组合 8"/>
            <p:cNvGrpSpPr/>
            <p:nvPr/>
          </p:nvGrpSpPr>
          <p:grpSpPr>
            <a:xfrm rot="0">
              <a:off x="2221" y="5373"/>
              <a:ext cx="2873" cy="3696"/>
              <a:chOff x="1058351" y="3411862"/>
              <a:chExt cx="1824604" cy="2347362"/>
            </a:xfrm>
          </p:grpSpPr>
          <p:cxnSp>
            <p:nvCxnSpPr>
              <p:cNvPr id="33" name="直接连接符 32"/>
              <p:cNvCxnSpPr/>
              <p:nvPr/>
            </p:nvCxnSpPr>
            <p:spPr>
              <a:xfrm>
                <a:off x="1157380" y="3810452"/>
                <a:ext cx="0" cy="1948772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椭圆 33"/>
              <p:cNvSpPr/>
              <p:nvPr/>
            </p:nvSpPr>
            <p:spPr>
              <a:xfrm>
                <a:off x="1058351" y="3612393"/>
                <a:ext cx="198059" cy="198059"/>
              </a:xfrm>
              <a:prstGeom prst="ellipse">
                <a:avLst/>
              </a:prstGeom>
              <a:solidFill>
                <a:srgbClr val="FDC773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309845" y="4149807"/>
                <a:ext cx="1573110" cy="1415559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900"/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Source Han Serif CN Medium" panose="02020600000000000000" charset="-122"/>
                    <a:ea typeface="Source Han Serif CN Medium" panose="02020600000000000000" charset="-122"/>
                    <a:cs typeface="微软雅黑" panose="020B0503020204020204" charset="-122"/>
                    <a:sym typeface="+mn-ea"/>
                  </a:rPr>
                  <a:t> Historical Background</a:t>
                </a:r>
                <a:endParaRPr lang="en-US" sz="1400" dirty="0">
                  <a:latin typeface="Source Han Serif CN Medium" panose="02020600000000000000" charset="-122"/>
                  <a:ea typeface="Source Han Serif CN Medium" panose="02020600000000000000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1310153" y="3411862"/>
                <a:ext cx="1416696" cy="645225"/>
              </a:xfrm>
              <a:prstGeom prst="rect">
                <a:avLst/>
              </a:prstGeom>
              <a:noFill/>
              <a:effectLst/>
            </p:spPr>
            <p:txBody>
              <a:bodyPr wrap="square" rtlCol="0" anchor="b" anchorCtr="0">
                <a:normAutofit fontScale="90000"/>
              </a:bodyPr>
              <a:lstStyle>
                <a:defPPr>
                  <a:defRPr lang="zh-CN"/>
                </a:defPPr>
                <a:lvl1pPr>
                  <a:defRPr sz="2000" b="1" i="0"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60000">
                          <a:schemeClr val="accent1"/>
                        </a:gs>
                      </a:gsLst>
                      <a:lin ang="2700000" scaled="0"/>
                    </a:gradFill>
                    <a:effectLst>
                      <a:outerShdw blurRad="76200" dist="50800" dir="5400000" algn="ctr" rotWithShape="0">
                        <a:schemeClr val="accent1">
                          <a:alpha val="20000"/>
                        </a:schemeClr>
                      </a:outerShdw>
                    </a:effectLst>
                  </a:defRPr>
                </a:lvl1pPr>
              </a:lstStyle>
              <a:p>
                <a:r>
                  <a:rPr lang="en-US" altLang="zh-CN" sz="3600" dirty="0">
                    <a:solidFill>
                      <a:schemeClr val="tx1"/>
                    </a:solidFill>
                    <a:effectLst/>
                    <a:latin typeface="Source Han Serif CN Bold" panose="02020600000000000000" charset="-122"/>
                    <a:ea typeface="Source Han Serif CN Bold" panose="02020600000000000000" charset="-122"/>
                  </a:rPr>
                  <a:t>01</a:t>
                </a:r>
                <a:endParaRPr lang="en-US" altLang="zh-CN" sz="3600" dirty="0">
                  <a:solidFill>
                    <a:schemeClr val="tx1"/>
                  </a:solidFill>
                  <a:effectLst/>
                  <a:latin typeface="Source Han Serif CN Bold" panose="02020600000000000000" charset="-122"/>
                  <a:ea typeface="Source Han Serif CN Bold" panose="02020600000000000000" charset="-122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 rot="0">
              <a:off x="5645" y="5377"/>
              <a:ext cx="2646" cy="3688"/>
              <a:chOff x="3708059" y="3414491"/>
              <a:chExt cx="1680339" cy="2342136"/>
            </a:xfrm>
          </p:grpSpPr>
          <p:cxnSp>
            <p:nvCxnSpPr>
              <p:cNvPr id="4" name="直接连接符 3"/>
              <p:cNvCxnSpPr/>
              <p:nvPr/>
            </p:nvCxnSpPr>
            <p:spPr>
              <a:xfrm>
                <a:off x="3807088" y="3807855"/>
                <a:ext cx="0" cy="1948772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椭圆 5"/>
              <p:cNvSpPr/>
              <p:nvPr/>
            </p:nvSpPr>
            <p:spPr>
              <a:xfrm>
                <a:off x="3708059" y="3609796"/>
                <a:ext cx="198059" cy="198059"/>
              </a:xfrm>
              <a:prstGeom prst="ellipse">
                <a:avLst/>
              </a:prstGeom>
              <a:solidFill>
                <a:srgbClr val="FDC773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971589" y="4149860"/>
                <a:ext cx="1416709" cy="1415489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900"/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Source Han Serif CN Medium" panose="02020600000000000000" charset="-122"/>
                    <a:ea typeface="Source Han Serif CN Medium" panose="02020600000000000000" charset="-122"/>
                    <a:cs typeface="微软雅黑" panose="020B0503020204020204" charset="-122"/>
                    <a:sym typeface="+mn-ea"/>
                  </a:rPr>
                  <a:t> Process of Making Pig Blood Balls</a:t>
                </a:r>
                <a:endParaRPr lang="en-US" sz="1400" dirty="0">
                  <a:latin typeface="Source Han Serif CN Medium" panose="02020600000000000000" charset="-122"/>
                  <a:ea typeface="Source Han Serif CN Medium" panose="02020600000000000000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3971702" y="3414491"/>
                <a:ext cx="1416696" cy="645194"/>
              </a:xfrm>
              <a:prstGeom prst="rect">
                <a:avLst/>
              </a:prstGeom>
              <a:noFill/>
              <a:effectLst/>
            </p:spPr>
            <p:txBody>
              <a:bodyPr wrap="square" rtlCol="0" anchor="b" anchorCtr="0">
                <a:normAutofit fontScale="90000"/>
              </a:bodyPr>
              <a:lstStyle>
                <a:defPPr>
                  <a:defRPr lang="zh-CN"/>
                </a:defPPr>
                <a:lvl1pPr>
                  <a:defRPr sz="2000" b="1" i="0"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60000">
                          <a:schemeClr val="accent1"/>
                        </a:gs>
                      </a:gsLst>
                      <a:lin ang="2700000" scaled="0"/>
                    </a:gradFill>
                    <a:effectLst>
                      <a:outerShdw blurRad="76200" dist="50800" dir="5400000" algn="ctr" rotWithShape="0">
                        <a:schemeClr val="accent1">
                          <a:alpha val="20000"/>
                        </a:schemeClr>
                      </a:outerShdw>
                    </a:effectLst>
                  </a:defRPr>
                </a:lvl1pPr>
              </a:lstStyle>
              <a:p>
                <a:r>
                  <a:rPr lang="en-US" altLang="zh-CN" sz="3600" dirty="0">
                    <a:solidFill>
                      <a:schemeClr val="tx1"/>
                    </a:solidFill>
                    <a:effectLst/>
                    <a:latin typeface="Source Han Serif CN Bold" panose="02020600000000000000" charset="-122"/>
                    <a:ea typeface="Source Han Serif CN Bold" panose="02020600000000000000" charset="-122"/>
                  </a:rPr>
                  <a:t>02</a:t>
                </a:r>
                <a:endParaRPr lang="en-US" altLang="zh-CN" sz="3600" dirty="0">
                  <a:solidFill>
                    <a:schemeClr val="tx1"/>
                  </a:solidFill>
                  <a:effectLst/>
                  <a:latin typeface="Source Han Serif CN Bold" panose="02020600000000000000" charset="-122"/>
                  <a:ea typeface="Source Han Serif CN Bold" panose="02020600000000000000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 rot="0">
              <a:off x="9088" y="5381"/>
              <a:ext cx="2665" cy="3680"/>
              <a:chOff x="6369608" y="3417120"/>
              <a:chExt cx="1692182" cy="2336909"/>
            </a:xfrm>
          </p:grpSpPr>
          <p:cxnSp>
            <p:nvCxnSpPr>
              <p:cNvPr id="13" name="直接连接符 12"/>
              <p:cNvCxnSpPr/>
              <p:nvPr/>
            </p:nvCxnSpPr>
            <p:spPr>
              <a:xfrm>
                <a:off x="6468637" y="3805257"/>
                <a:ext cx="0" cy="1948772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椭圆 14"/>
              <p:cNvSpPr/>
              <p:nvPr/>
            </p:nvSpPr>
            <p:spPr>
              <a:xfrm>
                <a:off x="6369608" y="3607198"/>
                <a:ext cx="198059" cy="198059"/>
              </a:xfrm>
              <a:prstGeom prst="ellipse">
                <a:avLst/>
              </a:prstGeom>
              <a:solidFill>
                <a:srgbClr val="FDC773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6645183" y="4149913"/>
                <a:ext cx="1416607" cy="1415420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900"/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Source Han Serif CN Medium" panose="02020600000000000000" charset="-122"/>
                    <a:ea typeface="Source Han Serif CN Medium" panose="02020600000000000000" charset="-122"/>
                    <a:cs typeface="微软雅黑" panose="020B0503020204020204" charset="-122"/>
                    <a:sym typeface="+mn-ea"/>
                  </a:rPr>
                  <a:t> Cooking Methods</a:t>
                </a:r>
                <a:endParaRPr lang="en-US" sz="1400" dirty="0">
                  <a:latin typeface="Source Han Serif CN Medium" panose="02020600000000000000" charset="-122"/>
                  <a:ea typeface="Source Han Serif CN Medium" panose="02020600000000000000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6645094" y="3417120"/>
                <a:ext cx="1416696" cy="645162"/>
              </a:xfrm>
              <a:prstGeom prst="rect">
                <a:avLst/>
              </a:prstGeom>
              <a:noFill/>
              <a:effectLst/>
            </p:spPr>
            <p:txBody>
              <a:bodyPr wrap="square" rtlCol="0" anchor="b" anchorCtr="0">
                <a:normAutofit fontScale="90000"/>
              </a:bodyPr>
              <a:lstStyle>
                <a:defPPr>
                  <a:defRPr lang="zh-CN"/>
                </a:defPPr>
                <a:lvl1pPr>
                  <a:defRPr sz="2000" b="1" i="0"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60000">
                          <a:schemeClr val="accent1"/>
                        </a:gs>
                      </a:gsLst>
                      <a:lin ang="2700000" scaled="0"/>
                    </a:gradFill>
                    <a:effectLst>
                      <a:outerShdw blurRad="76200" dist="50800" dir="5400000" algn="ctr" rotWithShape="0">
                        <a:schemeClr val="accent1">
                          <a:alpha val="20000"/>
                        </a:schemeClr>
                      </a:outerShdw>
                    </a:effectLst>
                  </a:defRPr>
                </a:lvl1pPr>
              </a:lstStyle>
              <a:p>
                <a:r>
                  <a:rPr lang="en-US" altLang="zh-CN" sz="3600" dirty="0">
                    <a:solidFill>
                      <a:schemeClr val="tx1"/>
                    </a:solidFill>
                    <a:effectLst/>
                    <a:latin typeface="Source Han Serif CN Bold" panose="02020600000000000000" charset="-122"/>
                    <a:ea typeface="Source Han Serif CN Bold" panose="02020600000000000000" charset="-122"/>
                  </a:rPr>
                  <a:t>03</a:t>
                </a:r>
                <a:endParaRPr lang="en-US" altLang="zh-CN" sz="3600" dirty="0">
                  <a:solidFill>
                    <a:schemeClr val="tx1"/>
                  </a:solidFill>
                  <a:effectLst/>
                  <a:latin typeface="Source Han Serif CN Bold" panose="02020600000000000000" charset="-122"/>
                  <a:ea typeface="Source Han Serif CN Bold" panose="02020600000000000000" charset="-122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 rot="0">
              <a:off x="12549" y="5381"/>
              <a:ext cx="2665" cy="3680"/>
              <a:chOff x="6369608" y="3417120"/>
              <a:chExt cx="1692182" cy="2336909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468637" y="3805257"/>
                <a:ext cx="0" cy="1948772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椭圆 49"/>
              <p:cNvSpPr/>
              <p:nvPr/>
            </p:nvSpPr>
            <p:spPr>
              <a:xfrm>
                <a:off x="6369608" y="3607198"/>
                <a:ext cx="198059" cy="198059"/>
              </a:xfrm>
              <a:prstGeom prst="ellipse">
                <a:avLst/>
              </a:prstGeom>
              <a:solidFill>
                <a:srgbClr val="FDC773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6621689" y="4143562"/>
                <a:ext cx="1416607" cy="1415420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900"/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Source Han Serif CN Medium" panose="02020600000000000000" charset="-122"/>
                    <a:ea typeface="Source Han Serif CN Medium" panose="02020600000000000000" charset="-122"/>
                    <a:cs typeface="微软雅黑" panose="020B0503020204020204" charset="-122"/>
                    <a:sym typeface="+mn-ea"/>
                  </a:rPr>
                  <a:t> Cultural Symbolism</a:t>
                </a:r>
                <a:endParaRPr lang="en-US" sz="1400" dirty="0">
                  <a:latin typeface="Source Han Serif CN Medium" panose="02020600000000000000" charset="-122"/>
                  <a:ea typeface="Source Han Serif CN Medium" panose="02020600000000000000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6645094" y="3417120"/>
                <a:ext cx="1416696" cy="645162"/>
              </a:xfrm>
              <a:prstGeom prst="rect">
                <a:avLst/>
              </a:prstGeom>
              <a:noFill/>
              <a:effectLst/>
            </p:spPr>
            <p:txBody>
              <a:bodyPr wrap="square" rtlCol="0" anchor="b" anchorCtr="0">
                <a:normAutofit fontScale="90000"/>
              </a:bodyPr>
              <a:lstStyle>
                <a:defPPr>
                  <a:defRPr lang="zh-CN"/>
                </a:defPPr>
                <a:lvl1pPr>
                  <a:defRPr sz="2000" b="1" i="0"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60000">
                          <a:schemeClr val="accent1"/>
                        </a:gs>
                      </a:gsLst>
                      <a:lin ang="2700000" scaled="0"/>
                    </a:gradFill>
                    <a:effectLst>
                      <a:outerShdw blurRad="76200" dist="50800" dir="5400000" algn="ctr" rotWithShape="0">
                        <a:schemeClr val="accent1">
                          <a:alpha val="20000"/>
                        </a:schemeClr>
                      </a:outerShdw>
                    </a:effectLst>
                  </a:defRPr>
                </a:lvl1pPr>
              </a:lstStyle>
              <a:p>
                <a:r>
                  <a:rPr lang="en-US" altLang="zh-CN" sz="3600" dirty="0">
                    <a:solidFill>
                      <a:schemeClr val="tx1"/>
                    </a:solidFill>
                    <a:effectLst/>
                    <a:latin typeface="Source Han Serif CN Bold" panose="02020600000000000000" charset="-122"/>
                    <a:ea typeface="Source Han Serif CN Bold" panose="02020600000000000000" charset="-122"/>
                  </a:rPr>
                  <a:t>04</a:t>
                </a:r>
                <a:endParaRPr lang="en-US" altLang="zh-CN" sz="3600" dirty="0">
                  <a:solidFill>
                    <a:schemeClr val="tx1"/>
                  </a:solidFill>
                  <a:effectLst/>
                  <a:latin typeface="Source Han Serif CN Bold" panose="02020600000000000000" charset="-122"/>
                  <a:ea typeface="Source Han Serif CN Bold" panose="02020600000000000000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1x1_1715851613837_97ddc616-0c87-4708-9714-b6b70167569b_7CKIJTE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" cy="1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894398" y="1568450"/>
            <a:ext cx="10061575" cy="3721100"/>
            <a:chOff x="1724" y="1940"/>
            <a:chExt cx="15845" cy="5860"/>
          </a:xfrm>
        </p:grpSpPr>
        <p:sp>
          <p:nvSpPr>
            <p:cNvPr id="3" name="圆角矩形 2"/>
            <p:cNvSpPr/>
            <p:nvPr/>
          </p:nvSpPr>
          <p:spPr>
            <a:xfrm>
              <a:off x="5955" y="3145"/>
              <a:ext cx="11431" cy="3450"/>
            </a:xfrm>
            <a:prstGeom prst="roundRect">
              <a:avLst/>
            </a:prstGeom>
            <a:solidFill>
              <a:srgbClr val="FCF4E7">
                <a:alpha val="88000"/>
              </a:srgb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</a:p>
          </p:txBody>
        </p:sp>
        <p:pic>
          <p:nvPicPr>
            <p:cNvPr id="2" name="图片 1" descr="编组_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4" y="1940"/>
              <a:ext cx="6071" cy="5860"/>
            </a:xfrm>
            <a:prstGeom prst="rect">
              <a:avLst/>
            </a:prstGeom>
          </p:spPr>
        </p:pic>
        <p:pic>
          <p:nvPicPr>
            <p:cNvPr id="5" name="图片 4" descr="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718" y="1940"/>
              <a:ext cx="1851" cy="1814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7476" y="4601"/>
              <a:ext cx="9910" cy="1598"/>
            </a:xfrm>
            <a:prstGeom prst="rect">
              <a:avLst/>
            </a:prstGeom>
            <a:noFill/>
          </p:spPr>
          <p:txBody>
            <a:bodyPr wrap="square" rtlCol="0">
              <a:normAutofit/>
              <a:scene3d>
                <a:camera prst="orthographicFront"/>
                <a:lightRig rig="threePt" dir="t"/>
              </a:scene3d>
              <a:sp3d contourW="12700"/>
            </a:bodyPr>
            <a:p>
              <a:r>
                <a:rPr lang="en-US" altLang="zh-CN" sz="4000" b="1" spc="600" dirty="0">
                  <a:solidFill>
                    <a:schemeClr val="tx1"/>
                  </a:solidFill>
                  <a:uFillTx/>
                  <a:latin typeface="Source Han Serif CN Bold" panose="02020600000000000000" charset="-122"/>
                  <a:ea typeface="Source Han Serif CN Bold" panose="02020600000000000000" charset="-122"/>
                  <a:cs typeface="经典综艺体简" panose="02010609000101010101" pitchFamily="49" charset="-122"/>
                  <a:sym typeface="Calibri" panose="020F0502020204030204" charset="0"/>
                </a:rPr>
                <a:t> Historical Background</a:t>
              </a:r>
              <a:endParaRPr lang="en-US" altLang="zh-CN" sz="4000" b="1" spc="600" dirty="0">
                <a:solidFill>
                  <a:schemeClr val="tx1"/>
                </a:solidFill>
                <a:uFillTx/>
                <a:latin typeface="Source Han Serif CN Bold" panose="02020600000000000000" charset="-122"/>
                <a:ea typeface="Source Han Serif CN Bold" panose="02020600000000000000" charset="-122"/>
                <a:cs typeface="经典综艺体简" panose="02010609000101010101" pitchFamily="49" charset="-122"/>
                <a:sym typeface="Calibri" panose="020F050202020403020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476" y="3619"/>
              <a:ext cx="1997" cy="866"/>
            </a:xfrm>
            <a:prstGeom prst="rect">
              <a:avLst/>
            </a:prstGeom>
            <a:noFill/>
          </p:spPr>
          <p:txBody>
            <a:bodyPr wrap="square" rtlCol="0">
              <a:normAutofit/>
              <a:scene3d>
                <a:camera prst="orthographicFront"/>
                <a:lightRig rig="threePt" dir="t"/>
              </a:scene3d>
              <a:sp3d contourW="12700"/>
            </a:bodyPr>
            <a:p>
              <a:r>
                <a:rPr lang="en-US" altLang="zh-CN" sz="2400" b="1" spc="600" dirty="0">
                  <a:solidFill>
                    <a:schemeClr val="tx1"/>
                  </a:solidFill>
                  <a:uFillTx/>
                  <a:latin typeface="Source Han Serif CN Bold" panose="02020600000000000000" charset="-122"/>
                  <a:ea typeface="Source Han Serif CN Bold" panose="02020600000000000000" charset="-122"/>
                  <a:cs typeface="经典综艺体简" panose="02010609000101010101" pitchFamily="49" charset="-122"/>
                  <a:sym typeface="Calibri" panose="020F0502020204030204" charset="0"/>
                </a:rPr>
                <a:t>Part</a:t>
              </a:r>
              <a:endParaRPr lang="en-US" altLang="zh-CN" sz="2400" b="1" spc="600" dirty="0">
                <a:solidFill>
                  <a:schemeClr val="tx1"/>
                </a:solidFill>
                <a:uFillTx/>
                <a:latin typeface="Source Han Serif CN Bold" panose="02020600000000000000" charset="-122"/>
                <a:ea typeface="Source Han Serif CN Bold" panose="02020600000000000000" charset="-122"/>
                <a:cs typeface="经典综艺体简" panose="02010609000101010101" pitchFamily="49" charset="-122"/>
                <a:sym typeface="Calibri" panose="020F0502020204030204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177" y="3619"/>
              <a:ext cx="2308" cy="866"/>
            </a:xfrm>
            <a:prstGeom prst="rect">
              <a:avLst/>
            </a:prstGeom>
            <a:noFill/>
          </p:spPr>
          <p:txBody>
            <a:bodyPr wrap="square" rtlCol="0">
              <a:normAutofit/>
              <a:scene3d>
                <a:camera prst="orthographicFront"/>
                <a:lightRig rig="threePt" dir="t"/>
              </a:scene3d>
              <a:sp3d contourW="12700"/>
            </a:bodyPr>
            <a:p>
              <a:r>
                <a:rPr lang="en-US" altLang="zh-CN" sz="2400" b="1" spc="600" dirty="0">
                  <a:solidFill>
                    <a:schemeClr val="tx1"/>
                  </a:solidFill>
                  <a:uFillTx/>
                  <a:latin typeface="Source Han Serif CN Bold" panose="02020600000000000000" charset="-122"/>
                  <a:ea typeface="Source Han Serif CN Bold" panose="02020600000000000000" charset="-122"/>
                  <a:cs typeface="经典综艺体简" panose="02010609000101010101" pitchFamily="49" charset="-122"/>
                  <a:sym typeface="Calibri" panose="020F0502020204030204" charset="0"/>
                </a:rPr>
                <a:t>01</a:t>
              </a:r>
              <a:endParaRPr lang="en-US" altLang="zh-CN" sz="2400" b="1" spc="600" dirty="0">
                <a:solidFill>
                  <a:schemeClr val="tx1"/>
                </a:solidFill>
                <a:uFillTx/>
                <a:latin typeface="Source Han Serif CN Bold" panose="02020600000000000000" charset="-122"/>
                <a:ea typeface="Source Han Serif CN Bold" panose="02020600000000000000" charset="-122"/>
                <a:cs typeface="经典综艺体简" panose="02010609000101010101" pitchFamily="49" charset="-122"/>
                <a:sym typeface="Calibri" panose="020F0502020204030204" charset="0"/>
              </a:endParaRPr>
            </a:p>
          </p:txBody>
        </p:sp>
      </p:grpSp>
      <p:pic>
        <p:nvPicPr>
          <p:cNvPr id="13" name="图片 12" descr="装饰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715" y="635635"/>
            <a:ext cx="951230" cy="228600"/>
          </a:xfrm>
          <a:prstGeom prst="rect">
            <a:avLst/>
          </a:prstGeom>
        </p:spPr>
      </p:pic>
      <p:pic>
        <p:nvPicPr>
          <p:cNvPr id="4" name="图片 3" descr="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5845" y="1568450"/>
            <a:ext cx="18669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" name="文本框 25"/>
          <p:cNvSpPr txBox="1"/>
          <p:nvPr/>
        </p:nvSpPr>
        <p:spPr>
          <a:xfrm>
            <a:off x="1156335" y="368300"/>
            <a:ext cx="9043670" cy="55562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p>
            <a:endParaRPr lang="zh-CN" altLang="en-US" sz="2400" b="1">
              <a:solidFill>
                <a:schemeClr val="tx1"/>
              </a:solidFill>
              <a:latin typeface="Source Han Serif CN Bold" panose="02020600000000000000" charset="-122"/>
              <a:ea typeface="Source Han Serif CN Bold" panose="02020600000000000000" charset="-122"/>
              <a:cs typeface="+mn-ea"/>
              <a:sym typeface="+mn-lt"/>
            </a:endParaRPr>
          </a:p>
        </p:txBody>
      </p:sp>
      <p:pic>
        <p:nvPicPr>
          <p:cNvPr id="7" name="图片 6" descr="6_(2)_(1)_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" y="283845"/>
            <a:ext cx="659130" cy="659130"/>
          </a:xfrm>
          <a:prstGeom prst="rect">
            <a:avLst/>
          </a:prstGeom>
        </p:spPr>
      </p:pic>
      <p:pic>
        <p:nvPicPr>
          <p:cNvPr id="8" name="图片 7" descr="装饰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140" y="6193155"/>
            <a:ext cx="951230" cy="22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95120" y="1633855"/>
            <a:ext cx="6710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1. Originated in the Qing Dynasty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1506220" y="2521585"/>
            <a:ext cx="67106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2. The most popular story is from the Ming Zhengde period</a:t>
            </a:r>
            <a:endParaRPr lang="en-US" altLang="zh-CN" sz="3600"/>
          </a:p>
        </p:txBody>
      </p:sp>
      <p:sp>
        <p:nvSpPr>
          <p:cNvPr id="9" name="文本框 8"/>
          <p:cNvSpPr txBox="1"/>
          <p:nvPr/>
        </p:nvSpPr>
        <p:spPr>
          <a:xfrm>
            <a:off x="1419225" y="3963035"/>
            <a:ext cx="67106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3. Characters:   a sick poor boy  ;     the boy's mother;     </a:t>
            </a:r>
            <a:endParaRPr lang="en-US" altLang="zh-CN" sz="3600"/>
          </a:p>
          <a:p>
            <a:r>
              <a:rPr lang="en-US" altLang="zh-CN" sz="3600"/>
              <a:t>    Place</a:t>
            </a:r>
            <a:r>
              <a:rPr lang="zh-CN" altLang="en-US" sz="3600"/>
              <a:t>： </a:t>
            </a:r>
            <a:r>
              <a:rPr lang="en-US" altLang="zh-CN" sz="3600"/>
              <a:t>A temple in Baoqing</a:t>
            </a:r>
            <a:endParaRPr lang="en-US" altLang="zh-CN"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1x1_1715851613837_97ddc616-0c87-4708-9714-b6b70167569b_7CKIJTE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" cy="1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894398" y="1568450"/>
            <a:ext cx="10061575" cy="3721100"/>
            <a:chOff x="1724" y="1940"/>
            <a:chExt cx="15845" cy="5860"/>
          </a:xfrm>
        </p:grpSpPr>
        <p:sp>
          <p:nvSpPr>
            <p:cNvPr id="3" name="圆角矩形 2"/>
            <p:cNvSpPr/>
            <p:nvPr/>
          </p:nvSpPr>
          <p:spPr>
            <a:xfrm>
              <a:off x="5955" y="3145"/>
              <a:ext cx="11431" cy="3450"/>
            </a:xfrm>
            <a:prstGeom prst="roundRect">
              <a:avLst/>
            </a:prstGeom>
            <a:solidFill>
              <a:srgbClr val="FCF4E7">
                <a:alpha val="88000"/>
              </a:srgb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</a:p>
          </p:txBody>
        </p:sp>
        <p:pic>
          <p:nvPicPr>
            <p:cNvPr id="2" name="图片 1" descr="编组_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4" y="1940"/>
              <a:ext cx="6071" cy="5860"/>
            </a:xfrm>
            <a:prstGeom prst="rect">
              <a:avLst/>
            </a:prstGeom>
          </p:spPr>
        </p:pic>
        <p:pic>
          <p:nvPicPr>
            <p:cNvPr id="5" name="图片 4" descr="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718" y="1940"/>
              <a:ext cx="1851" cy="1814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7476" y="4601"/>
              <a:ext cx="9910" cy="1598"/>
            </a:xfrm>
            <a:prstGeom prst="rect">
              <a:avLst/>
            </a:prstGeom>
            <a:noFill/>
          </p:spPr>
          <p:txBody>
            <a:bodyPr wrap="square" rtlCol="0">
              <a:normAutofit/>
              <a:scene3d>
                <a:camera prst="orthographicFront"/>
                <a:lightRig rig="threePt" dir="t"/>
              </a:scene3d>
              <a:sp3d contourW="12700"/>
            </a:bodyPr>
            <a:p>
              <a:r>
                <a:rPr lang="en-US" altLang="zh-CN" sz="4000" b="1" spc="600" dirty="0">
                  <a:solidFill>
                    <a:schemeClr val="tx1"/>
                  </a:solidFill>
                  <a:uFillTx/>
                  <a:latin typeface="Source Han Serif CN Bold" panose="02020600000000000000" charset="-122"/>
                  <a:ea typeface="Source Han Serif CN Bold" panose="02020600000000000000" charset="-122"/>
                  <a:cs typeface="经典综艺体简" panose="02010609000101010101" pitchFamily="49" charset="-122"/>
                  <a:sym typeface="Calibri" panose="020F0502020204030204" charset="0"/>
                </a:rPr>
                <a:t> Process of Making Pig Blood Balls</a:t>
              </a:r>
              <a:endParaRPr lang="en-US" altLang="zh-CN" sz="4000" b="1" spc="600" dirty="0">
                <a:solidFill>
                  <a:schemeClr val="tx1"/>
                </a:solidFill>
                <a:uFillTx/>
                <a:latin typeface="Source Han Serif CN Bold" panose="02020600000000000000" charset="-122"/>
                <a:ea typeface="Source Han Serif CN Bold" panose="02020600000000000000" charset="-122"/>
                <a:cs typeface="经典综艺体简" panose="02010609000101010101" pitchFamily="49" charset="-122"/>
                <a:sym typeface="Calibri" panose="020F050202020403020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476" y="3619"/>
              <a:ext cx="1997" cy="866"/>
            </a:xfrm>
            <a:prstGeom prst="rect">
              <a:avLst/>
            </a:prstGeom>
            <a:noFill/>
          </p:spPr>
          <p:txBody>
            <a:bodyPr wrap="square" rtlCol="0">
              <a:normAutofit/>
              <a:scene3d>
                <a:camera prst="orthographicFront"/>
                <a:lightRig rig="threePt" dir="t"/>
              </a:scene3d>
              <a:sp3d contourW="12700"/>
            </a:bodyPr>
            <a:p>
              <a:r>
                <a:rPr lang="en-US" altLang="zh-CN" sz="2400" b="1" spc="600" dirty="0">
                  <a:solidFill>
                    <a:schemeClr val="tx1"/>
                  </a:solidFill>
                  <a:uFillTx/>
                  <a:latin typeface="Source Han Serif CN Bold" panose="02020600000000000000" charset="-122"/>
                  <a:ea typeface="Source Han Serif CN Bold" panose="02020600000000000000" charset="-122"/>
                  <a:cs typeface="经典综艺体简" panose="02010609000101010101" pitchFamily="49" charset="-122"/>
                  <a:sym typeface="Calibri" panose="020F0502020204030204" charset="0"/>
                </a:rPr>
                <a:t>Part</a:t>
              </a:r>
              <a:endParaRPr lang="en-US" altLang="zh-CN" sz="2400" b="1" spc="600" dirty="0">
                <a:solidFill>
                  <a:schemeClr val="tx1"/>
                </a:solidFill>
                <a:uFillTx/>
                <a:latin typeface="Source Han Serif CN Bold" panose="02020600000000000000" charset="-122"/>
                <a:ea typeface="Source Han Serif CN Bold" panose="02020600000000000000" charset="-122"/>
                <a:cs typeface="经典综艺体简" panose="02010609000101010101" pitchFamily="49" charset="-122"/>
                <a:sym typeface="Calibri" panose="020F0502020204030204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177" y="3619"/>
              <a:ext cx="2308" cy="866"/>
            </a:xfrm>
            <a:prstGeom prst="rect">
              <a:avLst/>
            </a:prstGeom>
            <a:noFill/>
          </p:spPr>
          <p:txBody>
            <a:bodyPr wrap="square" rtlCol="0">
              <a:normAutofit/>
              <a:scene3d>
                <a:camera prst="orthographicFront"/>
                <a:lightRig rig="threePt" dir="t"/>
              </a:scene3d>
              <a:sp3d contourW="12700"/>
            </a:bodyPr>
            <a:p>
              <a:r>
                <a:rPr lang="en-US" altLang="zh-CN" sz="2400" b="1" spc="600" dirty="0">
                  <a:solidFill>
                    <a:schemeClr val="tx1"/>
                  </a:solidFill>
                  <a:uFillTx/>
                  <a:latin typeface="Source Han Serif CN Bold" panose="02020600000000000000" charset="-122"/>
                  <a:ea typeface="Source Han Serif CN Bold" panose="02020600000000000000" charset="-122"/>
                  <a:cs typeface="经典综艺体简" panose="02010609000101010101" pitchFamily="49" charset="-122"/>
                  <a:sym typeface="Calibri" panose="020F0502020204030204" charset="0"/>
                </a:rPr>
                <a:t>02</a:t>
              </a:r>
              <a:endParaRPr lang="en-US" altLang="zh-CN" sz="2400" b="1" spc="600" dirty="0">
                <a:solidFill>
                  <a:schemeClr val="tx1"/>
                </a:solidFill>
                <a:uFillTx/>
                <a:latin typeface="Source Han Serif CN Bold" panose="02020600000000000000" charset="-122"/>
                <a:ea typeface="Source Han Serif CN Bold" panose="02020600000000000000" charset="-122"/>
                <a:cs typeface="经典综艺体简" panose="02010609000101010101" pitchFamily="49" charset="-122"/>
                <a:sym typeface="Calibri" panose="020F0502020204030204" charset="0"/>
              </a:endParaRPr>
            </a:p>
          </p:txBody>
        </p:sp>
      </p:grpSp>
      <p:pic>
        <p:nvPicPr>
          <p:cNvPr id="13" name="图片 12" descr="装饰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715" y="635635"/>
            <a:ext cx="951230" cy="228600"/>
          </a:xfrm>
          <a:prstGeom prst="rect">
            <a:avLst/>
          </a:prstGeom>
        </p:spPr>
      </p:pic>
      <p:pic>
        <p:nvPicPr>
          <p:cNvPr id="4" name="图片 3" descr="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5845" y="1568450"/>
            <a:ext cx="18669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" name="文本框 25"/>
          <p:cNvSpPr txBox="1"/>
          <p:nvPr/>
        </p:nvSpPr>
        <p:spPr>
          <a:xfrm>
            <a:off x="1156335" y="368300"/>
            <a:ext cx="9043670" cy="55562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p>
            <a:r>
              <a:rPr lang="zh-CN" altLang="en-US" sz="2400" b="1">
                <a:solidFill>
                  <a:schemeClr val="tx1"/>
                </a:solidFill>
                <a:latin typeface="Source Han Serif CN Bold" panose="02020600000000000000" charset="-122"/>
                <a:ea typeface="Source Han Serif CN Bold" panose="02020600000000000000" charset="-122"/>
                <a:cs typeface="+mn-ea"/>
                <a:sym typeface="+mn-lt"/>
              </a:rPr>
              <a:t>2.2 Step-by-Step Process</a:t>
            </a:r>
            <a:endParaRPr lang="zh-CN" altLang="en-US" sz="2400" b="1">
              <a:solidFill>
                <a:schemeClr val="tx1"/>
              </a:solidFill>
              <a:latin typeface="Source Han Serif CN Bold" panose="02020600000000000000" charset="-122"/>
              <a:ea typeface="Source Han Serif CN Bold" panose="02020600000000000000" charset="-122"/>
              <a:cs typeface="+mn-ea"/>
              <a:sym typeface="+mn-lt"/>
            </a:endParaRPr>
          </a:p>
        </p:txBody>
      </p:sp>
      <p:pic>
        <p:nvPicPr>
          <p:cNvPr id="7" name="图片 6" descr="6_(2)_(1)_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" y="283845"/>
            <a:ext cx="659130" cy="659130"/>
          </a:xfrm>
          <a:prstGeom prst="rect">
            <a:avLst/>
          </a:prstGeom>
        </p:spPr>
      </p:pic>
      <p:pic>
        <p:nvPicPr>
          <p:cNvPr id="8" name="图片 7" descr="装饰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140" y="6193155"/>
            <a:ext cx="951230" cy="228600"/>
          </a:xfrm>
          <a:prstGeom prst="rect">
            <a:avLst/>
          </a:prstGeom>
        </p:spPr>
      </p:pic>
      <p:pic>
        <p:nvPicPr>
          <p:cNvPr id="42" name="图片 41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5140" y="786130"/>
            <a:ext cx="1036320" cy="1015365"/>
          </a:xfrm>
          <a:prstGeom prst="rect">
            <a:avLst/>
          </a:prstGeom>
        </p:spPr>
      </p:pic>
      <p:pic>
        <p:nvPicPr>
          <p:cNvPr id="43" name="图片 42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5955" y="110490"/>
            <a:ext cx="1347470" cy="1320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4645" y="1302385"/>
            <a:ext cx="5517515" cy="46564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ource Han Serif CN Regular" panose="02020600000000000000" charset="-122"/>
                <a:ea typeface="Source Han Serif CN Regular" panose="02020600000000000000" charset="-122"/>
                <a:sym typeface="+mn-ea"/>
              </a:rPr>
              <a:t>Materials:  </a:t>
            </a:r>
            <a:r>
              <a:rPr lang="zh-CN" altLang="en-US" sz="28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ource Han Serif CN Regular" panose="02020600000000000000" charset="-122"/>
                <a:ea typeface="Source Han Serif CN Regular" panose="02020600000000000000" charset="-122"/>
                <a:sym typeface="+mn-ea"/>
              </a:rPr>
              <a:t>Fresh pork(meat)</a:t>
            </a:r>
            <a:r>
              <a:rPr lang="en-US" altLang="zh-CN" sz="28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ource Han Serif CN Regular" panose="02020600000000000000" charset="-122"/>
                <a:ea typeface="Source Han Serif CN Regular" panose="02020600000000000000" charset="-122"/>
                <a:sym typeface="+mn-ea"/>
              </a:rPr>
              <a:t>;</a:t>
            </a:r>
            <a:endParaRPr lang="en-US" altLang="zh-CN" sz="2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ource Han Serif CN Regular" panose="02020600000000000000" charset="-122"/>
              <a:ea typeface="Source Han Serif CN Regular" panose="02020600000000000000" charset="-122"/>
              <a:sym typeface="+mn-ea"/>
            </a:endParaRPr>
          </a:p>
          <a:p>
            <a:pPr indent="0"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ource Han Serif CN Regular" panose="02020600000000000000" charset="-122"/>
                <a:ea typeface="Source Han Serif CN Regular" panose="02020600000000000000" charset="-122"/>
                <a:sym typeface="+mn-ea"/>
              </a:rPr>
              <a:t>Fresh pig blood</a:t>
            </a:r>
            <a:r>
              <a:rPr lang="en-US" altLang="zh-CN" sz="28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ource Han Serif CN Regular" panose="02020600000000000000" charset="-122"/>
                <a:ea typeface="Source Han Serif CN Regular" panose="02020600000000000000" charset="-122"/>
                <a:sym typeface="+mn-ea"/>
              </a:rPr>
              <a:t>;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ource Han Serif CN Regular" panose="02020600000000000000" charset="-122"/>
              <a:ea typeface="Source Han Serif CN Regular" panose="02020600000000000000" charset="-122"/>
              <a:cs typeface="+mn-cs"/>
            </a:endParaRPr>
          </a:p>
          <a:p>
            <a:pPr indent="0"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ource Han Serif CN Regular" panose="02020600000000000000" charset="-122"/>
                <a:ea typeface="Source Han Serif CN Regular" panose="02020600000000000000" charset="-122"/>
                <a:sym typeface="+mn-ea"/>
              </a:rPr>
              <a:t>Fresh tofu</a:t>
            </a:r>
            <a:r>
              <a:rPr lang="en-US" altLang="zh-CN" sz="28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ource Han Serif CN Regular" panose="02020600000000000000" charset="-122"/>
                <a:ea typeface="Source Han Serif CN Regular" panose="02020600000000000000" charset="-122"/>
                <a:sym typeface="+mn-ea"/>
              </a:rPr>
              <a:t>;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ource Han Serif CN Regular" panose="02020600000000000000" charset="-122"/>
              <a:ea typeface="Source Han Serif CN Regular" panose="02020600000000000000" charset="-122"/>
              <a:cs typeface="+mn-cs"/>
            </a:endParaRPr>
          </a:p>
          <a:p>
            <a:pPr indent="0"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ource Han Serif CN Regular" panose="02020600000000000000" charset="-122"/>
                <a:ea typeface="Source Han Serif CN Regular" panose="02020600000000000000" charset="-122"/>
                <a:sym typeface="+mn-ea"/>
              </a:rPr>
              <a:t>Baboo sieve</a:t>
            </a:r>
            <a:r>
              <a:rPr lang="en-US" altLang="zh-CN" sz="28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ource Han Serif CN Regular" panose="02020600000000000000" charset="-122"/>
                <a:ea typeface="Source Han Serif CN Regular" panose="02020600000000000000" charset="-122"/>
                <a:sym typeface="+mn-ea"/>
              </a:rPr>
              <a:t>;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ource Han Serif CN Regular" panose="02020600000000000000" charset="-122"/>
              <a:ea typeface="Source Han Serif CN Regular" panose="02020600000000000000" charset="-122"/>
              <a:cs typeface="+mn-cs"/>
            </a:endParaRPr>
          </a:p>
          <a:p>
            <a:pPr indent="0"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ource Han Serif CN Regular" panose="02020600000000000000" charset="-122"/>
                <a:ea typeface="Source Han Serif CN Regular" panose="02020600000000000000" charset="-122"/>
                <a:sym typeface="+mn-ea"/>
              </a:rPr>
              <a:t>salt</a:t>
            </a:r>
            <a:r>
              <a:rPr lang="en-US" altLang="zh-CN" sz="28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ource Han Serif CN Regular" panose="02020600000000000000" charset="-122"/>
                <a:ea typeface="Source Han Serif CN Regular" panose="02020600000000000000" charset="-122"/>
                <a:sym typeface="+mn-ea"/>
              </a:rPr>
              <a:t>;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ource Han Serif CN Regular" panose="02020600000000000000" charset="-122"/>
              <a:ea typeface="Source Han Serif CN Regular" panose="02020600000000000000" charset="-122"/>
              <a:cs typeface="+mn-cs"/>
            </a:endParaRPr>
          </a:p>
          <a:p>
            <a:pPr indent="0"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ource Han Serif CN Regular" panose="02020600000000000000" charset="-122"/>
                <a:ea typeface="Source Han Serif CN Regular" panose="02020600000000000000" charset="-122"/>
                <a:sym typeface="+mn-ea"/>
              </a:rPr>
              <a:t>clean and empty bottle</a:t>
            </a:r>
            <a:r>
              <a:rPr lang="en-US" altLang="zh-CN" sz="28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ource Han Serif CN Regular" panose="02020600000000000000" charset="-122"/>
                <a:ea typeface="Source Han Serif CN Regular" panose="02020600000000000000" charset="-122"/>
                <a:sym typeface="+mn-ea"/>
              </a:rPr>
              <a:t>;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ource Han Serif CN Regular" panose="02020600000000000000" charset="-122"/>
              <a:ea typeface="Source Han Serif CN Regular" panose="02020600000000000000" charset="-122"/>
              <a:cs typeface="+mn-cs"/>
            </a:endParaRPr>
          </a:p>
          <a:p>
            <a:pPr indent="0"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ource Han Serif CN Regular" panose="02020600000000000000" charset="-122"/>
                <a:ea typeface="Source Han Serif CN Regular" panose="02020600000000000000" charset="-122"/>
                <a:sym typeface="+mn-ea"/>
              </a:rPr>
              <a:t>wooden basin</a:t>
            </a:r>
            <a:r>
              <a:rPr lang="en-US" altLang="zh-CN" sz="28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ource Han Serif CN Regular" panose="02020600000000000000" charset="-122"/>
                <a:ea typeface="Source Han Serif CN Regular" panose="02020600000000000000" charset="-122"/>
                <a:sym typeface="+mn-ea"/>
              </a:rPr>
              <a:t>;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ource Han Serif CN Regular" panose="02020600000000000000" charset="-122"/>
              <a:ea typeface="Source Han Serif CN Regular" panose="02020600000000000000" charset="-122"/>
              <a:cs typeface="+mn-cs"/>
            </a:endParaRPr>
          </a:p>
          <a:p>
            <a:pPr indent="0"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ource Han Serif CN Regular" panose="02020600000000000000" charset="-122"/>
                <a:ea typeface="Source Han Serif CN Regular" panose="02020600000000000000" charset="-122"/>
                <a:sym typeface="+mn-ea"/>
              </a:rPr>
              <a:t>straws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ource Han Serif CN Regular" panose="02020600000000000000" charset="-122"/>
              <a:ea typeface="Source Han Serif CN Regular" panose="02020600000000000000" charset="-122"/>
              <a:cs typeface="+mn-cs"/>
            </a:endParaRPr>
          </a:p>
          <a:p>
            <a:endParaRPr lang="zh-CN" altLang="en-US"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" name="文本框 25"/>
          <p:cNvSpPr txBox="1"/>
          <p:nvPr/>
        </p:nvSpPr>
        <p:spPr>
          <a:xfrm>
            <a:off x="1156335" y="368300"/>
            <a:ext cx="9043670" cy="55562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p>
            <a:r>
              <a:rPr lang="zh-CN" altLang="en-US" sz="2400" b="1">
                <a:solidFill>
                  <a:schemeClr val="tx1"/>
                </a:solidFill>
                <a:latin typeface="Source Han Serif CN Bold" panose="02020600000000000000" charset="-122"/>
                <a:ea typeface="Source Han Serif CN Bold" panose="02020600000000000000" charset="-122"/>
                <a:cs typeface="+mn-ea"/>
                <a:sym typeface="+mn-lt"/>
              </a:rPr>
              <a:t>2.2 Step-by-Step Process</a:t>
            </a:r>
            <a:endParaRPr lang="zh-CN" altLang="en-US" sz="2400" b="1">
              <a:solidFill>
                <a:schemeClr val="tx1"/>
              </a:solidFill>
              <a:latin typeface="Source Han Serif CN Bold" panose="02020600000000000000" charset="-122"/>
              <a:ea typeface="Source Han Serif CN Bold" panose="02020600000000000000" charset="-122"/>
              <a:cs typeface="+mn-ea"/>
              <a:sym typeface="+mn-lt"/>
            </a:endParaRPr>
          </a:p>
        </p:txBody>
      </p:sp>
      <p:pic>
        <p:nvPicPr>
          <p:cNvPr id="7" name="图片 6" descr="6_(2)_(1)_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" y="283845"/>
            <a:ext cx="659130" cy="659130"/>
          </a:xfrm>
          <a:prstGeom prst="rect">
            <a:avLst/>
          </a:prstGeom>
        </p:spPr>
      </p:pic>
      <p:pic>
        <p:nvPicPr>
          <p:cNvPr id="8" name="图片 7" descr="装饰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140" y="6193155"/>
            <a:ext cx="951230" cy="228600"/>
          </a:xfrm>
          <a:prstGeom prst="rect">
            <a:avLst/>
          </a:prstGeom>
        </p:spPr>
      </p:pic>
      <p:pic>
        <p:nvPicPr>
          <p:cNvPr id="42" name="图片 41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5140" y="786130"/>
            <a:ext cx="1036320" cy="1015365"/>
          </a:xfrm>
          <a:prstGeom prst="rect">
            <a:avLst/>
          </a:prstGeom>
        </p:spPr>
      </p:pic>
      <p:pic>
        <p:nvPicPr>
          <p:cNvPr id="43" name="图片 42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5955" y="110490"/>
            <a:ext cx="1347470" cy="1320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4645" y="1302385"/>
            <a:ext cx="5517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First, crush the tofu</a:t>
            </a:r>
            <a:endParaRPr lang="en-US" altLang="zh-CN" sz="2800"/>
          </a:p>
        </p:txBody>
      </p:sp>
      <p:pic>
        <p:nvPicPr>
          <p:cNvPr id="4" name="图片 3" descr="401deeff8910584717245c61fcc51e84"/>
          <p:cNvPicPr/>
          <p:nvPr/>
        </p:nvPicPr>
        <p:blipFill>
          <a:blip r:embed="rId6"/>
          <a:stretch>
            <a:fillRect/>
          </a:stretch>
        </p:blipFill>
        <p:spPr>
          <a:xfrm>
            <a:off x="3716655" y="942975"/>
            <a:ext cx="3528695" cy="2342515"/>
          </a:xfrm>
          <a:prstGeom prst="rect">
            <a:avLst/>
          </a:prstGeom>
        </p:spPr>
      </p:pic>
      <p:pic>
        <p:nvPicPr>
          <p:cNvPr id="6" name="图片 5" descr="6d10b7f4449ed00155be71aab3298b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2670" y="1062355"/>
            <a:ext cx="2760980" cy="2222500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>
          <a:xfrm>
            <a:off x="7245350" y="2209800"/>
            <a:ext cx="174371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98450" y="3031490"/>
            <a:ext cx="341820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second, divide the materials into equal sizes and shape into elliptical balls</a:t>
            </a:r>
            <a:endParaRPr lang="en-US" altLang="zh-CN" sz="2800"/>
          </a:p>
        </p:txBody>
      </p:sp>
      <p:sp>
        <p:nvSpPr>
          <p:cNvPr id="12" name="文本框 11"/>
          <p:cNvSpPr txBox="1"/>
          <p:nvPr/>
        </p:nvSpPr>
        <p:spPr>
          <a:xfrm>
            <a:off x="7381240" y="1564640"/>
            <a:ext cx="1184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pour pig</a:t>
            </a:r>
            <a:r>
              <a:rPr lang="en-US" altLang="zh-CN"/>
              <a:t> blood 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7380605" y="2667000"/>
            <a:ext cx="11842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add some salt and minced pork meat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9185910" y="3703955"/>
            <a:ext cx="20783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(mix them completely and appropriately)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334645" y="4954270"/>
            <a:ext cx="34182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Third, put balls into sieves covered with straws</a:t>
            </a:r>
            <a:endParaRPr lang="en-US" altLang="zh-CN" sz="2800"/>
          </a:p>
        </p:txBody>
      </p:sp>
      <p:pic>
        <p:nvPicPr>
          <p:cNvPr id="17" name="图片 16" descr="da1d1a7d92085560ff7198b2e0ba14f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7870" y="4280535"/>
            <a:ext cx="4114800" cy="222885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9004300" y="5499735"/>
            <a:ext cx="20783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(dry them in the sun or smoke them by burning wood)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9" grpId="0" animBg="1"/>
      <p:bldP spid="9" grpId="1" animBg="1"/>
      <p:bldP spid="13" grpId="0"/>
      <p:bldP spid="13" grpId="1"/>
      <p:bldP spid="14" grpId="0"/>
      <p:bldP spid="11" grpId="0"/>
      <p:bldP spid="11" grpId="1"/>
      <p:bldP spid="15" grpId="0"/>
      <p:bldP spid="15" grpId="1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1x1_1715851613837_97ddc616-0c87-4708-9714-b6b70167569b_7CKIJTE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" cy="1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894398" y="1568450"/>
            <a:ext cx="10061575" cy="3721100"/>
            <a:chOff x="1724" y="1940"/>
            <a:chExt cx="15845" cy="5860"/>
          </a:xfrm>
        </p:grpSpPr>
        <p:sp>
          <p:nvSpPr>
            <p:cNvPr id="3" name="圆角矩形 2"/>
            <p:cNvSpPr/>
            <p:nvPr/>
          </p:nvSpPr>
          <p:spPr>
            <a:xfrm>
              <a:off x="5955" y="3145"/>
              <a:ext cx="11431" cy="3450"/>
            </a:xfrm>
            <a:prstGeom prst="roundRect">
              <a:avLst/>
            </a:prstGeom>
            <a:solidFill>
              <a:srgbClr val="FCF4E7">
                <a:alpha val="88000"/>
              </a:srgb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</a:p>
          </p:txBody>
        </p:sp>
        <p:pic>
          <p:nvPicPr>
            <p:cNvPr id="2" name="图片 1" descr="编组_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4" y="1940"/>
              <a:ext cx="6071" cy="5860"/>
            </a:xfrm>
            <a:prstGeom prst="rect">
              <a:avLst/>
            </a:prstGeom>
          </p:spPr>
        </p:pic>
        <p:pic>
          <p:nvPicPr>
            <p:cNvPr id="5" name="图片 4" descr="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718" y="1940"/>
              <a:ext cx="1851" cy="1814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7476" y="4601"/>
              <a:ext cx="9910" cy="1598"/>
            </a:xfrm>
            <a:prstGeom prst="rect">
              <a:avLst/>
            </a:prstGeom>
            <a:noFill/>
          </p:spPr>
          <p:txBody>
            <a:bodyPr wrap="square" rtlCol="0">
              <a:normAutofit/>
              <a:scene3d>
                <a:camera prst="orthographicFront"/>
                <a:lightRig rig="threePt" dir="t"/>
              </a:scene3d>
              <a:sp3d contourW="12700"/>
            </a:bodyPr>
            <a:p>
              <a:r>
                <a:rPr lang="en-US" altLang="zh-CN" sz="4000" b="1" spc="600" dirty="0">
                  <a:solidFill>
                    <a:schemeClr val="tx1"/>
                  </a:solidFill>
                  <a:uFillTx/>
                  <a:latin typeface="Source Han Serif CN Bold" panose="02020600000000000000" charset="-122"/>
                  <a:ea typeface="Source Han Serif CN Bold" panose="02020600000000000000" charset="-122"/>
                  <a:cs typeface="经典综艺体简" panose="02010609000101010101" pitchFamily="49" charset="-122"/>
                  <a:sym typeface="Calibri" panose="020F0502020204030204" charset="0"/>
                </a:rPr>
                <a:t> Cooking Methods</a:t>
              </a:r>
              <a:endParaRPr lang="en-US" altLang="zh-CN" sz="4000" b="1" spc="600" dirty="0">
                <a:solidFill>
                  <a:schemeClr val="tx1"/>
                </a:solidFill>
                <a:uFillTx/>
                <a:latin typeface="Source Han Serif CN Bold" panose="02020600000000000000" charset="-122"/>
                <a:ea typeface="Source Han Serif CN Bold" panose="02020600000000000000" charset="-122"/>
                <a:cs typeface="经典综艺体简" panose="02010609000101010101" pitchFamily="49" charset="-122"/>
                <a:sym typeface="Calibri" panose="020F050202020403020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476" y="3619"/>
              <a:ext cx="1997" cy="866"/>
            </a:xfrm>
            <a:prstGeom prst="rect">
              <a:avLst/>
            </a:prstGeom>
            <a:noFill/>
          </p:spPr>
          <p:txBody>
            <a:bodyPr wrap="square" rtlCol="0">
              <a:normAutofit/>
              <a:scene3d>
                <a:camera prst="orthographicFront"/>
                <a:lightRig rig="threePt" dir="t"/>
              </a:scene3d>
              <a:sp3d contourW="12700"/>
            </a:bodyPr>
            <a:p>
              <a:r>
                <a:rPr lang="en-US" altLang="zh-CN" sz="2400" b="1" spc="600" dirty="0">
                  <a:solidFill>
                    <a:schemeClr val="tx1"/>
                  </a:solidFill>
                  <a:uFillTx/>
                  <a:latin typeface="Source Han Serif CN Bold" panose="02020600000000000000" charset="-122"/>
                  <a:ea typeface="Source Han Serif CN Bold" panose="02020600000000000000" charset="-122"/>
                  <a:cs typeface="经典综艺体简" panose="02010609000101010101" pitchFamily="49" charset="-122"/>
                  <a:sym typeface="Calibri" panose="020F0502020204030204" charset="0"/>
                </a:rPr>
                <a:t>Part</a:t>
              </a:r>
              <a:endParaRPr lang="en-US" altLang="zh-CN" sz="2400" b="1" spc="600" dirty="0">
                <a:solidFill>
                  <a:schemeClr val="tx1"/>
                </a:solidFill>
                <a:uFillTx/>
                <a:latin typeface="Source Han Serif CN Bold" panose="02020600000000000000" charset="-122"/>
                <a:ea typeface="Source Han Serif CN Bold" panose="02020600000000000000" charset="-122"/>
                <a:cs typeface="经典综艺体简" panose="02010609000101010101" pitchFamily="49" charset="-122"/>
                <a:sym typeface="Calibri" panose="020F0502020204030204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177" y="3619"/>
              <a:ext cx="2308" cy="866"/>
            </a:xfrm>
            <a:prstGeom prst="rect">
              <a:avLst/>
            </a:prstGeom>
            <a:noFill/>
          </p:spPr>
          <p:txBody>
            <a:bodyPr wrap="square" rtlCol="0">
              <a:normAutofit/>
              <a:scene3d>
                <a:camera prst="orthographicFront"/>
                <a:lightRig rig="threePt" dir="t"/>
              </a:scene3d>
              <a:sp3d contourW="12700"/>
            </a:bodyPr>
            <a:p>
              <a:r>
                <a:rPr lang="en-US" altLang="zh-CN" sz="2400" b="1" spc="600" dirty="0">
                  <a:solidFill>
                    <a:schemeClr val="tx1"/>
                  </a:solidFill>
                  <a:uFillTx/>
                  <a:latin typeface="Source Han Serif CN Bold" panose="02020600000000000000" charset="-122"/>
                  <a:ea typeface="Source Han Serif CN Bold" panose="02020600000000000000" charset="-122"/>
                  <a:cs typeface="经典综艺体简" panose="02010609000101010101" pitchFamily="49" charset="-122"/>
                  <a:sym typeface="Calibri" panose="020F0502020204030204" charset="0"/>
                </a:rPr>
                <a:t>03</a:t>
              </a:r>
              <a:endParaRPr lang="en-US" altLang="zh-CN" sz="2400" b="1" spc="600" dirty="0">
                <a:solidFill>
                  <a:schemeClr val="tx1"/>
                </a:solidFill>
                <a:uFillTx/>
                <a:latin typeface="Source Han Serif CN Bold" panose="02020600000000000000" charset="-122"/>
                <a:ea typeface="Source Han Serif CN Bold" panose="02020600000000000000" charset="-122"/>
                <a:cs typeface="经典综艺体简" panose="02010609000101010101" pitchFamily="49" charset="-122"/>
                <a:sym typeface="Calibri" panose="020F0502020204030204" charset="0"/>
              </a:endParaRPr>
            </a:p>
          </p:txBody>
        </p:sp>
      </p:grpSp>
      <p:pic>
        <p:nvPicPr>
          <p:cNvPr id="13" name="图片 12" descr="装饰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715" y="635635"/>
            <a:ext cx="951230" cy="228600"/>
          </a:xfrm>
          <a:prstGeom prst="rect">
            <a:avLst/>
          </a:prstGeom>
        </p:spPr>
      </p:pic>
      <p:pic>
        <p:nvPicPr>
          <p:cNvPr id="4" name="图片 3" descr="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5845" y="1568450"/>
            <a:ext cx="18669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" name="文本框 25"/>
          <p:cNvSpPr txBox="1"/>
          <p:nvPr/>
        </p:nvSpPr>
        <p:spPr>
          <a:xfrm>
            <a:off x="1156335" y="368300"/>
            <a:ext cx="9043670" cy="55562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p>
            <a:r>
              <a:rPr lang="en-US" altLang="zh-CN" sz="2400" b="1">
                <a:solidFill>
                  <a:schemeClr val="tx1"/>
                </a:solidFill>
                <a:latin typeface="Source Han Serif CN Bold" panose="02020600000000000000" charset="-122"/>
                <a:ea typeface="Source Han Serif CN Bold" panose="02020600000000000000" charset="-122"/>
                <a:cs typeface="+mn-ea"/>
                <a:sym typeface="+mn-lt"/>
              </a:rPr>
              <a:t>The most common ways are:</a:t>
            </a:r>
            <a:endParaRPr lang="en-US" altLang="zh-CN" sz="2400" b="1">
              <a:solidFill>
                <a:schemeClr val="tx1"/>
              </a:solidFill>
              <a:latin typeface="Source Han Serif CN Bold" panose="02020600000000000000" charset="-122"/>
              <a:ea typeface="Source Han Serif CN Bold" panose="02020600000000000000" charset="-122"/>
              <a:cs typeface="+mn-ea"/>
              <a:sym typeface="+mn-lt"/>
            </a:endParaRPr>
          </a:p>
        </p:txBody>
      </p:sp>
      <p:pic>
        <p:nvPicPr>
          <p:cNvPr id="7" name="图片 6" descr="6_(2)_(1)_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" y="283845"/>
            <a:ext cx="659130" cy="65913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985770" y="2858135"/>
            <a:ext cx="3109595" cy="96583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indent="0" algn="ct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Source Han Sans CN Bold" panose="020B0600000000000000" charset="-122"/>
                <a:ea typeface="Source Han Sans CN Bold" panose="020B0600000000000000" charset="-122"/>
                <a:cs typeface="思源黑体 CN Light" panose="020B0600000000000000" charset="-122"/>
                <a:sym typeface="思源黑体 CN Light" panose="020B0600000000000000" charset="-122"/>
              </a:rPr>
              <a:t> Steaming Time and Serving</a:t>
            </a:r>
            <a:endParaRPr lang="zh-CN" altLang="en-US" sz="2400" b="1" dirty="0">
              <a:solidFill>
                <a:schemeClr val="bg1"/>
              </a:solidFill>
              <a:latin typeface="Source Han Sans CN Bold" panose="020B0600000000000000" charset="-122"/>
              <a:ea typeface="Source Han Sans CN Bold" panose="020B0600000000000000" charset="-122"/>
              <a:cs typeface="思源黑体 CN Light" panose="020B0600000000000000" charset="-122"/>
              <a:sym typeface="思源黑体 CN Light" panose="020B0600000000000000" charset="-122"/>
            </a:endParaRPr>
          </a:p>
        </p:txBody>
      </p:sp>
      <p:pic>
        <p:nvPicPr>
          <p:cNvPr id="20" name="图片 19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335" y="2879725"/>
            <a:ext cx="1828800" cy="2225675"/>
          </a:xfrm>
          <a:prstGeom prst="rect">
            <a:avLst/>
          </a:prstGeom>
        </p:spPr>
      </p:pic>
      <p:pic>
        <p:nvPicPr>
          <p:cNvPr id="21" name="图片 20" descr="装饰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5140" y="6193155"/>
            <a:ext cx="951230" cy="228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13130" y="2113280"/>
            <a:ext cx="9043670" cy="55562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p>
            <a:r>
              <a:rPr lang="en-US" altLang="zh-CN" sz="2400" b="1">
                <a:solidFill>
                  <a:schemeClr val="tx1"/>
                </a:solidFill>
                <a:latin typeface="Source Han Serif CN Bold" panose="02020600000000000000" charset="-122"/>
                <a:ea typeface="Source Han Serif CN Bold" panose="02020600000000000000" charset="-122"/>
                <a:cs typeface="+mn-ea"/>
                <a:sym typeface="+mn-lt"/>
              </a:rPr>
              <a:t>1. Steam sliced pig blood balls for 15 minutes</a:t>
            </a:r>
            <a:endParaRPr lang="en-US" altLang="zh-CN" sz="2400" b="1">
              <a:solidFill>
                <a:schemeClr val="tx1"/>
              </a:solidFill>
              <a:latin typeface="Source Han Serif CN Bold" panose="02020600000000000000" charset="-122"/>
              <a:ea typeface="Source Han Serif CN Bold" panose="02020600000000000000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13130" y="3268345"/>
            <a:ext cx="9043670" cy="555625"/>
          </a:xfrm>
          <a:prstGeom prst="rect">
            <a:avLst/>
          </a:prstGeom>
          <a:noFill/>
        </p:spPr>
        <p:txBody>
          <a:bodyPr wrap="square" rtlCol="0" anchor="ctr" anchorCtr="0">
            <a:normAutofit fontScale="90000"/>
          </a:bodyPr>
          <a:p>
            <a:r>
              <a:rPr lang="en-US" altLang="zh-CN" sz="2400" b="1">
                <a:solidFill>
                  <a:schemeClr val="tx1"/>
                </a:solidFill>
                <a:latin typeface="Source Han Serif CN Bold" panose="02020600000000000000" charset="-122"/>
                <a:ea typeface="Source Han Serif CN Bold" panose="02020600000000000000" charset="-122"/>
                <a:cs typeface="+mn-ea"/>
                <a:sym typeface="+mn-lt"/>
              </a:rPr>
              <a:t>2. Stir-fry sliced pig blood balls with peppers and garlic</a:t>
            </a:r>
            <a:endParaRPr lang="en-US" altLang="zh-CN" sz="2400" b="1">
              <a:solidFill>
                <a:schemeClr val="tx1"/>
              </a:solidFill>
              <a:latin typeface="Source Han Serif CN Bold" panose="02020600000000000000" charset="-122"/>
              <a:ea typeface="Source Han Serif CN Bold" panose="02020600000000000000" charset="-122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3130" y="4383405"/>
            <a:ext cx="9043670" cy="55562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p>
            <a:r>
              <a:rPr lang="en-US" altLang="zh-CN" sz="2400" b="1">
                <a:solidFill>
                  <a:schemeClr val="tx1"/>
                </a:solidFill>
                <a:latin typeface="Source Han Serif CN Bold" panose="02020600000000000000" charset="-122"/>
                <a:ea typeface="Source Han Serif CN Bold" panose="02020600000000000000" charset="-122"/>
                <a:cs typeface="+mn-ea"/>
                <a:sym typeface="+mn-lt"/>
              </a:rPr>
              <a:t>3. Steamed sliced pig blood balls with other smoked meats</a:t>
            </a:r>
            <a:endParaRPr lang="en-US" altLang="zh-CN" sz="2400" b="1">
              <a:solidFill>
                <a:schemeClr val="tx1"/>
              </a:solidFill>
              <a:latin typeface="Source Han Serif CN Bold" panose="02020600000000000000" charset="-122"/>
              <a:ea typeface="Source Han Serif CN Bold" panose="02020600000000000000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1265</Words>
  <Application>WPS 演示</Application>
  <PresentationFormat>On-screen Show (4:3)</PresentationFormat>
  <Paragraphs>103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宋体</vt:lpstr>
      <vt:lpstr>Wingdings</vt:lpstr>
      <vt:lpstr>Source Han Serif CN Bold</vt:lpstr>
      <vt:lpstr>经典综艺体简</vt:lpstr>
      <vt:lpstr>Calibri</vt:lpstr>
      <vt:lpstr>Source Han Serif CN Medium</vt:lpstr>
      <vt:lpstr>微软雅黑</vt:lpstr>
      <vt:lpstr>Source Han Serif CN Regular</vt:lpstr>
      <vt:lpstr>Source Han Sans CN Bold</vt:lpstr>
      <vt:lpstr>思源黑体 CN Light</vt:lpstr>
      <vt:lpstr>Arial Unicode MS</vt:lpstr>
      <vt:lpstr>黑体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 and Cultural Significance of Pig Blood Balls</dc:title>
  <dc:creator>18873148025</dc:creator>
  <dc:description>2025-03-10 20:14:29</dc:description>
  <cp:lastModifiedBy>索漫</cp:lastModifiedBy>
  <cp:revision>7</cp:revision>
  <dcterms:created xsi:type="dcterms:W3CDTF">2006-08-16T00:00:00Z</dcterms:created>
  <dcterms:modified xsi:type="dcterms:W3CDTF">2025-04-11T12:04:44Z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A0409DB5D47B426292C45FEC389DBC72_13</vt:lpwstr>
  </property>
</Properties>
</file>