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comments/comment12.xml" ContentType="application/vnd.openxmlformats-officedocument.presentationml.comment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handoutMasterIdLst>
    <p:handoutMasterId r:id="rId23"/>
  </p:handoutMasterIdLst>
  <p:sldIdLst>
    <p:sldId id="524" r:id="rId2"/>
    <p:sldId id="469" r:id="rId3"/>
    <p:sldId id="540" r:id="rId4"/>
    <p:sldId id="541" r:id="rId5"/>
    <p:sldId id="525" r:id="rId6"/>
    <p:sldId id="542" r:id="rId7"/>
    <p:sldId id="555" r:id="rId8"/>
    <p:sldId id="544" r:id="rId9"/>
    <p:sldId id="545" r:id="rId10"/>
    <p:sldId id="546" r:id="rId11"/>
    <p:sldId id="547" r:id="rId12"/>
    <p:sldId id="548" r:id="rId13"/>
    <p:sldId id="556" r:id="rId14"/>
    <p:sldId id="550" r:id="rId15"/>
    <p:sldId id="551" r:id="rId16"/>
    <p:sldId id="552" r:id="rId17"/>
    <p:sldId id="549" r:id="rId18"/>
    <p:sldId id="553" r:id="rId19"/>
    <p:sldId id="554" r:id="rId20"/>
    <p:sldId id="526" r:id="rId21"/>
    <p:sldId id="539" r:id="rId2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9"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曾 锦泉" initials="曾" lastIdx="22" clrIdx="0">
    <p:extLst>
      <p:ext uri="{19B8F6BF-5375-455C-9EA6-DF929625EA0E}">
        <p15:presenceInfo xmlns:p15="http://schemas.microsoft.com/office/powerpoint/2012/main" userId="e9ddaffb6e1e54b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DF3F1"/>
    <a:srgbClr val="9ABDCC"/>
    <a:srgbClr val="AD8D88"/>
    <a:srgbClr val="DC6F5C"/>
    <a:srgbClr val="F3B5A1"/>
    <a:srgbClr val="DD9E8A"/>
    <a:srgbClr val="E0C7B9"/>
    <a:srgbClr val="3F5B59"/>
    <a:srgbClr val="CB9971"/>
    <a:srgbClr val="CF85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33" autoAdjust="0"/>
    <p:restoredTop sz="94660"/>
  </p:normalViewPr>
  <p:slideViewPr>
    <p:cSldViewPr snapToGrid="0" showGuides="1">
      <p:cViewPr>
        <p:scale>
          <a:sx n="100" d="100"/>
          <a:sy n="100" d="100"/>
        </p:scale>
        <p:origin x="317" y="274"/>
      </p:cViewPr>
      <p:guideLst>
        <p:guide orient="horz" pos="2119"/>
        <p:guide pos="2880"/>
      </p:guideLst>
    </p:cSldViewPr>
  </p:slideViewPr>
  <p:notesTextViewPr>
    <p:cViewPr>
      <p:scale>
        <a:sx n="1" d="1"/>
        <a:sy n="1" d="1"/>
      </p:scale>
      <p:origin x="0" y="0"/>
    </p:cViewPr>
  </p:notesTextViewPr>
  <p:notesViewPr>
    <p:cSldViewPr snapToGrid="0">
      <p:cViewPr varScale="1">
        <p:scale>
          <a:sx n="65" d="100"/>
          <a:sy n="65" d="100"/>
        </p:scale>
        <p:origin x="2746" y="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3-20T19:43:44.063" idx="1">
    <p:pos x="2113" y="2627"/>
    <p:text>You must be very familiar with the song, just as you are familiar with the software. Users can buy goods at a lower price by buying them with their friends, families or just strangers together. This is the reason of the name.</p:text>
    <p:extLst>
      <p:ext uri="{C676402C-5697-4E1C-873F-D02D1690AC5C}">
        <p15:threadingInfo xmlns:p15="http://schemas.microsoft.com/office/powerpoint/2012/main" timeZoneBias="-480"/>
      </p:ext>
    </p:extLst>
  </p:cm>
  <p:cm authorId="1" dt="2023-03-20T19:47:47.543" idx="2">
    <p:pos x="2113" y="2763"/>
    <p:text>Just like, "the more you buy, the lower prices are"</p:text>
    <p:extLst>
      <p:ext uri="{C676402C-5697-4E1C-873F-D02D1690AC5C}">
        <p15:threadingInfo xmlns:p15="http://schemas.microsoft.com/office/powerpoint/2012/main" timeZoneBias="-480">
          <p15:parentCm authorId="1" idx="1"/>
        </p15:threadingInfo>
      </p:ext>
    </p:extLst>
  </p:cm>
  <p:cm authorId="1" dt="2023-03-20T19:48:24.002" idx="3">
    <p:pos x="3489" y="2651"/>
    <p:text>It seems that if you hear the name, 拼多多 for the first time, you would think that the key of this application is to "拼". But actually, "拼" is just a function to attract people. It's not a crucial step while shopping.</p:text>
    <p:extLst>
      <p:ext uri="{C676402C-5697-4E1C-873F-D02D1690AC5C}">
        <p15:threadingInfo xmlns:p15="http://schemas.microsoft.com/office/powerpoint/2012/main" timeZoneBias="-48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23-03-21T22:42:08.141" idx="18">
    <p:pos x="102" y="20"/>
    <p:text>As the saying goes:There is no free lunch in the world. The process is very long and tortuous. To get the money, users need to ask a lot of  people for help by clicking the link, and  most of the time, they get nothing after it.</p:text>
    <p:extLst>
      <p:ext uri="{C676402C-5697-4E1C-873F-D02D1690AC5C}">
        <p15:threadingInfo xmlns:p15="http://schemas.microsoft.com/office/powerpoint/2012/main" timeZoneBias="-48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23-03-21T23:02:55.620" idx="19">
    <p:pos x="75" y="64"/>
    <p:text>All of these lead a result that many people feel disappointed and they delete the application. The corporate image is seriously damaged.</p:text>
    <p:extLst>
      <p:ext uri="{C676402C-5697-4E1C-873F-D02D1690AC5C}">
        <p15:threadingInfo xmlns:p15="http://schemas.microsoft.com/office/powerpoint/2012/main" timeZoneBias="-48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23-03-21T23:06:33.625" idx="20">
    <p:pos x="453" y="172"/>
    <p:text>But luckily, in last winter, I did get the cash reward. I asked over fifteen people to help me get the 100 yuan, and then, more than thirty other people to get the 400 yuan.</p:text>
    <p:extLst>
      <p:ext uri="{C676402C-5697-4E1C-873F-D02D1690AC5C}">
        <p15:threadingInfo xmlns:p15="http://schemas.microsoft.com/office/powerpoint/2012/main" timeZoneBias="-480"/>
      </p:ext>
    </p:extLst>
  </p:cm>
  <p:cm authorId="1" dt="2023-03-21T23:14:14.372" idx="21">
    <p:pos x="453" y="308"/>
    <p:text>I spent more than three hours getting the money that day on my bed. I'm a lucky dog.</p:text>
    <p:extLst>
      <p:ext uri="{C676402C-5697-4E1C-873F-D02D1690AC5C}">
        <p15:threadingInfo xmlns:p15="http://schemas.microsoft.com/office/powerpoint/2012/main" timeZoneBias="-480">
          <p15:parentCm authorId="1" idx="20"/>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3-03-20T20:04:44.714" idx="4">
    <p:pos x="2137" y="565"/>
    <p:text>There are two choices while shopping, buying alone or buying together. You choose to buy alone, which means you would like to pay more money. That's impossible.</p:text>
    <p:extLst>
      <p:ext uri="{C676402C-5697-4E1C-873F-D02D1690AC5C}">
        <p15:threadingInfo xmlns:p15="http://schemas.microsoft.com/office/powerpoint/2012/main" timeZoneBias="-480"/>
      </p:ext>
    </p:extLst>
  </p:cm>
  <p:cm authorId="1" dt="2023-03-20T20:07:17.586" idx="5">
    <p:pos x="2134" y="1475"/>
    <p:text>And after you choose to buy together, you don't have to ask your friends to buy the goods with you together. You just need to wait for a short time. The strangers would buy with you. It usually won't take a long time.</p:text>
    <p:extLst>
      <p:ext uri="{C676402C-5697-4E1C-873F-D02D1690AC5C}">
        <p15:threadingInfo xmlns:p15="http://schemas.microsoft.com/office/powerpoint/2012/main" timeZoneBias="-480"/>
      </p:ext>
    </p:extLst>
  </p:cm>
  <p:cm authorId="1" dt="2023-03-20T20:09:53.309" idx="6">
    <p:pos x="2134" y="1611"/>
    <p:text>And if you don't wanna wait, you can use the right to buy directly. As an old user, I have ninety-seven chances to buy directly.</p:text>
    <p:extLst>
      <p:ext uri="{C676402C-5697-4E1C-873F-D02D1690AC5C}">
        <p15:threadingInfo xmlns:p15="http://schemas.microsoft.com/office/powerpoint/2012/main" timeZoneBias="-480">
          <p15:parentCm authorId="1" idx="5"/>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3-03-20T20:23:19.535" idx="9">
    <p:pos x="465" y="538"/>
    <p:text>The choice between buying alone and buying together, takes advantages of users' psychology to pursue price reduction. But as old users, we never care about the twenty-three point eight. Because we know...</p:text>
    <p:extLst>
      <p:ext uri="{C676402C-5697-4E1C-873F-D02D1690AC5C}">
        <p15:threadingInfo xmlns:p15="http://schemas.microsoft.com/office/powerpoint/2012/main" timeZoneBias="-48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3-03-20T21:21:19.501" idx="10">
    <p:pos x="2778" y="718"/>
    <p:text>There is a very interesting sentence to describe buytogether is ...The most important reason we choose to use buytogether is the cheapness.</p:text>
    <p:extLst>
      <p:ext uri="{C676402C-5697-4E1C-873F-D02D1690AC5C}">
        <p15:threadingInfo xmlns:p15="http://schemas.microsoft.com/office/powerpoint/2012/main" timeZoneBias="-480"/>
      </p:ext>
    </p:extLst>
  </p:cm>
  <p:cm authorId="1" dt="2023-03-20T21:43:27.797" idx="11">
    <p:pos x="2070" y="1956"/>
    <p:text>I would be more inclined to choose Buytogether as a poor student if I wanna buy something less than 50 yuan. Buytogether is good choice for us when we don't pursue the brand.</p:text>
    <p:extLst>
      <p:ext uri="{C676402C-5697-4E1C-873F-D02D1690AC5C}">
        <p15:threadingInfo xmlns:p15="http://schemas.microsoft.com/office/powerpoint/2012/main" timeZoneBias="-48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3-03-20T22:11:16.619" idx="12">
    <p:pos x="2836" y="1254"/>
    <p:text>Buytogether is apt to lean in favor of buyers, while Taobao to lean in favor of sellers.</p:text>
    <p:extLst>
      <p:ext uri="{C676402C-5697-4E1C-873F-D02D1690AC5C}">
        <p15:threadingInfo xmlns:p15="http://schemas.microsoft.com/office/powerpoint/2012/main" timeZoneBias="-480"/>
      </p:ext>
    </p:extLst>
  </p:cm>
  <p:cm authorId="1" dt="2023-03-20T22:36:01.742" idx="13">
    <p:pos x="3250" y="2783"/>
    <p:text>However, Taobao's return process is usually strict. Many sellers in Taobao would be probably unwilling to solve problems. They just like to tpq.</p:text>
    <p:extLst>
      <p:ext uri="{C676402C-5697-4E1C-873F-D02D1690AC5C}">
        <p15:threadingInfo xmlns:p15="http://schemas.microsoft.com/office/powerpoint/2012/main" timeZoneBias="-48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3-03-20T22:55:07.766" idx="14">
    <p:pos x="5281" y="2656"/>
    <p:text>For example, the 拼小圈. I haven't opened my pxq, because I'm... I don't wanna share my phone contacts what I buy.</p:text>
    <p:extLst>
      <p:ext uri="{C676402C-5697-4E1C-873F-D02D1690AC5C}">
        <p15:threadingInfo xmlns:p15="http://schemas.microsoft.com/office/powerpoint/2012/main" timeZoneBias="-48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3-03-21T19:25:26.990" idx="15">
    <p:pos x="4617" y="999"/>
    <p:text>In my memory, the original price of Sanyang turkry noodles is 6 yuan a packet, but after buyting together, it's about 3 to 4 yuan a packet. So it's really affordable and attractive.</p:text>
    <p:extLst>
      <p:ext uri="{C676402C-5697-4E1C-873F-D02D1690AC5C}">
        <p15:threadingInfo xmlns:p15="http://schemas.microsoft.com/office/powerpoint/2012/main" timeZoneBias="-48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3-03-21T21:16:37.534" idx="16">
    <p:pos x="4502" y="769"/>
    <p:text>The problems of Buytogether have been clearly summarized in our textbooks.</p:text>
    <p:extLst>
      <p:ext uri="{C676402C-5697-4E1C-873F-D02D1690AC5C}">
        <p15:threadingInfo xmlns:p15="http://schemas.microsoft.com/office/powerpoint/2012/main" timeZoneBias="-480"/>
      </p:ext>
    </p:extLst>
  </p:cm>
  <p:cm authorId="1" dt="2023-03-22T00:20:37.766" idx="22">
    <p:pos x="4796" y="2314"/>
    <p:text>And these two lead to the third problem.</p:text>
    <p:extLst>
      <p:ext uri="{C676402C-5697-4E1C-873F-D02D1690AC5C}">
        <p15:threadingInfo xmlns:p15="http://schemas.microsoft.com/office/powerpoint/2012/main" timeZoneBias="-48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3-03-21T21:29:44.777" idx="17">
    <p:pos x="2545" y="2592"/>
    <p:text>But as far as I'm concerned, during the recent years, the circumstance has been better and better.</p:text>
    <p:extLst>
      <p:ext uri="{C676402C-5697-4E1C-873F-D02D1690AC5C}">
        <p15:threadingInfo xmlns:p15="http://schemas.microsoft.com/office/powerpoint/2012/main" timeZoneBias="-48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B292CB-B65F-4429-B917-DC3E1D2A417C}" type="datetimeFigureOut">
              <a:rPr lang="zh-CN" altLang="en-US" smtClean="0"/>
              <a:t>2023/3/21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172A309-CAC4-491A-BE0B-C228453A0DE1}" type="slidenum">
              <a:rPr lang="zh-CN" altLang="en-US" smtClean="0"/>
              <a:t>‹#›</a:t>
            </a:fld>
            <a:endParaRPr lang="zh-CN" altLang="en-US"/>
          </a:p>
        </p:txBody>
      </p:sp>
    </p:spTree>
    <p:extLst>
      <p:ext uri="{BB962C8B-B14F-4D97-AF65-F5344CB8AC3E}">
        <p14:creationId xmlns:p14="http://schemas.microsoft.com/office/powerpoint/2010/main" val="188196875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4197" r="4197" b="8393"/>
          <a:stretch>
            <a:fillRect/>
          </a:stretch>
        </p:blipFill>
        <p:spPr>
          <a:xfrm>
            <a:off x="0" y="-1"/>
            <a:ext cx="9144000" cy="514350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13F87CF-3569-4A6D-ABE9-80B564D3AFB4}" type="datetimeFigureOut">
              <a:rPr lang="zh-CN" altLang="en-US" smtClean="0"/>
              <a:t>2023/3/21</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431EDE2-ED55-47B1-BF0C-0EF98048EBB1}"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comments" Target="../comments/commen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comments" Target="../comments/comment10.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comments" Target="../comments/comment11.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comments" Target="../comments/comment12.xml"/></Relationships>
</file>

<file path=ppt/slides/_rels/slide2.xml.rels><?xml version="1.0" encoding="UTF-8" standalone="yes"?>
<Relationships xmlns="http://schemas.openxmlformats.org/package/2006/relationships"><Relationship Id="rId3" Type="http://schemas.openxmlformats.org/officeDocument/2006/relationships/hyperlink" Target="file:///D:\CloudMusic\&#25340;&#22810;&#22810;%20-%20&#22909;&#24819;&#20320;&#65288;&#26417;&#20027;&#29233;&#28436;&#32462;&#25340;&#22810;&#22810;&#29256;&#65289;.mp3"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comments" Target="../comments/commen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p:nvPr/>
        </p:nvSpPr>
        <p:spPr>
          <a:xfrm>
            <a:off x="-627797" y="1535569"/>
            <a:ext cx="382137" cy="382137"/>
          </a:xfrm>
          <a:prstGeom prst="ellipse">
            <a:avLst/>
          </a:prstGeom>
          <a:solidFill>
            <a:srgbClr val="DC6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627798" y="1992966"/>
            <a:ext cx="382137" cy="382137"/>
          </a:xfrm>
          <a:prstGeom prst="ellipse">
            <a:avLst/>
          </a:prstGeom>
          <a:solidFill>
            <a:srgbClr val="DD9E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627799" y="2450363"/>
            <a:ext cx="382137" cy="382137"/>
          </a:xfrm>
          <a:prstGeom prst="ellipse">
            <a:avLst/>
          </a:prstGeom>
          <a:solidFill>
            <a:srgbClr val="AD8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627799" y="1061012"/>
            <a:ext cx="382137" cy="382137"/>
          </a:xfrm>
          <a:prstGeom prst="ellipse">
            <a:avLst/>
          </a:prstGeom>
          <a:solidFill>
            <a:srgbClr val="9ABD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PA_矩形 7"/>
          <p:cNvSpPr/>
          <p:nvPr>
            <p:custDataLst>
              <p:tags r:id="rId1"/>
            </p:custDataLst>
          </p:nvPr>
        </p:nvSpPr>
        <p:spPr>
          <a:xfrm>
            <a:off x="3734972" y="2402473"/>
            <a:ext cx="937447" cy="338554"/>
          </a:xfrm>
          <a:prstGeom prst="rect">
            <a:avLst/>
          </a:prstGeom>
        </p:spPr>
        <p:txBody>
          <a:bodyPr wrap="square">
            <a:spAutoFit/>
          </a:bodyPr>
          <a:lstStyle/>
          <a:p>
            <a:pPr defTabSz="685800">
              <a:defRPr/>
            </a:pPr>
            <a:r>
              <a:rPr lang="zh-CN" altLang="en-US" sz="1600" b="1" kern="0" dirty="0">
                <a:solidFill>
                  <a:srgbClr val="AD8D88"/>
                </a:solidFill>
                <a:latin typeface="华文楷体" panose="02010600040101010101" pitchFamily="2" charset="-122"/>
                <a:ea typeface="华文楷体" panose="02010600040101010101" pitchFamily="2" charset="-122"/>
              </a:rPr>
              <a:t>曾锦泉</a:t>
            </a:r>
          </a:p>
        </p:txBody>
      </p:sp>
      <p:sp>
        <p:nvSpPr>
          <p:cNvPr id="19" name="PA_矩形 8"/>
          <p:cNvSpPr/>
          <p:nvPr>
            <p:custDataLst>
              <p:tags r:id="rId2"/>
            </p:custDataLst>
          </p:nvPr>
        </p:nvSpPr>
        <p:spPr>
          <a:xfrm>
            <a:off x="2371253" y="981484"/>
            <a:ext cx="4305592" cy="923330"/>
          </a:xfrm>
          <a:prstGeom prst="rect">
            <a:avLst/>
          </a:prstGeom>
        </p:spPr>
        <p:txBody>
          <a:bodyPr wrap="square">
            <a:spAutoFit/>
          </a:bodyPr>
          <a:lstStyle/>
          <a:p>
            <a:pPr defTabSz="685800">
              <a:defRPr/>
            </a:pPr>
            <a:r>
              <a:rPr lang="en-US" altLang="zh-CN" sz="5400" i="1" kern="0" dirty="0" err="1">
                <a:solidFill>
                  <a:srgbClr val="AD8D88"/>
                </a:solidFill>
                <a:latin typeface="+mj-ea"/>
                <a:ea typeface="+mj-ea"/>
              </a:rPr>
              <a:t>Buytogether</a:t>
            </a:r>
            <a:endParaRPr lang="en-US" altLang="zh-CN" sz="5400" i="1" kern="0" dirty="0">
              <a:solidFill>
                <a:srgbClr val="AD8D88"/>
              </a:solidFill>
              <a:latin typeface="+mj-ea"/>
              <a:ea typeface="+mj-ea"/>
            </a:endParaRPr>
          </a:p>
        </p:txBody>
      </p:sp>
      <p:pic>
        <p:nvPicPr>
          <p:cNvPr id="4" name="图片 3">
            <a:extLst>
              <a:ext uri="{FF2B5EF4-FFF2-40B4-BE49-F238E27FC236}">
                <a16:creationId xmlns:a16="http://schemas.microsoft.com/office/drawing/2014/main" id="{8BDC8589-B9C1-0F77-0E18-4088543F355E}"/>
              </a:ext>
            </a:extLst>
          </p:cNvPr>
          <p:cNvPicPr>
            <a:picLocks noChangeAspect="1"/>
          </p:cNvPicPr>
          <p:nvPr/>
        </p:nvPicPr>
        <p:blipFill rotWithShape="1">
          <a:blip r:embed="rId4"/>
          <a:srcRect t="5437" b="5870"/>
          <a:stretch/>
        </p:blipFill>
        <p:spPr>
          <a:xfrm>
            <a:off x="5679115" y="2184034"/>
            <a:ext cx="2601078" cy="23069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EB8A3D7-EE04-815E-1601-C103A9F2A487}"/>
              </a:ext>
            </a:extLst>
          </p:cNvPr>
          <p:cNvSpPr txBox="1"/>
          <p:nvPr/>
        </p:nvSpPr>
        <p:spPr>
          <a:xfrm>
            <a:off x="853572" y="547391"/>
            <a:ext cx="6224114"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3. Connecting users in many ways.</a:t>
            </a:r>
            <a:endParaRPr lang="zh-CN" altLang="en-US" sz="2400" b="1" dirty="0">
              <a:latin typeface="Times New Roman" panose="02020603050405020304" pitchFamily="18" charset="0"/>
              <a:cs typeface="Times New Roman" panose="02020603050405020304" pitchFamily="18" charset="0"/>
            </a:endParaRPr>
          </a:p>
        </p:txBody>
      </p:sp>
      <p:sp>
        <p:nvSpPr>
          <p:cNvPr id="6" name="Rounded Rectangle 6">
            <a:extLst>
              <a:ext uri="{FF2B5EF4-FFF2-40B4-BE49-F238E27FC236}">
                <a16:creationId xmlns:a16="http://schemas.microsoft.com/office/drawing/2014/main" id="{E26EE264-D32F-419F-1915-EBB718F5C3CE}"/>
              </a:ext>
            </a:extLst>
          </p:cNvPr>
          <p:cNvSpPr/>
          <p:nvPr/>
        </p:nvSpPr>
        <p:spPr>
          <a:xfrm>
            <a:off x="6813836" y="152228"/>
            <a:ext cx="2226647" cy="553250"/>
          </a:xfrm>
          <a:prstGeom prst="roundRect">
            <a:avLst>
              <a:gd name="adj" fmla="val 6631"/>
            </a:avLst>
          </a:prstGeom>
          <a:solidFill>
            <a:srgbClr val="DC6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mj-ea"/>
                <a:ea typeface="+mj-ea"/>
                <a:cs typeface="Open Sans" pitchFamily="34" charset="0"/>
              </a:rPr>
              <a:t>Advantages</a:t>
            </a:r>
          </a:p>
        </p:txBody>
      </p:sp>
      <p:sp>
        <p:nvSpPr>
          <p:cNvPr id="7" name="文本框 6">
            <a:extLst>
              <a:ext uri="{FF2B5EF4-FFF2-40B4-BE49-F238E27FC236}">
                <a16:creationId xmlns:a16="http://schemas.microsoft.com/office/drawing/2014/main" id="{C9A62872-0506-443C-A7A9-785C363C0B3F}"/>
              </a:ext>
            </a:extLst>
          </p:cNvPr>
          <p:cNvSpPr txBox="1"/>
          <p:nvPr/>
        </p:nvSpPr>
        <p:spPr>
          <a:xfrm>
            <a:off x="1126211" y="1805112"/>
            <a:ext cx="3445789" cy="1938992"/>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User connection is a significant advantage of </a:t>
            </a:r>
            <a:r>
              <a:rPr lang="en-US" altLang="zh-CN" sz="2000" i="1" dirty="0" err="1">
                <a:latin typeface="Times New Roman" panose="02020603050405020304" pitchFamily="18" charset="0"/>
                <a:cs typeface="Times New Roman" panose="02020603050405020304" pitchFamily="18" charset="0"/>
              </a:rPr>
              <a:t>Buytogether</a:t>
            </a:r>
            <a:r>
              <a:rPr lang="en-US" altLang="zh-CN" sz="2000" dirty="0">
                <a:latin typeface="Times New Roman" panose="02020603050405020304" pitchFamily="18" charset="0"/>
                <a:cs typeface="Times New Roman" panose="02020603050405020304" pitchFamily="18" charset="0"/>
              </a:rPr>
              <a:t>. Under the mode of </a:t>
            </a:r>
            <a:r>
              <a:rPr lang="en-US" altLang="zh-CN" sz="2000" u="sng" dirty="0">
                <a:latin typeface="Times New Roman" panose="02020603050405020304" pitchFamily="18" charset="0"/>
                <a:cs typeface="Times New Roman" panose="02020603050405020304" pitchFamily="18" charset="0"/>
              </a:rPr>
              <a:t>community e-commerce</a:t>
            </a:r>
            <a:r>
              <a:rPr lang="en-US" altLang="zh-CN" sz="2000" dirty="0">
                <a:latin typeface="Times New Roman" panose="02020603050405020304" pitchFamily="18" charset="0"/>
                <a:cs typeface="Times New Roman" panose="02020603050405020304" pitchFamily="18" charset="0"/>
              </a:rPr>
              <a:t>, the relationship between users and sellers or other users is much closer.</a:t>
            </a:r>
            <a:endParaRPr lang="zh-CN" altLang="en-US" sz="2000" dirty="0">
              <a:latin typeface="Times New Roman" panose="02020603050405020304" pitchFamily="18" charset="0"/>
              <a:cs typeface="Times New Roman" panose="02020603050405020304" pitchFamily="18" charset="0"/>
            </a:endParaRPr>
          </a:p>
        </p:txBody>
      </p:sp>
      <p:pic>
        <p:nvPicPr>
          <p:cNvPr id="9" name="图片 8">
            <a:extLst>
              <a:ext uri="{FF2B5EF4-FFF2-40B4-BE49-F238E27FC236}">
                <a16:creationId xmlns:a16="http://schemas.microsoft.com/office/drawing/2014/main" id="{00D0EE80-8745-AFE8-A94E-3A1B391DE832}"/>
              </a:ext>
            </a:extLst>
          </p:cNvPr>
          <p:cNvPicPr>
            <a:picLocks noChangeAspect="1"/>
          </p:cNvPicPr>
          <p:nvPr/>
        </p:nvPicPr>
        <p:blipFill rotWithShape="1">
          <a:blip r:embed="rId2"/>
          <a:srcRect t="4735" b="5845"/>
          <a:stretch/>
        </p:blipFill>
        <p:spPr>
          <a:xfrm>
            <a:off x="5927600" y="837853"/>
            <a:ext cx="2090189" cy="4153419"/>
          </a:xfrm>
          <a:prstGeom prst="rect">
            <a:avLst/>
          </a:prstGeom>
        </p:spPr>
      </p:pic>
    </p:spTree>
    <p:extLst>
      <p:ext uri="{BB962C8B-B14F-4D97-AF65-F5344CB8AC3E}">
        <p14:creationId xmlns:p14="http://schemas.microsoft.com/office/powerpoint/2010/main" val="1866044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EB8A3D7-EE04-815E-1601-C103A9F2A487}"/>
              </a:ext>
            </a:extLst>
          </p:cNvPr>
          <p:cNvSpPr txBox="1"/>
          <p:nvPr/>
        </p:nvSpPr>
        <p:spPr>
          <a:xfrm>
            <a:off x="2226662" y="428853"/>
            <a:ext cx="4587174" cy="523220"/>
          </a:xfrm>
          <a:prstGeom prst="rect">
            <a:avLst/>
          </a:prstGeom>
          <a:noFill/>
        </p:spPr>
        <p:txBody>
          <a:bodyPr wrap="square" rtlCol="0">
            <a:spAutoFit/>
          </a:bodyPr>
          <a:lstStyle/>
          <a:p>
            <a:r>
              <a:rPr lang="en-US" altLang="zh-CN" sz="2800" b="1" dirty="0">
                <a:latin typeface="Times New Roman" panose="02020603050405020304" pitchFamily="18" charset="0"/>
                <a:cs typeface="Times New Roman" panose="02020603050405020304" pitchFamily="18" charset="0"/>
              </a:rPr>
              <a:t>4. Promoting social contacts.</a:t>
            </a:r>
            <a:endParaRPr lang="zh-CN" altLang="en-US" sz="2800" b="1" dirty="0">
              <a:latin typeface="Times New Roman" panose="02020603050405020304" pitchFamily="18" charset="0"/>
              <a:cs typeface="Times New Roman" panose="02020603050405020304" pitchFamily="18" charset="0"/>
            </a:endParaRPr>
          </a:p>
        </p:txBody>
      </p:sp>
      <p:sp>
        <p:nvSpPr>
          <p:cNvPr id="6" name="Rounded Rectangle 6">
            <a:extLst>
              <a:ext uri="{FF2B5EF4-FFF2-40B4-BE49-F238E27FC236}">
                <a16:creationId xmlns:a16="http://schemas.microsoft.com/office/drawing/2014/main" id="{E26EE264-D32F-419F-1915-EBB718F5C3CE}"/>
              </a:ext>
            </a:extLst>
          </p:cNvPr>
          <p:cNvSpPr/>
          <p:nvPr/>
        </p:nvSpPr>
        <p:spPr>
          <a:xfrm>
            <a:off x="6813836" y="152228"/>
            <a:ext cx="2226647" cy="553250"/>
          </a:xfrm>
          <a:prstGeom prst="roundRect">
            <a:avLst>
              <a:gd name="adj" fmla="val 6631"/>
            </a:avLst>
          </a:prstGeom>
          <a:solidFill>
            <a:srgbClr val="DC6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mj-ea"/>
                <a:ea typeface="+mj-ea"/>
                <a:cs typeface="Open Sans" pitchFamily="34" charset="0"/>
              </a:rPr>
              <a:t>Advantages</a:t>
            </a:r>
          </a:p>
        </p:txBody>
      </p:sp>
      <p:sp>
        <p:nvSpPr>
          <p:cNvPr id="7" name="文本框 6">
            <a:extLst>
              <a:ext uri="{FF2B5EF4-FFF2-40B4-BE49-F238E27FC236}">
                <a16:creationId xmlns:a16="http://schemas.microsoft.com/office/drawing/2014/main" id="{B5C54870-E40E-2CB8-7949-27B14A1A49E0}"/>
              </a:ext>
            </a:extLst>
          </p:cNvPr>
          <p:cNvSpPr txBox="1"/>
          <p:nvPr/>
        </p:nvSpPr>
        <p:spPr>
          <a:xfrm>
            <a:off x="523829" y="1438476"/>
            <a:ext cx="6543137" cy="707886"/>
          </a:xfrm>
          <a:prstGeom prst="rect">
            <a:avLst/>
          </a:prstGeom>
          <a:noFill/>
        </p:spPr>
        <p:txBody>
          <a:bodyPr wrap="square" rtlCol="0">
            <a:spAutoFit/>
          </a:bodyPr>
          <a:lstStyle/>
          <a:p>
            <a:r>
              <a:rPr lang="en-US" altLang="zh-CN" sz="2000" i="1" dirty="0" err="1">
                <a:latin typeface="Times New Roman" panose="02020603050405020304" pitchFamily="18" charset="0"/>
                <a:cs typeface="Times New Roman" panose="02020603050405020304" pitchFamily="18" charset="0"/>
              </a:rPr>
              <a:t>Buytogether</a:t>
            </a:r>
            <a:r>
              <a:rPr lang="en-US" altLang="zh-CN" sz="2000" dirty="0">
                <a:latin typeface="Times New Roman" panose="02020603050405020304" pitchFamily="18" charset="0"/>
                <a:cs typeface="Times New Roman" panose="02020603050405020304" pitchFamily="18" charset="0"/>
              </a:rPr>
              <a:t> utilizes the interpersonal network of community to </a:t>
            </a:r>
            <a:r>
              <a:rPr lang="en-US" altLang="zh-CN" sz="2000" b="1" dirty="0">
                <a:latin typeface="Times New Roman" panose="02020603050405020304" pitchFamily="18" charset="0"/>
                <a:cs typeface="Times New Roman" panose="02020603050405020304" pitchFamily="18" charset="0"/>
              </a:rPr>
              <a:t>innovate forms of discounts</a:t>
            </a:r>
            <a:r>
              <a:rPr lang="en-US" altLang="zh-CN" sz="2000" dirty="0">
                <a:latin typeface="Times New Roman" panose="02020603050405020304" pitchFamily="18" charset="0"/>
                <a:cs typeface="Times New Roman" panose="02020603050405020304" pitchFamily="18" charset="0"/>
              </a:rPr>
              <a:t>. </a:t>
            </a:r>
            <a:endParaRPr lang="zh-CN" altLang="en-US" sz="2000" dirty="0">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3F55767A-5AB0-57A0-2504-CF23DAF8A754}"/>
              </a:ext>
            </a:extLst>
          </p:cNvPr>
          <p:cNvSpPr txBox="1"/>
          <p:nvPr/>
        </p:nvSpPr>
        <p:spPr>
          <a:xfrm>
            <a:off x="571596" y="2465397"/>
            <a:ext cx="4491724" cy="707886"/>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such as inviting friends to help bargain, </a:t>
            </a:r>
            <a:r>
              <a:rPr lang="en-US" altLang="zh-CN" sz="2000" u="sng" dirty="0">
                <a:latin typeface="Times New Roman" panose="02020603050405020304" pitchFamily="18" charset="0"/>
                <a:cs typeface="Times New Roman" panose="02020603050405020304" pitchFamily="18" charset="0"/>
              </a:rPr>
              <a:t>gain free charge </a:t>
            </a:r>
            <a:r>
              <a:rPr lang="en-US" altLang="zh-CN" sz="2000" dirty="0">
                <a:latin typeface="Times New Roman" panose="02020603050405020304" pitchFamily="18" charset="0"/>
                <a:cs typeface="Times New Roman" panose="02020603050405020304" pitchFamily="18" charset="0"/>
              </a:rPr>
              <a:t>and </a:t>
            </a:r>
            <a:r>
              <a:rPr lang="en-US" altLang="zh-CN" sz="2000" u="sng" dirty="0">
                <a:latin typeface="Times New Roman" panose="02020603050405020304" pitchFamily="18" charset="0"/>
                <a:cs typeface="Times New Roman" panose="02020603050405020304" pitchFamily="18" charset="0"/>
              </a:rPr>
              <a:t>group price</a:t>
            </a:r>
            <a:r>
              <a:rPr lang="en-US" altLang="zh-CN" sz="2000" dirty="0">
                <a:latin typeface="Times New Roman" panose="02020603050405020304" pitchFamily="18" charset="0"/>
                <a:cs typeface="Times New Roman" panose="02020603050405020304" pitchFamily="18" charset="0"/>
              </a:rPr>
              <a:t>.</a:t>
            </a:r>
            <a:endParaRPr lang="zh-CN" altLang="en-US" sz="2000" dirty="0">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A185C5BE-7ECC-CEEC-B530-5AC648C71D9D}"/>
              </a:ext>
            </a:extLst>
          </p:cNvPr>
          <p:cNvPicPr>
            <a:picLocks noChangeAspect="1"/>
          </p:cNvPicPr>
          <p:nvPr/>
        </p:nvPicPr>
        <p:blipFill>
          <a:blip r:embed="rId2"/>
          <a:stretch>
            <a:fillRect/>
          </a:stretch>
        </p:blipFill>
        <p:spPr>
          <a:xfrm>
            <a:off x="4971679" y="2142698"/>
            <a:ext cx="3546134" cy="2354239"/>
          </a:xfrm>
          <a:prstGeom prst="rect">
            <a:avLst/>
          </a:prstGeom>
        </p:spPr>
      </p:pic>
    </p:spTree>
    <p:extLst>
      <p:ext uri="{BB962C8B-B14F-4D97-AF65-F5344CB8AC3E}">
        <p14:creationId xmlns:p14="http://schemas.microsoft.com/office/powerpoint/2010/main" val="322700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6">
            <a:extLst>
              <a:ext uri="{FF2B5EF4-FFF2-40B4-BE49-F238E27FC236}">
                <a16:creationId xmlns:a16="http://schemas.microsoft.com/office/drawing/2014/main" id="{E26EE264-D32F-419F-1915-EBB718F5C3CE}"/>
              </a:ext>
            </a:extLst>
          </p:cNvPr>
          <p:cNvSpPr/>
          <p:nvPr/>
        </p:nvSpPr>
        <p:spPr>
          <a:xfrm>
            <a:off x="6813836" y="152228"/>
            <a:ext cx="2226647" cy="553250"/>
          </a:xfrm>
          <a:prstGeom prst="roundRect">
            <a:avLst>
              <a:gd name="adj" fmla="val 6631"/>
            </a:avLst>
          </a:prstGeom>
          <a:solidFill>
            <a:srgbClr val="DC6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mj-ea"/>
                <a:ea typeface="+mj-ea"/>
                <a:cs typeface="Open Sans" pitchFamily="34" charset="0"/>
              </a:rPr>
              <a:t>Advantages</a:t>
            </a:r>
          </a:p>
        </p:txBody>
      </p:sp>
      <p:pic>
        <p:nvPicPr>
          <p:cNvPr id="3" name="图片 2">
            <a:extLst>
              <a:ext uri="{FF2B5EF4-FFF2-40B4-BE49-F238E27FC236}">
                <a16:creationId xmlns:a16="http://schemas.microsoft.com/office/drawing/2014/main" id="{126FC87C-925A-9C9E-2F77-1A1FCCF0E59B}"/>
              </a:ext>
            </a:extLst>
          </p:cNvPr>
          <p:cNvPicPr>
            <a:picLocks noChangeAspect="1"/>
          </p:cNvPicPr>
          <p:nvPr/>
        </p:nvPicPr>
        <p:blipFill>
          <a:blip r:embed="rId2"/>
          <a:stretch>
            <a:fillRect/>
          </a:stretch>
        </p:blipFill>
        <p:spPr>
          <a:xfrm>
            <a:off x="725150" y="718132"/>
            <a:ext cx="3341884" cy="3707235"/>
          </a:xfrm>
          <a:prstGeom prst="rect">
            <a:avLst/>
          </a:prstGeom>
        </p:spPr>
      </p:pic>
      <p:pic>
        <p:nvPicPr>
          <p:cNvPr id="4" name="图片 3">
            <a:extLst>
              <a:ext uri="{FF2B5EF4-FFF2-40B4-BE49-F238E27FC236}">
                <a16:creationId xmlns:a16="http://schemas.microsoft.com/office/drawing/2014/main" id="{E689E684-604A-9AE4-82F3-70452CF85B3B}"/>
              </a:ext>
            </a:extLst>
          </p:cNvPr>
          <p:cNvPicPr>
            <a:picLocks noChangeAspect="1"/>
          </p:cNvPicPr>
          <p:nvPr/>
        </p:nvPicPr>
        <p:blipFill>
          <a:blip r:embed="rId3"/>
          <a:stretch>
            <a:fillRect/>
          </a:stretch>
        </p:blipFill>
        <p:spPr>
          <a:xfrm>
            <a:off x="5212042" y="254188"/>
            <a:ext cx="2626406" cy="4635122"/>
          </a:xfrm>
          <a:prstGeom prst="rect">
            <a:avLst/>
          </a:prstGeom>
        </p:spPr>
      </p:pic>
    </p:spTree>
    <p:extLst>
      <p:ext uri="{BB962C8B-B14F-4D97-AF65-F5344CB8AC3E}">
        <p14:creationId xmlns:p14="http://schemas.microsoft.com/office/powerpoint/2010/main" val="297214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p:nvPr/>
        </p:nvSpPr>
        <p:spPr>
          <a:xfrm>
            <a:off x="-627797" y="1535569"/>
            <a:ext cx="382137" cy="382137"/>
          </a:xfrm>
          <a:prstGeom prst="ellipse">
            <a:avLst/>
          </a:prstGeom>
          <a:solidFill>
            <a:srgbClr val="DC6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627798" y="1992966"/>
            <a:ext cx="382137" cy="382137"/>
          </a:xfrm>
          <a:prstGeom prst="ellipse">
            <a:avLst/>
          </a:prstGeom>
          <a:solidFill>
            <a:srgbClr val="DD9E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627799" y="2450363"/>
            <a:ext cx="382137" cy="382137"/>
          </a:xfrm>
          <a:prstGeom prst="ellipse">
            <a:avLst/>
          </a:prstGeom>
          <a:solidFill>
            <a:srgbClr val="AD8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627799" y="1061012"/>
            <a:ext cx="382137" cy="382137"/>
          </a:xfrm>
          <a:prstGeom prst="ellipse">
            <a:avLst/>
          </a:prstGeom>
          <a:solidFill>
            <a:srgbClr val="9ABD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E64E7976-330B-0C20-0D56-7ECFE879C90B}"/>
              </a:ext>
            </a:extLst>
          </p:cNvPr>
          <p:cNvSpPr txBox="1"/>
          <p:nvPr/>
        </p:nvSpPr>
        <p:spPr>
          <a:xfrm>
            <a:off x="1885965" y="2113493"/>
            <a:ext cx="657332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Light"/>
                <a:cs typeface="Times New Roman" panose="02020603050405020304" pitchFamily="18" charset="0"/>
              </a:rPr>
              <a:t>The Problems of </a:t>
            </a:r>
            <a:r>
              <a:rPr kumimoji="0" lang="en-US" altLang="zh-CN" sz="2800" b="0" i="1" u="none" strike="noStrike" kern="1200" cap="none" spc="0" normalizeH="0" baseline="0" noProof="0" dirty="0" err="1">
                <a:ln>
                  <a:noFill/>
                </a:ln>
                <a:solidFill>
                  <a:prstClr val="black"/>
                </a:solidFill>
                <a:effectLst/>
                <a:uLnTx/>
                <a:uFillTx/>
                <a:latin typeface="Times New Roman" panose="02020603050405020304" pitchFamily="18" charset="0"/>
                <a:ea typeface="微软雅黑 Light"/>
                <a:cs typeface="Times New Roman" panose="02020603050405020304" pitchFamily="18" charset="0"/>
              </a:rPr>
              <a:t>Buytogether</a:t>
            </a:r>
            <a:endParaRPr kumimoji="0" lang="zh-CN"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微软雅黑 Light"/>
              <a:cs typeface="Times New Roman" panose="02020603050405020304" pitchFamily="18" charset="0"/>
            </a:endParaRPr>
          </a:p>
        </p:txBody>
      </p:sp>
    </p:spTree>
    <p:extLst>
      <p:ext uri="{BB962C8B-B14F-4D97-AF65-F5344CB8AC3E}">
        <p14:creationId xmlns:p14="http://schemas.microsoft.com/office/powerpoint/2010/main" val="3772964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6">
            <a:extLst>
              <a:ext uri="{FF2B5EF4-FFF2-40B4-BE49-F238E27FC236}">
                <a16:creationId xmlns:a16="http://schemas.microsoft.com/office/drawing/2014/main" id="{B37EE863-51A4-F840-9C2A-FF8B1C1EEB22}"/>
              </a:ext>
            </a:extLst>
          </p:cNvPr>
          <p:cNvSpPr/>
          <p:nvPr/>
        </p:nvSpPr>
        <p:spPr>
          <a:xfrm>
            <a:off x="6400800" y="230200"/>
            <a:ext cx="2424225" cy="553250"/>
          </a:xfrm>
          <a:prstGeom prst="roundRect">
            <a:avLst>
              <a:gd name="adj" fmla="val 6631"/>
            </a:avLst>
          </a:prstGeom>
          <a:solidFill>
            <a:srgbClr val="9ABD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mj-ea"/>
                <a:ea typeface="+mj-ea"/>
                <a:cs typeface="Open Sans" pitchFamily="34" charset="0"/>
              </a:rPr>
              <a:t>Problems</a:t>
            </a:r>
          </a:p>
        </p:txBody>
      </p:sp>
      <p:pic>
        <p:nvPicPr>
          <p:cNvPr id="10" name="图片 9">
            <a:extLst>
              <a:ext uri="{FF2B5EF4-FFF2-40B4-BE49-F238E27FC236}">
                <a16:creationId xmlns:a16="http://schemas.microsoft.com/office/drawing/2014/main" id="{8F530637-D41D-14CE-D888-476351EFEFEB}"/>
              </a:ext>
            </a:extLst>
          </p:cNvPr>
          <p:cNvPicPr>
            <a:picLocks noChangeAspect="1"/>
          </p:cNvPicPr>
          <p:nvPr/>
        </p:nvPicPr>
        <p:blipFill>
          <a:blip r:embed="rId2"/>
          <a:stretch>
            <a:fillRect/>
          </a:stretch>
        </p:blipFill>
        <p:spPr>
          <a:xfrm>
            <a:off x="3705311" y="230200"/>
            <a:ext cx="1894506" cy="1699237"/>
          </a:xfrm>
          <a:prstGeom prst="rect">
            <a:avLst/>
          </a:prstGeom>
        </p:spPr>
      </p:pic>
      <p:sp>
        <p:nvSpPr>
          <p:cNvPr id="12" name="矩形 11">
            <a:extLst>
              <a:ext uri="{FF2B5EF4-FFF2-40B4-BE49-F238E27FC236}">
                <a16:creationId xmlns:a16="http://schemas.microsoft.com/office/drawing/2014/main" id="{DAF7A16C-50F1-E36E-61CE-5411924CDE94}"/>
              </a:ext>
            </a:extLst>
          </p:cNvPr>
          <p:cNvSpPr/>
          <p:nvPr/>
        </p:nvSpPr>
        <p:spPr>
          <a:xfrm>
            <a:off x="-1072429" y="2222685"/>
            <a:ext cx="6750217" cy="523220"/>
          </a:xfrm>
          <a:prstGeom prst="rect">
            <a:avLst/>
          </a:prstGeom>
          <a:noFill/>
        </p:spPr>
        <p:txBody>
          <a:bodyPr wrap="square" lIns="91440" tIns="45720" rIns="91440" bIns="45720">
            <a:spAutoFit/>
          </a:bodyPr>
          <a:lstStyle/>
          <a:p>
            <a:pPr algn="ctr"/>
            <a:r>
              <a:rPr lang="en-US" altLang="zh-CN"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 The problem of </a:t>
            </a:r>
            <a:r>
              <a:rPr lang="en-US" altLang="zh-CN" sz="2800" u="sng"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low quality</a:t>
            </a:r>
          </a:p>
        </p:txBody>
      </p:sp>
      <p:sp>
        <p:nvSpPr>
          <p:cNvPr id="14" name="矩形 13">
            <a:extLst>
              <a:ext uri="{FF2B5EF4-FFF2-40B4-BE49-F238E27FC236}">
                <a16:creationId xmlns:a16="http://schemas.microsoft.com/office/drawing/2014/main" id="{C634A75A-66F0-1F02-B008-F773E46AB991}"/>
              </a:ext>
            </a:extLst>
          </p:cNvPr>
          <p:cNvSpPr/>
          <p:nvPr/>
        </p:nvSpPr>
        <p:spPr>
          <a:xfrm>
            <a:off x="4973351" y="2240227"/>
            <a:ext cx="4051109" cy="523220"/>
          </a:xfrm>
          <a:prstGeom prst="rect">
            <a:avLst/>
          </a:prstGeom>
          <a:noFill/>
        </p:spPr>
        <p:txBody>
          <a:bodyPr wrap="none" lIns="91440" tIns="45720" rIns="91440" bIns="45720">
            <a:spAutoFit/>
          </a:bodyPr>
          <a:lstStyle/>
          <a:p>
            <a:pPr algn="ctr"/>
            <a:r>
              <a:rPr lang="en-US" altLang="zh-CN"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2.The crisis of confidence</a:t>
            </a:r>
            <a:endParaRPr lang="zh-CN" altLang="en-US" sz="2800" dirty="0">
              <a:ln w="0"/>
              <a:effectLst>
                <a:outerShdw blurRad="38100" dist="19050" dir="2700000" algn="tl" rotWithShape="0">
                  <a:schemeClr val="dk1">
                    <a:alpha val="40000"/>
                  </a:schemeClr>
                </a:outerShdw>
              </a:effectLst>
            </a:endParaRPr>
          </a:p>
        </p:txBody>
      </p:sp>
      <p:sp>
        <p:nvSpPr>
          <p:cNvPr id="15" name="矩形 14">
            <a:extLst>
              <a:ext uri="{FF2B5EF4-FFF2-40B4-BE49-F238E27FC236}">
                <a16:creationId xmlns:a16="http://schemas.microsoft.com/office/drawing/2014/main" id="{80DD7763-5D5E-D9E8-31AC-CC9B9D225411}"/>
              </a:ext>
            </a:extLst>
          </p:cNvPr>
          <p:cNvSpPr/>
          <p:nvPr/>
        </p:nvSpPr>
        <p:spPr>
          <a:xfrm>
            <a:off x="2102557" y="3806966"/>
            <a:ext cx="5255172" cy="954107"/>
          </a:xfrm>
          <a:prstGeom prst="rect">
            <a:avLst/>
          </a:prstGeom>
          <a:noFill/>
        </p:spPr>
        <p:txBody>
          <a:bodyPr wrap="square" lIns="91440" tIns="45720" rIns="91440" bIns="45720">
            <a:spAutoFit/>
          </a:bodyPr>
          <a:lstStyle/>
          <a:p>
            <a:pPr algn="ctr"/>
            <a:r>
              <a:rPr lang="en-US" altLang="zh-CN"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3.The damage of </a:t>
            </a:r>
            <a:r>
              <a:rPr lang="en-US" altLang="zh-CN" sz="2800" u="sng"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corporate image  </a:t>
            </a:r>
            <a:r>
              <a:rPr lang="zh-CN" altLang="en-US" sz="2800" dirty="0">
                <a:ln w="0"/>
                <a:effectLst>
                  <a:outerShdw blurRad="38100" dist="19050" dir="2700000" algn="tl" rotWithShape="0">
                    <a:schemeClr val="dk1">
                      <a:alpha val="40000"/>
                    </a:schemeClr>
                  </a:outerShdw>
                </a:effectLst>
                <a:latin typeface="Times New Roman" panose="02020603050405020304" pitchFamily="18" charset="0"/>
                <a:ea typeface="华文楷体" panose="02010600040101010101" pitchFamily="2" charset="-122"/>
                <a:cs typeface="Times New Roman" panose="02020603050405020304" pitchFamily="18" charset="0"/>
              </a:rPr>
              <a:t>（企业形象）</a:t>
            </a:r>
            <a:endParaRPr lang="zh-CN" altLang="en-US" sz="2800" dirty="0">
              <a:ln w="0"/>
              <a:effectLst>
                <a:outerShdw blurRad="38100" dist="19050" dir="2700000" algn="tl" rotWithShape="0">
                  <a:schemeClr val="dk1">
                    <a:alpha val="40000"/>
                  </a:schemeClr>
                </a:outerShdw>
              </a:effectLst>
            </a:endParaRPr>
          </a:p>
        </p:txBody>
      </p:sp>
      <p:sp>
        <p:nvSpPr>
          <p:cNvPr id="18" name="箭头: 右 17">
            <a:extLst>
              <a:ext uri="{FF2B5EF4-FFF2-40B4-BE49-F238E27FC236}">
                <a16:creationId xmlns:a16="http://schemas.microsoft.com/office/drawing/2014/main" id="{A88DE33F-E32C-FD92-F75B-961EC533B282}"/>
              </a:ext>
            </a:extLst>
          </p:cNvPr>
          <p:cNvSpPr/>
          <p:nvPr/>
        </p:nvSpPr>
        <p:spPr>
          <a:xfrm rot="2273259">
            <a:off x="2846536" y="3025900"/>
            <a:ext cx="1302100" cy="5186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右 18">
            <a:extLst>
              <a:ext uri="{FF2B5EF4-FFF2-40B4-BE49-F238E27FC236}">
                <a16:creationId xmlns:a16="http://schemas.microsoft.com/office/drawing/2014/main" id="{5D79CA4D-14E9-6351-461F-A82829604EA0}"/>
              </a:ext>
            </a:extLst>
          </p:cNvPr>
          <p:cNvSpPr/>
          <p:nvPr/>
        </p:nvSpPr>
        <p:spPr>
          <a:xfrm rot="8415558">
            <a:off x="5428088" y="3025899"/>
            <a:ext cx="1302100" cy="5186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0523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6">
            <a:extLst>
              <a:ext uri="{FF2B5EF4-FFF2-40B4-BE49-F238E27FC236}">
                <a16:creationId xmlns:a16="http://schemas.microsoft.com/office/drawing/2014/main" id="{B37EE863-51A4-F840-9C2A-FF8B1C1EEB22}"/>
              </a:ext>
            </a:extLst>
          </p:cNvPr>
          <p:cNvSpPr/>
          <p:nvPr/>
        </p:nvSpPr>
        <p:spPr>
          <a:xfrm>
            <a:off x="6400800" y="230200"/>
            <a:ext cx="2424225" cy="553250"/>
          </a:xfrm>
          <a:prstGeom prst="roundRect">
            <a:avLst>
              <a:gd name="adj" fmla="val 6631"/>
            </a:avLst>
          </a:prstGeom>
          <a:solidFill>
            <a:srgbClr val="9ABD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mj-ea"/>
                <a:ea typeface="+mj-ea"/>
                <a:cs typeface="Open Sans" pitchFamily="34" charset="0"/>
              </a:rPr>
              <a:t>Problems</a:t>
            </a:r>
          </a:p>
        </p:txBody>
      </p:sp>
      <p:sp>
        <p:nvSpPr>
          <p:cNvPr id="12" name="矩形 11">
            <a:extLst>
              <a:ext uri="{FF2B5EF4-FFF2-40B4-BE49-F238E27FC236}">
                <a16:creationId xmlns:a16="http://schemas.microsoft.com/office/drawing/2014/main" id="{DAF7A16C-50F1-E36E-61CE-5411924CDE94}"/>
              </a:ext>
            </a:extLst>
          </p:cNvPr>
          <p:cNvSpPr/>
          <p:nvPr/>
        </p:nvSpPr>
        <p:spPr>
          <a:xfrm>
            <a:off x="-349417" y="266215"/>
            <a:ext cx="6750217" cy="523220"/>
          </a:xfrm>
          <a:prstGeom prst="rect">
            <a:avLst/>
          </a:prstGeom>
          <a:noFill/>
        </p:spPr>
        <p:txBody>
          <a:bodyPr wrap="square" lIns="91440" tIns="45720" rIns="91440" bIns="45720">
            <a:spAutoFit/>
          </a:bodyPr>
          <a:lstStyle/>
          <a:p>
            <a:pPr algn="ctr"/>
            <a:r>
              <a:rPr lang="en-US" altLang="zh-CN"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 The problem of </a:t>
            </a:r>
            <a:r>
              <a:rPr lang="en-US" altLang="zh-CN" sz="2800" u="sng"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low quality</a:t>
            </a:r>
          </a:p>
        </p:txBody>
      </p:sp>
      <p:sp>
        <p:nvSpPr>
          <p:cNvPr id="3" name="文本框 2">
            <a:extLst>
              <a:ext uri="{FF2B5EF4-FFF2-40B4-BE49-F238E27FC236}">
                <a16:creationId xmlns:a16="http://schemas.microsoft.com/office/drawing/2014/main" id="{52D588C7-D7B4-FCFA-D911-D5AFB76054AB}"/>
              </a:ext>
            </a:extLst>
          </p:cNvPr>
          <p:cNvSpPr txBox="1"/>
          <p:nvPr/>
        </p:nvSpPr>
        <p:spPr>
          <a:xfrm>
            <a:off x="362310" y="1371421"/>
            <a:ext cx="4528867" cy="1200329"/>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In order to conform with the platform's </a:t>
            </a:r>
            <a:r>
              <a:rPr lang="en-US" altLang="zh-CN" b="1" dirty="0">
                <a:latin typeface="Times New Roman" panose="02020603050405020304" pitchFamily="18" charset="0"/>
                <a:cs typeface="Times New Roman" panose="02020603050405020304" pitchFamily="18" charset="0"/>
              </a:rPr>
              <a:t>low-price strategy</a:t>
            </a:r>
            <a:r>
              <a:rPr lang="en-US" altLang="zh-CN" dirty="0">
                <a:latin typeface="Times New Roman" panose="02020603050405020304" pitchFamily="18" charset="0"/>
                <a:cs typeface="Times New Roman" panose="02020603050405020304" pitchFamily="18" charset="0"/>
              </a:rPr>
              <a:t> as much as possible, the stores have to reduce the costs of raw materials and production, thus causing quality problems.</a:t>
            </a:r>
            <a:endParaRPr lang="zh-CN" altLang="en-US" dirty="0">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E052F417-52E1-1963-28E0-DB8130C6BC00}"/>
              </a:ext>
            </a:extLst>
          </p:cNvPr>
          <p:cNvSpPr txBox="1"/>
          <p:nvPr/>
        </p:nvSpPr>
        <p:spPr>
          <a:xfrm>
            <a:off x="362310" y="2852496"/>
            <a:ext cx="4942935" cy="923330"/>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In addition, due to </a:t>
            </a:r>
            <a:r>
              <a:rPr lang="en-US" altLang="zh-CN" i="1" dirty="0" err="1">
                <a:latin typeface="Times New Roman" panose="02020603050405020304" pitchFamily="18" charset="0"/>
                <a:cs typeface="Times New Roman" panose="02020603050405020304" pitchFamily="18" charset="0"/>
              </a:rPr>
              <a:t>Buytogether</a:t>
            </a:r>
            <a:r>
              <a:rPr lang="en-US" altLang="zh-CN" dirty="0" err="1">
                <a:latin typeface="Times New Roman" panose="02020603050405020304" pitchFamily="18" charset="0"/>
                <a:cs typeface="Times New Roman" panose="02020603050405020304" pitchFamily="18" charset="0"/>
              </a:rPr>
              <a:t>’s</a:t>
            </a:r>
            <a:r>
              <a:rPr lang="en-US" altLang="zh-CN" dirty="0">
                <a:latin typeface="Times New Roman" panose="02020603050405020304" pitchFamily="18" charset="0"/>
                <a:cs typeface="Times New Roman" panose="02020603050405020304" pitchFamily="18" charset="0"/>
              </a:rPr>
              <a:t> low entry threshold and loose supervision, the qualifications of its sellers are not all official.</a:t>
            </a:r>
            <a:endParaRPr lang="zh-CN" altLang="en-US" dirty="0">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4AB4B9DC-CCFE-B380-A4D9-6766DDE88719}"/>
              </a:ext>
            </a:extLst>
          </p:cNvPr>
          <p:cNvPicPr>
            <a:picLocks noChangeAspect="1"/>
          </p:cNvPicPr>
          <p:nvPr/>
        </p:nvPicPr>
        <p:blipFill rotWithShape="1">
          <a:blip r:embed="rId2"/>
          <a:srcRect l="29634" t="15932" r="8038" b="10272"/>
          <a:stretch/>
        </p:blipFill>
        <p:spPr>
          <a:xfrm>
            <a:off x="5305245" y="1467390"/>
            <a:ext cx="3254938" cy="2571255"/>
          </a:xfrm>
          <a:prstGeom prst="rect">
            <a:avLst/>
          </a:prstGeom>
        </p:spPr>
      </p:pic>
    </p:spTree>
    <p:extLst>
      <p:ext uri="{BB962C8B-B14F-4D97-AF65-F5344CB8AC3E}">
        <p14:creationId xmlns:p14="http://schemas.microsoft.com/office/powerpoint/2010/main" val="37268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6">
            <a:extLst>
              <a:ext uri="{FF2B5EF4-FFF2-40B4-BE49-F238E27FC236}">
                <a16:creationId xmlns:a16="http://schemas.microsoft.com/office/drawing/2014/main" id="{B37EE863-51A4-F840-9C2A-FF8B1C1EEB22}"/>
              </a:ext>
            </a:extLst>
          </p:cNvPr>
          <p:cNvSpPr/>
          <p:nvPr/>
        </p:nvSpPr>
        <p:spPr>
          <a:xfrm>
            <a:off x="6400800" y="230200"/>
            <a:ext cx="2424225" cy="553250"/>
          </a:xfrm>
          <a:prstGeom prst="roundRect">
            <a:avLst>
              <a:gd name="adj" fmla="val 6631"/>
            </a:avLst>
          </a:prstGeom>
          <a:solidFill>
            <a:srgbClr val="9ABD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mj-ea"/>
                <a:ea typeface="+mj-ea"/>
                <a:cs typeface="Open Sans" pitchFamily="34" charset="0"/>
              </a:rPr>
              <a:t>Problems</a:t>
            </a:r>
          </a:p>
        </p:txBody>
      </p:sp>
      <p:sp>
        <p:nvSpPr>
          <p:cNvPr id="14" name="矩形 13">
            <a:extLst>
              <a:ext uri="{FF2B5EF4-FFF2-40B4-BE49-F238E27FC236}">
                <a16:creationId xmlns:a16="http://schemas.microsoft.com/office/drawing/2014/main" id="{C634A75A-66F0-1F02-B008-F773E46AB991}"/>
              </a:ext>
            </a:extLst>
          </p:cNvPr>
          <p:cNvSpPr/>
          <p:nvPr/>
        </p:nvSpPr>
        <p:spPr>
          <a:xfrm>
            <a:off x="437264" y="368864"/>
            <a:ext cx="5739072" cy="523220"/>
          </a:xfrm>
          <a:prstGeom prst="rect">
            <a:avLst/>
          </a:prstGeom>
          <a:noFill/>
        </p:spPr>
        <p:txBody>
          <a:bodyPr wrap="none" lIns="91440" tIns="45720" rIns="91440" bIns="45720">
            <a:spAutoFit/>
          </a:bodyPr>
          <a:lstStyle/>
          <a:p>
            <a:pPr algn="ctr"/>
            <a:r>
              <a:rPr lang="en-US" altLang="zh-CN"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2.The crisis of confidence </a:t>
            </a:r>
            <a:r>
              <a:rPr lang="en-US" altLang="zh-CN" sz="2800" dirty="0">
                <a:ln w="0"/>
                <a:effectLst>
                  <a:outerShdw blurRad="38100" dist="19050" dir="2700000" algn="tl" rotWithShape="0">
                    <a:schemeClr val="dk1">
                      <a:alpha val="40000"/>
                    </a:schemeClr>
                  </a:outerShdw>
                </a:effectLst>
                <a:latin typeface="华文楷体" panose="02010600040101010101" pitchFamily="2" charset="-122"/>
                <a:ea typeface="华文楷体" panose="02010600040101010101" pitchFamily="2" charset="-122"/>
                <a:cs typeface="Times New Roman" panose="02020603050405020304" pitchFamily="18" charset="0"/>
              </a:rPr>
              <a:t>(</a:t>
            </a:r>
            <a:r>
              <a:rPr lang="zh-CN" altLang="en-US" sz="2800" dirty="0">
                <a:ln w="0"/>
                <a:effectLst>
                  <a:outerShdw blurRad="38100" dist="19050" dir="2700000" algn="tl" rotWithShape="0">
                    <a:schemeClr val="dk1">
                      <a:alpha val="40000"/>
                    </a:schemeClr>
                  </a:outerShdw>
                </a:effectLst>
                <a:latin typeface="华文楷体" panose="02010600040101010101" pitchFamily="2" charset="-122"/>
                <a:ea typeface="华文楷体" panose="02010600040101010101" pitchFamily="2" charset="-122"/>
                <a:cs typeface="Times New Roman" panose="02020603050405020304" pitchFamily="18" charset="0"/>
              </a:rPr>
              <a:t>信任危机</a:t>
            </a:r>
            <a:r>
              <a:rPr lang="en-US" altLang="zh-CN" sz="2800" dirty="0">
                <a:ln w="0"/>
                <a:effectLst>
                  <a:outerShdw blurRad="38100" dist="19050" dir="2700000" algn="tl" rotWithShape="0">
                    <a:schemeClr val="dk1">
                      <a:alpha val="40000"/>
                    </a:schemeClr>
                  </a:outerShdw>
                </a:effectLst>
                <a:latin typeface="华文楷体" panose="02010600040101010101" pitchFamily="2" charset="-122"/>
                <a:ea typeface="华文楷体" panose="02010600040101010101" pitchFamily="2" charset="-122"/>
                <a:cs typeface="Times New Roman" panose="02020603050405020304" pitchFamily="18" charset="0"/>
              </a:rPr>
              <a:t>)</a:t>
            </a:r>
            <a:endParaRPr lang="zh-CN" altLang="en-US" sz="2800" dirty="0">
              <a:ln w="0"/>
              <a:effectLst>
                <a:outerShdw blurRad="38100" dist="19050" dir="2700000" algn="tl" rotWithShape="0">
                  <a:schemeClr val="dk1">
                    <a:alpha val="40000"/>
                  </a:schemeClr>
                </a:outerShdw>
              </a:effectLst>
              <a:latin typeface="华文楷体" panose="02010600040101010101" pitchFamily="2" charset="-122"/>
              <a:ea typeface="华文楷体" panose="02010600040101010101" pitchFamily="2" charset="-122"/>
            </a:endParaRPr>
          </a:p>
        </p:txBody>
      </p:sp>
      <p:sp>
        <p:nvSpPr>
          <p:cNvPr id="5" name="文本框 4">
            <a:extLst>
              <a:ext uri="{FF2B5EF4-FFF2-40B4-BE49-F238E27FC236}">
                <a16:creationId xmlns:a16="http://schemas.microsoft.com/office/drawing/2014/main" id="{402B3CB2-6D0F-3E7D-99FD-E206C325AEF9}"/>
              </a:ext>
            </a:extLst>
          </p:cNvPr>
          <p:cNvSpPr txBox="1"/>
          <p:nvPr/>
        </p:nvSpPr>
        <p:spPr>
          <a:xfrm>
            <a:off x="511769" y="1971585"/>
            <a:ext cx="4784131" cy="1200329"/>
          </a:xfrm>
          <a:prstGeom prst="rect">
            <a:avLst/>
          </a:prstGeom>
          <a:noFill/>
        </p:spPr>
        <p:txBody>
          <a:bodyPr wrap="square" rtlCol="0">
            <a:spAutoFit/>
          </a:bodyPr>
          <a:lstStyle/>
          <a:p>
            <a:r>
              <a:rPr lang="en-US" altLang="zh-CN" i="1" dirty="0" err="1">
                <a:latin typeface="Times New Roman" panose="02020603050405020304" pitchFamily="18" charset="0"/>
                <a:cs typeface="Times New Roman" panose="02020603050405020304" pitchFamily="18" charset="0"/>
              </a:rPr>
              <a:t>Buytogether</a:t>
            </a:r>
            <a:r>
              <a:rPr lang="en-US" altLang="zh-CN" dirty="0">
                <a:latin typeface="Times New Roman" panose="02020603050405020304" pitchFamily="18" charset="0"/>
                <a:cs typeface="Times New Roman" panose="02020603050405020304" pitchFamily="18" charset="0"/>
              </a:rPr>
              <a:t> has launched </a:t>
            </a:r>
            <a:r>
              <a:rPr lang="en-US" altLang="zh-CN" b="1" dirty="0">
                <a:latin typeface="Times New Roman" panose="02020603050405020304" pitchFamily="18" charset="0"/>
                <a:cs typeface="Times New Roman" panose="02020603050405020304" pitchFamily="18" charset="0"/>
              </a:rPr>
              <a:t>zero yuan purchase</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cash withdrawal</a:t>
            </a:r>
            <a:r>
              <a:rPr lang="en-US" altLang="zh-CN" dirty="0">
                <a:latin typeface="Times New Roman" panose="02020603050405020304" pitchFamily="18" charset="0"/>
                <a:cs typeface="Times New Roman" panose="02020603050405020304" pitchFamily="18" charset="0"/>
              </a:rPr>
              <a:t> with friends’ help (by sharing links) and other activities that require users to invite their friends to participate in.</a:t>
            </a:r>
            <a:endParaRPr lang="zh-CN" altLang="en-US" dirty="0">
              <a:latin typeface="Times New Roman" panose="02020603050405020304" pitchFamily="18" charset="0"/>
              <a:cs typeface="Times New Roman" panose="02020603050405020304" pitchFamily="18" charset="0"/>
            </a:endParaRPr>
          </a:p>
        </p:txBody>
      </p:sp>
      <p:pic>
        <p:nvPicPr>
          <p:cNvPr id="8" name="图片 7">
            <a:extLst>
              <a:ext uri="{FF2B5EF4-FFF2-40B4-BE49-F238E27FC236}">
                <a16:creationId xmlns:a16="http://schemas.microsoft.com/office/drawing/2014/main" id="{E72403DC-FEAA-92C2-E0C3-DA4F09746C1C}"/>
              </a:ext>
            </a:extLst>
          </p:cNvPr>
          <p:cNvPicPr>
            <a:picLocks noChangeAspect="1"/>
          </p:cNvPicPr>
          <p:nvPr/>
        </p:nvPicPr>
        <p:blipFill rotWithShape="1">
          <a:blip r:embed="rId2"/>
          <a:srcRect t="11009" b="14969"/>
          <a:stretch/>
        </p:blipFill>
        <p:spPr>
          <a:xfrm>
            <a:off x="5976756" y="1019684"/>
            <a:ext cx="2314575" cy="38073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8871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EC5A1B1-A13B-0299-E5B7-E811C5905148}"/>
              </a:ext>
            </a:extLst>
          </p:cNvPr>
          <p:cNvPicPr>
            <a:picLocks noChangeAspect="1"/>
          </p:cNvPicPr>
          <p:nvPr/>
        </p:nvPicPr>
        <p:blipFill rotWithShape="1">
          <a:blip r:embed="rId2"/>
          <a:srcRect t="16268" b="12789"/>
          <a:stretch/>
        </p:blipFill>
        <p:spPr>
          <a:xfrm>
            <a:off x="2623651" y="1652618"/>
            <a:ext cx="2984936" cy="1831345"/>
          </a:xfrm>
          <a:prstGeom prst="rect">
            <a:avLst/>
          </a:prstGeom>
        </p:spPr>
      </p:pic>
      <p:pic>
        <p:nvPicPr>
          <p:cNvPr id="3" name="图片 2">
            <a:extLst>
              <a:ext uri="{FF2B5EF4-FFF2-40B4-BE49-F238E27FC236}">
                <a16:creationId xmlns:a16="http://schemas.microsoft.com/office/drawing/2014/main" id="{6422EA07-1E94-E6F9-8FB4-683530CE1037}"/>
              </a:ext>
            </a:extLst>
          </p:cNvPr>
          <p:cNvPicPr>
            <a:picLocks noChangeAspect="1"/>
          </p:cNvPicPr>
          <p:nvPr/>
        </p:nvPicPr>
        <p:blipFill>
          <a:blip r:embed="rId3"/>
          <a:stretch>
            <a:fillRect/>
          </a:stretch>
        </p:blipFill>
        <p:spPr>
          <a:xfrm>
            <a:off x="39204" y="871244"/>
            <a:ext cx="2081673" cy="3573540"/>
          </a:xfrm>
          <a:prstGeom prst="rect">
            <a:avLst/>
          </a:prstGeom>
        </p:spPr>
      </p:pic>
      <p:pic>
        <p:nvPicPr>
          <p:cNvPr id="4" name="图片 3">
            <a:extLst>
              <a:ext uri="{FF2B5EF4-FFF2-40B4-BE49-F238E27FC236}">
                <a16:creationId xmlns:a16="http://schemas.microsoft.com/office/drawing/2014/main" id="{515F550A-69BD-BE92-8478-1B63F187CC4A}"/>
              </a:ext>
            </a:extLst>
          </p:cNvPr>
          <p:cNvPicPr>
            <a:picLocks noChangeAspect="1"/>
          </p:cNvPicPr>
          <p:nvPr/>
        </p:nvPicPr>
        <p:blipFill rotWithShape="1">
          <a:blip r:embed="rId4"/>
          <a:srcRect t="34717" b="36397"/>
          <a:stretch/>
        </p:blipFill>
        <p:spPr>
          <a:xfrm>
            <a:off x="5931135" y="467983"/>
            <a:ext cx="2962591" cy="1901735"/>
          </a:xfrm>
          <a:prstGeom prst="rect">
            <a:avLst/>
          </a:prstGeom>
        </p:spPr>
      </p:pic>
      <p:pic>
        <p:nvPicPr>
          <p:cNvPr id="5" name="图片 4">
            <a:extLst>
              <a:ext uri="{FF2B5EF4-FFF2-40B4-BE49-F238E27FC236}">
                <a16:creationId xmlns:a16="http://schemas.microsoft.com/office/drawing/2014/main" id="{CF2EA3EB-AFFC-26E0-772E-CB09F3C5E944}"/>
              </a:ext>
            </a:extLst>
          </p:cNvPr>
          <p:cNvPicPr>
            <a:picLocks noChangeAspect="1"/>
          </p:cNvPicPr>
          <p:nvPr/>
        </p:nvPicPr>
        <p:blipFill rotWithShape="1">
          <a:blip r:embed="rId5"/>
          <a:srcRect t="34235" b="36101"/>
          <a:stretch/>
        </p:blipFill>
        <p:spPr>
          <a:xfrm>
            <a:off x="5931135" y="2944064"/>
            <a:ext cx="2966769" cy="1955740"/>
          </a:xfrm>
          <a:prstGeom prst="rect">
            <a:avLst/>
          </a:prstGeom>
        </p:spPr>
      </p:pic>
      <p:cxnSp>
        <p:nvCxnSpPr>
          <p:cNvPr id="7" name="直接箭头连接符 6">
            <a:extLst>
              <a:ext uri="{FF2B5EF4-FFF2-40B4-BE49-F238E27FC236}">
                <a16:creationId xmlns:a16="http://schemas.microsoft.com/office/drawing/2014/main" id="{EA90CB41-B309-AC70-BAAB-461C0F929816}"/>
              </a:ext>
            </a:extLst>
          </p:cNvPr>
          <p:cNvCxnSpPr>
            <a:cxnSpLocks/>
          </p:cNvCxnSpPr>
          <p:nvPr/>
        </p:nvCxnSpPr>
        <p:spPr>
          <a:xfrm>
            <a:off x="2260121" y="2558002"/>
            <a:ext cx="224286" cy="0"/>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11" name="直接箭头连接符 10">
            <a:extLst>
              <a:ext uri="{FF2B5EF4-FFF2-40B4-BE49-F238E27FC236}">
                <a16:creationId xmlns:a16="http://schemas.microsoft.com/office/drawing/2014/main" id="{611B3E7D-55CA-846B-338D-9C77D7CF034F}"/>
              </a:ext>
            </a:extLst>
          </p:cNvPr>
          <p:cNvCxnSpPr>
            <a:cxnSpLocks/>
          </p:cNvCxnSpPr>
          <p:nvPr/>
        </p:nvCxnSpPr>
        <p:spPr>
          <a:xfrm>
            <a:off x="5706849" y="2568291"/>
            <a:ext cx="224286" cy="0"/>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12" name="直接箭头连接符 11">
            <a:extLst>
              <a:ext uri="{FF2B5EF4-FFF2-40B4-BE49-F238E27FC236}">
                <a16:creationId xmlns:a16="http://schemas.microsoft.com/office/drawing/2014/main" id="{D657D914-478D-DEFB-00CE-93D16BAA1451}"/>
              </a:ext>
            </a:extLst>
          </p:cNvPr>
          <p:cNvCxnSpPr>
            <a:cxnSpLocks/>
          </p:cNvCxnSpPr>
          <p:nvPr/>
        </p:nvCxnSpPr>
        <p:spPr>
          <a:xfrm>
            <a:off x="7412430" y="2517722"/>
            <a:ext cx="0" cy="280583"/>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82571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3EC8D00-92AF-5236-B7AB-A35632A97BCA}"/>
              </a:ext>
            </a:extLst>
          </p:cNvPr>
          <p:cNvPicPr>
            <a:picLocks noChangeAspect="1"/>
          </p:cNvPicPr>
          <p:nvPr/>
        </p:nvPicPr>
        <p:blipFill>
          <a:blip r:embed="rId2"/>
          <a:stretch>
            <a:fillRect/>
          </a:stretch>
        </p:blipFill>
        <p:spPr>
          <a:xfrm>
            <a:off x="4925683" y="366790"/>
            <a:ext cx="3597215" cy="2204960"/>
          </a:xfrm>
          <a:prstGeom prst="rect">
            <a:avLst/>
          </a:prstGeom>
        </p:spPr>
      </p:pic>
      <p:pic>
        <p:nvPicPr>
          <p:cNvPr id="3" name="图片 2">
            <a:extLst>
              <a:ext uri="{FF2B5EF4-FFF2-40B4-BE49-F238E27FC236}">
                <a16:creationId xmlns:a16="http://schemas.microsoft.com/office/drawing/2014/main" id="{7ADE5FF2-286B-60FC-86A5-C606D0BC029A}"/>
              </a:ext>
            </a:extLst>
          </p:cNvPr>
          <p:cNvPicPr>
            <a:picLocks noChangeAspect="1"/>
          </p:cNvPicPr>
          <p:nvPr/>
        </p:nvPicPr>
        <p:blipFill rotWithShape="1">
          <a:blip r:embed="rId3"/>
          <a:srcRect l="9318" t="6538" r="9576" b="13560"/>
          <a:stretch/>
        </p:blipFill>
        <p:spPr>
          <a:xfrm>
            <a:off x="517584" y="366790"/>
            <a:ext cx="3191773" cy="22651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图片 3">
            <a:extLst>
              <a:ext uri="{FF2B5EF4-FFF2-40B4-BE49-F238E27FC236}">
                <a16:creationId xmlns:a16="http://schemas.microsoft.com/office/drawing/2014/main" id="{D5DC355E-2647-EA09-D147-C52C5A14B2C3}"/>
              </a:ext>
            </a:extLst>
          </p:cNvPr>
          <p:cNvPicPr>
            <a:picLocks noChangeAspect="1"/>
          </p:cNvPicPr>
          <p:nvPr/>
        </p:nvPicPr>
        <p:blipFill>
          <a:blip r:embed="rId4"/>
          <a:stretch>
            <a:fillRect/>
          </a:stretch>
        </p:blipFill>
        <p:spPr>
          <a:xfrm>
            <a:off x="1632907" y="2961292"/>
            <a:ext cx="2076450" cy="1990725"/>
          </a:xfrm>
          <a:prstGeom prst="rect">
            <a:avLst/>
          </a:prstGeom>
        </p:spPr>
      </p:pic>
      <p:pic>
        <p:nvPicPr>
          <p:cNvPr id="5" name="图片 4">
            <a:extLst>
              <a:ext uri="{FF2B5EF4-FFF2-40B4-BE49-F238E27FC236}">
                <a16:creationId xmlns:a16="http://schemas.microsoft.com/office/drawing/2014/main" id="{3597BC74-2C18-A6B6-4982-DB20B6E178D4}"/>
              </a:ext>
            </a:extLst>
          </p:cNvPr>
          <p:cNvPicPr>
            <a:picLocks noChangeAspect="1"/>
          </p:cNvPicPr>
          <p:nvPr/>
        </p:nvPicPr>
        <p:blipFill>
          <a:blip r:embed="rId5"/>
          <a:stretch>
            <a:fillRect/>
          </a:stretch>
        </p:blipFill>
        <p:spPr>
          <a:xfrm>
            <a:off x="5371742" y="2812666"/>
            <a:ext cx="2139351" cy="2139351"/>
          </a:xfrm>
          <a:prstGeom prst="rect">
            <a:avLst/>
          </a:prstGeom>
        </p:spPr>
      </p:pic>
    </p:spTree>
    <p:extLst>
      <p:ext uri="{BB962C8B-B14F-4D97-AF65-F5344CB8AC3E}">
        <p14:creationId xmlns:p14="http://schemas.microsoft.com/office/powerpoint/2010/main" val="2084821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8F401C7-40B3-5297-2477-308B49B8CCC9}"/>
              </a:ext>
            </a:extLst>
          </p:cNvPr>
          <p:cNvPicPr>
            <a:picLocks noChangeAspect="1"/>
          </p:cNvPicPr>
          <p:nvPr/>
        </p:nvPicPr>
        <p:blipFill>
          <a:blip r:embed="rId2"/>
          <a:stretch>
            <a:fillRect/>
          </a:stretch>
        </p:blipFill>
        <p:spPr>
          <a:xfrm>
            <a:off x="1422011" y="333195"/>
            <a:ext cx="2014699" cy="4477109"/>
          </a:xfrm>
          <a:prstGeom prst="rect">
            <a:avLst/>
          </a:prstGeom>
        </p:spPr>
      </p:pic>
      <p:pic>
        <p:nvPicPr>
          <p:cNvPr id="3" name="图片 2">
            <a:extLst>
              <a:ext uri="{FF2B5EF4-FFF2-40B4-BE49-F238E27FC236}">
                <a16:creationId xmlns:a16="http://schemas.microsoft.com/office/drawing/2014/main" id="{054723E0-E427-F785-BF41-502F02DAAF98}"/>
              </a:ext>
            </a:extLst>
          </p:cNvPr>
          <p:cNvPicPr>
            <a:picLocks noChangeAspect="1"/>
          </p:cNvPicPr>
          <p:nvPr/>
        </p:nvPicPr>
        <p:blipFill>
          <a:blip r:embed="rId3"/>
          <a:stretch>
            <a:fillRect/>
          </a:stretch>
        </p:blipFill>
        <p:spPr>
          <a:xfrm>
            <a:off x="4881097" y="333195"/>
            <a:ext cx="2014699" cy="4477109"/>
          </a:xfrm>
          <a:prstGeom prst="rect">
            <a:avLst/>
          </a:prstGeom>
        </p:spPr>
      </p:pic>
    </p:spTree>
    <p:extLst>
      <p:ext uri="{BB962C8B-B14F-4D97-AF65-F5344CB8AC3E}">
        <p14:creationId xmlns:p14="http://schemas.microsoft.com/office/powerpoint/2010/main" val="1710623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 y="1542423"/>
            <a:ext cx="9144000" cy="2468874"/>
          </a:xfrm>
          <a:prstGeom prst="rect">
            <a:avLst/>
          </a:prstGeom>
          <a:solidFill>
            <a:srgbClr val="AD8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4" name="矩形 23"/>
          <p:cNvSpPr/>
          <p:nvPr/>
        </p:nvSpPr>
        <p:spPr>
          <a:xfrm>
            <a:off x="3227432" y="2064770"/>
            <a:ext cx="5486831" cy="1736181"/>
          </a:xfrm>
          <a:prstGeom prst="rect">
            <a:avLst/>
          </a:prstGeom>
        </p:spPr>
        <p:txBody>
          <a:bodyPr wrap="square">
            <a:spAutoFit/>
          </a:bodyPr>
          <a:lstStyle/>
          <a:p>
            <a:pPr marL="0" marR="0" lvl="0" indent="0" algn="l" defTabSz="685800" rtl="0" eaLnBrk="1" fontAlgn="auto" latinLnBrk="0" hangingPunct="1">
              <a:lnSpc>
                <a:spcPts val="2600"/>
              </a:lnSpc>
              <a:spcBef>
                <a:spcPts val="0"/>
              </a:spcBef>
              <a:spcAft>
                <a:spcPts val="0"/>
              </a:spcAft>
              <a:buClr>
                <a:srgbClr val="E7E6E6">
                  <a:lumMod val="10000"/>
                </a:srgbClr>
              </a:buClr>
              <a:buSzTx/>
              <a:buFontTx/>
              <a:buNone/>
              <a:defRPr/>
            </a:pPr>
            <a:r>
              <a:rPr kumimoji="0" lang="en-US" altLang="zh-CN" sz="2000" b="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sym typeface="+mn-lt"/>
              </a:rPr>
              <a:t>Buytogether</a:t>
            </a:r>
            <a:r>
              <a:rPr kumimoji="0" lang="en-US" altLang="zh-CN" sz="20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sym typeface="+mn-lt"/>
              </a:rPr>
              <a:t>(PDD), also called </a:t>
            </a:r>
            <a:r>
              <a:rPr kumimoji="0" lang="en-US" altLang="zh-CN" sz="2000" b="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sym typeface="+mn-lt"/>
              </a:rPr>
              <a:t>Pinduoduo</a:t>
            </a:r>
            <a:r>
              <a:rPr kumimoji="0" lang="en-US" altLang="zh-CN" sz="20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sym typeface="+mn-lt"/>
              </a:rPr>
              <a:t> in Chinese, is a mainstream e-commerce application of mobile Internet in China, and a third-party social e-commerce platform focusing on </a:t>
            </a:r>
          </a:p>
          <a:p>
            <a:pPr marL="0" marR="0" lvl="0" indent="0" algn="l" defTabSz="685800" rtl="0" eaLnBrk="1" fontAlgn="auto" latinLnBrk="0" hangingPunct="1">
              <a:lnSpc>
                <a:spcPts val="2600"/>
              </a:lnSpc>
              <a:spcBef>
                <a:spcPts val="0"/>
              </a:spcBef>
              <a:spcAft>
                <a:spcPts val="0"/>
              </a:spcAft>
              <a:buClr>
                <a:srgbClr val="E7E6E6">
                  <a:lumMod val="10000"/>
                </a:srgbClr>
              </a:buClr>
              <a:buSzTx/>
              <a:buFontTx/>
              <a:buNone/>
              <a:defRPr/>
            </a:pPr>
            <a:r>
              <a:rPr kumimoji="0" lang="en-US" altLang="zh-CN" sz="20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sym typeface="+mn-lt"/>
              </a:rPr>
              <a:t>C2M(Customer-to-Manufacturer) group shopping.</a:t>
            </a:r>
          </a:p>
        </p:txBody>
      </p:sp>
      <p:sp>
        <p:nvSpPr>
          <p:cNvPr id="25" name="文本框 6"/>
          <p:cNvSpPr txBox="1">
            <a:spLocks noChangeArrowheads="1"/>
          </p:cNvSpPr>
          <p:nvPr/>
        </p:nvSpPr>
        <p:spPr bwMode="auto">
          <a:xfrm>
            <a:off x="3227432" y="1672116"/>
            <a:ext cx="20072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defTabSz="457200" rtl="0" eaLnBrk="1" fontAlgn="base" latinLnBrk="0" hangingPunct="1">
              <a:lnSpc>
                <a:spcPct val="100000"/>
              </a:lnSpc>
              <a:spcBef>
                <a:spcPct val="0"/>
              </a:spcBef>
              <a:spcAft>
                <a:spcPct val="0"/>
              </a:spcAft>
              <a:buClrTx/>
              <a:buSzTx/>
              <a:buFontTx/>
              <a:buNone/>
              <a:defRPr/>
            </a:pPr>
            <a:r>
              <a:rPr kumimoji="0" lang="en-US" altLang="zh-CN" sz="2400" b="0" i="1" u="none" strike="noStrike" kern="1200" cap="none" spc="0" normalizeH="0" baseline="0" noProof="0" dirty="0" err="1">
                <a:ln>
                  <a:noFill/>
                </a:ln>
                <a:solidFill>
                  <a:srgbClr val="FDF3F1"/>
                </a:solidFill>
                <a:effectLst/>
                <a:uLnTx/>
                <a:uFillTx/>
                <a:latin typeface="汉仪大宋简" panose="02010600000101010101" charset="-122"/>
                <a:ea typeface="汉仪大宋简" panose="02010600000101010101" charset="-122"/>
                <a:cs typeface="+mn-cs"/>
              </a:rPr>
              <a:t>Buytogether</a:t>
            </a:r>
            <a:endParaRPr kumimoji="0" lang="zh-CN" altLang="en-US" sz="2400" b="0" i="1" u="none" strike="noStrike" kern="1200" cap="none" spc="0" normalizeH="0" baseline="0" noProof="0" dirty="0">
              <a:ln>
                <a:noFill/>
              </a:ln>
              <a:solidFill>
                <a:srgbClr val="FDF3F1"/>
              </a:solidFill>
              <a:effectLst/>
              <a:uLnTx/>
              <a:uFillTx/>
              <a:latin typeface="汉仪大宋简" panose="02010600000101010101" charset="-122"/>
              <a:ea typeface="汉仪大宋简" panose="02010600000101010101" charset="-122"/>
              <a:cs typeface="+mn-cs"/>
            </a:endParaRPr>
          </a:p>
        </p:txBody>
      </p:sp>
      <p:pic>
        <p:nvPicPr>
          <p:cNvPr id="2" name="图片 1">
            <a:extLst>
              <a:ext uri="{FF2B5EF4-FFF2-40B4-BE49-F238E27FC236}">
                <a16:creationId xmlns:a16="http://schemas.microsoft.com/office/drawing/2014/main" id="{9FE529A8-DF41-7367-0171-D9AD167168AF}"/>
              </a:ext>
            </a:extLst>
          </p:cNvPr>
          <p:cNvPicPr>
            <a:picLocks noChangeAspect="1"/>
          </p:cNvPicPr>
          <p:nvPr/>
        </p:nvPicPr>
        <p:blipFill>
          <a:blip r:embed="rId2"/>
          <a:stretch>
            <a:fillRect/>
          </a:stretch>
        </p:blipFill>
        <p:spPr>
          <a:xfrm>
            <a:off x="223708" y="1542423"/>
            <a:ext cx="2780017" cy="2493480"/>
          </a:xfrm>
          <a:prstGeom prst="rect">
            <a:avLst/>
          </a:prstGeom>
        </p:spPr>
      </p:pic>
      <p:pic>
        <p:nvPicPr>
          <p:cNvPr id="5" name="图形 4" descr="音符">
            <a:hlinkClick r:id="rId3" action="ppaction://hlinkfile"/>
            <a:extLst>
              <a:ext uri="{FF2B5EF4-FFF2-40B4-BE49-F238E27FC236}">
                <a16:creationId xmlns:a16="http://schemas.microsoft.com/office/drawing/2014/main" id="{81C72791-D2B9-4D0C-BE6D-42356CC596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25839" y="217803"/>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07FF110-915F-4FFF-90BB-F2969953BFB1}"/>
              </a:ext>
            </a:extLst>
          </p:cNvPr>
          <p:cNvSpPr txBox="1"/>
          <p:nvPr/>
        </p:nvSpPr>
        <p:spPr>
          <a:xfrm>
            <a:off x="655607" y="644713"/>
            <a:ext cx="6832120" cy="1200329"/>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Nowadays, </a:t>
            </a:r>
            <a:r>
              <a:rPr lang="en-US" altLang="zh-CN" i="1" dirty="0" err="1">
                <a:latin typeface="Times New Roman" panose="02020603050405020304" pitchFamily="18" charset="0"/>
                <a:cs typeface="Times New Roman" panose="02020603050405020304" pitchFamily="18" charset="0"/>
              </a:rPr>
              <a:t>Buytogether</a:t>
            </a:r>
            <a:r>
              <a:rPr lang="en-US" altLang="zh-CN" dirty="0">
                <a:latin typeface="Times New Roman" panose="02020603050405020304" pitchFamily="18" charset="0"/>
                <a:cs typeface="Times New Roman" panose="02020603050405020304" pitchFamily="18" charset="0"/>
              </a:rPr>
              <a:t> no longer needs to rely on fission marketing methods like sharing links to expand the user scale, but needs to improve its own marketing policies, utilize social media more rationally, and formulate marketing activities from the perspective of users. </a:t>
            </a:r>
            <a:endParaRPr lang="zh-CN" altLang="en-US" dirty="0">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62B0E9D0-423E-8DF1-2D67-8ED61ACE6A57}"/>
              </a:ext>
            </a:extLst>
          </p:cNvPr>
          <p:cNvSpPr txBox="1"/>
          <p:nvPr/>
        </p:nvSpPr>
        <p:spPr>
          <a:xfrm>
            <a:off x="655607" y="1932752"/>
            <a:ext cx="4123427" cy="286232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Although </a:t>
            </a:r>
            <a:r>
              <a:rPr lang="en-US" altLang="zh-CN" i="1" dirty="0" err="1">
                <a:latin typeface="Times New Roman" panose="02020603050405020304" pitchFamily="18" charset="0"/>
                <a:cs typeface="Times New Roman" panose="02020603050405020304" pitchFamily="18" charset="0"/>
              </a:rPr>
              <a:t>Buytogether</a:t>
            </a:r>
            <a:r>
              <a:rPr lang="en-US" altLang="zh-CN" dirty="0" err="1">
                <a:latin typeface="Times New Roman" panose="02020603050405020304" pitchFamily="18" charset="0"/>
                <a:cs typeface="Times New Roman" panose="02020603050405020304" pitchFamily="18" charset="0"/>
              </a:rPr>
              <a:t>'s</a:t>
            </a:r>
            <a:r>
              <a:rPr lang="en-US" altLang="zh-CN" dirty="0">
                <a:latin typeface="Times New Roman" panose="02020603050405020304" pitchFamily="18" charset="0"/>
                <a:cs typeface="Times New Roman" panose="02020603050405020304" pitchFamily="18" charset="0"/>
              </a:rPr>
              <a:t> current single-user purchase level is still low, it also has the potential to improve within the system through live streaming, subsidies, and other actions to improve user stickiness, which will allow </a:t>
            </a:r>
            <a:r>
              <a:rPr lang="en-US" altLang="zh-CN" i="1" dirty="0" err="1">
                <a:latin typeface="Times New Roman" panose="02020603050405020304" pitchFamily="18" charset="0"/>
                <a:cs typeface="Times New Roman" panose="02020603050405020304" pitchFamily="18" charset="0"/>
              </a:rPr>
              <a:t>Buytogether</a:t>
            </a:r>
            <a:r>
              <a:rPr lang="en-US" altLang="zh-CN" dirty="0">
                <a:latin typeface="Times New Roman" panose="02020603050405020304" pitchFamily="18" charset="0"/>
                <a:cs typeface="Times New Roman" panose="02020603050405020304" pitchFamily="18" charset="0"/>
              </a:rPr>
              <a:t> to better cope with the competition between the Tao system and other internet e-commerce companies and continue growing and developing.</a:t>
            </a:r>
            <a:endParaRPr lang="zh-CN" altLang="en-US" dirty="0">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22CCE7B1-43D6-2BEF-AEAB-16556884A7D1}"/>
              </a:ext>
            </a:extLst>
          </p:cNvPr>
          <p:cNvPicPr>
            <a:picLocks noChangeAspect="1"/>
          </p:cNvPicPr>
          <p:nvPr/>
        </p:nvPicPr>
        <p:blipFill rotWithShape="1">
          <a:blip r:embed="rId2"/>
          <a:srcRect l="21982" t="14683" r="17735" b="20901"/>
          <a:stretch/>
        </p:blipFill>
        <p:spPr>
          <a:xfrm>
            <a:off x="5029200" y="2057011"/>
            <a:ext cx="3674853" cy="261380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p:nvPr/>
        </p:nvSpPr>
        <p:spPr>
          <a:xfrm>
            <a:off x="-627797" y="1535569"/>
            <a:ext cx="382137" cy="382137"/>
          </a:xfrm>
          <a:prstGeom prst="ellipse">
            <a:avLst/>
          </a:prstGeom>
          <a:solidFill>
            <a:srgbClr val="DC6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627798" y="1992966"/>
            <a:ext cx="382137" cy="382137"/>
          </a:xfrm>
          <a:prstGeom prst="ellipse">
            <a:avLst/>
          </a:prstGeom>
          <a:solidFill>
            <a:srgbClr val="DD9E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627799" y="2450363"/>
            <a:ext cx="382137" cy="382137"/>
          </a:xfrm>
          <a:prstGeom prst="ellipse">
            <a:avLst/>
          </a:prstGeom>
          <a:solidFill>
            <a:srgbClr val="AD8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627799" y="1061012"/>
            <a:ext cx="382137" cy="382137"/>
          </a:xfrm>
          <a:prstGeom prst="ellipse">
            <a:avLst/>
          </a:prstGeom>
          <a:solidFill>
            <a:srgbClr val="9ABD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PA_矩形 8"/>
          <p:cNvSpPr/>
          <p:nvPr>
            <p:custDataLst>
              <p:tags r:id="rId1"/>
            </p:custDataLst>
          </p:nvPr>
        </p:nvSpPr>
        <p:spPr>
          <a:xfrm>
            <a:off x="1979475" y="2309280"/>
            <a:ext cx="5378857" cy="523220"/>
          </a:xfrm>
          <a:prstGeom prst="rect">
            <a:avLst/>
          </a:prstGeom>
        </p:spPr>
        <p:txBody>
          <a:bodyPr wrap="square">
            <a:spAutoFit/>
          </a:bodyPr>
          <a:lstStyle/>
          <a:p>
            <a:pPr algn="dist" defTabSz="685800">
              <a:defRPr/>
            </a:pPr>
            <a:r>
              <a:rPr lang="en-US" altLang="zh-CN" sz="2800" kern="0" dirty="0">
                <a:solidFill>
                  <a:srgbClr val="AD8D88"/>
                </a:solidFill>
                <a:latin typeface="+mj-ea"/>
                <a:ea typeface="+mj-ea"/>
              </a:rPr>
              <a:t>THANK YOU FOR WATCHING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0CD9903-5A26-F8D3-BBD7-DEC2AF16C5DD}"/>
              </a:ext>
            </a:extLst>
          </p:cNvPr>
          <p:cNvPicPr>
            <a:picLocks noChangeAspect="1"/>
          </p:cNvPicPr>
          <p:nvPr/>
        </p:nvPicPr>
        <p:blipFill rotWithShape="1">
          <a:blip r:embed="rId2"/>
          <a:srcRect t="3902"/>
          <a:stretch/>
        </p:blipFill>
        <p:spPr>
          <a:xfrm>
            <a:off x="783909" y="435388"/>
            <a:ext cx="2000804" cy="4272723"/>
          </a:xfrm>
          <a:prstGeom prst="rect">
            <a:avLst/>
          </a:prstGeom>
        </p:spPr>
      </p:pic>
      <p:cxnSp>
        <p:nvCxnSpPr>
          <p:cNvPr id="18" name="直接箭头连接符 17">
            <a:extLst>
              <a:ext uri="{FF2B5EF4-FFF2-40B4-BE49-F238E27FC236}">
                <a16:creationId xmlns:a16="http://schemas.microsoft.com/office/drawing/2014/main" id="{EF48A066-D6D5-6B0B-CC71-0C04DD0F5456}"/>
              </a:ext>
            </a:extLst>
          </p:cNvPr>
          <p:cNvCxnSpPr>
            <a:cxnSpLocks/>
          </p:cNvCxnSpPr>
          <p:nvPr/>
        </p:nvCxnSpPr>
        <p:spPr>
          <a:xfrm flipH="1">
            <a:off x="2997627" y="3919192"/>
            <a:ext cx="1007370" cy="56707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20" name="图片 19">
            <a:extLst>
              <a:ext uri="{FF2B5EF4-FFF2-40B4-BE49-F238E27FC236}">
                <a16:creationId xmlns:a16="http://schemas.microsoft.com/office/drawing/2014/main" id="{B8E2A013-83A0-3033-E312-3D04BF79B356}"/>
              </a:ext>
            </a:extLst>
          </p:cNvPr>
          <p:cNvPicPr>
            <a:picLocks noChangeAspect="1"/>
          </p:cNvPicPr>
          <p:nvPr/>
        </p:nvPicPr>
        <p:blipFill>
          <a:blip r:embed="rId3"/>
          <a:stretch>
            <a:fillRect/>
          </a:stretch>
        </p:blipFill>
        <p:spPr>
          <a:xfrm>
            <a:off x="4680351" y="953760"/>
            <a:ext cx="3603727" cy="1394776"/>
          </a:xfrm>
          <a:prstGeom prst="rect">
            <a:avLst/>
          </a:prstGeom>
        </p:spPr>
      </p:pic>
      <p:cxnSp>
        <p:nvCxnSpPr>
          <p:cNvPr id="22" name="直接连接符 21">
            <a:extLst>
              <a:ext uri="{FF2B5EF4-FFF2-40B4-BE49-F238E27FC236}">
                <a16:creationId xmlns:a16="http://schemas.microsoft.com/office/drawing/2014/main" id="{F1D62749-83D8-AB6C-CCD7-B1302E588CD4}"/>
              </a:ext>
            </a:extLst>
          </p:cNvPr>
          <p:cNvCxnSpPr/>
          <p:nvPr/>
        </p:nvCxnSpPr>
        <p:spPr>
          <a:xfrm>
            <a:off x="5940052" y="1819038"/>
            <a:ext cx="88616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24" name="图片 23">
            <a:extLst>
              <a:ext uri="{FF2B5EF4-FFF2-40B4-BE49-F238E27FC236}">
                <a16:creationId xmlns:a16="http://schemas.microsoft.com/office/drawing/2014/main" id="{F1D02BF8-FD0A-8976-7CB2-BB0D530CA3CB}"/>
              </a:ext>
            </a:extLst>
          </p:cNvPr>
          <p:cNvPicPr>
            <a:picLocks noChangeAspect="1"/>
          </p:cNvPicPr>
          <p:nvPr/>
        </p:nvPicPr>
        <p:blipFill>
          <a:blip r:embed="rId4"/>
          <a:stretch>
            <a:fillRect/>
          </a:stretch>
        </p:blipFill>
        <p:spPr>
          <a:xfrm>
            <a:off x="4472382" y="3147533"/>
            <a:ext cx="3984145" cy="1191554"/>
          </a:xfrm>
          <a:prstGeom prst="rect">
            <a:avLst/>
          </a:prstGeom>
        </p:spPr>
      </p:pic>
      <p:pic>
        <p:nvPicPr>
          <p:cNvPr id="23" name="图片 22">
            <a:extLst>
              <a:ext uri="{FF2B5EF4-FFF2-40B4-BE49-F238E27FC236}">
                <a16:creationId xmlns:a16="http://schemas.microsoft.com/office/drawing/2014/main" id="{981E2FCD-BD5F-1DBC-0680-E15BDB4AD5C7}"/>
              </a:ext>
            </a:extLst>
          </p:cNvPr>
          <p:cNvPicPr>
            <a:picLocks noChangeAspect="1"/>
          </p:cNvPicPr>
          <p:nvPr/>
        </p:nvPicPr>
        <p:blipFill rotWithShape="1">
          <a:blip r:embed="rId5"/>
          <a:srcRect t="9892" b="42226"/>
          <a:stretch/>
        </p:blipFill>
        <p:spPr>
          <a:xfrm>
            <a:off x="4805691" y="804413"/>
            <a:ext cx="3317526" cy="3529976"/>
          </a:xfrm>
          <a:prstGeom prst="rect">
            <a:avLst/>
          </a:prstGeom>
        </p:spPr>
      </p:pic>
    </p:spTree>
    <p:extLst>
      <p:ext uri="{BB962C8B-B14F-4D97-AF65-F5344CB8AC3E}">
        <p14:creationId xmlns:p14="http://schemas.microsoft.com/office/powerpoint/2010/main" val="82286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0CD9903-5A26-F8D3-BBD7-DEC2AF16C5DD}"/>
              </a:ext>
            </a:extLst>
          </p:cNvPr>
          <p:cNvPicPr>
            <a:picLocks noChangeAspect="1"/>
          </p:cNvPicPr>
          <p:nvPr/>
        </p:nvPicPr>
        <p:blipFill rotWithShape="1">
          <a:blip r:embed="rId2"/>
          <a:srcRect t="92810"/>
          <a:stretch/>
        </p:blipFill>
        <p:spPr>
          <a:xfrm>
            <a:off x="1371173" y="524103"/>
            <a:ext cx="6401654" cy="1022729"/>
          </a:xfrm>
          <a:prstGeom prst="rect">
            <a:avLst/>
          </a:prstGeom>
        </p:spPr>
      </p:pic>
      <p:sp>
        <p:nvSpPr>
          <p:cNvPr id="2" name="文本框 1">
            <a:extLst>
              <a:ext uri="{FF2B5EF4-FFF2-40B4-BE49-F238E27FC236}">
                <a16:creationId xmlns:a16="http://schemas.microsoft.com/office/drawing/2014/main" id="{20123CD5-466C-E99A-C635-769F5243ED7C}"/>
              </a:ext>
            </a:extLst>
          </p:cNvPr>
          <p:cNvSpPr txBox="1"/>
          <p:nvPr/>
        </p:nvSpPr>
        <p:spPr>
          <a:xfrm>
            <a:off x="3274695" y="2169040"/>
            <a:ext cx="5486400" cy="1938992"/>
          </a:xfrm>
          <a:prstGeom prst="rect">
            <a:avLst/>
          </a:prstGeom>
          <a:noFill/>
        </p:spPr>
        <p:txBody>
          <a:bodyPr wrap="square" rtlCol="0">
            <a:spAutoFit/>
          </a:bodyPr>
          <a:lstStyle/>
          <a:p>
            <a:r>
              <a:rPr lang="en-US" altLang="zh-CN" sz="2000" i="1" dirty="0" err="1">
                <a:latin typeface="Times New Roman" panose="02020603050405020304" pitchFamily="18" charset="0"/>
                <a:cs typeface="Times New Roman" panose="02020603050405020304" pitchFamily="18" charset="0"/>
              </a:rPr>
              <a:t>Buytogether</a:t>
            </a:r>
            <a:r>
              <a:rPr lang="en-US" altLang="zh-CN" sz="2000" dirty="0">
                <a:latin typeface="Times New Roman" panose="02020603050405020304" pitchFamily="18" charset="0"/>
                <a:cs typeface="Times New Roman" panose="02020603050405020304" pitchFamily="18" charset="0"/>
              </a:rPr>
              <a:t> aims to enable people to buy better goods </a:t>
            </a:r>
            <a:r>
              <a:rPr lang="en-US" altLang="zh-CN" sz="2000" b="1" dirty="0">
                <a:latin typeface="Times New Roman" panose="02020603050405020304" pitchFamily="18" charset="0"/>
                <a:cs typeface="Times New Roman" panose="02020603050405020304" pitchFamily="18" charset="0"/>
              </a:rPr>
              <a:t>at lower prices</a:t>
            </a:r>
            <a:r>
              <a:rPr lang="en-US" altLang="zh-CN" sz="2000" dirty="0">
                <a:latin typeface="Times New Roman" panose="02020603050405020304" pitchFamily="18" charset="0"/>
                <a:cs typeface="Times New Roman" panose="02020603050405020304" pitchFamily="18" charset="0"/>
              </a:rPr>
              <a:t> and gain more benefits and fun by gathering the strength of more people. Its idea in online shopping is unique in that it creates a brand new pattern of social e-commerce: </a:t>
            </a:r>
            <a:r>
              <a:rPr lang="en-US" altLang="zh-CN" sz="2000" b="1" u="sng" dirty="0">
                <a:latin typeface="Times New Roman" panose="02020603050405020304" pitchFamily="18" charset="0"/>
                <a:cs typeface="Times New Roman" panose="02020603050405020304" pitchFamily="18" charset="0"/>
              </a:rPr>
              <a:t>Community E-Commerce</a:t>
            </a:r>
            <a:r>
              <a:rPr lang="en-US" altLang="zh-CN" sz="2000" dirty="0">
                <a:latin typeface="Times New Roman" panose="02020603050405020304" pitchFamily="18" charset="0"/>
                <a:cs typeface="Times New Roman" panose="02020603050405020304" pitchFamily="18" charset="0"/>
              </a:rPr>
              <a:t> (</a:t>
            </a:r>
            <a:r>
              <a:rPr lang="zh-CN" altLang="en-US" sz="2000" dirty="0">
                <a:latin typeface="华文楷体" panose="02010600040101010101" pitchFamily="2" charset="-122"/>
                <a:ea typeface="华文楷体" panose="02010600040101010101" pitchFamily="2" charset="-122"/>
                <a:cs typeface="Times New Roman" panose="02020603050405020304" pitchFamily="18" charset="0"/>
              </a:rPr>
              <a:t>社区电子商务</a:t>
            </a:r>
            <a:r>
              <a:rPr lang="en-US" altLang="zh-CN" sz="2000" dirty="0">
                <a:latin typeface="Times New Roman" panose="02020603050405020304" pitchFamily="18" charset="0"/>
                <a:cs typeface="Times New Roman" panose="02020603050405020304" pitchFamily="18" charset="0"/>
              </a:rPr>
              <a:t>).</a:t>
            </a:r>
            <a:endParaRPr lang="zh-CN" altLang="en-US" sz="2000" dirty="0">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AFCDB4EE-DE7A-691D-AD3E-5B92D6E93C87}"/>
              </a:ext>
            </a:extLst>
          </p:cNvPr>
          <p:cNvPicPr>
            <a:picLocks noChangeAspect="1"/>
          </p:cNvPicPr>
          <p:nvPr/>
        </p:nvPicPr>
        <p:blipFill>
          <a:blip r:embed="rId3"/>
          <a:stretch>
            <a:fillRect/>
          </a:stretch>
        </p:blipFill>
        <p:spPr>
          <a:xfrm>
            <a:off x="226828" y="2204483"/>
            <a:ext cx="2792954" cy="1864242"/>
          </a:xfrm>
          <a:prstGeom prst="rect">
            <a:avLst/>
          </a:prstGeom>
        </p:spPr>
      </p:pic>
    </p:spTree>
    <p:extLst>
      <p:ext uri="{BB962C8B-B14F-4D97-AF65-F5344CB8AC3E}">
        <p14:creationId xmlns:p14="http://schemas.microsoft.com/office/powerpoint/2010/main" val="172320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p:nvPr/>
        </p:nvSpPr>
        <p:spPr>
          <a:xfrm>
            <a:off x="-627797" y="1535569"/>
            <a:ext cx="382137" cy="382137"/>
          </a:xfrm>
          <a:prstGeom prst="ellipse">
            <a:avLst/>
          </a:prstGeom>
          <a:solidFill>
            <a:srgbClr val="DC6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627798" y="1992966"/>
            <a:ext cx="382137" cy="382137"/>
          </a:xfrm>
          <a:prstGeom prst="ellipse">
            <a:avLst/>
          </a:prstGeom>
          <a:solidFill>
            <a:srgbClr val="DD9E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627799" y="2450363"/>
            <a:ext cx="382137" cy="382137"/>
          </a:xfrm>
          <a:prstGeom prst="ellipse">
            <a:avLst/>
          </a:prstGeom>
          <a:solidFill>
            <a:srgbClr val="AD8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627799" y="1061012"/>
            <a:ext cx="382137" cy="382137"/>
          </a:xfrm>
          <a:prstGeom prst="ellipse">
            <a:avLst/>
          </a:prstGeom>
          <a:solidFill>
            <a:srgbClr val="9ABD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E64E7976-330B-0C20-0D56-7ECFE879C90B}"/>
              </a:ext>
            </a:extLst>
          </p:cNvPr>
          <p:cNvSpPr txBox="1"/>
          <p:nvPr/>
        </p:nvSpPr>
        <p:spPr>
          <a:xfrm>
            <a:off x="1449237" y="2188753"/>
            <a:ext cx="657332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Light"/>
                <a:cs typeface="Times New Roman" panose="02020603050405020304" pitchFamily="18" charset="0"/>
              </a:rPr>
              <a:t>The Development Period of </a:t>
            </a:r>
            <a:r>
              <a:rPr kumimoji="0" lang="en-US" altLang="zh-CN" sz="2800" b="0" i="1" u="none" strike="noStrike" kern="1200" cap="none" spc="0" normalizeH="0" baseline="0" noProof="0" dirty="0" err="1">
                <a:ln>
                  <a:noFill/>
                </a:ln>
                <a:solidFill>
                  <a:prstClr val="black"/>
                </a:solidFill>
                <a:effectLst/>
                <a:uLnTx/>
                <a:uFillTx/>
                <a:latin typeface="Times New Roman" panose="02020603050405020304" pitchFamily="18" charset="0"/>
                <a:ea typeface="微软雅黑 Light"/>
                <a:cs typeface="Times New Roman" panose="02020603050405020304" pitchFamily="18" charset="0"/>
              </a:rPr>
              <a:t>Buytogether</a:t>
            </a:r>
            <a:endParaRPr kumimoji="0" lang="zh-CN"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微软雅黑 Light"/>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BE4F912-4CF7-A0A7-C019-CC4E55799478}"/>
              </a:ext>
            </a:extLst>
          </p:cNvPr>
          <p:cNvPicPr>
            <a:picLocks noChangeAspect="1"/>
          </p:cNvPicPr>
          <p:nvPr/>
        </p:nvPicPr>
        <p:blipFill>
          <a:blip r:embed="rId2"/>
          <a:stretch>
            <a:fillRect/>
          </a:stretch>
        </p:blipFill>
        <p:spPr>
          <a:xfrm>
            <a:off x="412447" y="1591566"/>
            <a:ext cx="2053810" cy="1842123"/>
          </a:xfrm>
          <a:prstGeom prst="rect">
            <a:avLst/>
          </a:prstGeom>
        </p:spPr>
      </p:pic>
      <p:sp>
        <p:nvSpPr>
          <p:cNvPr id="5" name="箭头: 右 4">
            <a:extLst>
              <a:ext uri="{FF2B5EF4-FFF2-40B4-BE49-F238E27FC236}">
                <a16:creationId xmlns:a16="http://schemas.microsoft.com/office/drawing/2014/main" id="{E8F8F534-3621-0BD3-5BF4-2238E77F2500}"/>
              </a:ext>
            </a:extLst>
          </p:cNvPr>
          <p:cNvSpPr/>
          <p:nvPr/>
        </p:nvSpPr>
        <p:spPr>
          <a:xfrm rot="20395046">
            <a:off x="2678911" y="1514544"/>
            <a:ext cx="1302100" cy="5186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B9995177-9044-EE0F-D136-451876892002}"/>
              </a:ext>
            </a:extLst>
          </p:cNvPr>
          <p:cNvSpPr txBox="1"/>
          <p:nvPr/>
        </p:nvSpPr>
        <p:spPr>
          <a:xfrm>
            <a:off x="3821371" y="257741"/>
            <a:ext cx="4135272" cy="369332"/>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1.Early Developing Period (2015-2018)</a:t>
            </a:r>
            <a:endParaRPr lang="zh-CN" altLang="en-US" b="1" dirty="0">
              <a:latin typeface="Times New Roman" panose="02020603050405020304" pitchFamily="18" charset="0"/>
              <a:cs typeface="Times New Roman" panose="02020603050405020304" pitchFamily="18" charset="0"/>
            </a:endParaRPr>
          </a:p>
        </p:txBody>
      </p:sp>
      <p:sp>
        <p:nvSpPr>
          <p:cNvPr id="8" name="箭头: 右 7">
            <a:extLst>
              <a:ext uri="{FF2B5EF4-FFF2-40B4-BE49-F238E27FC236}">
                <a16:creationId xmlns:a16="http://schemas.microsoft.com/office/drawing/2014/main" id="{334556BE-5BE3-9BBF-1CC9-9399722A61FE}"/>
              </a:ext>
            </a:extLst>
          </p:cNvPr>
          <p:cNvSpPr/>
          <p:nvPr/>
        </p:nvSpPr>
        <p:spPr>
          <a:xfrm rot="1512799">
            <a:off x="2684964" y="2888713"/>
            <a:ext cx="1248355" cy="5397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93F8DD18-6966-8096-B937-F15D40E6E035}"/>
              </a:ext>
            </a:extLst>
          </p:cNvPr>
          <p:cNvSpPr txBox="1"/>
          <p:nvPr/>
        </p:nvSpPr>
        <p:spPr>
          <a:xfrm>
            <a:off x="3875962" y="2940184"/>
            <a:ext cx="3910083" cy="369332"/>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2.Growing Period (from 2018 to now)</a:t>
            </a:r>
            <a:endParaRPr lang="zh-CN" altLang="en-US" b="1"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F0B47035-11FD-EC14-52F8-A12CBEC521D8}"/>
              </a:ext>
            </a:extLst>
          </p:cNvPr>
          <p:cNvSpPr txBox="1"/>
          <p:nvPr/>
        </p:nvSpPr>
        <p:spPr>
          <a:xfrm>
            <a:off x="4075393" y="646200"/>
            <a:ext cx="4906370" cy="1762662"/>
          </a:xfrm>
          <a:prstGeom prst="rect">
            <a:avLst/>
          </a:prstGeom>
          <a:noFill/>
        </p:spPr>
        <p:txBody>
          <a:bodyPr wrap="square" rtlCol="0">
            <a:spAutoFit/>
          </a:bodyPr>
          <a:lstStyle/>
          <a:p>
            <a:pPr>
              <a:lnSpc>
                <a:spcPts val="2200"/>
              </a:lnSpc>
            </a:pPr>
            <a:r>
              <a:rPr lang="en-US" altLang="zh-CN" sz="1600" dirty="0">
                <a:latin typeface="Times New Roman" panose="02020603050405020304" pitchFamily="18" charset="0"/>
                <a:cs typeface="Times New Roman" panose="02020603050405020304" pitchFamily="18" charset="0"/>
              </a:rPr>
              <a:t>In </a:t>
            </a:r>
            <a:r>
              <a:rPr lang="en-US" altLang="zh-CN" sz="1600" u="sng" dirty="0">
                <a:latin typeface="Times New Roman" panose="02020603050405020304" pitchFamily="18" charset="0"/>
                <a:cs typeface="Times New Roman" panose="02020603050405020304" pitchFamily="18" charset="0"/>
              </a:rPr>
              <a:t>September 2015</a:t>
            </a:r>
            <a:r>
              <a:rPr lang="en-US" altLang="zh-CN" sz="1600" dirty="0">
                <a:latin typeface="Times New Roman" panose="02020603050405020304" pitchFamily="18" charset="0"/>
                <a:cs typeface="Times New Roman" panose="02020603050405020304" pitchFamily="18" charset="0"/>
              </a:rPr>
              <a:t>, </a:t>
            </a:r>
            <a:r>
              <a:rPr lang="en-US" altLang="zh-CN" sz="1600" i="1" dirty="0" err="1">
                <a:latin typeface="Times New Roman" panose="02020603050405020304" pitchFamily="18" charset="0"/>
                <a:cs typeface="Times New Roman" panose="02020603050405020304" pitchFamily="18" charset="0"/>
              </a:rPr>
              <a:t>Buytogether</a:t>
            </a:r>
            <a:r>
              <a:rPr lang="en-US" altLang="zh-CN" sz="1600" dirty="0">
                <a:latin typeface="Times New Roman" panose="02020603050405020304" pitchFamily="18" charset="0"/>
                <a:cs typeface="Times New Roman" panose="02020603050405020304" pitchFamily="18" charset="0"/>
              </a:rPr>
              <a:t> was officially launched. </a:t>
            </a:r>
          </a:p>
          <a:p>
            <a:pPr>
              <a:lnSpc>
                <a:spcPts val="2200"/>
              </a:lnSpc>
            </a:pPr>
            <a:r>
              <a:rPr lang="en-US" altLang="zh-CN" sz="1600" dirty="0">
                <a:latin typeface="Times New Roman" panose="02020603050405020304" pitchFamily="18" charset="0"/>
                <a:cs typeface="Times New Roman" panose="02020603050405020304" pitchFamily="18" charset="0"/>
              </a:rPr>
              <a:t>In </a:t>
            </a:r>
            <a:r>
              <a:rPr lang="en-US" altLang="zh-CN" sz="1600" u="sng" dirty="0">
                <a:latin typeface="Times New Roman" panose="02020603050405020304" pitchFamily="18" charset="0"/>
                <a:cs typeface="Times New Roman" panose="02020603050405020304" pitchFamily="18" charset="0"/>
              </a:rPr>
              <a:t>July 2016</a:t>
            </a:r>
            <a:r>
              <a:rPr lang="en-US" altLang="zh-CN" sz="1600" dirty="0">
                <a:latin typeface="Times New Roman" panose="02020603050405020304" pitchFamily="18" charset="0"/>
                <a:cs typeface="Times New Roman" panose="02020603050405020304" pitchFamily="18" charset="0"/>
              </a:rPr>
              <a:t>, </a:t>
            </a:r>
            <a:r>
              <a:rPr lang="en-US" altLang="zh-CN" sz="1600" i="1" dirty="0" err="1">
                <a:latin typeface="Times New Roman" panose="02020603050405020304" pitchFamily="18" charset="0"/>
                <a:cs typeface="Times New Roman" panose="02020603050405020304" pitchFamily="18" charset="0"/>
              </a:rPr>
              <a:t>Buytogether</a:t>
            </a:r>
            <a:r>
              <a:rPr lang="en-US" altLang="zh-CN" sz="1600" dirty="0">
                <a:latin typeface="Times New Roman" panose="02020603050405020304" pitchFamily="18" charset="0"/>
                <a:cs typeface="Times New Roman" panose="02020603050405020304" pitchFamily="18" charset="0"/>
              </a:rPr>
              <a:t> had more than 100 million users and received about $110 million financing. </a:t>
            </a:r>
          </a:p>
          <a:p>
            <a:pPr>
              <a:lnSpc>
                <a:spcPts val="2200"/>
              </a:lnSpc>
            </a:pPr>
            <a:r>
              <a:rPr lang="en-US" altLang="zh-CN" sz="1600" dirty="0">
                <a:latin typeface="Times New Roman" panose="02020603050405020304" pitchFamily="18" charset="0"/>
                <a:cs typeface="Times New Roman" panose="02020603050405020304" pitchFamily="18" charset="0"/>
              </a:rPr>
              <a:t>In </a:t>
            </a:r>
            <a:r>
              <a:rPr lang="en-US" altLang="zh-CN" sz="1600" u="sng" dirty="0">
                <a:latin typeface="Times New Roman" panose="02020603050405020304" pitchFamily="18" charset="0"/>
                <a:cs typeface="Times New Roman" panose="02020603050405020304" pitchFamily="18" charset="0"/>
              </a:rPr>
              <a:t>October 2017</a:t>
            </a:r>
            <a:r>
              <a:rPr lang="en-US" altLang="zh-CN" sz="1600" dirty="0">
                <a:latin typeface="Times New Roman" panose="02020603050405020304" pitchFamily="18" charset="0"/>
                <a:cs typeface="Times New Roman" panose="02020603050405020304" pitchFamily="18" charset="0"/>
              </a:rPr>
              <a:t>, </a:t>
            </a:r>
            <a:r>
              <a:rPr lang="en-US" altLang="zh-CN" sz="1600" i="1" dirty="0" err="1">
                <a:latin typeface="Times New Roman" panose="02020603050405020304" pitchFamily="18" charset="0"/>
                <a:cs typeface="Times New Roman" panose="02020603050405020304" pitchFamily="18" charset="0"/>
              </a:rPr>
              <a:t>Buytogether</a:t>
            </a:r>
            <a:r>
              <a:rPr lang="en-US" altLang="zh-CN" sz="1600" dirty="0">
                <a:latin typeface="Times New Roman" panose="02020603050405020304" pitchFamily="18" charset="0"/>
                <a:cs typeface="Times New Roman" panose="02020603050405020304" pitchFamily="18" charset="0"/>
              </a:rPr>
              <a:t> occupied the first place in the total number of iOS application downloads under the category of shopping for nearly one month. </a:t>
            </a:r>
            <a:endParaRPr lang="zh-CN" altLang="en-US" sz="1600"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93360489-CC5F-B355-EB90-50F836840169}"/>
              </a:ext>
            </a:extLst>
          </p:cNvPr>
          <p:cNvSpPr txBox="1"/>
          <p:nvPr/>
        </p:nvSpPr>
        <p:spPr>
          <a:xfrm>
            <a:off x="3988826" y="2344553"/>
            <a:ext cx="4853487" cy="583301"/>
          </a:xfrm>
          <a:prstGeom prst="rect">
            <a:avLst/>
          </a:prstGeom>
          <a:noFill/>
        </p:spPr>
        <p:txBody>
          <a:bodyPr wrap="square" rtlCol="0">
            <a:spAutoFit/>
          </a:bodyPr>
          <a:lstStyle/>
          <a:p>
            <a:pPr>
              <a:lnSpc>
                <a:spcPts val="2000"/>
              </a:lnSpc>
            </a:pPr>
            <a:r>
              <a:rPr lang="en-US" altLang="zh-CN" sz="1400" i="1" dirty="0" err="1">
                <a:solidFill>
                  <a:srgbClr val="C00000"/>
                </a:solidFill>
                <a:latin typeface="Times New Roman" panose="02020603050405020304" pitchFamily="18" charset="0"/>
                <a:cs typeface="Times New Roman" panose="02020603050405020304" pitchFamily="18" charset="0"/>
              </a:rPr>
              <a:t>Buytogether</a:t>
            </a:r>
            <a:r>
              <a:rPr lang="en-US" altLang="zh-CN" sz="1400" dirty="0">
                <a:solidFill>
                  <a:srgbClr val="C00000"/>
                </a:solidFill>
                <a:latin typeface="Times New Roman" panose="02020603050405020304" pitchFamily="18" charset="0"/>
                <a:cs typeface="Times New Roman" panose="02020603050405020304" pitchFamily="18" charset="0"/>
              </a:rPr>
              <a:t> is a dark horse in the early days, constantly showing its edge.</a:t>
            </a:r>
            <a:endParaRPr lang="zh-CN" altLang="en-US" sz="1400" dirty="0">
              <a:solidFill>
                <a:srgbClr val="C00000"/>
              </a:solidFill>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D579C191-D298-21C2-E327-F69D0DDBFB6A}"/>
              </a:ext>
            </a:extLst>
          </p:cNvPr>
          <p:cNvSpPr txBox="1"/>
          <p:nvPr/>
        </p:nvSpPr>
        <p:spPr>
          <a:xfrm>
            <a:off x="4135974" y="3323206"/>
            <a:ext cx="4785207" cy="1169551"/>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After three years of development, </a:t>
            </a:r>
            <a:r>
              <a:rPr lang="en-US" altLang="zh-CN" sz="1400" i="1" dirty="0" err="1">
                <a:latin typeface="Times New Roman" panose="02020603050405020304" pitchFamily="18" charset="0"/>
                <a:cs typeface="Times New Roman" panose="02020603050405020304" pitchFamily="18" charset="0"/>
              </a:rPr>
              <a:t>Buytogether</a:t>
            </a:r>
            <a:r>
              <a:rPr lang="en-US" altLang="zh-CN" sz="1400" dirty="0">
                <a:latin typeface="Times New Roman" panose="02020603050405020304" pitchFamily="18" charset="0"/>
                <a:cs typeface="Times New Roman" panose="02020603050405020304" pitchFamily="18" charset="0"/>
              </a:rPr>
              <a:t> has made remarkable achievements.</a:t>
            </a:r>
          </a:p>
          <a:p>
            <a:r>
              <a:rPr lang="en-US" altLang="zh-CN" sz="1400" dirty="0">
                <a:latin typeface="Times New Roman" panose="02020603050405020304" pitchFamily="18" charset="0"/>
                <a:cs typeface="Times New Roman" panose="02020603050405020304" pitchFamily="18" charset="0"/>
              </a:rPr>
              <a:t>According to the 2022 annual report released by </a:t>
            </a:r>
            <a:r>
              <a:rPr lang="en-US" altLang="zh-CN" sz="1400" i="1" dirty="0" err="1">
                <a:latin typeface="Times New Roman" panose="02020603050405020304" pitchFamily="18" charset="0"/>
                <a:cs typeface="Times New Roman" panose="02020603050405020304" pitchFamily="18" charset="0"/>
              </a:rPr>
              <a:t>Buytogether</a:t>
            </a:r>
            <a:r>
              <a:rPr lang="en-US" altLang="zh-CN" sz="1400" dirty="0">
                <a:latin typeface="Times New Roman" panose="02020603050405020304" pitchFamily="18" charset="0"/>
                <a:cs typeface="Times New Roman" panose="02020603050405020304" pitchFamily="18" charset="0"/>
              </a:rPr>
              <a:t>, it achieved operating revenue of about 130.558 billion yuan in 2022, with a growing rate of 39% compared with 2021. </a:t>
            </a:r>
          </a:p>
        </p:txBody>
      </p:sp>
      <p:sp>
        <p:nvSpPr>
          <p:cNvPr id="15" name="文本框 14">
            <a:extLst>
              <a:ext uri="{FF2B5EF4-FFF2-40B4-BE49-F238E27FC236}">
                <a16:creationId xmlns:a16="http://schemas.microsoft.com/office/drawing/2014/main" id="{515634E4-C4E5-4CD1-569D-9827A423887F}"/>
              </a:ext>
            </a:extLst>
          </p:cNvPr>
          <p:cNvSpPr txBox="1"/>
          <p:nvPr/>
        </p:nvSpPr>
        <p:spPr>
          <a:xfrm>
            <a:off x="3963236" y="4492757"/>
            <a:ext cx="4879077" cy="523220"/>
          </a:xfrm>
          <a:prstGeom prst="rect">
            <a:avLst/>
          </a:prstGeom>
          <a:noFill/>
        </p:spPr>
        <p:txBody>
          <a:bodyPr wrap="square" rtlCol="0">
            <a:spAutoFit/>
          </a:bodyPr>
          <a:lstStyle/>
          <a:p>
            <a:r>
              <a:rPr lang="en-US" altLang="zh-CN" sz="1400" dirty="0">
                <a:solidFill>
                  <a:srgbClr val="C00000"/>
                </a:solidFill>
                <a:latin typeface="Times New Roman" panose="02020603050405020304" pitchFamily="18" charset="0"/>
                <a:cs typeface="Times New Roman" panose="02020603050405020304" pitchFamily="18" charset="0"/>
              </a:rPr>
              <a:t>The achievements of </a:t>
            </a:r>
            <a:r>
              <a:rPr lang="en-US" altLang="zh-CN" sz="1400" i="1" dirty="0" err="1">
                <a:solidFill>
                  <a:srgbClr val="C00000"/>
                </a:solidFill>
                <a:latin typeface="Times New Roman" panose="02020603050405020304" pitchFamily="18" charset="0"/>
                <a:cs typeface="Times New Roman" panose="02020603050405020304" pitchFamily="18" charset="0"/>
              </a:rPr>
              <a:t>Buytogether</a:t>
            </a:r>
            <a:r>
              <a:rPr lang="en-US" altLang="zh-CN" sz="1400" dirty="0">
                <a:solidFill>
                  <a:srgbClr val="C00000"/>
                </a:solidFill>
                <a:latin typeface="Times New Roman" panose="02020603050405020304" pitchFamily="18" charset="0"/>
                <a:cs typeface="Times New Roman" panose="02020603050405020304" pitchFamily="18" charset="0"/>
              </a:rPr>
              <a:t> are amazing to all, creating a miracle among all the e-commerce platforms</a:t>
            </a:r>
          </a:p>
        </p:txBody>
      </p:sp>
    </p:spTree>
    <p:extLst>
      <p:ext uri="{BB962C8B-B14F-4D97-AF65-F5344CB8AC3E}">
        <p14:creationId xmlns:p14="http://schemas.microsoft.com/office/powerpoint/2010/main" val="189551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p:nvPr/>
        </p:nvSpPr>
        <p:spPr>
          <a:xfrm>
            <a:off x="-627797" y="1535569"/>
            <a:ext cx="382137" cy="382137"/>
          </a:xfrm>
          <a:prstGeom prst="ellipse">
            <a:avLst/>
          </a:prstGeom>
          <a:solidFill>
            <a:srgbClr val="DC6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627798" y="1992966"/>
            <a:ext cx="382137" cy="382137"/>
          </a:xfrm>
          <a:prstGeom prst="ellipse">
            <a:avLst/>
          </a:prstGeom>
          <a:solidFill>
            <a:srgbClr val="DD9E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627799" y="2450363"/>
            <a:ext cx="382137" cy="382137"/>
          </a:xfrm>
          <a:prstGeom prst="ellipse">
            <a:avLst/>
          </a:prstGeom>
          <a:solidFill>
            <a:srgbClr val="AD8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627799" y="1061012"/>
            <a:ext cx="382137" cy="382137"/>
          </a:xfrm>
          <a:prstGeom prst="ellipse">
            <a:avLst/>
          </a:prstGeom>
          <a:solidFill>
            <a:srgbClr val="9ABD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E64E7976-330B-0C20-0D56-7ECFE879C90B}"/>
              </a:ext>
            </a:extLst>
          </p:cNvPr>
          <p:cNvSpPr txBox="1"/>
          <p:nvPr/>
        </p:nvSpPr>
        <p:spPr>
          <a:xfrm>
            <a:off x="1885965" y="2113493"/>
            <a:ext cx="657332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Light"/>
                <a:cs typeface="Times New Roman" panose="02020603050405020304" pitchFamily="18" charset="0"/>
              </a:rPr>
              <a:t>The Advantages of </a:t>
            </a:r>
            <a:r>
              <a:rPr kumimoji="0" lang="en-US" altLang="zh-CN" sz="2800" b="0" i="1" u="none" strike="noStrike" kern="1200" cap="none" spc="0" normalizeH="0" baseline="0" noProof="0" dirty="0" err="1">
                <a:ln>
                  <a:noFill/>
                </a:ln>
                <a:solidFill>
                  <a:prstClr val="black"/>
                </a:solidFill>
                <a:effectLst/>
                <a:uLnTx/>
                <a:uFillTx/>
                <a:latin typeface="Times New Roman" panose="02020603050405020304" pitchFamily="18" charset="0"/>
                <a:ea typeface="微软雅黑 Light"/>
                <a:cs typeface="Times New Roman" panose="02020603050405020304" pitchFamily="18" charset="0"/>
              </a:rPr>
              <a:t>Buytogether</a:t>
            </a:r>
            <a:endParaRPr kumimoji="0" lang="zh-CN"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微软雅黑 Light"/>
              <a:cs typeface="Times New Roman" panose="02020603050405020304" pitchFamily="18" charset="0"/>
            </a:endParaRPr>
          </a:p>
        </p:txBody>
      </p:sp>
    </p:spTree>
    <p:extLst>
      <p:ext uri="{BB962C8B-B14F-4D97-AF65-F5344CB8AC3E}">
        <p14:creationId xmlns:p14="http://schemas.microsoft.com/office/powerpoint/2010/main" val="259780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EB8A3D7-EE04-815E-1601-C103A9F2A487}"/>
              </a:ext>
            </a:extLst>
          </p:cNvPr>
          <p:cNvSpPr txBox="1"/>
          <p:nvPr/>
        </p:nvSpPr>
        <p:spPr>
          <a:xfrm>
            <a:off x="1459943" y="715417"/>
            <a:ext cx="6224114"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1. Targeting customers in the sinking market.</a:t>
            </a:r>
            <a:endParaRPr lang="zh-CN" altLang="en-US" sz="2400" b="1" dirty="0">
              <a:latin typeface="Times New Roman" panose="02020603050405020304" pitchFamily="18" charset="0"/>
              <a:cs typeface="Times New Roman" panose="02020603050405020304" pitchFamily="18" charset="0"/>
            </a:endParaRPr>
          </a:p>
        </p:txBody>
      </p:sp>
      <p:sp>
        <p:nvSpPr>
          <p:cNvPr id="6" name="Rounded Rectangle 6">
            <a:extLst>
              <a:ext uri="{FF2B5EF4-FFF2-40B4-BE49-F238E27FC236}">
                <a16:creationId xmlns:a16="http://schemas.microsoft.com/office/drawing/2014/main" id="{E26EE264-D32F-419F-1915-EBB718F5C3CE}"/>
              </a:ext>
            </a:extLst>
          </p:cNvPr>
          <p:cNvSpPr/>
          <p:nvPr/>
        </p:nvSpPr>
        <p:spPr>
          <a:xfrm>
            <a:off x="6813836" y="152228"/>
            <a:ext cx="2226647" cy="553250"/>
          </a:xfrm>
          <a:prstGeom prst="roundRect">
            <a:avLst>
              <a:gd name="adj" fmla="val 6631"/>
            </a:avLst>
          </a:prstGeom>
          <a:solidFill>
            <a:srgbClr val="DC6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mj-ea"/>
                <a:ea typeface="+mj-ea"/>
                <a:cs typeface="Open Sans" pitchFamily="34" charset="0"/>
              </a:rPr>
              <a:t>Advantages</a:t>
            </a:r>
          </a:p>
        </p:txBody>
      </p:sp>
      <p:sp>
        <p:nvSpPr>
          <p:cNvPr id="7" name="文本框 6">
            <a:extLst>
              <a:ext uri="{FF2B5EF4-FFF2-40B4-BE49-F238E27FC236}">
                <a16:creationId xmlns:a16="http://schemas.microsoft.com/office/drawing/2014/main" id="{3B264FD7-F4AC-59C7-D7BB-F3380685873C}"/>
              </a:ext>
            </a:extLst>
          </p:cNvPr>
          <p:cNvSpPr txBox="1"/>
          <p:nvPr/>
        </p:nvSpPr>
        <p:spPr>
          <a:xfrm>
            <a:off x="726775" y="1297295"/>
            <a:ext cx="7690449" cy="1754326"/>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In the early days of establishment, </a:t>
            </a:r>
            <a:r>
              <a:rPr lang="en-US" altLang="zh-CN" i="1" dirty="0" err="1">
                <a:latin typeface="Times New Roman" panose="02020603050405020304" pitchFamily="18" charset="0"/>
                <a:cs typeface="Times New Roman" panose="02020603050405020304" pitchFamily="18" charset="0"/>
              </a:rPr>
              <a:t>Buytogether</a:t>
            </a:r>
            <a:r>
              <a:rPr lang="en-US" altLang="zh-CN" dirty="0">
                <a:latin typeface="Times New Roman" panose="02020603050405020304" pitchFamily="18" charset="0"/>
                <a:cs typeface="Times New Roman" panose="02020603050405020304" pitchFamily="18" charset="0"/>
              </a:rPr>
              <a:t> effectively distinguished its main customers from those of traditional e-commerce platforms, and positioned the main customers in the sinking market to buffer competition in the industry. </a:t>
            </a:r>
            <a:r>
              <a:rPr lang="en-US" altLang="zh-CN" i="1" dirty="0" err="1">
                <a:latin typeface="Times New Roman" panose="02020603050405020304" pitchFamily="18" charset="0"/>
                <a:cs typeface="Times New Roman" panose="02020603050405020304" pitchFamily="18" charset="0"/>
              </a:rPr>
              <a:t>Buytogether</a:t>
            </a:r>
            <a:r>
              <a:rPr lang="en-US" altLang="zh-CN" dirty="0">
                <a:latin typeface="Times New Roman" panose="02020603050405020304" pitchFamily="18" charset="0"/>
                <a:cs typeface="Times New Roman" panose="02020603050405020304" pitchFamily="18" charset="0"/>
              </a:rPr>
              <a:t> supplies products </a:t>
            </a:r>
            <a:r>
              <a:rPr lang="en-US" altLang="zh-CN" u="sng" dirty="0">
                <a:latin typeface="Times New Roman" panose="02020603050405020304" pitchFamily="18" charset="0"/>
                <a:cs typeface="Times New Roman" panose="02020603050405020304" pitchFamily="18" charset="0"/>
              </a:rPr>
              <a:t>at lower prices</a:t>
            </a:r>
            <a:r>
              <a:rPr lang="en-US" altLang="zh-CN" dirty="0">
                <a:latin typeface="Times New Roman" panose="02020603050405020304" pitchFamily="18" charset="0"/>
                <a:cs typeface="Times New Roman" panose="02020603050405020304" pitchFamily="18" charset="0"/>
              </a:rPr>
              <a:t> than other traditional e-commerce, shopping in group and enabling users to bargain, thus attracting a large number of consumers in the </a:t>
            </a:r>
            <a:r>
              <a:rPr lang="en-US" altLang="zh-CN" b="1" dirty="0">
                <a:latin typeface="Times New Roman" panose="02020603050405020304" pitchFamily="18" charset="0"/>
                <a:cs typeface="Times New Roman" panose="02020603050405020304" pitchFamily="18" charset="0"/>
              </a:rPr>
              <a:t>sinking market</a:t>
            </a:r>
            <a:r>
              <a:rPr lang="en-US" altLang="zh-CN" dirty="0">
                <a:latin typeface="Times New Roman" panose="02020603050405020304" pitchFamily="18" charset="0"/>
                <a:cs typeface="Times New Roman" panose="02020603050405020304" pitchFamily="18" charset="0"/>
              </a:rPr>
              <a:t> and </a:t>
            </a:r>
            <a:r>
              <a:rPr lang="en-US" altLang="zh-CN" b="1" dirty="0">
                <a:latin typeface="Times New Roman" panose="02020603050405020304" pitchFamily="18" charset="0"/>
                <a:cs typeface="Times New Roman" panose="02020603050405020304" pitchFamily="18" charset="0"/>
              </a:rPr>
              <a:t>small cities</a:t>
            </a:r>
            <a:r>
              <a:rPr lang="en-US" altLang="zh-CN"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3321D46B-6A81-C206-1F95-BB9A624DA955}"/>
              </a:ext>
            </a:extLst>
          </p:cNvPr>
          <p:cNvSpPr txBox="1"/>
          <p:nvPr/>
        </p:nvSpPr>
        <p:spPr>
          <a:xfrm>
            <a:off x="517585" y="3552583"/>
            <a:ext cx="4908430" cy="923330"/>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Consumers gain lower prices and suppliers acquire more customers; the trading system of </a:t>
            </a:r>
            <a:r>
              <a:rPr lang="en-US" altLang="zh-CN" i="1" dirty="0" err="1">
                <a:latin typeface="Times New Roman" panose="02020603050405020304" pitchFamily="18" charset="0"/>
                <a:cs typeface="Times New Roman" panose="02020603050405020304" pitchFamily="18" charset="0"/>
              </a:rPr>
              <a:t>Buytogether</a:t>
            </a:r>
            <a:r>
              <a:rPr lang="en-US" altLang="zh-CN" dirty="0">
                <a:latin typeface="Times New Roman" panose="02020603050405020304" pitchFamily="18" charset="0"/>
                <a:cs typeface="Times New Roman" panose="02020603050405020304" pitchFamily="18" charset="0"/>
              </a:rPr>
              <a:t> is gradually improved.</a:t>
            </a:r>
            <a:endParaRPr lang="zh-CN" altLang="en-US" dirty="0">
              <a:latin typeface="Times New Roman" panose="02020603050405020304" pitchFamily="18" charset="0"/>
              <a:cs typeface="Times New Roman" panose="02020603050405020304" pitchFamily="18" charset="0"/>
            </a:endParaRPr>
          </a:p>
        </p:txBody>
      </p:sp>
      <p:pic>
        <p:nvPicPr>
          <p:cNvPr id="12" name="图片 11">
            <a:extLst>
              <a:ext uri="{FF2B5EF4-FFF2-40B4-BE49-F238E27FC236}">
                <a16:creationId xmlns:a16="http://schemas.microsoft.com/office/drawing/2014/main" id="{DE7F51DE-4873-1781-C67B-0987B72F20BA}"/>
              </a:ext>
            </a:extLst>
          </p:cNvPr>
          <p:cNvPicPr>
            <a:picLocks noChangeAspect="1"/>
          </p:cNvPicPr>
          <p:nvPr/>
        </p:nvPicPr>
        <p:blipFill>
          <a:blip r:embed="rId2"/>
          <a:stretch>
            <a:fillRect/>
          </a:stretch>
        </p:blipFill>
        <p:spPr>
          <a:xfrm>
            <a:off x="5759928" y="3123241"/>
            <a:ext cx="2452418" cy="1782014"/>
          </a:xfrm>
          <a:prstGeom prst="rect">
            <a:avLst/>
          </a:prstGeom>
        </p:spPr>
      </p:pic>
    </p:spTree>
    <p:extLst>
      <p:ext uri="{BB962C8B-B14F-4D97-AF65-F5344CB8AC3E}">
        <p14:creationId xmlns:p14="http://schemas.microsoft.com/office/powerpoint/2010/main" val="215735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EB8A3D7-EE04-815E-1601-C103A9F2A487}"/>
              </a:ext>
            </a:extLst>
          </p:cNvPr>
          <p:cNvSpPr txBox="1"/>
          <p:nvPr/>
        </p:nvSpPr>
        <p:spPr>
          <a:xfrm>
            <a:off x="2633135" y="686337"/>
            <a:ext cx="6224114"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2. Good after-sale service.</a:t>
            </a:r>
            <a:endParaRPr lang="zh-CN" altLang="en-US" sz="2400" b="1" dirty="0">
              <a:latin typeface="Times New Roman" panose="02020603050405020304" pitchFamily="18" charset="0"/>
              <a:cs typeface="Times New Roman" panose="02020603050405020304" pitchFamily="18" charset="0"/>
            </a:endParaRPr>
          </a:p>
        </p:txBody>
      </p:sp>
      <p:sp>
        <p:nvSpPr>
          <p:cNvPr id="6" name="Rounded Rectangle 6">
            <a:extLst>
              <a:ext uri="{FF2B5EF4-FFF2-40B4-BE49-F238E27FC236}">
                <a16:creationId xmlns:a16="http://schemas.microsoft.com/office/drawing/2014/main" id="{E26EE264-D32F-419F-1915-EBB718F5C3CE}"/>
              </a:ext>
            </a:extLst>
          </p:cNvPr>
          <p:cNvSpPr/>
          <p:nvPr/>
        </p:nvSpPr>
        <p:spPr>
          <a:xfrm>
            <a:off x="6813836" y="152228"/>
            <a:ext cx="2226647" cy="553250"/>
          </a:xfrm>
          <a:prstGeom prst="roundRect">
            <a:avLst>
              <a:gd name="adj" fmla="val 6631"/>
            </a:avLst>
          </a:prstGeom>
          <a:solidFill>
            <a:srgbClr val="DC6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mj-ea"/>
                <a:ea typeface="+mj-ea"/>
                <a:cs typeface="Open Sans" pitchFamily="34" charset="0"/>
              </a:rPr>
              <a:t>Advantages</a:t>
            </a:r>
          </a:p>
        </p:txBody>
      </p:sp>
      <p:pic>
        <p:nvPicPr>
          <p:cNvPr id="3" name="图片 2">
            <a:extLst>
              <a:ext uri="{FF2B5EF4-FFF2-40B4-BE49-F238E27FC236}">
                <a16:creationId xmlns:a16="http://schemas.microsoft.com/office/drawing/2014/main" id="{BD7969EC-AE1C-79C7-DBE6-3D6D91B1A7CF}"/>
              </a:ext>
            </a:extLst>
          </p:cNvPr>
          <p:cNvPicPr>
            <a:picLocks noChangeAspect="1"/>
          </p:cNvPicPr>
          <p:nvPr/>
        </p:nvPicPr>
        <p:blipFill>
          <a:blip r:embed="rId2"/>
          <a:stretch>
            <a:fillRect/>
          </a:stretch>
        </p:blipFill>
        <p:spPr>
          <a:xfrm>
            <a:off x="718681" y="2571750"/>
            <a:ext cx="2542252" cy="1688738"/>
          </a:xfrm>
          <a:prstGeom prst="rect">
            <a:avLst/>
          </a:prstGeom>
        </p:spPr>
      </p:pic>
      <p:sp>
        <p:nvSpPr>
          <p:cNvPr id="4" name="文本框 3">
            <a:extLst>
              <a:ext uri="{FF2B5EF4-FFF2-40B4-BE49-F238E27FC236}">
                <a16:creationId xmlns:a16="http://schemas.microsoft.com/office/drawing/2014/main" id="{ED4E7B1B-98F7-EF6E-51E6-E944088485DF}"/>
              </a:ext>
            </a:extLst>
          </p:cNvPr>
          <p:cNvSpPr txBox="1"/>
          <p:nvPr/>
        </p:nvSpPr>
        <p:spPr>
          <a:xfrm>
            <a:off x="896631" y="1421340"/>
            <a:ext cx="7030528" cy="707886"/>
          </a:xfrm>
          <a:prstGeom prst="rect">
            <a:avLst/>
          </a:prstGeom>
          <a:noFill/>
        </p:spPr>
        <p:txBody>
          <a:bodyPr wrap="square" rtlCol="0">
            <a:spAutoFit/>
          </a:bodyPr>
          <a:lstStyle/>
          <a:p>
            <a:r>
              <a:rPr lang="en-US" altLang="zh-CN" sz="2000" i="1" dirty="0" err="1">
                <a:latin typeface="Times New Roman" panose="02020603050405020304" pitchFamily="18" charset="0"/>
                <a:cs typeface="Times New Roman" panose="02020603050405020304" pitchFamily="18" charset="0"/>
              </a:rPr>
              <a:t>Buytogether</a:t>
            </a:r>
            <a:r>
              <a:rPr lang="en-US" altLang="zh-CN" sz="2000" dirty="0">
                <a:latin typeface="Times New Roman" panose="02020603050405020304" pitchFamily="18" charset="0"/>
                <a:cs typeface="Times New Roman" panose="02020603050405020304" pitchFamily="18" charset="0"/>
              </a:rPr>
              <a:t> has a very </a:t>
            </a:r>
            <a:r>
              <a:rPr lang="en-US" altLang="zh-CN" sz="2000" u="sng" dirty="0">
                <a:latin typeface="Times New Roman" panose="02020603050405020304" pitchFamily="18" charset="0"/>
                <a:cs typeface="Times New Roman" panose="02020603050405020304" pitchFamily="18" charset="0"/>
              </a:rPr>
              <a:t>good after sale service</a:t>
            </a:r>
            <a:r>
              <a:rPr lang="en-US" altLang="zh-CN" sz="2000" dirty="0">
                <a:latin typeface="Times New Roman" panose="02020603050405020304" pitchFamily="18" charset="0"/>
                <a:cs typeface="Times New Roman" panose="02020603050405020304" pitchFamily="18" charset="0"/>
              </a:rPr>
              <a:t>, which is completely out of Taobao’s reach.</a:t>
            </a:r>
            <a:endParaRPr lang="zh-CN" altLang="en-US" sz="2000" dirty="0">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FF2C5C5B-9E01-7504-B8BA-E327F9138FE2}"/>
              </a:ext>
            </a:extLst>
          </p:cNvPr>
          <p:cNvSpPr txBox="1"/>
          <p:nvPr/>
        </p:nvSpPr>
        <p:spPr>
          <a:xfrm>
            <a:off x="3723778" y="2332603"/>
            <a:ext cx="4770407" cy="646331"/>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In </a:t>
            </a:r>
            <a:r>
              <a:rPr lang="en-US" altLang="zh-CN" dirty="0" err="1">
                <a:latin typeface="Times New Roman" panose="02020603050405020304" pitchFamily="18" charset="0"/>
                <a:cs typeface="Times New Roman" panose="02020603050405020304" pitchFamily="18" charset="0"/>
              </a:rPr>
              <a:t>Buytogether</a:t>
            </a:r>
            <a:r>
              <a:rPr lang="en-US" altLang="zh-CN" dirty="0">
                <a:latin typeface="Times New Roman" panose="02020603050405020304" pitchFamily="18" charset="0"/>
                <a:cs typeface="Times New Roman" panose="02020603050405020304" pitchFamily="18" charset="0"/>
              </a:rPr>
              <a:t>, it will be very convenient for you to refund or replace goods.</a:t>
            </a:r>
            <a:endParaRPr lang="zh-CN" altLang="en-US" dirty="0">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508A3FB7-7E3D-3D9C-D7F6-EC4594680E61}"/>
              </a:ext>
            </a:extLst>
          </p:cNvPr>
          <p:cNvSpPr txBox="1"/>
          <p:nvPr/>
        </p:nvSpPr>
        <p:spPr>
          <a:xfrm>
            <a:off x="3723778" y="3021068"/>
            <a:ext cx="5133471" cy="1323439"/>
          </a:xfrm>
          <a:prstGeom prst="rect">
            <a:avLst/>
          </a:prstGeom>
          <a:noFill/>
        </p:spPr>
        <p:txBody>
          <a:bodyPr wrap="square" rtlCol="0">
            <a:spAutoFit/>
          </a:bodyPr>
          <a:lstStyle/>
          <a:p>
            <a:r>
              <a:rPr lang="en-US" altLang="zh-CN" sz="1600" i="1" dirty="0" err="1">
                <a:latin typeface="Times New Roman" panose="02020603050405020304" pitchFamily="18" charset="0"/>
                <a:cs typeface="Times New Roman" panose="02020603050405020304" pitchFamily="18" charset="0"/>
              </a:rPr>
              <a:t>Buytogether</a:t>
            </a:r>
            <a:r>
              <a:rPr lang="en-US" altLang="zh-CN" sz="1600" dirty="0" err="1">
                <a:latin typeface="Times New Roman" panose="02020603050405020304" pitchFamily="18" charset="0"/>
                <a:cs typeface="Times New Roman" panose="02020603050405020304" pitchFamily="18" charset="0"/>
              </a:rPr>
              <a:t>’s</a:t>
            </a:r>
            <a:r>
              <a:rPr lang="en-US" altLang="zh-CN" sz="1600" dirty="0">
                <a:latin typeface="Times New Roman" panose="02020603050405020304" pitchFamily="18" charset="0"/>
                <a:cs typeface="Times New Roman" panose="02020603050405020304" pitchFamily="18" charset="0"/>
              </a:rPr>
              <a:t> after-sale period is 15 days, which is after the buyer clicks to confirm receipt </a:t>
            </a:r>
            <a:r>
              <a:rPr lang="en-US" altLang="zh-CN" sz="1600" dirty="0">
                <a:latin typeface="华文楷体" panose="02010600040101010101" pitchFamily="2" charset="-122"/>
                <a:ea typeface="华文楷体" panose="02010600040101010101" pitchFamily="2" charset="-122"/>
                <a:cs typeface="Times New Roman" panose="02020603050405020304" pitchFamily="18" charset="0"/>
              </a:rPr>
              <a:t>(</a:t>
            </a:r>
            <a:r>
              <a:rPr lang="zh-CN" altLang="en-US" sz="1600" dirty="0">
                <a:latin typeface="华文楷体" panose="02010600040101010101" pitchFamily="2" charset="-122"/>
                <a:ea typeface="华文楷体" panose="02010600040101010101" pitchFamily="2" charset="-122"/>
                <a:cs typeface="Times New Roman" panose="02020603050405020304" pitchFamily="18" charset="0"/>
              </a:rPr>
              <a:t>确认收货</a:t>
            </a:r>
            <a:r>
              <a:rPr lang="en-US" altLang="zh-CN" sz="1600" dirty="0">
                <a:latin typeface="华文楷体" panose="02010600040101010101" pitchFamily="2" charset="-122"/>
                <a:ea typeface="华文楷体" panose="02010600040101010101" pitchFamily="2" charset="-122"/>
                <a:cs typeface="Times New Roman" panose="02020603050405020304" pitchFamily="18" charset="0"/>
              </a:rPr>
              <a:t>)</a:t>
            </a:r>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or the system automatically confirms </a:t>
            </a:r>
            <a:r>
              <a:rPr lang="en-US" altLang="zh-CN" sz="1600" dirty="0">
                <a:latin typeface="华文楷体" panose="02010600040101010101" pitchFamily="2" charset="-122"/>
                <a:ea typeface="华文楷体" panose="02010600040101010101" pitchFamily="2" charset="-122"/>
                <a:cs typeface="Times New Roman" panose="02020603050405020304" pitchFamily="18" charset="0"/>
              </a:rPr>
              <a:t>(</a:t>
            </a:r>
            <a:r>
              <a:rPr lang="zh-CN" altLang="en-US" sz="1600" dirty="0">
                <a:latin typeface="华文楷体" panose="02010600040101010101" pitchFamily="2" charset="-122"/>
                <a:ea typeface="华文楷体" panose="02010600040101010101" pitchFamily="2" charset="-122"/>
                <a:cs typeface="Times New Roman" panose="02020603050405020304" pitchFamily="18" charset="0"/>
              </a:rPr>
              <a:t>自动确认收货</a:t>
            </a:r>
            <a:r>
              <a:rPr lang="en-US" altLang="zh-CN" sz="1600" dirty="0">
                <a:latin typeface="华文楷体" panose="02010600040101010101" pitchFamily="2" charset="-122"/>
                <a:ea typeface="华文楷体" panose="02010600040101010101" pitchFamily="2" charset="-122"/>
                <a:cs typeface="Times New Roman" panose="02020603050405020304" pitchFamily="18" charset="0"/>
              </a:rPr>
              <a:t>). </a:t>
            </a:r>
          </a:p>
          <a:p>
            <a:r>
              <a:rPr lang="en-US" altLang="zh-CN" sz="1600" dirty="0">
                <a:latin typeface="Times New Roman" panose="02020603050405020304" pitchFamily="18" charset="0"/>
                <a:cs typeface="Times New Roman" panose="02020603050405020304" pitchFamily="18" charset="0"/>
              </a:rPr>
              <a:t>The sellers should </a:t>
            </a:r>
            <a:r>
              <a:rPr lang="en-US" altLang="zh-CN" sz="1600" dirty="0">
                <a:highlight>
                  <a:srgbClr val="FFFF00"/>
                </a:highlight>
                <a:latin typeface="Times New Roman" panose="02020603050405020304" pitchFamily="18" charset="0"/>
                <a:cs typeface="Times New Roman" panose="02020603050405020304" pitchFamily="18" charset="0"/>
              </a:rPr>
              <a:t>actively cooperate with customers</a:t>
            </a:r>
            <a:r>
              <a:rPr lang="en-US" altLang="zh-CN" sz="1600" dirty="0">
                <a:latin typeface="Times New Roman" panose="02020603050405020304" pitchFamily="18" charset="0"/>
                <a:cs typeface="Times New Roman" panose="02020603050405020304" pitchFamily="18" charset="0"/>
              </a:rPr>
              <a:t> during this period of  time. </a:t>
            </a:r>
            <a:endParaRPr lang="zh-CN"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338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1.3"/>
</p:tagLst>
</file>

<file path=ppt/tags/tag2.xml><?xml version="1.0" encoding="utf-8"?>
<p:tagLst xmlns:a="http://schemas.openxmlformats.org/drawingml/2006/main" xmlns:r="http://schemas.openxmlformats.org/officeDocument/2006/relationships" xmlns:p="http://schemas.openxmlformats.org/presentationml/2006/main">
  <p:tag name="PA" val="v4.1.3"/>
</p:tagLst>
</file>

<file path=ppt/tags/tag3.xml><?xml version="1.0" encoding="utf-8"?>
<p:tagLst xmlns:a="http://schemas.openxmlformats.org/drawingml/2006/main" xmlns:r="http://schemas.openxmlformats.org/officeDocument/2006/relationships" xmlns:p="http://schemas.openxmlformats.org/presentationml/2006/main">
  <p:tag name="PA" val="v4.1.3"/>
</p:tagLst>
</file>

<file path=ppt/theme/theme1.xml><?xml version="1.0" encoding="utf-8"?>
<a:theme xmlns:a="http://schemas.openxmlformats.org/drawingml/2006/main" name="1_Office 主题​​">
  <a:themeElements>
    <a:clrScheme name="自定义 402">
      <a:dk1>
        <a:sysClr val="windowText" lastClr="000000"/>
      </a:dk1>
      <a:lt1>
        <a:sysClr val="window" lastClr="FFFFFF"/>
      </a:lt1>
      <a:dk2>
        <a:srgbClr val="EEF2F5"/>
      </a:dk2>
      <a:lt2>
        <a:srgbClr val="E7E6E6"/>
      </a:lt2>
      <a:accent1>
        <a:srgbClr val="CB9971"/>
      </a:accent1>
      <a:accent2>
        <a:srgbClr val="CF856E"/>
      </a:accent2>
      <a:accent3>
        <a:srgbClr val="F2E3DE"/>
      </a:accent3>
      <a:accent4>
        <a:srgbClr val="C9DEF1"/>
      </a:accent4>
      <a:accent5>
        <a:srgbClr val="4472C4"/>
      </a:accent5>
      <a:accent6>
        <a:srgbClr val="70AD47"/>
      </a:accent6>
      <a:hlink>
        <a:srgbClr val="000000"/>
      </a:hlink>
      <a:folHlink>
        <a:srgbClr val="954F72"/>
      </a:folHlink>
    </a:clrScheme>
    <a:fontScheme name="汉仪大宋简">
      <a:majorFont>
        <a:latin typeface="华文细黑"/>
        <a:ea typeface="汉仪大宋简"/>
        <a:cs typeface=""/>
      </a:majorFont>
      <a:minorFont>
        <a:latin typeface="Calibri Light"/>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594</TotalTime>
  <Words>753</Words>
  <Application>Microsoft Office PowerPoint</Application>
  <PresentationFormat>全屏显示(16:9)</PresentationFormat>
  <Paragraphs>50</Paragraphs>
  <Slides>21</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21</vt:i4>
      </vt:variant>
    </vt:vector>
  </HeadingPairs>
  <TitlesOfParts>
    <vt:vector size="29" baseType="lpstr">
      <vt:lpstr>等线</vt:lpstr>
      <vt:lpstr>汉仪大宋简</vt:lpstr>
      <vt:lpstr>华文楷体</vt:lpstr>
      <vt:lpstr>华文细黑</vt:lpstr>
      <vt:lpstr>Arial</vt:lpstr>
      <vt:lpstr>Calibri Light</vt:lpstr>
      <vt:lpstr>Times New Roman</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哒哒 熊猫</dc:creator>
  <cp:lastModifiedBy>曾 锦泉</cp:lastModifiedBy>
  <cp:revision>249</cp:revision>
  <dcterms:created xsi:type="dcterms:W3CDTF">2020-07-06T01:29:00Z</dcterms:created>
  <dcterms:modified xsi:type="dcterms:W3CDTF">2023-03-21T16:29:09Z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2052-11.1.0.9912</vt:lpwstr>
  </property>
</Properties>
</file>