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80" r:id="rId7"/>
    <p:sldId id="270" r:id="rId8"/>
    <p:sldId id="281" r:id="rId9"/>
    <p:sldId id="260" r:id="rId10"/>
    <p:sldId id="263" r:id="rId11"/>
  </p:sldIdLst>
  <p:sldSz cx="12192000" cy="6858000"/>
  <p:notesSz cx="6858000" cy="9144000"/>
  <p:embeddedFontLst>
    <p:embeddedFont>
      <p:font typeface="OPPOSans H" panose="00020600040101010101" charset="-122"/>
      <p:regular r:id="rId16"/>
    </p:embeddedFont>
    <p:embeddedFont>
      <p:font typeface="OPPOSans R" panose="00020600040101010101" charset="-122"/>
      <p:regular r:id="rId17"/>
    </p:embeddedFont>
    <p:embeddedFont>
      <p:font typeface="Source Han Sans CN Bold" panose="020B0800000000000000" charset="-122"/>
      <p:bold r:id="rId18"/>
    </p:embeddedFont>
    <p:embeddedFont>
      <p:font typeface="Source Han Sans" panose="020B0500000000000000" charset="-122"/>
      <p:regular r:id="rId19"/>
    </p:embeddedFont>
    <p:embeddedFont>
      <p:font typeface="等线" panose="02010600030101010101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6.xml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tags" Target="../tags/tag1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381"/>
            <a:ext cx="12192000" cy="68572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2478" y="586471"/>
            <a:ext cx="11078660" cy="5818924"/>
          </a:xfrm>
          <a:prstGeom prst="rect">
            <a:avLst/>
          </a:prstGeom>
          <a:solidFill>
            <a:srgbClr val="F2F2F2">
              <a:alpha val="100000"/>
            </a:srgbClr>
          </a:solidFill>
          <a:ln w="38100" cap="sq">
            <a:noFill/>
            <a:miter/>
          </a:ln>
          <a:effectLst>
            <a:outerShdw blurRad="5715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34211" y="812801"/>
            <a:ext cx="10535196" cy="5341256"/>
          </a:xfrm>
          <a:prstGeom prst="rect">
            <a:avLst/>
          </a:prstGeom>
          <a:noFill/>
          <a:ln w="25400" cap="sq">
            <a:solidFill>
              <a:schemeClr val="accent1"/>
            </a:solidFill>
            <a:miter/>
          </a:ln>
          <a:effectLst>
            <a:outerShdw blurRad="3302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2726140" y="1993939"/>
            <a:ext cx="6533974" cy="1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34826" y="4840952"/>
            <a:ext cx="5516602" cy="1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017636" y="2133489"/>
            <a:ext cx="8083546" cy="25910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</a:rPr>
              <a:t>Music and Instruments: Suona Horn</a:t>
            </a:r>
            <a:endParaRPr kumimoji="1" lang="en-US" altLang="zh-CN" sz="5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OPPOSans H" panose="00020600040101010101" charset="-122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052592" y="987005"/>
            <a:ext cx="2372333" cy="3773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3791496" y="1123206"/>
            <a:ext cx="6165304" cy="65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943386" y="5445061"/>
            <a:ext cx="2095500" cy="495300"/>
          </a:xfrm>
          <a:prstGeom prst="round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32350" y="5405755"/>
            <a:ext cx="2301240" cy="516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汇报人：</a:t>
            </a:r>
            <a:r>
              <a:rPr kumimoji="1" lang="zh-CN" altLang="en-US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刘婕妤</a:t>
            </a: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Erica</a:t>
            </a:r>
            <a:endParaRPr kumimoji="1" lang="en-US" altLang="zh-CN" sz="1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2855391" y="5551864"/>
            <a:ext cx="609136" cy="241317"/>
          </a:xfrm>
          <a:custGeom>
            <a:avLst/>
            <a:gdLst>
              <a:gd name="connsiteX0" fmla="*/ 840275 w 1015535"/>
              <a:gd name="connsiteY0" fmla="*/ 0 h 910042"/>
              <a:gd name="connsiteX1" fmla="*/ 1015535 w 1015535"/>
              <a:gd name="connsiteY1" fmla="*/ 0 h 910042"/>
              <a:gd name="connsiteX2" fmla="*/ 784395 w 1015535"/>
              <a:gd name="connsiteY2" fmla="*/ 910042 h 910042"/>
              <a:gd name="connsiteX3" fmla="*/ 609135 w 1015535"/>
              <a:gd name="connsiteY3" fmla="*/ 910042 h 910042"/>
              <a:gd name="connsiteX4" fmla="*/ 513185 w 1015535"/>
              <a:gd name="connsiteY4" fmla="*/ 0 h 910042"/>
              <a:gd name="connsiteX5" fmla="*/ 688445 w 1015535"/>
              <a:gd name="connsiteY5" fmla="*/ 0 h 910042"/>
              <a:gd name="connsiteX6" fmla="*/ 457305 w 1015535"/>
              <a:gd name="connsiteY6" fmla="*/ 910042 h 910042"/>
              <a:gd name="connsiteX7" fmla="*/ 282045 w 1015535"/>
              <a:gd name="connsiteY7" fmla="*/ 910042 h 910042"/>
              <a:gd name="connsiteX8" fmla="*/ 231140 w 1015535"/>
              <a:gd name="connsiteY8" fmla="*/ 0 h 910042"/>
              <a:gd name="connsiteX9" fmla="*/ 406400 w 1015535"/>
              <a:gd name="connsiteY9" fmla="*/ 0 h 910042"/>
              <a:gd name="connsiteX10" fmla="*/ 175260 w 1015535"/>
              <a:gd name="connsiteY10" fmla="*/ 910042 h 910042"/>
              <a:gd name="connsiteX11" fmla="*/ 0 w 1015535"/>
              <a:gd name="connsiteY11" fmla="*/ 910042 h 910042"/>
            </a:gdLst>
            <a:ahLst/>
            <a:cxnLst/>
            <a:rect l="l" t="t" r="r" b="b"/>
            <a:pathLst>
              <a:path w="1015535" h="910042">
                <a:moveTo>
                  <a:pt x="840275" y="0"/>
                </a:moveTo>
                <a:lnTo>
                  <a:pt x="1015535" y="0"/>
                </a:lnTo>
                <a:lnTo>
                  <a:pt x="784395" y="910042"/>
                </a:lnTo>
                <a:lnTo>
                  <a:pt x="609135" y="910042"/>
                </a:lnTo>
                <a:close/>
                <a:moveTo>
                  <a:pt x="513185" y="0"/>
                </a:moveTo>
                <a:lnTo>
                  <a:pt x="688445" y="0"/>
                </a:lnTo>
                <a:lnTo>
                  <a:pt x="457305" y="910042"/>
                </a:lnTo>
                <a:lnTo>
                  <a:pt x="282045" y="910042"/>
                </a:lnTo>
                <a:close/>
                <a:moveTo>
                  <a:pt x="231140" y="0"/>
                </a:moveTo>
                <a:lnTo>
                  <a:pt x="406400" y="0"/>
                </a:lnTo>
                <a:lnTo>
                  <a:pt x="175260" y="910042"/>
                </a:lnTo>
                <a:lnTo>
                  <a:pt x="0" y="910042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8818516" y="5551864"/>
            <a:ext cx="609136" cy="241317"/>
          </a:xfrm>
          <a:custGeom>
            <a:avLst/>
            <a:gdLst>
              <a:gd name="connsiteX0" fmla="*/ 406400 w 1015535"/>
              <a:gd name="connsiteY0" fmla="*/ 0 h 910042"/>
              <a:gd name="connsiteX1" fmla="*/ 231140 w 1015535"/>
              <a:gd name="connsiteY1" fmla="*/ 0 h 910042"/>
              <a:gd name="connsiteX2" fmla="*/ 0 w 1015535"/>
              <a:gd name="connsiteY2" fmla="*/ 910042 h 910042"/>
              <a:gd name="connsiteX3" fmla="*/ 175260 w 1015535"/>
              <a:gd name="connsiteY3" fmla="*/ 910042 h 910042"/>
              <a:gd name="connsiteX4" fmla="*/ 733490 w 1015535"/>
              <a:gd name="connsiteY4" fmla="*/ 0 h 910042"/>
              <a:gd name="connsiteX5" fmla="*/ 558230 w 1015535"/>
              <a:gd name="connsiteY5" fmla="*/ 0 h 910042"/>
              <a:gd name="connsiteX6" fmla="*/ 327090 w 1015535"/>
              <a:gd name="connsiteY6" fmla="*/ 910042 h 910042"/>
              <a:gd name="connsiteX7" fmla="*/ 502350 w 1015535"/>
              <a:gd name="connsiteY7" fmla="*/ 910042 h 910042"/>
              <a:gd name="connsiteX8" fmla="*/ 1015535 w 1015535"/>
              <a:gd name="connsiteY8" fmla="*/ 0 h 910042"/>
              <a:gd name="connsiteX9" fmla="*/ 840275 w 1015535"/>
              <a:gd name="connsiteY9" fmla="*/ 0 h 910042"/>
              <a:gd name="connsiteX10" fmla="*/ 609135 w 1015535"/>
              <a:gd name="connsiteY10" fmla="*/ 910042 h 910042"/>
              <a:gd name="connsiteX11" fmla="*/ 784395 w 1015535"/>
              <a:gd name="connsiteY11" fmla="*/ 910042 h 910042"/>
            </a:gdLst>
            <a:ahLst/>
            <a:cxnLst/>
            <a:rect l="l" t="t" r="r" b="b"/>
            <a:pathLst>
              <a:path w="1015535" h="910042">
                <a:moveTo>
                  <a:pt x="406400" y="0"/>
                </a:moveTo>
                <a:lnTo>
                  <a:pt x="231140" y="0"/>
                </a:lnTo>
                <a:lnTo>
                  <a:pt x="0" y="910042"/>
                </a:lnTo>
                <a:lnTo>
                  <a:pt x="175260" y="910042"/>
                </a:lnTo>
                <a:close/>
                <a:moveTo>
                  <a:pt x="733490" y="0"/>
                </a:moveTo>
                <a:lnTo>
                  <a:pt x="558230" y="0"/>
                </a:lnTo>
                <a:lnTo>
                  <a:pt x="327090" y="910042"/>
                </a:lnTo>
                <a:lnTo>
                  <a:pt x="502350" y="910042"/>
                </a:lnTo>
                <a:close/>
                <a:moveTo>
                  <a:pt x="1015535" y="0"/>
                </a:moveTo>
                <a:lnTo>
                  <a:pt x="840275" y="0"/>
                </a:lnTo>
                <a:lnTo>
                  <a:pt x="609135" y="910042"/>
                </a:lnTo>
                <a:lnTo>
                  <a:pt x="784395" y="910042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>
            <a:off x="703035" y="3359604"/>
            <a:ext cx="719363" cy="138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10761435" y="3359604"/>
            <a:ext cx="719363" cy="138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-973367" y="742947"/>
            <a:ext cx="7067554" cy="5353050"/>
          </a:xfrm>
          <a:custGeom>
            <a:avLst/>
            <a:gdLst>
              <a:gd name="connsiteX0" fmla="*/ 0 w 12192000"/>
              <a:gd name="connsiteY0" fmla="*/ 0 h 5353050"/>
              <a:gd name="connsiteX1" fmla="*/ 12192000 w 12192000"/>
              <a:gd name="connsiteY1" fmla="*/ 0 h 5353050"/>
              <a:gd name="connsiteX2" fmla="*/ 12192000 w 12192000"/>
              <a:gd name="connsiteY2" fmla="*/ 4222757 h 5353050"/>
              <a:gd name="connsiteX3" fmla="*/ 12192000 w 12192000"/>
              <a:gd name="connsiteY3" fmla="*/ 4223656 h 5353050"/>
              <a:gd name="connsiteX4" fmla="*/ 12189879 w 12192000"/>
              <a:gd name="connsiteY4" fmla="*/ 4223656 h 5353050"/>
              <a:gd name="connsiteX5" fmla="*/ 11767022 w 12192000"/>
              <a:gd name="connsiteY5" fmla="*/ 4403003 h 5353050"/>
              <a:gd name="connsiteX6" fmla="*/ 6096000 w 12192000"/>
              <a:gd name="connsiteY6" fmla="*/ 5353050 h 5353050"/>
              <a:gd name="connsiteX7" fmla="*/ 424978 w 12192000"/>
              <a:gd name="connsiteY7" fmla="*/ 4403003 h 5353050"/>
              <a:gd name="connsiteX8" fmla="*/ 2121 w 12192000"/>
              <a:gd name="connsiteY8" fmla="*/ 4223656 h 5353050"/>
              <a:gd name="connsiteX9" fmla="*/ 0 w 12192000"/>
              <a:gd name="connsiteY9" fmla="*/ 4223656 h 5353050"/>
              <a:gd name="connsiteX10" fmla="*/ 0 w 12192000"/>
              <a:gd name="connsiteY10" fmla="*/ 4222757 h 5353050"/>
            </a:gdLst>
            <a:ahLst/>
            <a:cxnLst/>
            <a:rect l="l" t="t" r="r" b="b"/>
            <a:pathLst>
              <a:path w="12192000" h="5353050">
                <a:moveTo>
                  <a:pt x="0" y="0"/>
                </a:moveTo>
                <a:lnTo>
                  <a:pt x="12192000" y="0"/>
                </a:lnTo>
                <a:lnTo>
                  <a:pt x="12192000" y="4222757"/>
                </a:lnTo>
                <a:lnTo>
                  <a:pt x="12192000" y="4223656"/>
                </a:lnTo>
                <a:lnTo>
                  <a:pt x="12189879" y="4223656"/>
                </a:lnTo>
                <a:lnTo>
                  <a:pt x="11767022" y="4403003"/>
                </a:lnTo>
                <a:cubicBezTo>
                  <a:pt x="10225915" y="4996517"/>
                  <a:pt x="8250180" y="5353050"/>
                  <a:pt x="6096000" y="5353050"/>
                </a:cubicBezTo>
                <a:cubicBezTo>
                  <a:pt x="3941821" y="5353050"/>
                  <a:pt x="1966085" y="4996517"/>
                  <a:pt x="424978" y="4403003"/>
                </a:cubicBezTo>
                <a:lnTo>
                  <a:pt x="2121" y="4223656"/>
                </a:lnTo>
                <a:lnTo>
                  <a:pt x="0" y="4223656"/>
                </a:lnTo>
                <a:lnTo>
                  <a:pt x="0" y="422275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0000"/>
                </a:schemeClr>
              </a:gs>
              <a:gs pos="65000">
                <a:schemeClr val="accent1">
                  <a:alpha val="9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-1048244" y="745254"/>
            <a:ext cx="7067554" cy="5348436"/>
          </a:xfrm>
          <a:custGeom>
            <a:avLst/>
            <a:gdLst>
              <a:gd name="connsiteX0" fmla="*/ 0 w 12192000"/>
              <a:gd name="connsiteY0" fmla="*/ 0 h 5348436"/>
              <a:gd name="connsiteX1" fmla="*/ 12192000 w 12192000"/>
              <a:gd name="connsiteY1" fmla="*/ 0 h 5348436"/>
              <a:gd name="connsiteX2" fmla="*/ 12192000 w 12192000"/>
              <a:gd name="connsiteY2" fmla="*/ 4328437 h 5348436"/>
              <a:gd name="connsiteX3" fmla="*/ 11565581 w 12192000"/>
              <a:gd name="connsiteY3" fmla="*/ 4550240 h 5348436"/>
              <a:gd name="connsiteX4" fmla="*/ 6096000 w 12192000"/>
              <a:gd name="connsiteY4" fmla="*/ 5348436 h 5348436"/>
              <a:gd name="connsiteX5" fmla="*/ 626420 w 12192000"/>
              <a:gd name="connsiteY5" fmla="*/ 4550240 h 5348436"/>
              <a:gd name="connsiteX6" fmla="*/ 0 w 12192000"/>
              <a:gd name="connsiteY6" fmla="*/ 4328437 h 5348436"/>
            </a:gdLst>
            <a:ahLst/>
            <a:cxnLst/>
            <a:rect l="l" t="t" r="r" b="b"/>
            <a:pathLst>
              <a:path w="12192000" h="5348436">
                <a:moveTo>
                  <a:pt x="0" y="0"/>
                </a:moveTo>
                <a:lnTo>
                  <a:pt x="12192000" y="0"/>
                </a:lnTo>
                <a:lnTo>
                  <a:pt x="12192000" y="4328437"/>
                </a:lnTo>
                <a:lnTo>
                  <a:pt x="11565581" y="4550240"/>
                </a:lnTo>
                <a:cubicBezTo>
                  <a:pt x="10013036" y="5053529"/>
                  <a:pt x="8128166" y="5348436"/>
                  <a:pt x="6096000" y="5348436"/>
                </a:cubicBezTo>
                <a:cubicBezTo>
                  <a:pt x="4063836" y="5348436"/>
                  <a:pt x="2178964" y="5053529"/>
                  <a:pt x="626420" y="4550240"/>
                </a:cubicBezTo>
                <a:lnTo>
                  <a:pt x="0" y="4328437"/>
                </a:lnTo>
                <a:close/>
              </a:path>
            </a:pathLst>
          </a:custGeom>
          <a:noFill/>
          <a:ln w="276225" cap="flat">
            <a:solidFill>
              <a:schemeClr val="accent2"/>
            </a:solidFill>
            <a:miter/>
          </a:ln>
          <a:effectLst>
            <a:outerShdw blurRad="254000" dist="190500" dir="2700000" algn="tl" rotWithShape="0">
              <a:schemeClr val="tx1"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7037" y="1802021"/>
            <a:ext cx="4064000" cy="175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3800">
                <a:ln w="12700">
                  <a:noFill/>
                </a:ln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EDD9D5">
                        <a:alpha val="100000"/>
                      </a:srgbClr>
                    </a:gs>
                  </a:gsLst>
                  <a:lin ang="54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24100" y="3925679"/>
            <a:ext cx="30734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dist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rgbClr val="FFFFFF">
                        <a:alpha val="100000"/>
                      </a:srgbClr>
                    </a:gs>
                    <a:gs pos="100000">
                      <a:srgbClr val="EDD9D5">
                        <a:alpha val="100000"/>
                      </a:srgbClr>
                    </a:gs>
                  </a:gsLst>
                  <a:lin ang="5400000" scaled="0"/>
                </a:gra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6262477" y="1112109"/>
            <a:ext cx="722433" cy="722433"/>
          </a:xfrm>
          <a:prstGeom prst="roundRect">
            <a:avLst>
              <a:gd name="adj" fmla="val 1078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2700000" scaled="0"/>
          </a:gradFill>
          <a:ln w="9525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6399093" y="1252725"/>
            <a:ext cx="449201" cy="449201"/>
          </a:xfrm>
          <a:custGeom>
            <a:avLst/>
            <a:gdLst>
              <a:gd name="connsiteX0" fmla="*/ 660425 w 1544091"/>
              <a:gd name="connsiteY0" fmla="*/ 120923 h 1544091"/>
              <a:gd name="connsiteX1" fmla="*/ 660425 w 1544091"/>
              <a:gd name="connsiteY1" fmla="*/ 772046 h 1544091"/>
              <a:gd name="connsiteX2" fmla="*/ 772046 w 1544091"/>
              <a:gd name="connsiteY2" fmla="*/ 883667 h 1544091"/>
              <a:gd name="connsiteX3" fmla="*/ 1423169 w 1544091"/>
              <a:gd name="connsiteY3" fmla="*/ 883667 h 1544091"/>
              <a:gd name="connsiteX4" fmla="*/ 1380567 w 1544091"/>
              <a:gd name="connsiteY4" fmla="*/ 1029147 h 1544091"/>
              <a:gd name="connsiteX5" fmla="*/ 1238994 w 1544091"/>
              <a:gd name="connsiteY5" fmla="*/ 1239180 h 1544091"/>
              <a:gd name="connsiteX6" fmla="*/ 1028960 w 1544091"/>
              <a:gd name="connsiteY6" fmla="*/ 1380753 h 1544091"/>
              <a:gd name="connsiteX7" fmla="*/ 771860 w 1544091"/>
              <a:gd name="connsiteY7" fmla="*/ 1432657 h 1544091"/>
              <a:gd name="connsiteX8" fmla="*/ 514759 w 1544091"/>
              <a:gd name="connsiteY8" fmla="*/ 1380753 h 1544091"/>
              <a:gd name="connsiteX9" fmla="*/ 304726 w 1544091"/>
              <a:gd name="connsiteY9" fmla="*/ 1239180 h 1544091"/>
              <a:gd name="connsiteX10" fmla="*/ 163153 w 1544091"/>
              <a:gd name="connsiteY10" fmla="*/ 1029147 h 1544091"/>
              <a:gd name="connsiteX11" fmla="*/ 111249 w 1544091"/>
              <a:gd name="connsiteY11" fmla="*/ 772046 h 1544091"/>
              <a:gd name="connsiteX12" fmla="*/ 163153 w 1544091"/>
              <a:gd name="connsiteY12" fmla="*/ 514945 h 1544091"/>
              <a:gd name="connsiteX13" fmla="*/ 304726 w 1544091"/>
              <a:gd name="connsiteY13" fmla="*/ 304912 h 1544091"/>
              <a:gd name="connsiteX14" fmla="*/ 514945 w 1544091"/>
              <a:gd name="connsiteY14" fmla="*/ 163525 h 1544091"/>
              <a:gd name="connsiteX15" fmla="*/ 660425 w 1544091"/>
              <a:gd name="connsiteY15" fmla="*/ 120923 h 1544091"/>
              <a:gd name="connsiteX16" fmla="*/ 772046 w 1544091"/>
              <a:gd name="connsiteY16" fmla="*/ 0 h 1544091"/>
              <a:gd name="connsiteX17" fmla="*/ 0 w 1544091"/>
              <a:gd name="connsiteY17" fmla="*/ 772046 h 1544091"/>
              <a:gd name="connsiteX18" fmla="*/ 772046 w 1544091"/>
              <a:gd name="connsiteY18" fmla="*/ 1544092 h 1544091"/>
              <a:gd name="connsiteX19" fmla="*/ 1544092 w 1544091"/>
              <a:gd name="connsiteY19" fmla="*/ 772046 h 1544091"/>
              <a:gd name="connsiteX20" fmla="*/ 772046 w 1544091"/>
              <a:gd name="connsiteY20" fmla="*/ 772046 h 1544091"/>
              <a:gd name="connsiteX21" fmla="*/ 772046 w 1544091"/>
              <a:gd name="connsiteY21" fmla="*/ 0 h 1544091"/>
            </a:gdLst>
            <a:ahLst/>
            <a:cxnLst/>
            <a:rect l="l" t="t" r="r" b="b"/>
            <a:pathLst>
              <a:path w="1544091" h="1544091">
                <a:moveTo>
                  <a:pt x="660425" y="120923"/>
                </a:moveTo>
                <a:lnTo>
                  <a:pt x="660425" y="772046"/>
                </a:lnTo>
                <a:cubicBezTo>
                  <a:pt x="660425" y="833624"/>
                  <a:pt x="710468" y="883667"/>
                  <a:pt x="772046" y="883667"/>
                </a:cubicBezTo>
                <a:lnTo>
                  <a:pt x="1423169" y="883667"/>
                </a:lnTo>
                <a:cubicBezTo>
                  <a:pt x="1414611" y="933524"/>
                  <a:pt x="1400473" y="982080"/>
                  <a:pt x="1380567" y="1029147"/>
                </a:cubicBezTo>
                <a:cubicBezTo>
                  <a:pt x="1347267" y="1107839"/>
                  <a:pt x="1299642" y="1178347"/>
                  <a:pt x="1238994" y="1239180"/>
                </a:cubicBezTo>
                <a:cubicBezTo>
                  <a:pt x="1178347" y="1299828"/>
                  <a:pt x="1107653" y="1347453"/>
                  <a:pt x="1028960" y="1380753"/>
                </a:cubicBezTo>
                <a:cubicBezTo>
                  <a:pt x="947663" y="1415170"/>
                  <a:pt x="861157" y="1432657"/>
                  <a:pt x="771860" y="1432657"/>
                </a:cubicBezTo>
                <a:cubicBezTo>
                  <a:pt x="682563" y="1432657"/>
                  <a:pt x="596243" y="1415170"/>
                  <a:pt x="514759" y="1380753"/>
                </a:cubicBezTo>
                <a:cubicBezTo>
                  <a:pt x="436066" y="1347453"/>
                  <a:pt x="365559" y="1299828"/>
                  <a:pt x="304726" y="1239180"/>
                </a:cubicBezTo>
                <a:cubicBezTo>
                  <a:pt x="244078" y="1178533"/>
                  <a:pt x="196453" y="1107839"/>
                  <a:pt x="163153" y="1029147"/>
                </a:cubicBezTo>
                <a:cubicBezTo>
                  <a:pt x="128736" y="947849"/>
                  <a:pt x="111249" y="861343"/>
                  <a:pt x="111249" y="772046"/>
                </a:cubicBezTo>
                <a:cubicBezTo>
                  <a:pt x="111249" y="682749"/>
                  <a:pt x="128736" y="596429"/>
                  <a:pt x="163153" y="514945"/>
                </a:cubicBezTo>
                <a:cubicBezTo>
                  <a:pt x="196453" y="436252"/>
                  <a:pt x="244078" y="365745"/>
                  <a:pt x="304726" y="304912"/>
                </a:cubicBezTo>
                <a:cubicBezTo>
                  <a:pt x="365745" y="244450"/>
                  <a:pt x="436438" y="196825"/>
                  <a:pt x="514945" y="163525"/>
                </a:cubicBezTo>
                <a:cubicBezTo>
                  <a:pt x="562012" y="143619"/>
                  <a:pt x="610567" y="129480"/>
                  <a:pt x="660425" y="120923"/>
                </a:cubicBezTo>
                <a:moveTo>
                  <a:pt x="772046" y="0"/>
                </a:moveTo>
                <a:cubicBezTo>
                  <a:pt x="345653" y="0"/>
                  <a:pt x="0" y="345653"/>
                  <a:pt x="0" y="772046"/>
                </a:cubicBezTo>
                <a:cubicBezTo>
                  <a:pt x="0" y="1198439"/>
                  <a:pt x="345653" y="1544092"/>
                  <a:pt x="772046" y="1544092"/>
                </a:cubicBezTo>
                <a:cubicBezTo>
                  <a:pt x="1198438" y="1544092"/>
                  <a:pt x="1544092" y="1198439"/>
                  <a:pt x="1544092" y="772046"/>
                </a:cubicBezTo>
                <a:lnTo>
                  <a:pt x="772046" y="772046"/>
                </a:lnTo>
                <a:lnTo>
                  <a:pt x="772046" y="0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6525438" y="1252725"/>
            <a:ext cx="196511" cy="196511"/>
          </a:xfrm>
          <a:custGeom>
            <a:avLst/>
            <a:gdLst>
              <a:gd name="connsiteX0" fmla="*/ 111621 w 675493"/>
              <a:gd name="connsiteY0" fmla="*/ 122597 h 675493"/>
              <a:gd name="connsiteX1" fmla="*/ 219521 w 675493"/>
              <a:gd name="connsiteY1" fmla="*/ 155897 h 675493"/>
              <a:gd name="connsiteX2" fmla="*/ 398859 w 675493"/>
              <a:gd name="connsiteY2" fmla="*/ 276820 h 675493"/>
              <a:gd name="connsiteX3" fmla="*/ 519782 w 675493"/>
              <a:gd name="connsiteY3" fmla="*/ 456158 h 675493"/>
              <a:gd name="connsiteX4" fmla="*/ 553083 w 675493"/>
              <a:gd name="connsiteY4" fmla="*/ 564059 h 675493"/>
              <a:gd name="connsiteX5" fmla="*/ 111621 w 675493"/>
              <a:gd name="connsiteY5" fmla="*/ 564059 h 675493"/>
              <a:gd name="connsiteX6" fmla="*/ 111621 w 675493"/>
              <a:gd name="connsiteY6" fmla="*/ 122597 h 675493"/>
              <a:gd name="connsiteX7" fmla="*/ 0 w 675493"/>
              <a:gd name="connsiteY7" fmla="*/ 0 h 675493"/>
              <a:gd name="connsiteX8" fmla="*/ 0 w 675493"/>
              <a:gd name="connsiteY8" fmla="*/ 675494 h 675493"/>
              <a:gd name="connsiteX9" fmla="*/ 675494 w 675493"/>
              <a:gd name="connsiteY9" fmla="*/ 675494 h 675493"/>
              <a:gd name="connsiteX10" fmla="*/ 0 w 675493"/>
              <a:gd name="connsiteY10" fmla="*/ 0 h 675493"/>
            </a:gdLst>
            <a:ahLst/>
            <a:cxnLst/>
            <a:rect l="l" t="t" r="r" b="b"/>
            <a:pathLst>
              <a:path w="675493" h="675493">
                <a:moveTo>
                  <a:pt x="111621" y="122597"/>
                </a:moveTo>
                <a:cubicBezTo>
                  <a:pt x="148456" y="130039"/>
                  <a:pt x="184547" y="141015"/>
                  <a:pt x="219521" y="155897"/>
                </a:cubicBezTo>
                <a:cubicBezTo>
                  <a:pt x="286680" y="184361"/>
                  <a:pt x="346956" y="224917"/>
                  <a:pt x="398859" y="276820"/>
                </a:cubicBezTo>
                <a:cubicBezTo>
                  <a:pt x="450763" y="328724"/>
                  <a:pt x="491319" y="389000"/>
                  <a:pt x="519782" y="456158"/>
                </a:cubicBezTo>
                <a:cubicBezTo>
                  <a:pt x="534479" y="491133"/>
                  <a:pt x="545641" y="527038"/>
                  <a:pt x="553083" y="564059"/>
                </a:cubicBezTo>
                <a:lnTo>
                  <a:pt x="111621" y="564059"/>
                </a:lnTo>
                <a:lnTo>
                  <a:pt x="111621" y="122597"/>
                </a:lnTo>
                <a:moveTo>
                  <a:pt x="0" y="0"/>
                </a:moveTo>
                <a:lnTo>
                  <a:pt x="0" y="675494"/>
                </a:lnTo>
                <a:lnTo>
                  <a:pt x="675494" y="675494"/>
                </a:lnTo>
                <a:cubicBezTo>
                  <a:pt x="675494" y="302493"/>
                  <a:pt x="37300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6262477" y="2136606"/>
            <a:ext cx="722433" cy="722433"/>
          </a:xfrm>
          <a:prstGeom prst="roundRect">
            <a:avLst>
              <a:gd name="adj" fmla="val 1078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2700000" scaled="0"/>
          </a:gradFill>
          <a:ln w="9525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5"/>
            </p:custDataLst>
          </p:nvPr>
        </p:nvSpPr>
        <p:spPr>
          <a:xfrm>
            <a:off x="6262477" y="3142704"/>
            <a:ext cx="722433" cy="722433"/>
          </a:xfrm>
          <a:prstGeom prst="roundRect">
            <a:avLst>
              <a:gd name="adj" fmla="val 1078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2700000" scaled="0"/>
          </a:gradFill>
          <a:ln w="9525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6262477" y="4148802"/>
            <a:ext cx="722433" cy="722433"/>
          </a:xfrm>
          <a:prstGeom prst="roundRect">
            <a:avLst>
              <a:gd name="adj" fmla="val 1078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2700000" scaled="0"/>
          </a:gradFill>
          <a:ln w="9525" cap="flat">
            <a:noFill/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6399847" y="2285431"/>
            <a:ext cx="447692" cy="433249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8"/>
            </p:custDataLst>
          </p:nvPr>
        </p:nvSpPr>
        <p:spPr>
          <a:xfrm>
            <a:off x="6399847" y="4311711"/>
            <a:ext cx="447692" cy="40588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9"/>
            </p:custDataLst>
          </p:nvPr>
        </p:nvSpPr>
        <p:spPr>
          <a:xfrm>
            <a:off x="6399847" y="3301360"/>
            <a:ext cx="447692" cy="414146"/>
          </a:xfrm>
          <a:custGeom>
            <a:avLst/>
            <a:gdLst>
              <a:gd name="connsiteX0" fmla="*/ 1019165 w 1390889"/>
              <a:gd name="connsiteY0" fmla="*/ 1217702 h 1217702"/>
              <a:gd name="connsiteX1" fmla="*/ 372037 w 1390889"/>
              <a:gd name="connsiteY1" fmla="*/ 1217702 h 1217702"/>
              <a:gd name="connsiteX2" fmla="*/ 330165 w 1390889"/>
              <a:gd name="connsiteY2" fmla="*/ 1193486 h 1217702"/>
              <a:gd name="connsiteX3" fmla="*/ 6445 w 1390889"/>
              <a:gd name="connsiteY3" fmla="*/ 633068 h 1217702"/>
              <a:gd name="connsiteX4" fmla="*/ 6445 w 1390889"/>
              <a:gd name="connsiteY4" fmla="*/ 584635 h 1217702"/>
              <a:gd name="connsiteX5" fmla="*/ 330009 w 1390889"/>
              <a:gd name="connsiteY5" fmla="*/ 24217 h 1217702"/>
              <a:gd name="connsiteX6" fmla="*/ 371880 w 1390889"/>
              <a:gd name="connsiteY6" fmla="*/ 0 h 1217702"/>
              <a:gd name="connsiteX7" fmla="*/ 1019009 w 1390889"/>
              <a:gd name="connsiteY7" fmla="*/ 0 h 1217702"/>
              <a:gd name="connsiteX8" fmla="*/ 1060881 w 1390889"/>
              <a:gd name="connsiteY8" fmla="*/ 24217 h 1217702"/>
              <a:gd name="connsiteX9" fmla="*/ 1384445 w 1390889"/>
              <a:gd name="connsiteY9" fmla="*/ 584635 h 1217702"/>
              <a:gd name="connsiteX10" fmla="*/ 1384445 w 1390889"/>
              <a:gd name="connsiteY10" fmla="*/ 633068 h 1217702"/>
              <a:gd name="connsiteX11" fmla="*/ 1061037 w 1390889"/>
              <a:gd name="connsiteY11" fmla="*/ 1193486 h 1217702"/>
              <a:gd name="connsiteX12" fmla="*/ 1019165 w 1390889"/>
              <a:gd name="connsiteY12" fmla="*/ 1217702 h 1217702"/>
              <a:gd name="connsiteX13" fmla="*/ 398128 w 1390889"/>
              <a:gd name="connsiteY13" fmla="*/ 1123961 h 1217702"/>
              <a:gd name="connsiteX14" fmla="*/ 992918 w 1390889"/>
              <a:gd name="connsiteY14" fmla="*/ 1123961 h 1217702"/>
              <a:gd name="connsiteX15" fmla="*/ 1290391 w 1390889"/>
              <a:gd name="connsiteY15" fmla="*/ 608851 h 1217702"/>
              <a:gd name="connsiteX16" fmla="*/ 992918 w 1390889"/>
              <a:gd name="connsiteY16" fmla="*/ 93742 h 1217702"/>
              <a:gd name="connsiteX17" fmla="*/ 398128 w 1390889"/>
              <a:gd name="connsiteY17" fmla="*/ 93742 h 1217702"/>
              <a:gd name="connsiteX18" fmla="*/ 100655 w 1390889"/>
              <a:gd name="connsiteY18" fmla="*/ 608851 h 1217702"/>
              <a:gd name="connsiteX19" fmla="*/ 398128 w 1390889"/>
              <a:gd name="connsiteY19" fmla="*/ 1123961 h 1217702"/>
            </a:gdLst>
            <a:ahLst/>
            <a:cxnLst/>
            <a:rect l="l" t="t" r="r" b="b"/>
            <a:pathLst>
              <a:path w="1390889" h="1217702">
                <a:moveTo>
                  <a:pt x="1019165" y="1217702"/>
                </a:moveTo>
                <a:lnTo>
                  <a:pt x="372037" y="1217702"/>
                </a:lnTo>
                <a:cubicBezTo>
                  <a:pt x="354851" y="1217702"/>
                  <a:pt x="338758" y="1208484"/>
                  <a:pt x="330165" y="1193486"/>
                </a:cubicBezTo>
                <a:lnTo>
                  <a:pt x="6445" y="633068"/>
                </a:lnTo>
                <a:cubicBezTo>
                  <a:pt x="-2148" y="618225"/>
                  <a:pt x="-2148" y="599633"/>
                  <a:pt x="6445" y="584635"/>
                </a:cubicBezTo>
                <a:lnTo>
                  <a:pt x="330009" y="24217"/>
                </a:lnTo>
                <a:cubicBezTo>
                  <a:pt x="338602" y="9218"/>
                  <a:pt x="354694" y="0"/>
                  <a:pt x="371880" y="0"/>
                </a:cubicBezTo>
                <a:lnTo>
                  <a:pt x="1019009" y="0"/>
                </a:lnTo>
                <a:cubicBezTo>
                  <a:pt x="1036195" y="0"/>
                  <a:pt x="1052288" y="9218"/>
                  <a:pt x="1060881" y="24217"/>
                </a:cubicBezTo>
                <a:lnTo>
                  <a:pt x="1384445" y="584635"/>
                </a:lnTo>
                <a:cubicBezTo>
                  <a:pt x="1393038" y="599633"/>
                  <a:pt x="1393038" y="618069"/>
                  <a:pt x="1384445" y="633068"/>
                </a:cubicBezTo>
                <a:lnTo>
                  <a:pt x="1061037" y="1193486"/>
                </a:lnTo>
                <a:cubicBezTo>
                  <a:pt x="1052444" y="1208484"/>
                  <a:pt x="1036351" y="1217702"/>
                  <a:pt x="1019165" y="1217702"/>
                </a:cubicBezTo>
                <a:close/>
                <a:moveTo>
                  <a:pt x="398128" y="1123961"/>
                </a:moveTo>
                <a:lnTo>
                  <a:pt x="992918" y="1123961"/>
                </a:lnTo>
                <a:lnTo>
                  <a:pt x="1290391" y="608851"/>
                </a:lnTo>
                <a:lnTo>
                  <a:pt x="992918" y="93742"/>
                </a:lnTo>
                <a:lnTo>
                  <a:pt x="398128" y="93742"/>
                </a:lnTo>
                <a:lnTo>
                  <a:pt x="100655" y="608851"/>
                </a:lnTo>
                <a:lnTo>
                  <a:pt x="398128" y="1123961"/>
                </a:ln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0"/>
            </p:custDataLst>
          </p:nvPr>
        </p:nvSpPr>
        <p:spPr>
          <a:xfrm>
            <a:off x="6525128" y="3407299"/>
            <a:ext cx="197130" cy="208295"/>
          </a:xfrm>
          <a:custGeom>
            <a:avLst/>
            <a:gdLst>
              <a:gd name="connsiteX0" fmla="*/ 306222 w 612444"/>
              <a:gd name="connsiteY0" fmla="*/ 612445 h 612444"/>
              <a:gd name="connsiteX1" fmla="*/ 0 w 612444"/>
              <a:gd name="connsiteY1" fmla="*/ 306222 h 612444"/>
              <a:gd name="connsiteX2" fmla="*/ 306222 w 612444"/>
              <a:gd name="connsiteY2" fmla="*/ 0 h 612444"/>
              <a:gd name="connsiteX3" fmla="*/ 612444 w 612444"/>
              <a:gd name="connsiteY3" fmla="*/ 306222 h 612444"/>
              <a:gd name="connsiteX4" fmla="*/ 306222 w 612444"/>
              <a:gd name="connsiteY4" fmla="*/ 612445 h 612444"/>
              <a:gd name="connsiteX5" fmla="*/ 306222 w 612444"/>
              <a:gd name="connsiteY5" fmla="*/ 93742 h 612444"/>
              <a:gd name="connsiteX6" fmla="*/ 93742 w 612444"/>
              <a:gd name="connsiteY6" fmla="*/ 306222 h 612444"/>
              <a:gd name="connsiteX7" fmla="*/ 306222 w 612444"/>
              <a:gd name="connsiteY7" fmla="*/ 518703 h 612444"/>
              <a:gd name="connsiteX8" fmla="*/ 518703 w 612444"/>
              <a:gd name="connsiteY8" fmla="*/ 306222 h 612444"/>
              <a:gd name="connsiteX9" fmla="*/ 306222 w 612444"/>
              <a:gd name="connsiteY9" fmla="*/ 93742 h 612444"/>
            </a:gdLst>
            <a:ahLst/>
            <a:cxnLst/>
            <a:rect l="l" t="t" r="r" b="b"/>
            <a:pathLst>
              <a:path w="612444" h="612444">
                <a:moveTo>
                  <a:pt x="306222" y="612445"/>
                </a:moveTo>
                <a:cubicBezTo>
                  <a:pt x="137331" y="612445"/>
                  <a:pt x="0" y="475113"/>
                  <a:pt x="0" y="306222"/>
                </a:cubicBezTo>
                <a:cubicBezTo>
                  <a:pt x="0" y="137331"/>
                  <a:pt x="137331" y="0"/>
                  <a:pt x="306222" y="0"/>
                </a:cubicBezTo>
                <a:cubicBezTo>
                  <a:pt x="475113" y="0"/>
                  <a:pt x="612444" y="137331"/>
                  <a:pt x="612444" y="306222"/>
                </a:cubicBezTo>
                <a:cubicBezTo>
                  <a:pt x="612444" y="475113"/>
                  <a:pt x="475113" y="612445"/>
                  <a:pt x="306222" y="612445"/>
                </a:cubicBezTo>
                <a:close/>
                <a:moveTo>
                  <a:pt x="306222" y="93742"/>
                </a:moveTo>
                <a:cubicBezTo>
                  <a:pt x="189045" y="93742"/>
                  <a:pt x="93742" y="189045"/>
                  <a:pt x="93742" y="306222"/>
                </a:cubicBezTo>
                <a:cubicBezTo>
                  <a:pt x="93742" y="423399"/>
                  <a:pt x="189045" y="518703"/>
                  <a:pt x="306222" y="518703"/>
                </a:cubicBezTo>
                <a:cubicBezTo>
                  <a:pt x="423399" y="518703"/>
                  <a:pt x="518703" y="423399"/>
                  <a:pt x="518703" y="306222"/>
                </a:cubicBezTo>
                <a:cubicBezTo>
                  <a:pt x="518703" y="189045"/>
                  <a:pt x="423399" y="93742"/>
                  <a:pt x="306222" y="93742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1"/>
            </p:custDataLst>
          </p:nvPr>
        </p:nvSpPr>
        <p:spPr>
          <a:xfrm>
            <a:off x="7265778" y="1298840"/>
            <a:ext cx="4253122" cy="855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0">
                      <a:srgbClr val="C98E80">
                        <a:alpha val="100000"/>
                      </a:srgbClr>
                    </a:gs>
                    <a:gs pos="100000">
                      <a:srgbClr val="924E3E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Introduction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2"/>
            </p:custDataLst>
          </p:nvPr>
        </p:nvSpPr>
        <p:spPr>
          <a:xfrm>
            <a:off x="7176243" y="2154685"/>
            <a:ext cx="4253122" cy="855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0">
                      <a:srgbClr val="C98E80">
                        <a:alpha val="100000"/>
                      </a:srgbClr>
                    </a:gs>
                    <a:gs pos="100000">
                      <a:srgbClr val="924E3E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Construction and Playing Skills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3"/>
            </p:custDataLst>
          </p:nvPr>
        </p:nvSpPr>
        <p:spPr>
          <a:xfrm>
            <a:off x="7176243" y="3212853"/>
            <a:ext cx="4253122" cy="855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0">
                      <a:srgbClr val="C98E80">
                        <a:alpha val="100000"/>
                      </a:srgbClr>
                    </a:gs>
                    <a:gs pos="100000">
                      <a:srgbClr val="924E3E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Position in Chinese Folk Music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4"/>
            </p:custDataLst>
          </p:nvPr>
        </p:nvSpPr>
        <p:spPr>
          <a:xfrm>
            <a:off x="7176008" y="4221475"/>
            <a:ext cx="4253122" cy="855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gradFill>
                  <a:gsLst>
                    <a:gs pos="0">
                      <a:srgbClr val="C98E80">
                        <a:alpha val="100000"/>
                      </a:srgbClr>
                    </a:gs>
                    <a:gs pos="100000">
                      <a:srgbClr val="924E3E">
                        <a:alpha val="100000"/>
                      </a:srgbClr>
                    </a:gs>
                  </a:gsLst>
                  <a:lin ang="27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Interactive Q&amp;A Session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20000"/>
          </a:blip>
          <a:srcRect t="21439" b="21439"/>
          <a:stretch>
            <a:fillRect/>
          </a:stretch>
        </p:blipFill>
        <p:spPr>
          <a:xfrm>
            <a:off x="-10915" y="-17658"/>
            <a:ext cx="12202915" cy="6864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-50800"/>
            <a:ext cx="12192000" cy="6959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2478" y="540463"/>
            <a:ext cx="11078660" cy="5818924"/>
          </a:xfrm>
          <a:prstGeom prst="rect">
            <a:avLst/>
          </a:prstGeom>
          <a:solidFill>
            <a:srgbClr val="F2F2F2">
              <a:alpha val="100000"/>
            </a:srgbClr>
          </a:solidFill>
          <a:ln w="38100" cap="sq">
            <a:noFill/>
            <a:miter/>
          </a:ln>
          <a:effectLst>
            <a:outerShdw blurRad="5715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34211" y="812801"/>
            <a:ext cx="10535196" cy="5341256"/>
          </a:xfrm>
          <a:prstGeom prst="rect">
            <a:avLst/>
          </a:prstGeom>
          <a:noFill/>
          <a:ln w="25400" cap="sq">
            <a:solidFill>
              <a:schemeClr val="accent1"/>
            </a:solidFill>
            <a:miter/>
          </a:ln>
          <a:effectLst>
            <a:outerShdw blurRad="3302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842825" y="987005"/>
            <a:ext cx="2372333" cy="3773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2257317" y="1123206"/>
            <a:ext cx="6165304" cy="65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656204" y="2560877"/>
            <a:ext cx="8872096" cy="2377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Introduction</a:t>
            </a:r>
            <a:endParaRPr kumimoji="1" lang="en-US" altLang="zh-CN" sz="6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 flipV="1">
            <a:off x="2650868" y="5195906"/>
            <a:ext cx="6684518" cy="457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6682" y="650098"/>
            <a:ext cx="1991316" cy="1721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517222" y="650098"/>
            <a:ext cx="1058096" cy="1721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27305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28678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0000"/>
              </a:lnSpc>
            </a:pPr>
            <a:endParaRPr kumimoji="1"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3800216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56896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25174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10000"/>
              </a:lnSpc>
            </a:pPr>
            <a:endParaRPr kumimoji="1"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7496712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8015" y="3573114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Definition and Etymology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4809432" y="3644869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Historical Entry into China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053392" y="1899446"/>
            <a:ext cx="3465508" cy="3465508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21670" y="1962204"/>
            <a:ext cx="3339992" cy="3339992"/>
          </a:xfrm>
          <a:prstGeom prst="teardrop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1193208" y="2066795"/>
            <a:ext cx="153405" cy="1534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44027" y="3789014"/>
            <a:ext cx="2734750" cy="661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Evolution Over Time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1063082" y="461322"/>
            <a:ext cx="1045581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Introduction to the Suona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1800" y="457200"/>
            <a:ext cx="444500" cy="4318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51496" y="576441"/>
            <a:ext cx="205107" cy="19331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991043" y="2132965"/>
            <a:ext cx="6902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07393" y="2219960"/>
            <a:ext cx="6902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480233" y="2219960"/>
            <a:ext cx="6902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1135" y="404495"/>
            <a:ext cx="4392930" cy="539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Definition and Etymology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1124585"/>
            <a:ext cx="4081780" cy="5416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  <a:sym typeface="+mn-ea"/>
              </a:rPr>
              <a:t>The suona, also known as the Chinese double- reed horn, is a traditional Chinese wind instrument with a history dating back to the 3rd century. The name "suona" is derived from the Persian word "surnā," indicating its origins in Western Asia before its introduction to China.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 descr="唢呐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5865" y="908685"/>
            <a:ext cx="6289040" cy="4716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5280" y="6210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Historical Entry into China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7035" y="1484630"/>
            <a:ext cx="4190365" cy="48063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  <a:sym typeface="+mn-ea"/>
              </a:rPr>
              <a:t>The suona was introduced to China via </a:t>
            </a:r>
            <a:r>
              <a:rPr kumimoji="1" lang="en-US" altLang="zh-CN" sz="2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  <a:sym typeface="+mn-ea"/>
              </a:rPr>
              <a:t>the Silk Road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  <a:sym typeface="+mn-ea"/>
              </a:rPr>
              <a:t> during the 3rd century, with early depictions found in the Kizil Caves of Xinjiang. It became integrated into Chinese music culture, reflecting the country's historical connections with the wider world.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descr="唢呐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4110" y="906780"/>
            <a:ext cx="6731000" cy="50438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50545" y="476885"/>
            <a:ext cx="6096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Evolution Over Time</a:t>
            </a:r>
            <a:endParaRPr kumimoji="1" lang="en-US" altLang="zh-CN" sz="2400">
              <a:ln w="12700">
                <a:noFill/>
              </a:ln>
              <a:solidFill>
                <a:srgbClr val="924E3E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9425" y="1196975"/>
            <a:ext cx="3987165" cy="54705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  <a:sym typeface="+mn-ea"/>
              </a:rPr>
              <a:t>Over centuries, the suona has evolved from a simple instrument used for military signaling to a complex tool for diverse musical expressions, reflecting changes in Chinese society and the development of its musical tradition.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e1f0594f489c2bb3a3555da417eb0a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1720" y="980440"/>
            <a:ext cx="6523990" cy="5015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20000"/>
          </a:blip>
          <a:srcRect t="21439" b="21439"/>
          <a:stretch>
            <a:fillRect/>
          </a:stretch>
        </p:blipFill>
        <p:spPr>
          <a:xfrm>
            <a:off x="-10915" y="-17658"/>
            <a:ext cx="12202915" cy="6864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-50800"/>
            <a:ext cx="12192000" cy="69596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62478" y="540463"/>
            <a:ext cx="11078660" cy="5818924"/>
          </a:xfrm>
          <a:prstGeom prst="rect">
            <a:avLst/>
          </a:prstGeom>
          <a:solidFill>
            <a:srgbClr val="F2F2F2">
              <a:alpha val="100000"/>
            </a:srgbClr>
          </a:solidFill>
          <a:ln w="38100" cap="sq">
            <a:noFill/>
            <a:miter/>
          </a:ln>
          <a:effectLst>
            <a:outerShdw blurRad="5715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34211" y="812801"/>
            <a:ext cx="10535196" cy="5341256"/>
          </a:xfrm>
          <a:prstGeom prst="rect">
            <a:avLst/>
          </a:prstGeom>
          <a:noFill/>
          <a:ln w="25400" cap="sq">
            <a:solidFill>
              <a:schemeClr val="accent1"/>
            </a:solidFill>
            <a:miter/>
          </a:ln>
          <a:effectLst>
            <a:outerShdw blurRad="330200" sx="102000" sy="102000" algn="ctr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842825" y="987005"/>
            <a:ext cx="2372333" cy="3773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2257317" y="1123206"/>
            <a:ext cx="6165304" cy="65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656204" y="2560877"/>
            <a:ext cx="8872096" cy="2377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66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OPPOSans H" panose="00020600040101010101" charset="-122"/>
                <a:cs typeface="Times New Roman" panose="02020603050405020304" charset="0"/>
              </a:rPr>
              <a:t>Construction and Playing Skills</a:t>
            </a:r>
            <a:endParaRPr kumimoji="1" lang="zh-CN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 flipV="1">
            <a:off x="2650868" y="5195906"/>
            <a:ext cx="6684518" cy="457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6682" y="650098"/>
            <a:ext cx="1991316" cy="1721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PART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517222" y="650098"/>
            <a:ext cx="1058096" cy="1721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924E3E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5662930" y="-1661160"/>
            <a:ext cx="975360" cy="10952480"/>
          </a:xfrm>
          <a:custGeom>
            <a:avLst/>
            <a:gdLst>
              <a:gd name="connsiteX0" fmla="*/ 670560 w 843280"/>
              <a:gd name="connsiteY0" fmla="*/ 457201 h 10952480"/>
              <a:gd name="connsiteX1" fmla="*/ 670560 w 843280"/>
              <a:gd name="connsiteY1" fmla="*/ 269915 h 10952480"/>
              <a:gd name="connsiteX2" fmla="*/ 843280 w 843280"/>
              <a:gd name="connsiteY2" fmla="*/ 457201 h 10952480"/>
              <a:gd name="connsiteX3" fmla="*/ 0 w 843280"/>
              <a:gd name="connsiteY3" fmla="*/ 457201 h 10952480"/>
              <a:gd name="connsiteX4" fmla="*/ 172719 w 843280"/>
              <a:gd name="connsiteY4" fmla="*/ 269916 h 10952480"/>
              <a:gd name="connsiteX5" fmla="*/ 172719 w 843280"/>
              <a:gd name="connsiteY5" fmla="*/ 269913 h 10952480"/>
              <a:gd name="connsiteX6" fmla="*/ 334970 w 843280"/>
              <a:gd name="connsiteY6" fmla="*/ 93980 h 10952480"/>
              <a:gd name="connsiteX7" fmla="*/ 334970 w 843280"/>
              <a:gd name="connsiteY7" fmla="*/ 93980 h 10952480"/>
              <a:gd name="connsiteX8" fmla="*/ 421640 w 843280"/>
              <a:gd name="connsiteY8" fmla="*/ 0 h 10952480"/>
              <a:gd name="connsiteX9" fmla="*/ 508311 w 843280"/>
              <a:gd name="connsiteY9" fmla="*/ 93980 h 10952480"/>
              <a:gd name="connsiteX10" fmla="*/ 508311 w 843280"/>
              <a:gd name="connsiteY10" fmla="*/ 93980 h 10952480"/>
              <a:gd name="connsiteX11" fmla="*/ 670559 w 843280"/>
              <a:gd name="connsiteY11" fmla="*/ 269913 h 10952480"/>
              <a:gd name="connsiteX12" fmla="*/ 670559 w 843280"/>
              <a:gd name="connsiteY12" fmla="*/ 457201 h 10952480"/>
              <a:gd name="connsiteX13" fmla="*/ 670559 w 843280"/>
              <a:gd name="connsiteY13" fmla="*/ 10952480 h 10952480"/>
              <a:gd name="connsiteX14" fmla="*/ 172719 w 843280"/>
              <a:gd name="connsiteY14" fmla="*/ 10952480 h 10952480"/>
              <a:gd name="connsiteX15" fmla="*/ 172719 w 843280"/>
              <a:gd name="connsiteY15" fmla="*/ 457201 h 10952480"/>
            </a:gdLst>
            <a:ahLst/>
            <a:cxnLst/>
            <a:rect l="l" t="t" r="r" b="b"/>
            <a:pathLst>
              <a:path w="843280" h="10952480">
                <a:moveTo>
                  <a:pt x="670560" y="457201"/>
                </a:moveTo>
                <a:lnTo>
                  <a:pt x="670560" y="269915"/>
                </a:lnTo>
                <a:lnTo>
                  <a:pt x="843280" y="457201"/>
                </a:lnTo>
                <a:close/>
                <a:moveTo>
                  <a:pt x="0" y="457201"/>
                </a:moveTo>
                <a:lnTo>
                  <a:pt x="172719" y="269916"/>
                </a:lnTo>
                <a:lnTo>
                  <a:pt x="172719" y="269913"/>
                </a:lnTo>
                <a:lnTo>
                  <a:pt x="334970" y="93980"/>
                </a:lnTo>
                <a:lnTo>
                  <a:pt x="334970" y="93980"/>
                </a:lnTo>
                <a:lnTo>
                  <a:pt x="421640" y="0"/>
                </a:lnTo>
                <a:lnTo>
                  <a:pt x="508311" y="93980"/>
                </a:lnTo>
                <a:lnTo>
                  <a:pt x="508311" y="93980"/>
                </a:lnTo>
                <a:lnTo>
                  <a:pt x="670559" y="269913"/>
                </a:lnTo>
                <a:lnTo>
                  <a:pt x="670559" y="457201"/>
                </a:lnTo>
                <a:lnTo>
                  <a:pt x="670559" y="10952480"/>
                </a:lnTo>
                <a:lnTo>
                  <a:pt x="172719" y="10952480"/>
                </a:lnTo>
                <a:lnTo>
                  <a:pt x="172719" y="457201"/>
                </a:lnTo>
                <a:close/>
              </a:path>
            </a:pathLst>
          </a:custGeom>
          <a:solidFill>
            <a:schemeClr val="bg1">
              <a:alpha val="6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74560" y="3285490"/>
            <a:ext cx="762000" cy="76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635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247890" y="405130"/>
            <a:ext cx="762000" cy="76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6350" cap="sq">
            <a:noFill/>
            <a:miter/>
          </a:ln>
          <a:effectLst>
            <a:outerShdw blurRad="63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23835" y="548640"/>
            <a:ext cx="4225925" cy="2006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Components and Materials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66430" y="4211320"/>
            <a:ext cx="2599780" cy="192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607935" y="3500755"/>
            <a:ext cx="4211320" cy="331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Techniques and Skills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pic>
        <p:nvPicPr>
          <p:cNvPr id="20" name="唢呐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9470" y="836930"/>
            <a:ext cx="5985510" cy="49415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086725" y="1164590"/>
            <a:ext cx="37699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The suona consists of a wooden body, a copper tube with a double- reed whistle, and a copper bawl at the bottom, which together create its unique sound. The choice of materials affects the instrument's tone and projection.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35925" y="4168775"/>
            <a:ext cx="3687445" cy="2063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Mastering the suona requires control over breath, lip pressure, and fingering, with players using a combination of traditional and modern techniques to produce a wide range of sounds and styles.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0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1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2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3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4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1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6.xml><?xml version="1.0" encoding="utf-8"?>
<p:tagLst xmlns:p="http://schemas.openxmlformats.org/presentationml/2006/main">
  <p:tag name="commondata" val="eyJoZGlkIjoiYmU1OWJmNDVjZDBlNzEwN2FlNjIwOTQ4NzA3ZTdhYmQifQ=="/>
</p:tagLst>
</file>

<file path=ppt/tags/tag2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3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4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5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6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7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8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ags/tag9.xml><?xml version="1.0" encoding="utf-8"?>
<p:tagLst xmlns:p="http://schemas.openxmlformats.org/presentationml/2006/main">
  <p:tag name="KSO_WM_DIAGRAM_VIRTUALLY_FRAME" val="{&quot;height&quot;:401.86472440944885,&quot;left&quot;:491.7899212598425,&quot;top&quot;:87.56763779527559,&quot;width&quot;:415.210078740157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924E3E"/>
      </a:accent1>
      <a:accent2>
        <a:srgbClr val="96607D"/>
      </a:accent2>
      <a:accent3>
        <a:srgbClr val="9F9231"/>
      </a:accent3>
      <a:accent4>
        <a:srgbClr val="9F9231"/>
      </a:accent4>
      <a:accent5>
        <a:srgbClr val="9F9231"/>
      </a:accent5>
      <a:accent6>
        <a:srgbClr val="9F9231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WPS 演示</Application>
  <PresentationFormat/>
  <Paragraphs>62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Times New Roman</vt:lpstr>
      <vt:lpstr>OPPOSans H</vt:lpstr>
      <vt:lpstr>OPPOSans R</vt:lpstr>
      <vt:lpstr>Source Han Sans CN Bold</vt:lpstr>
      <vt:lpstr>Source Han Sans</vt:lpstr>
      <vt:lpstr>华文中宋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abc</cp:lastModifiedBy>
  <cp:revision>11</cp:revision>
  <dcterms:created xsi:type="dcterms:W3CDTF">2024-12-02T08:35:00Z</dcterms:created>
  <dcterms:modified xsi:type="dcterms:W3CDTF">2024-12-05T08:23:43Z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D30054DBE80C4F5991BE3FE964C57BA7_12</vt:lpwstr>
  </property>
  <property fmtid="{D5CDD505-2E9C-101B-9397-08002B2CF9AE}" pid="3" name="KSOProductBuildVer">
    <vt:lpwstr>2052-12.1.0.19302</vt:lpwstr>
  </property>
</Properties>
</file>